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96" r:id="rId2"/>
    <p:sldId id="297" r:id="rId3"/>
    <p:sldId id="298" r:id="rId4"/>
    <p:sldId id="299" r:id="rId5"/>
    <p:sldId id="300" r:id="rId6"/>
    <p:sldId id="302" r:id="rId7"/>
    <p:sldId id="303" r:id="rId8"/>
    <p:sldId id="304" r:id="rId9"/>
    <p:sldId id="306" r:id="rId10"/>
    <p:sldId id="305" r:id="rId11"/>
    <p:sldId id="307" r:id="rId12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08">
          <p15:clr>
            <a:srgbClr val="A4A3A4"/>
          </p15:clr>
        </p15:guide>
        <p15:guide id="4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6E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67" autoAdjust="0"/>
    <p:restoredTop sz="95638" autoAdjust="0"/>
  </p:normalViewPr>
  <p:slideViewPr>
    <p:cSldViewPr snapToGrid="0">
      <p:cViewPr varScale="1">
        <p:scale>
          <a:sx n="82" d="100"/>
          <a:sy n="82" d="100"/>
        </p:scale>
        <p:origin x="102" y="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-2820" y="-96"/>
      </p:cViewPr>
      <p:guideLst>
        <p:guide orient="horz" pos="2880"/>
        <p:guide pos="2160"/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3B131-D1C5-4221-A5F8-B0F1166B6CBC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8D4C8-5E96-455B-A10F-80248D4D8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296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8D4C8-5E96-455B-A10F-80248D4D8CE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002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94656" y="2130425"/>
            <a:ext cx="7663543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5. </a:t>
            </a:r>
            <a:r>
              <a:rPr lang="ko-KR" altLang="en-US" smtClean="0"/>
              <a:t>연산자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기초컴퓨터프로그래밍 </a:t>
            </a:r>
            <a:r>
              <a:rPr lang="en-US" altLang="ko-KR" smtClean="0"/>
              <a:t>2018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" y="0"/>
            <a:ext cx="370115" cy="685800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5. </a:t>
            </a:r>
            <a:r>
              <a:rPr lang="ko-KR" altLang="en-US" smtClean="0"/>
              <a:t>연산자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기초컴퓨터프로그래밍 </a:t>
            </a:r>
            <a:r>
              <a:rPr lang="en-US" altLang="ko-KR" smtClean="0"/>
              <a:t>2018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5. </a:t>
            </a:r>
            <a:r>
              <a:rPr lang="ko-KR" altLang="en-US" smtClean="0"/>
              <a:t>연산자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기초컴퓨터프로그래밍 </a:t>
            </a:r>
            <a:r>
              <a:rPr lang="en-US" altLang="ko-KR" smtClean="0"/>
              <a:t>2018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F6EA7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366" y="1088570"/>
            <a:ext cx="8229600" cy="4972277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5. </a:t>
            </a:r>
            <a:r>
              <a:rPr lang="ko-KR" altLang="en-US" smtClean="0"/>
              <a:t>연산자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기초컴퓨터프로그래밍 </a:t>
            </a:r>
            <a:r>
              <a:rPr lang="en-US" altLang="ko-KR" smtClean="0"/>
              <a:t>2018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5. </a:t>
            </a:r>
            <a:r>
              <a:rPr lang="ko-KR" altLang="en-US" smtClean="0"/>
              <a:t>연산자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기초컴퓨터프로그래밍 </a:t>
            </a:r>
            <a:r>
              <a:rPr lang="en-US" altLang="ko-KR" smtClean="0"/>
              <a:t>2018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5. </a:t>
            </a:r>
            <a:r>
              <a:rPr lang="ko-KR" altLang="en-US" smtClean="0"/>
              <a:t>연산자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기초컴퓨터프로그래밍 </a:t>
            </a:r>
            <a:r>
              <a:rPr lang="en-US" altLang="ko-KR" smtClean="0"/>
              <a:t>2018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5. </a:t>
            </a:r>
            <a:r>
              <a:rPr lang="ko-KR" altLang="en-US" smtClean="0"/>
              <a:t>연산자</a:t>
            </a: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기초컴퓨터프로그래밍 </a:t>
            </a:r>
            <a:r>
              <a:rPr lang="en-US" altLang="ko-KR" smtClean="0"/>
              <a:t>2018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5. </a:t>
            </a:r>
            <a:r>
              <a:rPr lang="ko-KR" altLang="en-US" smtClean="0"/>
              <a:t>연산자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기초컴퓨터프로그래밍 </a:t>
            </a:r>
            <a:r>
              <a:rPr lang="en-US" altLang="ko-KR" smtClean="0"/>
              <a:t>2018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5. </a:t>
            </a:r>
            <a:r>
              <a:rPr lang="ko-KR" altLang="en-US" smtClean="0"/>
              <a:t>연산자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기초컴퓨터프로그래밍 </a:t>
            </a:r>
            <a:r>
              <a:rPr lang="en-US" altLang="ko-KR" smtClean="0"/>
              <a:t>2018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5. </a:t>
            </a:r>
            <a:r>
              <a:rPr lang="ko-KR" altLang="en-US" smtClean="0"/>
              <a:t>연산자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기초컴퓨터프로그래밍 </a:t>
            </a:r>
            <a:r>
              <a:rPr lang="en-US" altLang="ko-KR" smtClean="0"/>
              <a:t>2018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5. </a:t>
            </a:r>
            <a:r>
              <a:rPr lang="ko-KR" altLang="en-US" smtClean="0"/>
              <a:t>연산자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기초컴퓨터프로그래밍 </a:t>
            </a:r>
            <a:r>
              <a:rPr lang="en-US" altLang="ko-KR" smtClean="0"/>
              <a:t>2018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95943"/>
            <a:ext cx="8229600" cy="489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3886"/>
            <a:ext cx="8229600" cy="4972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9143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5. </a:t>
            </a:r>
            <a:r>
              <a:rPr lang="ko-KR" altLang="en-US" smtClean="0"/>
              <a:t>연산자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9143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기초컴퓨터프로그래밍 </a:t>
            </a:r>
            <a:r>
              <a:rPr lang="en-US" altLang="ko-KR" smtClean="0"/>
              <a:t>2018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9143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-11575" y="83671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-11575" y="873995"/>
            <a:ext cx="9144000" cy="0"/>
          </a:xfrm>
          <a:prstGeom prst="line">
            <a:avLst/>
          </a:prstGeom>
          <a:ln w="12700">
            <a:solidFill>
              <a:srgbClr val="3F6E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0" y="0"/>
            <a:ext cx="323528" cy="83671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Tx/>
        <a:buBlip>
          <a:blip r:embed="rId13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(1) – </a:t>
            </a:r>
            <a:r>
              <a:rPr lang="ko-KR" altLang="en-US" dirty="0" smtClean="0"/>
              <a:t>소수 찾기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이것은 반복문의 연습이다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1000 </a:t>
            </a:r>
            <a:r>
              <a:rPr lang="ko-KR" altLang="en-US" dirty="0" smtClean="0"/>
              <a:t>사이의 소수를 찾아 화면에 표시하자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소수란 다른 수로 나누어지지 않는 수이다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2, 3, 5, 7, 11, 13, 17, 19, …</a:t>
            </a:r>
          </a:p>
          <a:p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일단 소수는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부터 시작한다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하나의 수 </a:t>
            </a:r>
            <a:r>
              <a:rPr lang="en-US" altLang="ko-KR" dirty="0" smtClean="0"/>
              <a:t>X</a:t>
            </a:r>
            <a:r>
              <a:rPr lang="ko-KR" altLang="en-US" dirty="0" smtClean="0"/>
              <a:t>를 정한다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수가 소수인지 파악해야 한다</a:t>
            </a:r>
            <a:r>
              <a:rPr lang="en-US" altLang="ko-KR" dirty="0" smtClean="0"/>
              <a:t>. (for X=3~1000)</a:t>
            </a:r>
          </a:p>
          <a:p>
            <a:pPr lvl="1"/>
            <a:r>
              <a:rPr lang="ko-KR" altLang="en-US" dirty="0" smtClean="0"/>
              <a:t>그 수가 소수인지 파악하려면 </a:t>
            </a:r>
            <a:r>
              <a:rPr lang="en-US" altLang="ko-KR" dirty="0" smtClean="0"/>
              <a:t>2~(X-1) </a:t>
            </a:r>
            <a:r>
              <a:rPr lang="ko-KR" altLang="en-US" dirty="0" smtClean="0"/>
              <a:t>까지의 수로 나누는 시도를 한다</a:t>
            </a:r>
            <a:r>
              <a:rPr lang="en-US" altLang="ko-KR" dirty="0" smtClean="0"/>
              <a:t>. (for j=2~X-1)</a:t>
            </a:r>
          </a:p>
          <a:p>
            <a:pPr lvl="1"/>
            <a:r>
              <a:rPr lang="ko-KR" altLang="en-US" dirty="0" smtClean="0"/>
              <a:t>나누어 떨어지면 </a:t>
            </a:r>
            <a:r>
              <a:rPr lang="en-US" altLang="ko-KR" dirty="0" smtClean="0"/>
              <a:t>X</a:t>
            </a:r>
            <a:r>
              <a:rPr lang="ko-KR" altLang="en-US" dirty="0" smtClean="0"/>
              <a:t>는 소수가 아니다</a:t>
            </a:r>
            <a:r>
              <a:rPr lang="en-US" altLang="ko-KR" dirty="0" smtClean="0"/>
              <a:t>.  (X % j == 0)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기초컴퓨터프로그래밍 </a:t>
            </a:r>
            <a:r>
              <a:rPr lang="en-US" altLang="ko-KR" smtClean="0"/>
              <a:t>2018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323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(3) </a:t>
            </a:r>
            <a:r>
              <a:rPr lang="ko-KR" altLang="en-US" dirty="0" smtClean="0"/>
              <a:t>답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기초컴퓨터프로그래밍 </a:t>
            </a:r>
            <a:r>
              <a:rPr lang="en-US" altLang="ko-KR" smtClean="0"/>
              <a:t>2018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7200" y="1043788"/>
            <a:ext cx="6154615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#include &lt;</a:t>
            </a:r>
            <a:r>
              <a:rPr lang="en-US" altLang="ko-KR" sz="1200" dirty="0" err="1"/>
              <a:t>stdio.h</a:t>
            </a:r>
            <a:r>
              <a:rPr lang="en-US" altLang="ko-KR" sz="1200" dirty="0"/>
              <a:t>&gt;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main(void)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a[10];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, j, k, </a:t>
            </a:r>
            <a:r>
              <a:rPr lang="en-US" altLang="ko-KR" sz="1200" dirty="0" err="1"/>
              <a:t>freq</a:t>
            </a:r>
            <a:r>
              <a:rPr lang="en-US" altLang="ko-KR" sz="1200" dirty="0"/>
              <a:t>[10] = { 0 };</a:t>
            </a:r>
          </a:p>
          <a:p>
            <a:endParaRPr lang="en-US" altLang="ko-KR" sz="1200" dirty="0"/>
          </a:p>
          <a:p>
            <a:r>
              <a:rPr lang="en-US" altLang="ko-KR" sz="1200" dirty="0"/>
              <a:t>	for 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= 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&lt;10;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</a:t>
            </a:r>
          </a:p>
          <a:p>
            <a:r>
              <a:rPr lang="en-US" altLang="ko-KR" sz="1200" dirty="0"/>
              <a:t>	{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("%d </a:t>
            </a:r>
            <a:r>
              <a:rPr lang="ko-KR" altLang="en-US" sz="1200" dirty="0"/>
              <a:t>번째 점수를 입력하세요</a:t>
            </a:r>
            <a:r>
              <a:rPr lang="en-US" altLang="ko-KR" sz="1200" dirty="0"/>
              <a:t>: ",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+ 1);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scanf_s</a:t>
            </a:r>
            <a:r>
              <a:rPr lang="en-US" altLang="ko-KR" sz="1200" dirty="0"/>
              <a:t>("%d", &amp;a[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]);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("\n");</a:t>
            </a:r>
          </a:p>
          <a:p>
            <a:r>
              <a:rPr lang="en-US" altLang="ko-KR" sz="1200" dirty="0"/>
              <a:t>	}</a:t>
            </a:r>
          </a:p>
          <a:p>
            <a:endParaRPr lang="en-US" altLang="ko-KR" sz="1200" dirty="0"/>
          </a:p>
          <a:p>
            <a:r>
              <a:rPr lang="en-US" altLang="ko-KR" sz="1200" dirty="0"/>
              <a:t>	for 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= 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&lt;10;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+ 1)</a:t>
            </a:r>
          </a:p>
          <a:p>
            <a:r>
              <a:rPr lang="en-US" altLang="ko-KR" sz="1200" dirty="0"/>
              <a:t>	{</a:t>
            </a:r>
          </a:p>
          <a:p>
            <a:r>
              <a:rPr lang="en-US" altLang="ko-KR" sz="1200" dirty="0"/>
              <a:t>		k = a[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/ 10;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freq</a:t>
            </a:r>
            <a:r>
              <a:rPr lang="en-US" altLang="ko-KR" sz="1200" dirty="0"/>
              <a:t>[k] = </a:t>
            </a:r>
            <a:r>
              <a:rPr lang="en-US" altLang="ko-KR" sz="1200" dirty="0" err="1"/>
              <a:t>freq</a:t>
            </a:r>
            <a:r>
              <a:rPr lang="en-US" altLang="ko-KR" sz="1200" dirty="0"/>
              <a:t>[k] + 1;</a:t>
            </a:r>
          </a:p>
          <a:p>
            <a:r>
              <a:rPr lang="en-US" altLang="ko-KR" sz="1200" dirty="0"/>
              <a:t>	}</a:t>
            </a:r>
          </a:p>
          <a:p>
            <a:endParaRPr lang="en-US" altLang="ko-KR" sz="1200" dirty="0"/>
          </a:p>
          <a:p>
            <a:r>
              <a:rPr lang="en-US" altLang="ko-KR" sz="1200" dirty="0"/>
              <a:t>	for 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= 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&lt;10;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++)</a:t>
            </a:r>
            <a:endParaRPr lang="en-US" altLang="ko-KR" sz="1200" dirty="0"/>
          </a:p>
          <a:p>
            <a:r>
              <a:rPr lang="en-US" altLang="ko-KR" sz="1200" dirty="0"/>
              <a:t>	{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("%2d ~ %2d: ",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* 10,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* 10 + 9);</a:t>
            </a:r>
          </a:p>
          <a:p>
            <a:r>
              <a:rPr lang="en-US" altLang="ko-KR" sz="1200" dirty="0"/>
              <a:t>		for (j = 0; j&lt;</a:t>
            </a:r>
            <a:r>
              <a:rPr lang="en-US" altLang="ko-KR" sz="1200" dirty="0" err="1"/>
              <a:t>freq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]; </a:t>
            </a:r>
            <a:r>
              <a:rPr lang="en-US" altLang="ko-KR" sz="1200" dirty="0" err="1" smtClean="0"/>
              <a:t>j++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r>
              <a:rPr lang="en-US" altLang="ko-KR" sz="1200" dirty="0"/>
              <a:t>			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("*");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("\n");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	return 0;</a:t>
            </a:r>
          </a:p>
          <a:p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5280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(4) </a:t>
            </a:r>
            <a:r>
              <a:rPr lang="ko-KR" altLang="en-US" dirty="0" smtClean="0"/>
              <a:t>답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기초컴퓨터프로그래밍 </a:t>
            </a:r>
            <a:r>
              <a:rPr lang="en-US" altLang="ko-KR" smtClean="0"/>
              <a:t>2018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04800" y="1043788"/>
            <a:ext cx="6142892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#include &lt;</a:t>
            </a:r>
            <a:r>
              <a:rPr lang="en-US" altLang="ko-KR" sz="1200" dirty="0" err="1"/>
              <a:t>stdio.h</a:t>
            </a:r>
            <a:r>
              <a:rPr lang="en-US" altLang="ko-KR" sz="1200" dirty="0"/>
              <a:t>&gt;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main(void)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a[10], </a:t>
            </a:r>
            <a:r>
              <a:rPr lang="en-US" altLang="ko-KR" sz="1200" dirty="0" err="1"/>
              <a:t>myscore</a:t>
            </a:r>
            <a:r>
              <a:rPr lang="en-US" altLang="ko-KR" sz="1200" dirty="0"/>
              <a:t>, rank = 1;</a:t>
            </a:r>
          </a:p>
          <a:p>
            <a:endParaRPr lang="en-US" altLang="ko-KR" sz="1200" dirty="0"/>
          </a:p>
          <a:p>
            <a:r>
              <a:rPr lang="en-US" altLang="ko-KR" sz="1200" dirty="0"/>
              <a:t>	for 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= 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&lt; 10;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</a:t>
            </a:r>
          </a:p>
          <a:p>
            <a:r>
              <a:rPr lang="en-US" altLang="ko-KR" sz="1200" dirty="0"/>
              <a:t>	{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("%d </a:t>
            </a:r>
            <a:r>
              <a:rPr lang="ko-KR" altLang="en-US" sz="1200" dirty="0"/>
              <a:t>번째 점수를 입력하세요</a:t>
            </a:r>
            <a:r>
              <a:rPr lang="en-US" altLang="ko-KR" sz="1200" dirty="0"/>
              <a:t>: ",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+ 1);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scanf_s</a:t>
            </a:r>
            <a:r>
              <a:rPr lang="en-US" altLang="ko-KR" sz="1200" dirty="0"/>
              <a:t>("%d", &amp;a[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]);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("\n");</a:t>
            </a:r>
          </a:p>
          <a:p>
            <a:r>
              <a:rPr lang="en-US" altLang="ko-KR" sz="1200" dirty="0"/>
              <a:t>	}</a:t>
            </a:r>
          </a:p>
          <a:p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("</a:t>
            </a:r>
            <a:r>
              <a:rPr lang="ko-KR" altLang="en-US" sz="1200" dirty="0"/>
              <a:t>당신의 점수는</a:t>
            </a:r>
            <a:r>
              <a:rPr lang="en-US" altLang="ko-KR" sz="1200" dirty="0"/>
              <a:t>? ");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scanf_s</a:t>
            </a:r>
            <a:r>
              <a:rPr lang="en-US" altLang="ko-KR" sz="1200" dirty="0"/>
              <a:t>("%d", &amp;</a:t>
            </a:r>
            <a:r>
              <a:rPr lang="en-US" altLang="ko-KR" sz="1200" dirty="0" err="1"/>
              <a:t>myscore</a:t>
            </a:r>
            <a:r>
              <a:rPr lang="en-US" altLang="ko-KR" sz="1200" dirty="0"/>
              <a:t>); </a:t>
            </a:r>
          </a:p>
          <a:p>
            <a:endParaRPr lang="en-US" altLang="ko-KR" sz="1200" dirty="0"/>
          </a:p>
          <a:p>
            <a:r>
              <a:rPr lang="en-US" altLang="ko-KR" sz="1200" dirty="0"/>
              <a:t>	for 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= 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&lt;10;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</a:t>
            </a:r>
          </a:p>
          <a:p>
            <a:r>
              <a:rPr lang="en-US" altLang="ko-KR" sz="1200" dirty="0"/>
              <a:t>	{</a:t>
            </a:r>
          </a:p>
          <a:p>
            <a:r>
              <a:rPr lang="en-US" altLang="ko-KR" sz="1200" dirty="0"/>
              <a:t>		if (</a:t>
            </a:r>
            <a:r>
              <a:rPr lang="en-US" altLang="ko-KR" sz="1200" dirty="0" err="1"/>
              <a:t>myscore</a:t>
            </a:r>
            <a:r>
              <a:rPr lang="en-US" altLang="ko-KR" sz="1200" dirty="0"/>
              <a:t> &lt; a[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])</a:t>
            </a:r>
          </a:p>
          <a:p>
            <a:r>
              <a:rPr lang="en-US" altLang="ko-KR" sz="1200" dirty="0"/>
              <a:t>		{</a:t>
            </a:r>
          </a:p>
          <a:p>
            <a:r>
              <a:rPr lang="en-US" altLang="ko-KR" sz="1200" dirty="0"/>
              <a:t>			rank++; </a:t>
            </a:r>
          </a:p>
          <a:p>
            <a:r>
              <a:rPr lang="en-US" altLang="ko-KR" sz="1200" dirty="0"/>
              <a:t>		}</a:t>
            </a:r>
          </a:p>
          <a:p>
            <a:r>
              <a:rPr lang="en-US" altLang="ko-KR" sz="1200" dirty="0"/>
              <a:t>	}</a:t>
            </a:r>
          </a:p>
          <a:p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("</a:t>
            </a:r>
            <a:r>
              <a:rPr lang="ko-KR" altLang="en-US" sz="1200" dirty="0"/>
              <a:t>당신은 </a:t>
            </a:r>
            <a:r>
              <a:rPr lang="en-US" altLang="ko-KR" sz="1200" dirty="0"/>
              <a:t>%d</a:t>
            </a:r>
            <a:r>
              <a:rPr lang="ko-KR" altLang="en-US" sz="1200" dirty="0"/>
              <a:t>등 입니다</a:t>
            </a:r>
            <a:r>
              <a:rPr lang="en-US" altLang="ko-KR" sz="1200" dirty="0"/>
              <a:t>.", rank);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	return 0;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2178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 smtClean="0"/>
              <a:t>(2) </a:t>
            </a:r>
            <a:r>
              <a:rPr lang="en-US" altLang="ko-KR" dirty="0"/>
              <a:t>– </a:t>
            </a:r>
            <a:r>
              <a:rPr lang="ko-KR" altLang="en-US" dirty="0" smtClean="0"/>
              <a:t>정렬하기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기초컴퓨터프로그래밍 </a:t>
            </a:r>
            <a:r>
              <a:rPr lang="en-US" altLang="ko-KR" smtClean="0"/>
              <a:t>2018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10</a:t>
            </a:r>
            <a:r>
              <a:rPr lang="ko-KR" altLang="en-US" dirty="0" smtClean="0"/>
              <a:t>개의 점수를 입력 받는다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점수를 높은 순에서 낮은 순으로 정렬하여 화면에 표시한다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실행 예</a:t>
            </a:r>
            <a:r>
              <a:rPr lang="en-US" altLang="ko-KR" dirty="0" smtClean="0"/>
              <a:t>)</a:t>
            </a:r>
          </a:p>
          <a:p>
            <a:pPr marL="457200" lvl="1" indent="0">
              <a:buNone/>
            </a:pPr>
            <a:r>
              <a:rPr lang="en-US" altLang="ko-KR" dirty="0" smtClean="0"/>
              <a:t>90 70 100 20 40 50 80 10 60 30 </a:t>
            </a:r>
          </a:p>
          <a:p>
            <a:pPr marL="457200" lvl="1" indent="0">
              <a:buNone/>
            </a:pPr>
            <a:r>
              <a:rPr lang="en-US" altLang="ko-KR" dirty="0" smtClean="0"/>
              <a:t>100 90 80 70 60 50 40 30 20 10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 smtClean="0"/>
              <a:t>정렬</a:t>
            </a:r>
            <a:r>
              <a:rPr lang="en-US" altLang="ko-KR" dirty="0" smtClean="0"/>
              <a:t> </a:t>
            </a:r>
            <a:r>
              <a:rPr lang="ko-KR" altLang="en-US" dirty="0" smtClean="0"/>
              <a:t>부분을 다시 보자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2726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정렬 </a:t>
            </a:r>
            <a:r>
              <a:rPr lang="en-US" altLang="ko-KR" dirty="0" smtClean="0"/>
              <a:t>(</a:t>
            </a:r>
            <a:r>
              <a:rPr lang="ko-KR" altLang="en-US" dirty="0" smtClean="0"/>
              <a:t>슬라이드 </a:t>
            </a:r>
            <a:r>
              <a:rPr lang="en-US" altLang="ko-KR" dirty="0" smtClean="0"/>
              <a:t>95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971600" y="1063800"/>
            <a:ext cx="6937366" cy="5415058"/>
            <a:chOff x="971601" y="260649"/>
            <a:chExt cx="7056788" cy="7876994"/>
          </a:xfrm>
        </p:grpSpPr>
        <p:cxnSp>
          <p:nvCxnSpPr>
            <p:cNvPr id="7" name="직선 화살표 연결선 6"/>
            <p:cNvCxnSpPr/>
            <p:nvPr/>
          </p:nvCxnSpPr>
          <p:spPr>
            <a:xfrm flipV="1">
              <a:off x="1835697" y="1026024"/>
              <a:ext cx="0" cy="25202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971601" y="260649"/>
              <a:ext cx="7056788" cy="18089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53566" y="322204"/>
              <a:ext cx="671979" cy="2616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</a:t>
              </a:r>
              <a:r>
                <a:rPr lang="ko-KR" altLang="en-US" sz="1100" dirty="0" smtClean="0"/>
                <a:t>단계</a:t>
              </a:r>
              <a:r>
                <a:rPr lang="en-US" altLang="ko-KR" sz="1100" dirty="0" smtClean="0"/>
                <a:t>-1</a:t>
              </a:r>
              <a:endParaRPr lang="ko-KR" altLang="en-US" sz="11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41598" y="1243047"/>
              <a:ext cx="583814" cy="2616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기준점</a:t>
              </a:r>
              <a:endParaRPr lang="ko-KR" altLang="en-US" sz="1050" dirty="0"/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 flipV="1">
              <a:off x="2411762" y="1026024"/>
              <a:ext cx="0" cy="25202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261679" y="1243047"/>
              <a:ext cx="583814" cy="2616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050" dirty="0" err="1"/>
                <a:t>이동점</a:t>
              </a:r>
              <a:endParaRPr lang="ko-KR" altLang="en-US" sz="1050" dirty="0"/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 flipV="1">
              <a:off x="7308309" y="1026024"/>
              <a:ext cx="0" cy="25202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2627786" y="1206044"/>
              <a:ext cx="453650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757623" y="1511334"/>
              <a:ext cx="4204999" cy="4154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050" dirty="0" err="1" smtClean="0"/>
                <a:t>이동점을</a:t>
              </a:r>
              <a:r>
                <a:rPr lang="ko-KR" altLang="en-US" sz="1050" dirty="0" smtClean="0"/>
                <a:t> 움직이면서 기준점과 비교하여 큰 수를 기준점 위치와 바꾼다</a:t>
              </a:r>
              <a:r>
                <a:rPr lang="en-US" altLang="ko-KR" sz="1050" dirty="0" smtClean="0"/>
                <a:t>.</a:t>
              </a:r>
            </a:p>
            <a:p>
              <a:r>
                <a:rPr lang="en-US" altLang="ko-KR" sz="1050" dirty="0" smtClean="0"/>
                <a:t>50</a:t>
              </a:r>
              <a:r>
                <a:rPr lang="ko-KR" altLang="en-US" sz="1050" dirty="0" smtClean="0"/>
                <a:t>이 더 크기 때문에 </a:t>
              </a:r>
              <a:r>
                <a:rPr lang="en-US" altLang="ko-KR" sz="1050" dirty="0" smtClean="0"/>
                <a:t>30</a:t>
              </a:r>
              <a:r>
                <a:rPr lang="ko-KR" altLang="en-US" sz="1050" dirty="0" smtClean="0"/>
                <a:t>과 </a:t>
              </a:r>
              <a:r>
                <a:rPr lang="en-US" altLang="ko-KR" sz="1050" dirty="0" smtClean="0"/>
                <a:t>50</a:t>
              </a:r>
              <a:r>
                <a:rPr lang="ko-KR" altLang="en-US" sz="1050" dirty="0" smtClean="0"/>
                <a:t>을 바꾼다</a:t>
              </a:r>
              <a:r>
                <a:rPr lang="en-US" altLang="ko-KR" sz="1050" dirty="0" smtClean="0"/>
                <a:t>.</a:t>
              </a: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 flipV="1">
              <a:off x="1835697" y="2838676"/>
              <a:ext cx="0" cy="25202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>
              <a:off x="971601" y="2073303"/>
              <a:ext cx="7056788" cy="1562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53566" y="2134856"/>
              <a:ext cx="671979" cy="2616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</a:t>
              </a:r>
              <a:r>
                <a:rPr lang="ko-KR" altLang="en-US" sz="1100" dirty="0" smtClean="0"/>
                <a:t>단계</a:t>
              </a:r>
              <a:r>
                <a:rPr lang="en-US" altLang="ko-KR" sz="1100" dirty="0" smtClean="0"/>
                <a:t>-2</a:t>
              </a:r>
              <a:endParaRPr lang="ko-KR" altLang="en-US" sz="11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541598" y="3038197"/>
              <a:ext cx="583814" cy="2616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기준점</a:t>
              </a:r>
              <a:endParaRPr lang="ko-KR" altLang="en-US" sz="1050" dirty="0"/>
            </a:p>
          </p:txBody>
        </p:sp>
        <p:cxnSp>
          <p:nvCxnSpPr>
            <p:cNvPr id="20" name="직선 화살표 연결선 19"/>
            <p:cNvCxnSpPr/>
            <p:nvPr/>
          </p:nvCxnSpPr>
          <p:spPr>
            <a:xfrm flipV="1">
              <a:off x="3131842" y="2838676"/>
              <a:ext cx="0" cy="25202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911492" y="3038197"/>
              <a:ext cx="583814" cy="2616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050" dirty="0" err="1"/>
                <a:t>이동점</a:t>
              </a:r>
              <a:endParaRPr lang="ko-KR" altLang="en-US" sz="1050" dirty="0"/>
            </a:p>
          </p:txBody>
        </p:sp>
        <p:cxnSp>
          <p:nvCxnSpPr>
            <p:cNvPr id="22" name="직선 화살표 연결선 21"/>
            <p:cNvCxnSpPr/>
            <p:nvPr/>
          </p:nvCxnSpPr>
          <p:spPr>
            <a:xfrm flipV="1">
              <a:off x="7308309" y="2838676"/>
              <a:ext cx="0" cy="25202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166975" y="3018696"/>
              <a:ext cx="3997318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757623" y="3306483"/>
              <a:ext cx="2988320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기준점의 값이 더 크기 때문에 다음으로 넘어간다</a:t>
              </a:r>
              <a:r>
                <a:rPr lang="en-US" altLang="ko-KR" sz="1050" dirty="0" smtClean="0"/>
                <a:t>.</a:t>
              </a:r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 flipV="1">
              <a:off x="1835697" y="4402303"/>
              <a:ext cx="0" cy="25202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971601" y="3636930"/>
              <a:ext cx="7056788" cy="1562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53566" y="3698484"/>
              <a:ext cx="671979" cy="2616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</a:t>
              </a:r>
              <a:r>
                <a:rPr lang="ko-KR" altLang="en-US" sz="1100" dirty="0" smtClean="0"/>
                <a:t>단계</a:t>
              </a:r>
              <a:r>
                <a:rPr lang="en-US" altLang="ko-KR" sz="1100" dirty="0" smtClean="0"/>
                <a:t>-3</a:t>
              </a:r>
              <a:endParaRPr lang="ko-KR" altLang="en-US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541598" y="4566819"/>
              <a:ext cx="583814" cy="2616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기준점</a:t>
              </a:r>
              <a:endParaRPr lang="ko-KR" altLang="en-US" sz="1050" dirty="0"/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 flipV="1">
              <a:off x="3707906" y="4402303"/>
              <a:ext cx="0" cy="25202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413807" y="4566819"/>
              <a:ext cx="583814" cy="2616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050" dirty="0" err="1"/>
                <a:t>이동점</a:t>
              </a:r>
              <a:endParaRPr lang="ko-KR" altLang="en-US" sz="1050" dirty="0"/>
            </a:p>
          </p:txBody>
        </p:sp>
        <p:cxnSp>
          <p:nvCxnSpPr>
            <p:cNvPr id="31" name="직선 화살표 연결선 30"/>
            <p:cNvCxnSpPr/>
            <p:nvPr/>
          </p:nvCxnSpPr>
          <p:spPr>
            <a:xfrm flipV="1">
              <a:off x="7308309" y="4402303"/>
              <a:ext cx="0" cy="25202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3707906" y="4582323"/>
              <a:ext cx="345638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757623" y="4835106"/>
              <a:ext cx="4778875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050" dirty="0" err="1" smtClean="0"/>
                <a:t>이동점의</a:t>
              </a:r>
              <a:r>
                <a:rPr lang="ko-KR" altLang="en-US" sz="1050" dirty="0" smtClean="0"/>
                <a:t> 값이 더 크기 때문에 기준점의 값과 바꾼다</a:t>
              </a:r>
              <a:r>
                <a:rPr lang="en-US" altLang="ko-KR" sz="1050" dirty="0" smtClean="0"/>
                <a:t>. </a:t>
              </a:r>
              <a:r>
                <a:rPr lang="ko-KR" altLang="en-US" sz="1050" dirty="0" smtClean="0"/>
                <a:t>이 절차를 끝까지 진행한다</a:t>
              </a:r>
              <a:r>
                <a:rPr lang="en-US" altLang="ko-KR" sz="1050" dirty="0" smtClean="0"/>
                <a:t>. </a:t>
              </a:r>
            </a:p>
          </p:txBody>
        </p:sp>
        <p:cxnSp>
          <p:nvCxnSpPr>
            <p:cNvPr id="34" name="직선 화살표 연결선 33"/>
            <p:cNvCxnSpPr/>
            <p:nvPr/>
          </p:nvCxnSpPr>
          <p:spPr>
            <a:xfrm flipV="1">
              <a:off x="1835697" y="5965210"/>
              <a:ext cx="0" cy="25202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/>
            <p:cNvSpPr/>
            <p:nvPr/>
          </p:nvSpPr>
          <p:spPr>
            <a:xfrm>
              <a:off x="971601" y="5199838"/>
              <a:ext cx="7056788" cy="1562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253566" y="5261391"/>
              <a:ext cx="1281120" cy="2616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</a:t>
              </a:r>
              <a:r>
                <a:rPr lang="ko-KR" altLang="en-US" sz="1100" dirty="0" smtClean="0"/>
                <a:t>단계를 마친 결과</a:t>
              </a:r>
              <a:endParaRPr lang="ko-KR" altLang="en-US" sz="11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541598" y="6147229"/>
              <a:ext cx="583814" cy="2616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기준점</a:t>
              </a:r>
              <a:endParaRPr lang="ko-KR" altLang="en-US" sz="105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948268" y="6217238"/>
              <a:ext cx="583814" cy="2616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050" dirty="0" err="1"/>
                <a:t>이동점</a:t>
              </a:r>
              <a:endParaRPr lang="ko-KR" altLang="en-US" sz="1050" dirty="0"/>
            </a:p>
          </p:txBody>
        </p:sp>
        <p:cxnSp>
          <p:nvCxnSpPr>
            <p:cNvPr id="39" name="직선 화살표 연결선 38"/>
            <p:cNvCxnSpPr/>
            <p:nvPr/>
          </p:nvCxnSpPr>
          <p:spPr>
            <a:xfrm flipV="1">
              <a:off x="7308309" y="5965210"/>
              <a:ext cx="0" cy="25202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757623" y="6425750"/>
              <a:ext cx="4695518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가장 큰 수가 가장 왼쪽으로 왔다</a:t>
              </a:r>
              <a:r>
                <a:rPr lang="en-US" altLang="ko-KR" sz="1050" dirty="0" smtClean="0"/>
                <a:t>. 2</a:t>
              </a:r>
              <a:r>
                <a:rPr lang="ko-KR" altLang="en-US" sz="1050" dirty="0" smtClean="0"/>
                <a:t>단계는 기준점을 오른쪽으로 한 칸 이동한다</a:t>
              </a:r>
              <a:r>
                <a:rPr lang="en-US" altLang="ko-KR" sz="1050" dirty="0" smtClean="0"/>
                <a:t>.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510711" y="738209"/>
              <a:ext cx="604383" cy="28495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30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119739" y="738209"/>
              <a:ext cx="604383" cy="28495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50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728765" y="738209"/>
              <a:ext cx="604383" cy="28495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20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337793" y="738209"/>
              <a:ext cx="604383" cy="28495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80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946821" y="738209"/>
              <a:ext cx="604383" cy="28495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10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555848" y="738209"/>
              <a:ext cx="604383" cy="28495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90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164876" y="738209"/>
              <a:ext cx="604383" cy="28495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60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773902" y="738209"/>
              <a:ext cx="604383" cy="28495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70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382930" y="738209"/>
              <a:ext cx="604383" cy="28495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40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991957" y="738209"/>
              <a:ext cx="604383" cy="28495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100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510711" y="2538406"/>
              <a:ext cx="604383" cy="28495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50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119739" y="2538406"/>
              <a:ext cx="604383" cy="28495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30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728765" y="2538406"/>
              <a:ext cx="604383" cy="28495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20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337793" y="2538406"/>
              <a:ext cx="604383" cy="28495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80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946821" y="2538406"/>
              <a:ext cx="604383" cy="28495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10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555848" y="2538406"/>
              <a:ext cx="604383" cy="28495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90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164876" y="2538406"/>
              <a:ext cx="604383" cy="28495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60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5773902" y="2538406"/>
              <a:ext cx="604383" cy="28495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70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382930" y="2538406"/>
              <a:ext cx="604383" cy="28495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40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6991957" y="2538406"/>
              <a:ext cx="604383" cy="28495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100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510711" y="4122579"/>
              <a:ext cx="604383" cy="28495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50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2119739" y="4122579"/>
              <a:ext cx="604383" cy="28495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30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2728765" y="4122579"/>
              <a:ext cx="604383" cy="28495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20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3337793" y="4122579"/>
              <a:ext cx="604383" cy="28495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80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946821" y="4122579"/>
              <a:ext cx="604383" cy="28495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10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4555848" y="4122579"/>
              <a:ext cx="604383" cy="28495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90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5164876" y="4122579"/>
              <a:ext cx="604383" cy="28495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60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773902" y="4122579"/>
              <a:ext cx="604383" cy="28495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70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6382930" y="4122579"/>
              <a:ext cx="604383" cy="28495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40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6991957" y="4122579"/>
              <a:ext cx="604383" cy="28495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100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510711" y="5631664"/>
              <a:ext cx="604383" cy="28495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100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2119739" y="5631664"/>
              <a:ext cx="604383" cy="28495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30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728765" y="5631664"/>
              <a:ext cx="604383" cy="28495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20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3337793" y="5631664"/>
              <a:ext cx="604383" cy="28495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50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3946821" y="5631664"/>
              <a:ext cx="604383" cy="28495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10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555848" y="5631664"/>
              <a:ext cx="604383" cy="28495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80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5164876" y="5631664"/>
              <a:ext cx="604383" cy="28495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60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5773902" y="5631664"/>
              <a:ext cx="604383" cy="28495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70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6382930" y="5631664"/>
              <a:ext cx="604383" cy="28495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40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6991957" y="5631664"/>
              <a:ext cx="604383" cy="28495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90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81" name="직선 화살표 연결선 80"/>
            <p:cNvCxnSpPr/>
            <p:nvPr/>
          </p:nvCxnSpPr>
          <p:spPr>
            <a:xfrm flipV="1">
              <a:off x="6660236" y="7534868"/>
              <a:ext cx="0" cy="25202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직사각형 81"/>
            <p:cNvSpPr/>
            <p:nvPr/>
          </p:nvSpPr>
          <p:spPr>
            <a:xfrm>
              <a:off x="971601" y="6769493"/>
              <a:ext cx="7056788" cy="13681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187625" y="6831048"/>
              <a:ext cx="3049235" cy="261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2</a:t>
              </a:r>
              <a:r>
                <a:rPr lang="ko-KR" altLang="en-US" sz="1100" dirty="0" smtClean="0"/>
                <a:t>단계부터 </a:t>
              </a:r>
              <a:r>
                <a:rPr lang="en-US" altLang="ko-KR" sz="1100" dirty="0" smtClean="0"/>
                <a:t>9</a:t>
              </a:r>
              <a:r>
                <a:rPr lang="ko-KR" altLang="en-US" sz="1100" dirty="0" smtClean="0"/>
                <a:t>단계까지</a:t>
              </a:r>
              <a:r>
                <a:rPr lang="en-US" altLang="ko-KR" sz="1100" dirty="0"/>
                <a:t> </a:t>
              </a:r>
              <a:r>
                <a:rPr lang="ko-KR" altLang="en-US" sz="1100" dirty="0" smtClean="0"/>
                <a:t>진행</a:t>
              </a:r>
              <a:r>
                <a:rPr lang="en-US" altLang="ko-KR" sz="1100" dirty="0" smtClean="0"/>
                <a:t>(10</a:t>
              </a:r>
              <a:r>
                <a:rPr lang="ko-KR" altLang="en-US" sz="1100" dirty="0" smtClean="0"/>
                <a:t>단계는 필요 없음</a:t>
              </a:r>
              <a:r>
                <a:rPr lang="en-US" altLang="ko-KR" sz="1100" dirty="0" smtClean="0"/>
                <a:t>)</a:t>
              </a:r>
              <a:endParaRPr lang="ko-KR" altLang="en-US" sz="11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372204" y="7699384"/>
              <a:ext cx="583814" cy="261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기준점</a:t>
              </a:r>
              <a:endParaRPr lang="ko-KR" altLang="en-US" sz="105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022017" y="7699384"/>
              <a:ext cx="583814" cy="261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err="1"/>
                <a:t>이동점</a:t>
              </a:r>
              <a:endParaRPr lang="ko-KR" altLang="en-US" sz="1050" dirty="0"/>
            </a:p>
          </p:txBody>
        </p:sp>
        <p:cxnSp>
          <p:nvCxnSpPr>
            <p:cNvPr id="86" name="직선 화살표 연결선 85"/>
            <p:cNvCxnSpPr/>
            <p:nvPr/>
          </p:nvCxnSpPr>
          <p:spPr>
            <a:xfrm flipV="1">
              <a:off x="7308309" y="7534869"/>
              <a:ext cx="0" cy="25202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1727337" y="7733104"/>
              <a:ext cx="3089308" cy="261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결국 높은 점수에서 낮은 점수순으로 정렬되었다</a:t>
              </a:r>
              <a:r>
                <a:rPr lang="en-US" altLang="ko-KR" sz="1100" dirty="0" smtClean="0"/>
                <a:t>.</a:t>
              </a:r>
              <a:endParaRPr lang="ko-KR" altLang="en-US" sz="1100" dirty="0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525589" y="7204622"/>
              <a:ext cx="604383" cy="28495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100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2134617" y="7204622"/>
              <a:ext cx="604383" cy="28495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90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2743644" y="7204622"/>
              <a:ext cx="604383" cy="28495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80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3352672" y="7204622"/>
              <a:ext cx="604383" cy="28495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70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3961698" y="7204622"/>
              <a:ext cx="604383" cy="28495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60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570726" y="7204622"/>
              <a:ext cx="604383" cy="28495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50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5179753" y="7204622"/>
              <a:ext cx="604383" cy="28495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40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5788781" y="7204622"/>
              <a:ext cx="604383" cy="28495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30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6397808" y="7204622"/>
              <a:ext cx="604383" cy="28495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20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7006835" y="7204622"/>
              <a:ext cx="604383" cy="28495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10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꺾인 연결선 97"/>
            <p:cNvCxnSpPr>
              <a:stCxn id="41" idx="0"/>
              <a:endCxn id="42" idx="0"/>
            </p:cNvCxnSpPr>
            <p:nvPr/>
          </p:nvCxnSpPr>
          <p:spPr>
            <a:xfrm rot="5400000" flipH="1" flipV="1">
              <a:off x="2117417" y="433696"/>
              <a:ext cx="12701" cy="609028"/>
            </a:xfrm>
            <a:prstGeom prst="bentConnector3">
              <a:avLst>
                <a:gd name="adj1" fmla="val 1386189"/>
              </a:avLst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2133486" y="262648"/>
              <a:ext cx="5469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바꾼다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cxnSp>
          <p:nvCxnSpPr>
            <p:cNvPr id="100" name="꺾인 연결선 99"/>
            <p:cNvCxnSpPr>
              <a:stCxn id="61" idx="0"/>
              <a:endCxn id="64" idx="0"/>
            </p:cNvCxnSpPr>
            <p:nvPr/>
          </p:nvCxnSpPr>
          <p:spPr>
            <a:xfrm rot="5400000" flipH="1" flipV="1">
              <a:off x="2726444" y="3209037"/>
              <a:ext cx="12701" cy="1827082"/>
            </a:xfrm>
            <a:prstGeom prst="bentConnector3">
              <a:avLst>
                <a:gd name="adj1" fmla="val 1303433"/>
              </a:avLst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3275856" y="3671446"/>
              <a:ext cx="5469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바꾼다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</p:grpSp>
      <p:sp>
        <p:nvSpPr>
          <p:cNvPr id="102" name="바닥글 개체 틀 10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2018 </a:t>
            </a:r>
            <a:r>
              <a:rPr lang="ko-KR" altLang="en-US" smtClean="0"/>
              <a:t>기초컴퓨터프로그래밍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0643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활용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정렬 </a:t>
            </a:r>
            <a:r>
              <a:rPr lang="en-US" altLang="ko-KR" dirty="0" smtClean="0"/>
              <a:t>(96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366" y="1112635"/>
            <a:ext cx="8604876" cy="3447804"/>
          </a:xfr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0" dirty="0" err="1" smtClean="0">
                <a:latin typeface="Lucida Console" panose="020B0609040504020204" pitchFamily="49" charset="0"/>
              </a:rPr>
              <a:t>int</a:t>
            </a:r>
            <a:r>
              <a:rPr lang="en-US" altLang="ko-KR" sz="1600" b="0" dirty="0" smtClean="0">
                <a:latin typeface="Lucida Console" panose="020B0609040504020204" pitchFamily="49" charset="0"/>
              </a:rPr>
              <a:t> score[NUMOFSTUDENT</a:t>
            </a:r>
            <a:r>
              <a:rPr lang="en-US" altLang="ko-KR" sz="1600" b="0" dirty="0">
                <a:latin typeface="Lucida Console" panose="020B0609040504020204" pitchFamily="49" charset="0"/>
              </a:rPr>
              <a:t>] = </a:t>
            </a:r>
            <a:r>
              <a:rPr lang="en-US" altLang="ko-KR" sz="1600" b="0" dirty="0" smtClean="0">
                <a:latin typeface="Lucida Console" panose="020B0609040504020204" pitchFamily="49" charset="0"/>
              </a:rPr>
              <a:t>{30</a:t>
            </a:r>
            <a:r>
              <a:rPr lang="en-US" altLang="ko-KR" sz="1600" b="0" dirty="0">
                <a:latin typeface="Lucida Console" panose="020B0609040504020204" pitchFamily="49" charset="0"/>
              </a:rPr>
              <a:t>, 50, 20, 80, 10, 90, 60, 70, 40, 100 };</a:t>
            </a:r>
            <a:endParaRPr lang="ko-KR" altLang="ko-KR" sz="1600" b="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0" dirty="0" err="1" smtClean="0">
                <a:latin typeface="Lucida Console" panose="020B0609040504020204" pitchFamily="49" charset="0"/>
              </a:rPr>
              <a:t>int</a:t>
            </a:r>
            <a:r>
              <a:rPr lang="en-US" altLang="ko-KR" sz="1600" b="0" dirty="0" smtClean="0">
                <a:latin typeface="Lucida Console" panose="020B0609040504020204" pitchFamily="49" charset="0"/>
              </a:rPr>
              <a:t> </a:t>
            </a:r>
            <a:r>
              <a:rPr lang="en-US" altLang="ko-KR" sz="1600" b="0" dirty="0" err="1" smtClean="0">
                <a:latin typeface="Lucida Console" panose="020B0609040504020204" pitchFamily="49" charset="0"/>
              </a:rPr>
              <a:t>i</a:t>
            </a:r>
            <a:r>
              <a:rPr lang="en-US" altLang="ko-KR" sz="1600" b="0" dirty="0">
                <a:latin typeface="Lucida Console" panose="020B0609040504020204" pitchFamily="49" charset="0"/>
              </a:rPr>
              <a:t>, j, temp ;</a:t>
            </a:r>
            <a:endParaRPr lang="ko-KR" altLang="ko-KR" sz="1600" b="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b="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4487863" algn="l"/>
              </a:tabLst>
            </a:pPr>
            <a:r>
              <a:rPr lang="en-US" altLang="ko-KR" sz="1600" b="0" dirty="0">
                <a:latin typeface="Lucida Console" panose="020B0609040504020204" pitchFamily="49" charset="0"/>
              </a:rPr>
              <a:t>for (</a:t>
            </a:r>
            <a:r>
              <a:rPr lang="en-US" altLang="ko-KR" sz="1600" b="0" dirty="0" err="1">
                <a:latin typeface="Lucida Console" panose="020B0609040504020204" pitchFamily="49" charset="0"/>
              </a:rPr>
              <a:t>i</a:t>
            </a:r>
            <a:r>
              <a:rPr lang="en-US" altLang="ko-KR" sz="1600" b="0" dirty="0">
                <a:latin typeface="Lucida Console" panose="020B0609040504020204" pitchFamily="49" charset="0"/>
              </a:rPr>
              <a:t> = 0; </a:t>
            </a:r>
            <a:r>
              <a:rPr lang="en-US" altLang="ko-KR" sz="1600" b="0" dirty="0" err="1">
                <a:latin typeface="Lucida Console" panose="020B0609040504020204" pitchFamily="49" charset="0"/>
              </a:rPr>
              <a:t>i</a:t>
            </a:r>
            <a:r>
              <a:rPr lang="en-US" altLang="ko-KR" sz="1600" b="0" dirty="0">
                <a:latin typeface="Lucida Console" panose="020B0609040504020204" pitchFamily="49" charset="0"/>
              </a:rPr>
              <a:t> &lt; </a:t>
            </a:r>
            <a:r>
              <a:rPr lang="en-US" altLang="ko-KR" sz="1600" b="0" dirty="0" smtClean="0">
                <a:latin typeface="Lucida Console" panose="020B0609040504020204" pitchFamily="49" charset="0"/>
              </a:rPr>
              <a:t>10; </a:t>
            </a:r>
            <a:r>
              <a:rPr lang="en-US" altLang="ko-KR" sz="1600" b="0" dirty="0" err="1">
                <a:latin typeface="Lucida Console" panose="020B0609040504020204" pitchFamily="49" charset="0"/>
              </a:rPr>
              <a:t>i</a:t>
            </a:r>
            <a:r>
              <a:rPr lang="en-US" altLang="ko-KR" sz="1600" b="0" dirty="0">
                <a:latin typeface="Lucida Console" panose="020B0609040504020204" pitchFamily="49" charset="0"/>
              </a:rPr>
              <a:t>++)            </a:t>
            </a:r>
            <a:r>
              <a:rPr lang="en-US" altLang="ko-KR" sz="1600" b="0" dirty="0" smtClean="0">
                <a:latin typeface="Lucida Console" panose="020B0609040504020204" pitchFamily="49" charset="0"/>
              </a:rPr>
              <a:t>// </a:t>
            </a:r>
            <a:r>
              <a:rPr lang="ko-KR" altLang="ko-KR" sz="1600" b="0" dirty="0">
                <a:latin typeface="Lucida Console" panose="020B0609040504020204" pitchFamily="49" charset="0"/>
              </a:rPr>
              <a:t>기준점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4487863" algn="l"/>
              </a:tabLst>
            </a:pPr>
            <a:r>
              <a:rPr lang="en-US" altLang="ko-KR" sz="1600" b="0" dirty="0">
                <a:latin typeface="Lucida Console" panose="020B0609040504020204" pitchFamily="49" charset="0"/>
              </a:rPr>
              <a:t> </a:t>
            </a:r>
            <a:r>
              <a:rPr lang="en-US" altLang="ko-KR" sz="1600" b="0" dirty="0" smtClean="0">
                <a:latin typeface="Lucida Console" panose="020B0609040504020204" pitchFamily="49" charset="0"/>
              </a:rPr>
              <a:t>   for </a:t>
            </a:r>
            <a:r>
              <a:rPr lang="en-US" altLang="ko-KR" sz="1600" b="0" dirty="0">
                <a:latin typeface="Lucida Console" panose="020B0609040504020204" pitchFamily="49" charset="0"/>
              </a:rPr>
              <a:t>(j = </a:t>
            </a:r>
            <a:r>
              <a:rPr lang="en-US" altLang="ko-KR" sz="1600" b="0" dirty="0" err="1">
                <a:latin typeface="Lucida Console" panose="020B0609040504020204" pitchFamily="49" charset="0"/>
              </a:rPr>
              <a:t>i</a:t>
            </a:r>
            <a:r>
              <a:rPr lang="en-US" altLang="ko-KR" sz="1600" b="0" dirty="0">
                <a:latin typeface="Lucida Console" panose="020B0609040504020204" pitchFamily="49" charset="0"/>
              </a:rPr>
              <a:t>; j &lt; 10;j++)    </a:t>
            </a:r>
            <a:r>
              <a:rPr lang="en-US" altLang="ko-KR" sz="1600" b="0" dirty="0" smtClean="0">
                <a:latin typeface="Lucida Console" panose="020B0609040504020204" pitchFamily="49" charset="0"/>
              </a:rPr>
              <a:t>    // </a:t>
            </a:r>
            <a:r>
              <a:rPr lang="ko-KR" altLang="ko-KR" sz="1600" b="0" dirty="0" err="1">
                <a:latin typeface="Lucida Console" panose="020B0609040504020204" pitchFamily="49" charset="0"/>
              </a:rPr>
              <a:t>이동점</a:t>
            </a:r>
            <a:endParaRPr lang="ko-KR" altLang="ko-KR" sz="1600" b="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4487863" algn="l"/>
              </a:tabLst>
            </a:pPr>
            <a:r>
              <a:rPr lang="en-US" altLang="ko-KR" sz="1600" b="0" dirty="0">
                <a:latin typeface="Lucida Console" panose="020B0609040504020204" pitchFamily="49" charset="0"/>
              </a:rPr>
              <a:t> </a:t>
            </a:r>
            <a:r>
              <a:rPr lang="en-US" altLang="ko-KR" sz="1600" b="0" dirty="0" smtClean="0">
                <a:latin typeface="Lucida Console" panose="020B0609040504020204" pitchFamily="49" charset="0"/>
              </a:rPr>
              <a:t>       if </a:t>
            </a:r>
            <a:r>
              <a:rPr lang="en-US" altLang="ko-KR" sz="1600" b="0" dirty="0">
                <a:latin typeface="Lucida Console" panose="020B0609040504020204" pitchFamily="49" charset="0"/>
              </a:rPr>
              <a:t>(score[</a:t>
            </a:r>
            <a:r>
              <a:rPr lang="en-US" altLang="ko-KR" sz="1600" b="0" dirty="0" err="1">
                <a:latin typeface="Lucida Console" panose="020B0609040504020204" pitchFamily="49" charset="0"/>
              </a:rPr>
              <a:t>i</a:t>
            </a:r>
            <a:r>
              <a:rPr lang="en-US" altLang="ko-KR" sz="1600" b="0" dirty="0">
                <a:latin typeface="Lucida Console" panose="020B0609040504020204" pitchFamily="49" charset="0"/>
              </a:rPr>
              <a:t>] &lt; score[j]) </a:t>
            </a:r>
            <a:r>
              <a:rPr lang="en-US" altLang="ko-KR" sz="1600" b="0" dirty="0" smtClean="0">
                <a:latin typeface="Lucida Console" panose="020B0609040504020204" pitchFamily="49" charset="0"/>
              </a:rPr>
              <a:t>{ // </a:t>
            </a:r>
            <a:r>
              <a:rPr lang="ko-KR" altLang="ko-KR" sz="1600" b="0" dirty="0" err="1" smtClean="0">
                <a:latin typeface="Lucida Console" panose="020B0609040504020204" pitchFamily="49" charset="0"/>
              </a:rPr>
              <a:t>이동점이</a:t>
            </a:r>
            <a:r>
              <a:rPr lang="ko-KR" altLang="ko-KR" sz="1600" b="0" dirty="0" smtClean="0">
                <a:latin typeface="Lucida Console" panose="020B0609040504020204" pitchFamily="49" charset="0"/>
              </a:rPr>
              <a:t> 크다면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4487863" algn="l"/>
              </a:tabLst>
            </a:pPr>
            <a:r>
              <a:rPr lang="en-US" altLang="ko-KR" sz="1600" b="0" dirty="0" smtClean="0">
                <a:latin typeface="Lucida Console" panose="020B0609040504020204" pitchFamily="49" charset="0"/>
              </a:rPr>
              <a:t>           temp = score[j];        // </a:t>
            </a:r>
            <a:r>
              <a:rPr lang="ko-KR" altLang="ko-KR" sz="1600" b="0" dirty="0" smtClean="0">
                <a:latin typeface="Lucida Console" panose="020B0609040504020204" pitchFamily="49" charset="0"/>
              </a:rPr>
              <a:t>기준점과 </a:t>
            </a:r>
            <a:r>
              <a:rPr lang="ko-KR" altLang="ko-KR" sz="1600" b="0" dirty="0" err="1" smtClean="0">
                <a:latin typeface="Lucida Console" panose="020B0609040504020204" pitchFamily="49" charset="0"/>
              </a:rPr>
              <a:t>이동점</a:t>
            </a:r>
            <a:r>
              <a:rPr lang="ko-KR" altLang="ko-KR" sz="1600" b="0" dirty="0" smtClean="0">
                <a:latin typeface="Lucida Console" panose="020B0609040504020204" pitchFamily="49" charset="0"/>
              </a:rPr>
              <a:t> 데이터를 서로 바꾼다</a:t>
            </a:r>
            <a:r>
              <a:rPr lang="en-US" altLang="ko-KR" sz="1600" b="0" dirty="0" smtClean="0">
                <a:latin typeface="Lucida Console" panose="020B0609040504020204" pitchFamily="49" charset="0"/>
              </a:rPr>
              <a:t>.</a:t>
            </a:r>
            <a:endParaRPr lang="en-US" altLang="ko-KR" sz="1600" b="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4487863" algn="l"/>
              </a:tabLst>
            </a:pPr>
            <a:r>
              <a:rPr lang="en-US" altLang="ko-KR" sz="1600" b="0" dirty="0" smtClean="0">
                <a:latin typeface="Lucida Console" panose="020B0609040504020204" pitchFamily="49" charset="0"/>
              </a:rPr>
              <a:t>           score[j</a:t>
            </a:r>
            <a:r>
              <a:rPr lang="en-US" altLang="ko-KR" sz="1600" b="0" dirty="0">
                <a:latin typeface="Lucida Console" panose="020B0609040504020204" pitchFamily="49" charset="0"/>
              </a:rPr>
              <a:t>] = score[</a:t>
            </a:r>
            <a:r>
              <a:rPr lang="en-US" altLang="ko-KR" sz="1600" b="0" dirty="0" err="1">
                <a:latin typeface="Lucida Console" panose="020B0609040504020204" pitchFamily="49" charset="0"/>
              </a:rPr>
              <a:t>i</a:t>
            </a:r>
            <a:r>
              <a:rPr lang="en-US" altLang="ko-KR" sz="1600" b="0" dirty="0">
                <a:latin typeface="Lucida Console" panose="020B0609040504020204" pitchFamily="49" charset="0"/>
              </a:rPr>
              <a:t>];</a:t>
            </a:r>
            <a:endParaRPr lang="ko-KR" altLang="ko-KR" sz="1600" b="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4487863" algn="l"/>
              </a:tabLst>
            </a:pPr>
            <a:r>
              <a:rPr lang="en-US" altLang="ko-KR" sz="1600" b="0" dirty="0" smtClean="0">
                <a:latin typeface="Lucida Console" panose="020B0609040504020204" pitchFamily="49" charset="0"/>
              </a:rPr>
              <a:t>           score[</a:t>
            </a:r>
            <a:r>
              <a:rPr lang="en-US" altLang="ko-KR" sz="1600" b="0" dirty="0" err="1" smtClean="0">
                <a:latin typeface="Lucida Console" panose="020B0609040504020204" pitchFamily="49" charset="0"/>
              </a:rPr>
              <a:t>i</a:t>
            </a:r>
            <a:r>
              <a:rPr lang="en-US" altLang="ko-KR" sz="1600" b="0" dirty="0">
                <a:latin typeface="Lucida Console" panose="020B0609040504020204" pitchFamily="49" charset="0"/>
              </a:rPr>
              <a:t>] = temp;</a:t>
            </a:r>
            <a:endParaRPr lang="ko-KR" altLang="ko-KR" sz="1600" b="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4487863" algn="l"/>
              </a:tabLst>
            </a:pPr>
            <a:r>
              <a:rPr lang="en-US" altLang="ko-KR" sz="1600" b="0" dirty="0" smtClean="0">
                <a:latin typeface="Lucida Console" panose="020B0609040504020204" pitchFamily="49" charset="0"/>
              </a:rPr>
              <a:t>}</a:t>
            </a:r>
            <a:endParaRPr lang="ko-KR" altLang="ko-KR" sz="1600" b="0" dirty="0">
              <a:latin typeface="Lucida Console" panose="020B0609040504020204" pitchFamily="49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15044" y="5627341"/>
            <a:ext cx="5985164" cy="64126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한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행씩 실행하면서 </a:t>
            </a:r>
            <a:r>
              <a:rPr lang="en-US" altLang="ko-KR" b="1" dirty="0" smtClean="0"/>
              <a:t>score </a:t>
            </a:r>
            <a:r>
              <a:rPr lang="ko-KR" altLang="en-US" b="1" dirty="0" smtClean="0"/>
              <a:t>변수의 변화를 살펴보자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2018 </a:t>
            </a:r>
            <a:r>
              <a:rPr lang="ko-KR" altLang="en-US" smtClean="0"/>
              <a:t>기초컴퓨터프로그래밍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5340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 smtClean="0"/>
              <a:t>(3) </a:t>
            </a:r>
            <a:r>
              <a:rPr lang="en-US" altLang="ko-KR" dirty="0"/>
              <a:t>– </a:t>
            </a:r>
            <a:r>
              <a:rPr lang="ko-KR" altLang="en-US" dirty="0" smtClean="0"/>
              <a:t>성적의 분포표 그리기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기초컴퓨터프로그래밍 </a:t>
            </a:r>
            <a:r>
              <a:rPr lang="en-US" altLang="ko-KR" smtClean="0"/>
              <a:t>2018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10</a:t>
            </a:r>
            <a:r>
              <a:rPr lang="ko-KR" altLang="en-US" dirty="0" smtClean="0"/>
              <a:t>개의 점수를 입력 받는다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점수의 분포표를 그린다</a:t>
            </a:r>
            <a:r>
              <a:rPr lang="en-US" altLang="ko-KR" dirty="0" smtClean="0"/>
              <a:t>.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ko-KR" sz="1800" dirty="0"/>
              <a:t>0-9      </a:t>
            </a:r>
            <a:r>
              <a:rPr lang="en-US" altLang="ko-KR" sz="1800" dirty="0" smtClean="0"/>
              <a:t> :  *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ko-KR" sz="1800" dirty="0"/>
              <a:t>10-19  </a:t>
            </a:r>
            <a:r>
              <a:rPr lang="en-US" altLang="ko-KR" sz="1800" dirty="0" smtClean="0"/>
              <a:t> :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ko-KR" sz="1800" dirty="0"/>
              <a:t>20-29  </a:t>
            </a:r>
            <a:r>
              <a:rPr lang="en-US" altLang="ko-KR" sz="1800" dirty="0" smtClean="0"/>
              <a:t> :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ko-KR" sz="1800" dirty="0"/>
              <a:t>30-39  </a:t>
            </a:r>
            <a:r>
              <a:rPr lang="en-US" altLang="ko-KR" sz="1800" dirty="0" smtClean="0"/>
              <a:t> :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ko-KR" sz="1800" dirty="0"/>
              <a:t>40-49  </a:t>
            </a:r>
            <a:r>
              <a:rPr lang="en-US" altLang="ko-KR" sz="1800" dirty="0" smtClean="0"/>
              <a:t> :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ko-KR" sz="1800" dirty="0"/>
              <a:t>50-59  </a:t>
            </a:r>
            <a:r>
              <a:rPr lang="en-US" altLang="ko-KR" sz="1800" dirty="0" smtClean="0"/>
              <a:t> : *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ko-KR" sz="1800" dirty="0"/>
              <a:t>60-69  </a:t>
            </a:r>
            <a:r>
              <a:rPr lang="en-US" altLang="ko-KR" sz="1800" dirty="0" smtClean="0"/>
              <a:t> : ****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ko-KR" sz="1800" dirty="0"/>
              <a:t>70-79  </a:t>
            </a:r>
            <a:r>
              <a:rPr lang="en-US" altLang="ko-KR" sz="1800" dirty="0" smtClean="0"/>
              <a:t> : **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ko-KR" sz="1800" dirty="0"/>
              <a:t>80-89  </a:t>
            </a:r>
            <a:r>
              <a:rPr lang="en-US" altLang="ko-KR" sz="1800" dirty="0" smtClean="0"/>
              <a:t> : *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ko-KR" sz="1800" dirty="0"/>
              <a:t>90-100 : *</a:t>
            </a:r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39040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(4) </a:t>
            </a:r>
            <a:r>
              <a:rPr lang="ko-KR" altLang="en-US" dirty="0" smtClean="0"/>
              <a:t>내 점수는 몇 등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학생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명의 점수를 입력한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 점수를 입력하면 몇 등인지 알려준다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10</a:t>
            </a:r>
            <a:r>
              <a:rPr lang="ko-KR" altLang="en-US" dirty="0" smtClean="0"/>
              <a:t>명의 점수를 입력하세요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90 85 40 88 96 100 60 52 84 72</a:t>
            </a:r>
          </a:p>
          <a:p>
            <a:pPr marL="0" indent="0">
              <a:buNone/>
            </a:pPr>
            <a:r>
              <a:rPr lang="ko-KR" altLang="en-US" dirty="0" smtClean="0"/>
              <a:t>당신의 점수는</a:t>
            </a:r>
            <a:r>
              <a:rPr lang="en-US" altLang="ko-KR" dirty="0" smtClean="0"/>
              <a:t>? </a:t>
            </a:r>
            <a:r>
              <a:rPr lang="en-US" altLang="ko-KR" i="1" dirty="0" smtClean="0">
                <a:solidFill>
                  <a:srgbClr val="FF0000"/>
                </a:solidFill>
              </a:rPr>
              <a:t>89</a:t>
            </a:r>
          </a:p>
          <a:p>
            <a:pPr marL="0" indent="0">
              <a:buNone/>
            </a:pPr>
            <a:r>
              <a:rPr lang="ko-KR" altLang="en-US" dirty="0" smtClean="0"/>
              <a:t>당신은 </a:t>
            </a:r>
            <a:r>
              <a:rPr lang="en-US" altLang="ko-KR" dirty="0" smtClean="0"/>
              <a:t>5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당신의 점수는 </a:t>
            </a:r>
            <a:r>
              <a:rPr lang="en-US" altLang="ko-KR" dirty="0" smtClean="0"/>
              <a:t>? </a:t>
            </a:r>
            <a:r>
              <a:rPr lang="en-US" altLang="ko-KR" i="1" dirty="0" smtClean="0">
                <a:solidFill>
                  <a:srgbClr val="FF0000"/>
                </a:solidFill>
              </a:rPr>
              <a:t>70</a:t>
            </a:r>
          </a:p>
          <a:p>
            <a:pPr marL="0" indent="0">
              <a:buNone/>
            </a:pPr>
            <a:r>
              <a:rPr lang="ko-KR" altLang="en-US" dirty="0" smtClean="0"/>
              <a:t>당신은 </a:t>
            </a:r>
            <a:r>
              <a:rPr lang="en-US" altLang="ko-KR" dirty="0" smtClean="0"/>
              <a:t>8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</a:t>
            </a:r>
            <a:r>
              <a:rPr lang="en-US" altLang="ko-KR" smtClean="0"/>
              <a:t>C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531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(1) </a:t>
            </a:r>
            <a:r>
              <a:rPr lang="ko-KR" altLang="en-US" dirty="0" smtClean="0"/>
              <a:t>답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기초컴퓨터프로그래밍 </a:t>
            </a:r>
            <a:r>
              <a:rPr lang="en-US" altLang="ko-KR" smtClean="0"/>
              <a:t>2018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38554" y="1486885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/>
              <a:t>#include &lt;</a:t>
            </a:r>
            <a:r>
              <a:rPr lang="en-US" altLang="ko-KR" sz="1200" dirty="0" err="1"/>
              <a:t>stdio.h</a:t>
            </a:r>
            <a:r>
              <a:rPr lang="en-US" altLang="ko-KR" sz="1200" dirty="0"/>
              <a:t>&gt;</a:t>
            </a:r>
          </a:p>
          <a:p>
            <a:endParaRPr lang="en-US" altLang="ko-KR" sz="1200" dirty="0"/>
          </a:p>
          <a:p>
            <a:r>
              <a:rPr lang="en-US" altLang="ko-KR" sz="1200" dirty="0"/>
              <a:t>void main()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, j;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num</a:t>
            </a:r>
            <a:r>
              <a:rPr lang="en-US" altLang="ko-KR" sz="1200" dirty="0"/>
              <a:t> = 1000;</a:t>
            </a:r>
          </a:p>
          <a:p>
            <a:endParaRPr lang="en-US" altLang="ko-KR" sz="1200" dirty="0"/>
          </a:p>
          <a:p>
            <a:r>
              <a:rPr lang="en-US" altLang="ko-KR" sz="1200" dirty="0"/>
              <a:t>	for 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= 2;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&lt;= </a:t>
            </a:r>
            <a:r>
              <a:rPr lang="en-US" altLang="ko-KR" sz="1200" dirty="0" err="1"/>
              <a:t>num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</a:t>
            </a:r>
          </a:p>
          <a:p>
            <a:r>
              <a:rPr lang="en-US" altLang="ko-KR" sz="1200" dirty="0"/>
              <a:t>	{</a:t>
            </a:r>
          </a:p>
          <a:p>
            <a:r>
              <a:rPr lang="en-US" altLang="ko-KR" sz="1200" dirty="0"/>
              <a:t>		for (j = 2; j &lt;=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; </a:t>
            </a:r>
            <a:r>
              <a:rPr lang="en-US" altLang="ko-KR" sz="1200" dirty="0" err="1"/>
              <a:t>j++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		{</a:t>
            </a:r>
          </a:p>
          <a:p>
            <a:r>
              <a:rPr lang="en-US" altLang="ko-KR" sz="1200" dirty="0"/>
              <a:t>			if (</a:t>
            </a:r>
            <a:r>
              <a:rPr lang="en-US" altLang="ko-KR" sz="1200" dirty="0" err="1"/>
              <a:t>i%j</a:t>
            </a:r>
            <a:r>
              <a:rPr lang="en-US" altLang="ko-KR" sz="1200" dirty="0"/>
              <a:t> == 0) {</a:t>
            </a:r>
          </a:p>
          <a:p>
            <a:r>
              <a:rPr lang="en-US" altLang="ko-KR" sz="1200" dirty="0"/>
              <a:t>				break;</a:t>
            </a:r>
          </a:p>
          <a:p>
            <a:r>
              <a:rPr lang="en-US" altLang="ko-KR" sz="1200" dirty="0"/>
              <a:t>			}</a:t>
            </a:r>
          </a:p>
          <a:p>
            <a:r>
              <a:rPr lang="en-US" altLang="ko-KR" sz="1200" dirty="0"/>
              <a:t>		}</a:t>
            </a:r>
          </a:p>
          <a:p>
            <a:r>
              <a:rPr lang="en-US" altLang="ko-KR" sz="1200" dirty="0"/>
              <a:t>		if 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== j)</a:t>
            </a:r>
          </a:p>
          <a:p>
            <a:r>
              <a:rPr lang="en-US" altLang="ko-KR" sz="1200" dirty="0"/>
              <a:t>		{</a:t>
            </a:r>
          </a:p>
          <a:p>
            <a:r>
              <a:rPr lang="en-US" altLang="ko-KR" sz="1200" dirty="0"/>
              <a:t>			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("%d\n",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		}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57618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(1) </a:t>
            </a:r>
            <a:r>
              <a:rPr lang="ko-KR" altLang="en-US" dirty="0" smtClean="0"/>
              <a:t>답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기초컴퓨터프로그래밍 </a:t>
            </a:r>
            <a:r>
              <a:rPr lang="en-US" altLang="ko-KR" smtClean="0"/>
              <a:t>2018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8200" y="1326459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/>
              <a:t>#include &lt;</a:t>
            </a:r>
            <a:r>
              <a:rPr lang="en-US" altLang="ko-KR" sz="1200" dirty="0" err="1"/>
              <a:t>stdio.h</a:t>
            </a:r>
            <a:r>
              <a:rPr lang="en-US" altLang="ko-KR" sz="1200" dirty="0"/>
              <a:t>&gt;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main()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, j, l = 1000, k = 0;</a:t>
            </a:r>
          </a:p>
          <a:p>
            <a:endParaRPr lang="en-US" altLang="ko-KR" sz="1200" dirty="0"/>
          </a:p>
          <a:p>
            <a:r>
              <a:rPr lang="en-US" altLang="ko-KR" sz="1200" dirty="0"/>
              <a:t>	for 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= 2;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&lt;l;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</a:t>
            </a:r>
          </a:p>
          <a:p>
            <a:r>
              <a:rPr lang="en-US" altLang="ko-KR" sz="1200" dirty="0"/>
              <a:t>	{</a:t>
            </a:r>
          </a:p>
          <a:p>
            <a:r>
              <a:rPr lang="en-US" altLang="ko-KR" sz="1200" dirty="0"/>
              <a:t>		for (j = 1; j&lt;</a:t>
            </a:r>
            <a:r>
              <a:rPr lang="en-US" altLang="ko-KR" sz="1200" dirty="0" err="1"/>
              <a:t>i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j++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		{</a:t>
            </a:r>
          </a:p>
          <a:p>
            <a:r>
              <a:rPr lang="en-US" altLang="ko-KR" sz="1200" dirty="0"/>
              <a:t>			if 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% j == 0)</a:t>
            </a:r>
          </a:p>
          <a:p>
            <a:r>
              <a:rPr lang="en-US" altLang="ko-KR" sz="1200" dirty="0"/>
              <a:t>			{</a:t>
            </a:r>
          </a:p>
          <a:p>
            <a:r>
              <a:rPr lang="en-US" altLang="ko-KR" sz="1200" dirty="0"/>
              <a:t>				k = k + 1;</a:t>
            </a:r>
          </a:p>
          <a:p>
            <a:r>
              <a:rPr lang="en-US" altLang="ko-KR" sz="1200" dirty="0"/>
              <a:t>			}</a:t>
            </a:r>
          </a:p>
          <a:p>
            <a:r>
              <a:rPr lang="en-US" altLang="ko-KR" sz="1200" dirty="0"/>
              <a:t>		}</a:t>
            </a:r>
          </a:p>
          <a:p>
            <a:r>
              <a:rPr lang="en-US" altLang="ko-KR" sz="1200" dirty="0"/>
              <a:t>		if (k == 1)</a:t>
            </a:r>
          </a:p>
          <a:p>
            <a:r>
              <a:rPr lang="en-US" altLang="ko-KR" sz="1200" dirty="0"/>
              <a:t>		{</a:t>
            </a:r>
          </a:p>
          <a:p>
            <a:r>
              <a:rPr lang="en-US" altLang="ko-KR" sz="1200" dirty="0"/>
              <a:t>			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("%d \n",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		}</a:t>
            </a:r>
          </a:p>
          <a:p>
            <a:r>
              <a:rPr lang="en-US" altLang="ko-KR" sz="1200" dirty="0"/>
              <a:t>		k = 0;</a:t>
            </a:r>
          </a:p>
          <a:p>
            <a:r>
              <a:rPr lang="en-US" altLang="ko-KR" sz="1200" dirty="0"/>
              <a:t>	}</a:t>
            </a:r>
          </a:p>
          <a:p>
            <a:endParaRPr lang="en-US" altLang="ko-KR" sz="1200" dirty="0"/>
          </a:p>
          <a:p>
            <a:r>
              <a:rPr lang="en-US" altLang="ko-KR" sz="1200" dirty="0"/>
              <a:t>	return 0;</a:t>
            </a:r>
          </a:p>
          <a:p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5876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(2) </a:t>
            </a:r>
            <a:r>
              <a:rPr lang="ko-KR" altLang="en-US" dirty="0" smtClean="0"/>
              <a:t>답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기초컴퓨터프로그래밍 </a:t>
            </a:r>
            <a:r>
              <a:rPr lang="en-US" altLang="ko-KR" smtClean="0"/>
              <a:t>2018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7200" y="995517"/>
            <a:ext cx="6858000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#include &lt;</a:t>
            </a:r>
            <a:r>
              <a:rPr lang="en-US" altLang="ko-KR" sz="1100" dirty="0" err="1"/>
              <a:t>stdio.h</a:t>
            </a:r>
            <a:r>
              <a:rPr lang="en-US" altLang="ko-KR" sz="1100" dirty="0"/>
              <a:t>&gt;</a:t>
            </a:r>
          </a:p>
          <a:p>
            <a:endParaRPr lang="en-US" altLang="ko-KR" sz="1100" dirty="0"/>
          </a:p>
          <a:p>
            <a:r>
              <a:rPr lang="en-US" altLang="ko-KR" sz="1100" dirty="0"/>
              <a:t>void main()</a:t>
            </a:r>
          </a:p>
          <a:p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	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score[10]; </a:t>
            </a:r>
            <a:endParaRPr lang="en-US" altLang="ko-KR" sz="1100" dirty="0" smtClean="0"/>
          </a:p>
          <a:p>
            <a:r>
              <a:rPr lang="ko-KR" altLang="en-US" sz="1100" dirty="0"/>
              <a:t>	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temp;</a:t>
            </a:r>
          </a:p>
          <a:p>
            <a:endParaRPr lang="ko-KR" altLang="en-US" sz="1100" dirty="0"/>
          </a:p>
          <a:p>
            <a:r>
              <a:rPr lang="ko-KR" altLang="en-US" sz="1100" dirty="0"/>
              <a:t>	</a:t>
            </a:r>
            <a:r>
              <a:rPr lang="en-US" altLang="ko-KR" sz="1100" dirty="0"/>
              <a:t>for (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 = 0;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&lt;10;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++)</a:t>
            </a:r>
          </a:p>
          <a:p>
            <a:r>
              <a:rPr lang="en-US" altLang="ko-KR" sz="1100" dirty="0"/>
              <a:t>	{</a:t>
            </a:r>
          </a:p>
          <a:p>
            <a:r>
              <a:rPr lang="en-US" altLang="ko-KR" sz="1100" dirty="0"/>
              <a:t>		</a:t>
            </a:r>
            <a:r>
              <a:rPr lang="en-US" altLang="ko-KR" sz="1100" dirty="0" err="1"/>
              <a:t>printf</a:t>
            </a:r>
            <a:r>
              <a:rPr lang="en-US" altLang="ko-KR" sz="1100" dirty="0"/>
              <a:t>("%d </a:t>
            </a:r>
            <a:r>
              <a:rPr lang="ko-KR" altLang="en-US" sz="1100" dirty="0"/>
              <a:t>번째 점수를 입력하세요</a:t>
            </a:r>
            <a:r>
              <a:rPr lang="en-US" altLang="ko-KR" sz="1100" dirty="0"/>
              <a:t>: ",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 + 1);</a:t>
            </a:r>
          </a:p>
          <a:p>
            <a:r>
              <a:rPr lang="en-US" altLang="ko-KR" sz="1100" dirty="0"/>
              <a:t>		</a:t>
            </a:r>
            <a:r>
              <a:rPr lang="en-US" altLang="ko-KR" sz="1100" dirty="0" err="1"/>
              <a:t>scanf_s</a:t>
            </a:r>
            <a:r>
              <a:rPr lang="en-US" altLang="ko-KR" sz="1100" dirty="0"/>
              <a:t>("%d", &amp;score[</a:t>
            </a:r>
            <a:r>
              <a:rPr lang="en-US" altLang="ko-KR" sz="1100" dirty="0" err="1"/>
              <a:t>i</a:t>
            </a:r>
            <a:r>
              <a:rPr lang="en-US" altLang="ko-KR" sz="1100" dirty="0"/>
              <a:t>]); </a:t>
            </a:r>
            <a:endParaRPr lang="en-US" altLang="ko-KR" sz="1100" dirty="0" smtClean="0"/>
          </a:p>
          <a:p>
            <a:r>
              <a:rPr lang="ko-KR" altLang="en-US" sz="1100" dirty="0"/>
              <a:t>		</a:t>
            </a:r>
            <a:r>
              <a:rPr lang="en-US" altLang="ko-KR" sz="1100" dirty="0" err="1"/>
              <a:t>printf</a:t>
            </a:r>
            <a:r>
              <a:rPr lang="en-US" altLang="ko-KR" sz="1100" dirty="0"/>
              <a:t>("\n");</a:t>
            </a:r>
          </a:p>
          <a:p>
            <a:r>
              <a:rPr lang="en-US" altLang="ko-KR" sz="1100" dirty="0"/>
              <a:t>	}</a:t>
            </a:r>
          </a:p>
          <a:p>
            <a:endParaRPr lang="en-US" altLang="ko-KR" sz="1100" dirty="0"/>
          </a:p>
          <a:p>
            <a:r>
              <a:rPr lang="en-US" altLang="ko-KR" sz="1100" dirty="0"/>
              <a:t>	for (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 = 0;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&lt;10;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++) </a:t>
            </a:r>
            <a:endParaRPr lang="en-US" altLang="ko-KR" sz="1100" dirty="0" smtClean="0"/>
          </a:p>
          <a:p>
            <a:r>
              <a:rPr lang="ko-KR" altLang="en-US" sz="1100" dirty="0"/>
              <a:t>	</a:t>
            </a:r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		for (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j = </a:t>
            </a:r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; </a:t>
            </a:r>
            <a:r>
              <a:rPr lang="en-US" altLang="ko-KR" sz="1100" dirty="0"/>
              <a:t>j&lt;10; </a:t>
            </a:r>
            <a:r>
              <a:rPr lang="en-US" altLang="ko-KR" sz="1100" dirty="0" err="1"/>
              <a:t>j++</a:t>
            </a:r>
            <a:r>
              <a:rPr lang="en-US" altLang="ko-KR" sz="1100" dirty="0"/>
              <a:t>) </a:t>
            </a:r>
            <a:endParaRPr lang="en-US" altLang="ko-KR" sz="1100" dirty="0" smtClean="0"/>
          </a:p>
          <a:p>
            <a:r>
              <a:rPr lang="ko-KR" altLang="en-US" sz="1100" dirty="0"/>
              <a:t>		</a:t>
            </a:r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			if (score[</a:t>
            </a:r>
            <a:r>
              <a:rPr lang="en-US" altLang="ko-KR" sz="1100" dirty="0" err="1"/>
              <a:t>i</a:t>
            </a:r>
            <a:r>
              <a:rPr lang="en-US" altLang="ko-KR" sz="1100" dirty="0"/>
              <a:t>] &lt; score[j]) </a:t>
            </a:r>
            <a:endParaRPr lang="en-US" altLang="ko-KR" sz="1100" dirty="0" smtClean="0"/>
          </a:p>
          <a:p>
            <a:r>
              <a:rPr lang="ko-KR" altLang="en-US" sz="1100" dirty="0"/>
              <a:t>			</a:t>
            </a:r>
            <a:r>
              <a:rPr lang="en-US" altLang="ko-KR" sz="1100" dirty="0" smtClean="0"/>
              <a:t>{</a:t>
            </a:r>
          </a:p>
          <a:p>
            <a:r>
              <a:rPr lang="ko-KR" altLang="en-US" sz="1100" dirty="0"/>
              <a:t>				</a:t>
            </a:r>
            <a:r>
              <a:rPr lang="en-US" altLang="ko-KR" sz="1100" dirty="0"/>
              <a:t>temp = score[j];</a:t>
            </a:r>
          </a:p>
          <a:p>
            <a:r>
              <a:rPr lang="en-US" altLang="ko-KR" sz="1100" dirty="0"/>
              <a:t>				score[j] = score[</a:t>
            </a:r>
            <a:r>
              <a:rPr lang="en-US" altLang="ko-KR" sz="1100" dirty="0" err="1"/>
              <a:t>i</a:t>
            </a:r>
            <a:r>
              <a:rPr lang="en-US" altLang="ko-KR" sz="1100" dirty="0"/>
              <a:t>];</a:t>
            </a:r>
          </a:p>
          <a:p>
            <a:endParaRPr lang="en-US" altLang="ko-KR" sz="1100" dirty="0"/>
          </a:p>
          <a:p>
            <a:r>
              <a:rPr lang="en-US" altLang="ko-KR" sz="1100" dirty="0"/>
              <a:t>				score[</a:t>
            </a:r>
            <a:r>
              <a:rPr lang="en-US" altLang="ko-KR" sz="1100" dirty="0" err="1"/>
              <a:t>i</a:t>
            </a:r>
            <a:r>
              <a:rPr lang="en-US" altLang="ko-KR" sz="1100" dirty="0"/>
              <a:t>] = temp;</a:t>
            </a:r>
          </a:p>
          <a:p>
            <a:r>
              <a:rPr lang="en-US" altLang="ko-KR" sz="1100" dirty="0"/>
              <a:t>			}</a:t>
            </a:r>
          </a:p>
          <a:p>
            <a:r>
              <a:rPr lang="en-US" altLang="ko-KR" sz="1100" dirty="0"/>
              <a:t>		}</a:t>
            </a:r>
          </a:p>
          <a:p>
            <a:r>
              <a:rPr lang="en-US" altLang="ko-KR" sz="1100" dirty="0"/>
              <a:t>	}</a:t>
            </a:r>
          </a:p>
          <a:p>
            <a:r>
              <a:rPr lang="ko-KR" altLang="en-US" sz="1100" dirty="0"/>
              <a:t>	</a:t>
            </a:r>
            <a:r>
              <a:rPr lang="en-US" altLang="ko-KR" sz="1100" dirty="0" err="1"/>
              <a:t>printf</a:t>
            </a:r>
            <a:r>
              <a:rPr lang="en-US" altLang="ko-KR" sz="1100" dirty="0"/>
              <a:t>("</a:t>
            </a:r>
            <a:r>
              <a:rPr lang="ko-KR" altLang="en-US" sz="1100" dirty="0"/>
              <a:t>정렬 결과 </a:t>
            </a:r>
            <a:r>
              <a:rPr lang="en-US" altLang="ko-KR" sz="1100" dirty="0"/>
              <a:t>: ");</a:t>
            </a:r>
          </a:p>
          <a:p>
            <a:r>
              <a:rPr lang="en-US" altLang="ko-KR" sz="1100" dirty="0"/>
              <a:t>	for (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 = 0;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&lt;10;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++)</a:t>
            </a:r>
          </a:p>
          <a:p>
            <a:r>
              <a:rPr lang="en-US" altLang="ko-KR" sz="1100" dirty="0"/>
              <a:t>	{</a:t>
            </a:r>
          </a:p>
          <a:p>
            <a:r>
              <a:rPr lang="en-US" altLang="ko-KR" sz="1100" dirty="0"/>
              <a:t>			</a:t>
            </a:r>
            <a:r>
              <a:rPr lang="en-US" altLang="ko-KR" sz="1100" dirty="0" err="1"/>
              <a:t>printf</a:t>
            </a:r>
            <a:r>
              <a:rPr lang="en-US" altLang="ko-KR" sz="1100" dirty="0"/>
              <a:t>("%d ", score[</a:t>
            </a:r>
            <a:r>
              <a:rPr lang="en-US" altLang="ko-KR" sz="1100" dirty="0" err="1"/>
              <a:t>i</a:t>
            </a:r>
            <a:r>
              <a:rPr lang="en-US" altLang="ko-KR" sz="1100" dirty="0"/>
              <a:t>]);</a:t>
            </a:r>
          </a:p>
          <a:p>
            <a:r>
              <a:rPr lang="en-US" altLang="ko-KR" sz="1100" dirty="0"/>
              <a:t>	}</a:t>
            </a:r>
          </a:p>
          <a:p>
            <a:r>
              <a:rPr lang="en-US" altLang="ko-KR" sz="1100" dirty="0"/>
              <a:t>}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474813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강C헤딩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2940</TotalTime>
  <Words>628</Words>
  <Application>Microsoft Office PowerPoint</Application>
  <PresentationFormat>화면 슬라이드 쇼(4:3)</PresentationFormat>
  <Paragraphs>290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나눔고딕</vt:lpstr>
      <vt:lpstr>맑은 고딕</vt:lpstr>
      <vt:lpstr>Arial</vt:lpstr>
      <vt:lpstr>Lucida Console</vt:lpstr>
      <vt:lpstr>Office 테마</vt:lpstr>
      <vt:lpstr>실습 (1) – 소수 찾기</vt:lpstr>
      <vt:lpstr>실습 (2) – 정렬하기</vt:lpstr>
      <vt:lpstr>배열의 활용 – 정렬 (슬라이드 95 페이지)</vt:lpstr>
      <vt:lpstr>배열의 활용 – 정렬 (96 페이지)</vt:lpstr>
      <vt:lpstr>실습 (3) – 성적의 분포표 그리기</vt:lpstr>
      <vt:lpstr>실습 (4) 내 점수는 몇 등?</vt:lpstr>
      <vt:lpstr>실습 (1) 답</vt:lpstr>
      <vt:lpstr>실습 (1) 답</vt:lpstr>
      <vt:lpstr>실습 (2) 답</vt:lpstr>
      <vt:lpstr>실습 (3) 답</vt:lpstr>
      <vt:lpstr>실습 (4) 답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khyoon</cp:lastModifiedBy>
  <cp:revision>205</cp:revision>
  <cp:lastPrinted>2016-02-28T10:34:52Z</cp:lastPrinted>
  <dcterms:created xsi:type="dcterms:W3CDTF">2006-10-05T04:04:58Z</dcterms:created>
  <dcterms:modified xsi:type="dcterms:W3CDTF">2018-05-23T10:01:55Z</dcterms:modified>
</cp:coreProperties>
</file>