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307" r:id="rId4"/>
    <p:sldId id="309" r:id="rId5"/>
    <p:sldId id="319" r:id="rId6"/>
    <p:sldId id="312" r:id="rId7"/>
    <p:sldId id="315" r:id="rId8"/>
    <p:sldId id="318" r:id="rId9"/>
    <p:sldId id="320" r:id="rId10"/>
    <p:sldId id="31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72" d="100"/>
          <a:sy n="72" d="100"/>
        </p:scale>
        <p:origin x="115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Times New Roman" pitchFamily="18" charset="0"/>
              </a:rPr>
              <a:t>© 우균, 창병모</a:t>
            </a:r>
            <a:endParaRPr lang="ko-KR" altLang="ko-KR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로 작성된 프로그램을 컴파일하고 실행하려면 컴파일러가 필요하다</a:t>
            </a:r>
            <a:r>
              <a:rPr lang="en-US" altLang="ko-KR" dirty="0"/>
              <a:t>. </a:t>
            </a:r>
            <a:r>
              <a:rPr lang="ko-KR" altLang="en-US" dirty="0"/>
              <a:t>컴파일러는 자신이 사용하는 개발 환경</a:t>
            </a:r>
            <a:r>
              <a:rPr lang="en-US" altLang="ko-KR" dirty="0"/>
              <a:t>, </a:t>
            </a:r>
            <a:r>
              <a:rPr lang="ko-KR" altLang="en-US" dirty="0"/>
              <a:t>작성한 프로그램이 실행될 환경에 맞추어 선택할 수 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Windows</a:t>
            </a:r>
            <a:r>
              <a:rPr lang="en-US" altLang="ko-KR" baseline="0" dirty="0"/>
              <a:t> </a:t>
            </a:r>
            <a:r>
              <a:rPr lang="ko-KR" altLang="en-US" baseline="0" dirty="0"/>
              <a:t>환경에서는 </a:t>
            </a:r>
            <a:r>
              <a:rPr lang="en-US" altLang="ko-KR" baseline="0" dirty="0"/>
              <a:t>visual studio, DEV C++ </a:t>
            </a:r>
            <a:r>
              <a:rPr lang="ko-KR" altLang="en-US" baseline="0" dirty="0"/>
              <a:t>을 사용할 수 있고</a:t>
            </a:r>
            <a:r>
              <a:rPr lang="en-US" altLang="ko-KR" baseline="0" dirty="0"/>
              <a:t>, Apple/Mac </a:t>
            </a:r>
            <a:r>
              <a:rPr lang="ko-KR" altLang="en-US" baseline="0" dirty="0"/>
              <a:t>환경이라면 </a:t>
            </a:r>
            <a:r>
              <a:rPr lang="en-US" altLang="ko-KR" baseline="0" dirty="0" err="1"/>
              <a:t>xcode</a:t>
            </a:r>
            <a:r>
              <a:rPr lang="ko-KR" altLang="en-US" baseline="0" dirty="0"/>
              <a:t>를</a:t>
            </a:r>
            <a:r>
              <a:rPr lang="en-US" altLang="ko-KR" baseline="0" dirty="0"/>
              <a:t>, Linux </a:t>
            </a:r>
            <a:r>
              <a:rPr lang="ko-KR" altLang="en-US" baseline="0" dirty="0"/>
              <a:t>환경이라면 </a:t>
            </a:r>
            <a:r>
              <a:rPr lang="en-US" altLang="ko-KR" baseline="0" dirty="0"/>
              <a:t>cc </a:t>
            </a:r>
            <a:r>
              <a:rPr lang="ko-KR" altLang="en-US" baseline="0" dirty="0"/>
              <a:t>또는 </a:t>
            </a:r>
            <a:r>
              <a:rPr lang="en-US" altLang="ko-KR" baseline="0" dirty="0" err="1"/>
              <a:t>gcc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이용할 수 있다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 책에서는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기반으로 하고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부득이한 경우를 제외하면 여러분도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선택하기를 바란다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여러분이 쓰고 있는 컴퓨터가 윈도우 환경일 가능성이 높고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개발한 프로그램이 동작할 환경 역시 윈도우 환경이며</a:t>
            </a:r>
            <a:r>
              <a:rPr lang="en-US" altLang="ko-KR" baseline="0" dirty="0"/>
              <a:t>, Visual Studio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C </a:t>
            </a:r>
            <a:r>
              <a:rPr lang="ko-KR" altLang="en-US" baseline="0" dirty="0" err="1"/>
              <a:t>개발도구중</a:t>
            </a:r>
            <a:r>
              <a:rPr lang="ko-KR" altLang="en-US" baseline="0" dirty="0"/>
              <a:t> 가장 고도화되고 안정된 개발 도구이기 때문이다</a:t>
            </a:r>
            <a:r>
              <a:rPr lang="en-US" altLang="ko-KR" baseline="0" dirty="0"/>
              <a:t>. </a:t>
            </a:r>
          </a:p>
          <a:p>
            <a:pPr eaLnBrk="1" hangingPunct="1"/>
            <a:r>
              <a:rPr lang="ko-KR" altLang="en-US" baseline="0" dirty="0"/>
              <a:t>또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는 매우 많은 개발자들이 쓰고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그렇기 때문에 도움을 받기도 쉽다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특히 우리나라처럼 윈도우 이외의 환경이 별로 없는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혼자만 </a:t>
            </a:r>
            <a:r>
              <a:rPr lang="en-US" altLang="ko-KR" baseline="0" dirty="0"/>
              <a:t>Mac</a:t>
            </a:r>
            <a:r>
              <a:rPr lang="ko-KR" altLang="en-US" baseline="0" dirty="0"/>
              <a:t>을 사용할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사소한 도움이라도 받기가 어렵다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그래서 나중에 </a:t>
            </a:r>
            <a:r>
              <a:rPr lang="en-US" altLang="ko-KR" baseline="0" dirty="0"/>
              <a:t>Mac </a:t>
            </a:r>
            <a:r>
              <a:rPr lang="ko-KR" altLang="en-US" baseline="0" dirty="0"/>
              <a:t>용 또는 </a:t>
            </a:r>
            <a:r>
              <a:rPr lang="en-US" altLang="ko-KR" baseline="0" dirty="0"/>
              <a:t>Linux </a:t>
            </a:r>
            <a:r>
              <a:rPr lang="ko-KR" altLang="en-US" baseline="0" dirty="0"/>
              <a:t>용 </a:t>
            </a:r>
            <a:r>
              <a:rPr lang="en-US" altLang="ko-KR" baseline="0" dirty="0"/>
              <a:t>C </a:t>
            </a:r>
            <a:r>
              <a:rPr lang="ko-KR" altLang="en-US" baseline="0" dirty="0"/>
              <a:t>프로그램을 개발할 예정이라 하더라도 </a:t>
            </a:r>
            <a:r>
              <a:rPr lang="en-US" altLang="ko-KR" baseline="0" dirty="0"/>
              <a:t>C</a:t>
            </a:r>
            <a:r>
              <a:rPr lang="ko-KR" altLang="en-US" baseline="0" dirty="0"/>
              <a:t>언어를 배울 때까지는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사용하기를 권장한다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책의 모든 설명도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기준으로 할 것이다</a:t>
            </a:r>
            <a:r>
              <a:rPr lang="en-US" altLang="ko-KR" baseline="0" dirty="0"/>
              <a:t>. 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그럼에도 불구하고 맥에서 </a:t>
            </a:r>
            <a:r>
              <a:rPr lang="en-US" altLang="ko-KR" baseline="0" dirty="0" err="1"/>
              <a:t>xcode</a:t>
            </a:r>
            <a:r>
              <a:rPr lang="ko-KR" altLang="en-US" baseline="0" dirty="0"/>
              <a:t>나 </a:t>
            </a:r>
            <a:r>
              <a:rPr lang="ko-KR" altLang="en-US" baseline="0" dirty="0" err="1"/>
              <a:t>리눅스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gcc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써야겠더라도</a:t>
            </a:r>
            <a:r>
              <a:rPr lang="ko-KR" altLang="en-US" baseline="0" dirty="0"/>
              <a:t> 걱정할 필요가 없다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부록에 이들 환경에서의 사용법을 간단히 정리해 두었으니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부분을 보면 이 책에서 설명한 내용들을 진행하는데 큰 무리가 없을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책이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를 기준으로 설명하더라도 대부분의 개발도구들의 기능이 비슷하기 때문에 </a:t>
            </a:r>
            <a:r>
              <a:rPr lang="en-US" altLang="ko-KR" baseline="0" dirty="0"/>
              <a:t>Mac </a:t>
            </a:r>
            <a:r>
              <a:rPr lang="ko-KR" altLang="en-US" baseline="0" dirty="0"/>
              <a:t>환경이라 하더라도 </a:t>
            </a:r>
            <a:r>
              <a:rPr lang="en-US" altLang="ko-KR" baseline="0" dirty="0"/>
              <a:t>Visual Studio</a:t>
            </a:r>
            <a:r>
              <a:rPr lang="ko-KR" altLang="en-US" baseline="0" dirty="0"/>
              <a:t>와 크게 다른 것은 아니다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크게 다른 부분들은 이 책의 범위에 없는 고급 기능들이 대부분이다</a:t>
            </a:r>
            <a:r>
              <a:rPr lang="en-US" altLang="ko-KR" baseline="0" dirty="0"/>
              <a:t>)</a:t>
            </a:r>
            <a:endParaRPr lang="ko-KR" altLang="en-US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4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FA65-9831-44C5-9E84-4118E0903A30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9693-BC50-4367-B780-34F8A7271138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78F6-0694-46B1-85B5-3840D6741F91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F0F5-0D66-447B-9BEC-9C75BC64A14C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6CA5-1930-479D-86D6-4E1AF1EE4B53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B2E7-ACCF-49ED-B6AF-5BAE9F3CE38D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9CF6-0E0A-400D-A532-A197E493DB16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EB0C-E2A9-4DE1-AB03-166EF1BCAA8A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9B2A-9C25-49D5-812C-02E7B699F9D4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698F-604A-4CEF-8FA8-3F0DC0F43E5C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CD-4E7D-4B22-A3E1-CA9B1F3EDA2C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6C29C-4CB7-4F62-98FA-F1629B2DD6CB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rgbClr val="3F6EA7"/>
                </a:solidFill>
              </a:rPr>
              <a:t>과제 </a:t>
            </a:r>
            <a:r>
              <a:rPr lang="en-US" altLang="ko-KR" sz="4400" dirty="0">
                <a:solidFill>
                  <a:srgbClr val="3F6EA7"/>
                </a:solidFill>
              </a:rPr>
              <a:t>1. </a:t>
            </a:r>
            <a:r>
              <a:rPr lang="ko-KR" altLang="en-US" sz="4400" dirty="0">
                <a:solidFill>
                  <a:srgbClr val="3F6EA7"/>
                </a:solidFill>
              </a:rPr>
              <a:t>사다리</a:t>
            </a:r>
            <a:r>
              <a:rPr lang="en-US" altLang="ko-KR" sz="4400" dirty="0">
                <a:solidFill>
                  <a:srgbClr val="3F6EA7"/>
                </a:solidFill>
              </a:rPr>
              <a:t>/</a:t>
            </a:r>
            <a:r>
              <a:rPr lang="ko-KR" altLang="en-US" sz="4400" dirty="0">
                <a:solidFill>
                  <a:srgbClr val="3F6EA7"/>
                </a:solidFill>
              </a:rPr>
              <a:t>미로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문제 모두 배열을 활용하는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문제에서 자료를 어떻게 저장할 것인지 생각하는 것이 중요</a:t>
            </a:r>
            <a:endParaRPr lang="en-US" altLang="ko-KR" dirty="0"/>
          </a:p>
          <a:p>
            <a:pPr lvl="1"/>
            <a:r>
              <a:rPr lang="ko-KR" altLang="en-US" dirty="0"/>
              <a:t>저장된 구조를 어떻게 활용해야 문제를 풀 수 있을까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9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제출 마감일  </a:t>
            </a:r>
            <a:r>
              <a:rPr lang="en-US" altLang="ko-KR" sz="1800" dirty="0"/>
              <a:t>: 10</a:t>
            </a:r>
            <a:r>
              <a:rPr lang="ko-KR" altLang="en-US" sz="1800" dirty="0"/>
              <a:t>월 </a:t>
            </a:r>
            <a:r>
              <a:rPr lang="en-US" altLang="ko-KR" sz="1800" dirty="0"/>
              <a:t>2</a:t>
            </a:r>
            <a:r>
              <a:rPr lang="ko-KR" altLang="en-US" sz="1800" dirty="0"/>
              <a:t>일 </a:t>
            </a:r>
            <a:r>
              <a:rPr lang="en-US" altLang="ko-KR" sz="1800" dirty="0"/>
              <a:t>(</a:t>
            </a:r>
            <a:r>
              <a:rPr lang="ko-KR" altLang="en-US" sz="1800" dirty="0"/>
              <a:t>화요일</a:t>
            </a:r>
            <a:r>
              <a:rPr lang="en-US" altLang="ko-KR" sz="1800" dirty="0"/>
              <a:t>)  11:59pm</a:t>
            </a:r>
          </a:p>
          <a:p>
            <a:r>
              <a:rPr lang="en-US" altLang="ko-KR" sz="1800" dirty="0" err="1"/>
              <a:t>eClass</a:t>
            </a:r>
            <a:r>
              <a:rPr lang="en-US" altLang="ko-KR" sz="1800" dirty="0"/>
              <a:t> </a:t>
            </a:r>
            <a:r>
              <a:rPr lang="ko-KR" altLang="en-US" sz="1800" dirty="0" err="1"/>
              <a:t>과제방에</a:t>
            </a:r>
            <a:r>
              <a:rPr lang="ko-KR" altLang="en-US" sz="1800" dirty="0"/>
              <a:t> 제출</a:t>
            </a:r>
            <a:endParaRPr lang="en-US" altLang="ko-KR" sz="1800" dirty="0"/>
          </a:p>
          <a:p>
            <a:r>
              <a:rPr lang="ko-KR" altLang="en-US" sz="1800" dirty="0"/>
              <a:t>개인 과제이나 최대 </a:t>
            </a:r>
            <a:r>
              <a:rPr lang="en-US" altLang="ko-KR" sz="1800" dirty="0"/>
              <a:t>2</a:t>
            </a:r>
            <a:r>
              <a:rPr lang="ko-KR" altLang="en-US" sz="1800" dirty="0"/>
              <a:t>인까지 팀을 구성할 수 있다</a:t>
            </a:r>
            <a:r>
              <a:rPr lang="en-US" altLang="ko-KR" sz="1800" dirty="0"/>
              <a:t>(</a:t>
            </a:r>
            <a:r>
              <a:rPr lang="ko-KR" altLang="en-US" sz="1800" dirty="0"/>
              <a:t>제출은 대표 </a:t>
            </a:r>
            <a:r>
              <a:rPr lang="en-US" altLang="ko-KR" sz="1800" dirty="0"/>
              <a:t>1</a:t>
            </a:r>
            <a:r>
              <a:rPr lang="ko-KR" altLang="en-US" sz="1800" dirty="0"/>
              <a:t>인이</a:t>
            </a:r>
            <a:r>
              <a:rPr lang="en-US" altLang="ko-KR" sz="1800" dirty="0"/>
              <a:t>).</a:t>
            </a:r>
          </a:p>
          <a:p>
            <a:pPr lvl="1"/>
            <a:r>
              <a:rPr lang="ko-KR" altLang="en-US" sz="1600" dirty="0"/>
              <a:t>팀을 구성할 때에는 회의 자료</a:t>
            </a:r>
            <a:r>
              <a:rPr lang="en-US" altLang="ko-KR" sz="1600" dirty="0"/>
              <a:t>(</a:t>
            </a:r>
            <a:r>
              <a:rPr lang="ko-KR" altLang="en-US" sz="1600" dirty="0"/>
              <a:t>언제 만나서 무슨 이야기를 했다</a:t>
            </a:r>
            <a:r>
              <a:rPr lang="en-US" altLang="ko-KR" sz="1600" dirty="0"/>
              <a:t>)</a:t>
            </a:r>
            <a:r>
              <a:rPr lang="ko-KR" altLang="en-US" sz="1600" dirty="0"/>
              <a:t>를 제출해야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오프라인 회의를 최소 </a:t>
            </a:r>
            <a:r>
              <a:rPr lang="en-US" altLang="ko-KR" sz="1600" dirty="0"/>
              <a:t>1</a:t>
            </a:r>
            <a:r>
              <a:rPr lang="ko-KR" altLang="en-US" sz="1600" dirty="0"/>
              <a:t>회 진행해야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함께 찍은 사진을 첨부해야 한다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실습 시험에 나올 수 있으므로 두 사람 모두 할 수 있어야 한다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제출 양식</a:t>
            </a:r>
            <a:endParaRPr lang="en-US" altLang="ko-KR" sz="1800" dirty="0"/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내용과 해결 방안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캡처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ko-KR" altLang="en-US" sz="1600" dirty="0"/>
              <a:t>소스코드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별도 파일로 제출</a:t>
            </a:r>
            <a:r>
              <a:rPr lang="en-US" altLang="ko-KR" sz="1600" b="1" dirty="0">
                <a:solidFill>
                  <a:srgbClr val="FF0000"/>
                </a:solidFill>
              </a:rPr>
              <a:t>) – </a:t>
            </a:r>
            <a:r>
              <a:rPr lang="ko-KR" altLang="en-US" sz="1600" b="1" dirty="0">
                <a:solidFill>
                  <a:srgbClr val="FF0000"/>
                </a:solidFill>
              </a:rPr>
              <a:t>파일 이름은 학번</a:t>
            </a:r>
            <a:r>
              <a:rPr lang="en-US" altLang="ko-KR" sz="1600" b="1" dirty="0">
                <a:solidFill>
                  <a:srgbClr val="FF0000"/>
                </a:solidFill>
              </a:rPr>
              <a:t>_</a:t>
            </a:r>
            <a:r>
              <a:rPr lang="ko-KR" altLang="en-US" sz="1600" b="1" dirty="0">
                <a:solidFill>
                  <a:srgbClr val="FF0000"/>
                </a:solidFill>
              </a:rPr>
              <a:t>과제번호로 할 것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b="1" dirty="0">
                <a:solidFill>
                  <a:srgbClr val="FF0000"/>
                </a:solidFill>
              </a:rPr>
              <a:t>예</a:t>
            </a:r>
            <a:r>
              <a:rPr lang="en-US" altLang="ko-KR" sz="1600" b="1" dirty="0">
                <a:solidFill>
                  <a:srgbClr val="FF0000"/>
                </a:solidFill>
              </a:rPr>
              <a:t>) 152102933_1.c</a:t>
            </a:r>
          </a:p>
          <a:p>
            <a:r>
              <a:rPr lang="ko-KR" altLang="en-US" sz="1800" dirty="0"/>
              <a:t>보고서는 </a:t>
            </a:r>
            <a:r>
              <a:rPr lang="en-US" altLang="ko-KR" sz="1800" dirty="0"/>
              <a:t>Word/HWP/PPT/PDF </a:t>
            </a:r>
            <a:r>
              <a:rPr lang="ko-KR" altLang="en-US" sz="1800" dirty="0"/>
              <a:t>로 제출</a:t>
            </a:r>
            <a:endParaRPr lang="en-US" altLang="ko-KR" sz="18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5379118" y="5781903"/>
            <a:ext cx="3367548" cy="574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타인의 과제를 복사하지 말 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사다리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7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456"/>
          </a:xfrm>
        </p:spPr>
        <p:txBody>
          <a:bodyPr/>
          <a:lstStyle/>
          <a:p>
            <a:r>
              <a:rPr lang="en-US" altLang="ko-KR" sz="1800" b="1" dirty="0"/>
              <a:t>5</a:t>
            </a:r>
            <a:r>
              <a:rPr lang="ko-KR" altLang="en-US" sz="1800" b="1" dirty="0"/>
              <a:t>명이 참여하는 사다리를 그리는 프로그램</a:t>
            </a:r>
            <a:endParaRPr lang="en-US" altLang="ko-KR" sz="1800" b="1" dirty="0"/>
          </a:p>
          <a:p>
            <a:pPr lvl="1"/>
            <a:endParaRPr lang="en-US" altLang="ko-KR" sz="18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429" y="2039144"/>
            <a:ext cx="42082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 5</a:t>
            </a:r>
            <a:r>
              <a:rPr lang="ko-KR" altLang="en-US" sz="1600" b="1" dirty="0">
                <a:solidFill>
                  <a:srgbClr val="0070C0"/>
                </a:solidFill>
              </a:rPr>
              <a:t>명이 참여하는 사다리를 </a:t>
            </a:r>
            <a:r>
              <a:rPr lang="ko-KR" altLang="en-US" sz="1600" b="1" dirty="0" err="1">
                <a:solidFill>
                  <a:srgbClr val="0070C0"/>
                </a:solidFill>
              </a:rPr>
              <a:t>랜덤하게</a:t>
            </a:r>
            <a:r>
              <a:rPr lang="ko-KR" altLang="en-US" sz="1600" b="1" dirty="0">
                <a:solidFill>
                  <a:srgbClr val="0070C0"/>
                </a:solidFill>
              </a:rPr>
              <a:t> 그린다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>
                <a:solidFill>
                  <a:srgbClr val="0070C0"/>
                </a:solidFill>
              </a:rPr>
              <a:t>(*) </a:t>
            </a:r>
            <a:r>
              <a:rPr lang="ko-KR" altLang="en-US" sz="1600" b="1" dirty="0">
                <a:solidFill>
                  <a:srgbClr val="0070C0"/>
                </a:solidFill>
              </a:rPr>
              <a:t>사다리 가로선은 </a:t>
            </a:r>
            <a:r>
              <a:rPr lang="ko-KR" altLang="en-US" sz="1600" b="1" dirty="0" err="1">
                <a:solidFill>
                  <a:srgbClr val="0070C0"/>
                </a:solidFill>
              </a:rPr>
              <a:t>랜덤하면서</a:t>
            </a:r>
            <a:r>
              <a:rPr lang="ko-KR" altLang="en-US" sz="1600" b="1" dirty="0">
                <a:solidFill>
                  <a:srgbClr val="0070C0"/>
                </a:solidFill>
              </a:rPr>
              <a:t> 공정해야 한다</a:t>
            </a:r>
            <a:br>
              <a:rPr lang="en-US" altLang="ko-KR" sz="1600" b="1" dirty="0">
                <a:solidFill>
                  <a:srgbClr val="0070C0"/>
                </a:solidFill>
              </a:rPr>
            </a:b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</a:rPr>
              <a:t>뒤에서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설명</a:t>
            </a:r>
            <a:r>
              <a:rPr lang="en-US" altLang="ko-KR" sz="1600" b="1" dirty="0">
                <a:solidFill>
                  <a:srgbClr val="0070C0"/>
                </a:solidFill>
              </a:rPr>
              <a:t>).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ko-KR" altLang="en-US" sz="1600" b="1" dirty="0">
                <a:solidFill>
                  <a:srgbClr val="0070C0"/>
                </a:solidFill>
              </a:rPr>
              <a:t>가로 선은 </a:t>
            </a:r>
            <a:r>
              <a:rPr lang="en-US" altLang="ko-KR" sz="1600" b="1" dirty="0">
                <a:solidFill>
                  <a:srgbClr val="0070C0"/>
                </a:solidFill>
              </a:rPr>
              <a:t>15</a:t>
            </a:r>
            <a:r>
              <a:rPr lang="ko-KR" altLang="en-US" sz="1600" b="1" dirty="0">
                <a:solidFill>
                  <a:srgbClr val="0070C0"/>
                </a:solidFill>
              </a:rPr>
              <a:t>개 이상이어야 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30536" y="1772816"/>
            <a:ext cx="3654476" cy="4536504"/>
            <a:chOff x="4830536" y="1772816"/>
            <a:chExt cx="3654476" cy="4536504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5292080" y="2204864"/>
              <a:ext cx="0" cy="3672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012160" y="2204864"/>
              <a:ext cx="0" cy="3672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732240" y="2204864"/>
              <a:ext cx="0" cy="3672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7452320" y="2204864"/>
              <a:ext cx="0" cy="3672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8172400" y="2204864"/>
              <a:ext cx="0" cy="3672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30536" y="1772816"/>
              <a:ext cx="3522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    1           2           3          4           5</a:t>
              </a:r>
              <a:endParaRPr lang="ko-KR" altLang="en-US" sz="16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292080" y="2492896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2160" y="2924944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3861048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452320" y="4365104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012160" y="4941168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92080" y="414908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012160" y="342900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732240" y="2564904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956620" y="5733256"/>
              <a:ext cx="648072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81616" y="5733256"/>
              <a:ext cx="648072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96780" y="5733256"/>
              <a:ext cx="648072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111944" y="5733256"/>
              <a:ext cx="648072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36940" y="5733256"/>
              <a:ext cx="648072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/>
                <a:t>E</a:t>
              </a:r>
              <a:endParaRPr lang="ko-KR" altLang="en-US" sz="1400" dirty="0"/>
            </a:p>
          </p:txBody>
        </p:sp>
      </p:grp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1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사다리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7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456"/>
          </a:xfrm>
        </p:spPr>
        <p:txBody>
          <a:bodyPr/>
          <a:lstStyle/>
          <a:p>
            <a:r>
              <a:rPr lang="ko-KR" altLang="en-US" sz="1800" b="1" dirty="0"/>
              <a:t>사다리</a:t>
            </a:r>
            <a:endParaRPr lang="en-US" altLang="ko-KR" sz="1800" b="1" dirty="0"/>
          </a:p>
          <a:p>
            <a:pPr lvl="1"/>
            <a:endParaRPr lang="en-US" altLang="ko-KR" sz="18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343400" y="1600200"/>
            <a:ext cx="44050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t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t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t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t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18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가로선을 그리는 규칙</a:t>
            </a:r>
            <a:endParaRPr lang="en-US" altLang="ko-KR" sz="18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charset="0"/>
              <a:buChar char="•"/>
            </a:pPr>
            <a:endParaRPr lang="en-US" altLang="ko-KR" sz="18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가로선은 특정한 곳에 너무 집중되면 안 된다</a:t>
            </a:r>
            <a:r>
              <a:rPr lang="en-US" altLang="ko-KR" sz="1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애매한 선을 그려서는 안 된다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가로선이 하나의 세로선에서 동일한 위치에서 만난다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특정한 경향성을 가져서는 안 된다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위에서 오른쪽 아래로 가는 듯한 경향을 갖지 않아야 한다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인접한 두 개의 세로선 사이에 최소 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가로선이 있어야 한다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사다리는 새로 그릴 때마다 다른 모양이어야 한다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971600" y="70628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29912" y="2204864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449992" y="2204864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170072" y="2204864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890152" y="2204864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610232" y="2204864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8368" y="1772816"/>
            <a:ext cx="352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   1           2           3          4           5</a:t>
            </a:r>
            <a:endParaRPr lang="ko-KR" altLang="en-US" sz="16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729912" y="24928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449992" y="292494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70072" y="346038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890152" y="436510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49992" y="494116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29912" y="414908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449992" y="3457925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170072" y="256490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94452" y="5733256"/>
            <a:ext cx="648072" cy="5760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1119448" y="5733256"/>
            <a:ext cx="648072" cy="5760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1834612" y="5733256"/>
            <a:ext cx="648072" cy="5760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2549776" y="5733256"/>
            <a:ext cx="648072" cy="5760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3274772" y="5733256"/>
            <a:ext cx="648072" cy="5760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dirty="0"/>
              <a:t>E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222090" y="3333135"/>
            <a:ext cx="2482645" cy="7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890152" y="275753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890152" y="292494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890152" y="311191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890152" y="326922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736258" y="2510904"/>
            <a:ext cx="997748" cy="375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36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사다리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사다리를 그린 후에는 사다리를 타고 내려갈 때의 결과를 출력한다</a:t>
            </a:r>
            <a:r>
              <a:rPr lang="en-US" altLang="ko-KR" dirty="0"/>
              <a:t>. </a:t>
            </a:r>
            <a:r>
              <a:rPr lang="ko-KR" altLang="en-US" dirty="0"/>
              <a:t>사다리와 결과는 일치해야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1 -&gt; A</a:t>
            </a:r>
            <a:br>
              <a:rPr lang="en-US" altLang="ko-KR" dirty="0"/>
            </a:br>
            <a:r>
              <a:rPr lang="en-US" altLang="ko-KR" dirty="0"/>
              <a:t>2 -&gt; C</a:t>
            </a:r>
            <a:br>
              <a:rPr lang="en-US" altLang="ko-KR" dirty="0"/>
            </a:br>
            <a:r>
              <a:rPr lang="en-US" altLang="ko-KR" dirty="0"/>
              <a:t>3 -&gt; B</a:t>
            </a:r>
            <a:br>
              <a:rPr lang="en-US" altLang="ko-KR" dirty="0"/>
            </a:br>
            <a:r>
              <a:rPr lang="en-US" altLang="ko-KR" dirty="0"/>
              <a:t>4 -&gt; E</a:t>
            </a:r>
            <a:br>
              <a:rPr lang="en-US" altLang="ko-KR" dirty="0"/>
            </a:br>
            <a:r>
              <a:rPr lang="en-US" altLang="ko-KR" dirty="0"/>
              <a:t>5 -&gt; 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3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사다리는 예쁘게 그릴 필요 없다</a:t>
            </a:r>
            <a:r>
              <a:rPr lang="en-US" altLang="ko-KR" dirty="0"/>
              <a:t>. – </a:t>
            </a:r>
            <a:r>
              <a:rPr lang="ko-KR" altLang="en-US" dirty="0"/>
              <a:t>와 </a:t>
            </a:r>
            <a:r>
              <a:rPr lang="en-US" altLang="ko-KR" dirty="0"/>
              <a:t>+ | </a:t>
            </a:r>
            <a:r>
              <a:rPr lang="ko-KR" altLang="en-US" dirty="0"/>
              <a:t>만으로 그릴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사다리는 매번 다른 결과를 표시해야 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0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미로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9582" y="1312628"/>
          <a:ext cx="4100994" cy="446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8070" y="584912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0      1   2   3    4    5     6    7   8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060" y="1246090"/>
            <a:ext cx="437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>
              <a:lnSpc>
                <a:spcPts val="3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83487" y="1088570"/>
            <a:ext cx="3558951" cy="4972277"/>
          </a:xfrm>
        </p:spPr>
        <p:txBody>
          <a:bodyPr/>
          <a:lstStyle/>
          <a:p>
            <a:r>
              <a:rPr lang="ko-KR" altLang="en-US" sz="2000" dirty="0"/>
              <a:t>화면에 미로를 최대한 비슷하게 그린다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미로를 효과적으로 저장할 수 있어야 한다</a:t>
            </a:r>
            <a:r>
              <a:rPr lang="en-US" altLang="ko-KR" sz="2000" dirty="0"/>
              <a:t>(</a:t>
            </a:r>
            <a:r>
              <a:rPr lang="ko-KR" altLang="en-US" sz="2000" dirty="0"/>
              <a:t>배열</a:t>
            </a:r>
            <a:r>
              <a:rPr lang="en-US" altLang="ko-KR" sz="2000" dirty="0"/>
              <a:t>). </a:t>
            </a:r>
            <a:r>
              <a:rPr lang="ko-KR" altLang="en-US" sz="2000" dirty="0"/>
              <a:t>미로를 저장하기 위해 최소의 공간을 사용해야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모든 미로 그림을 통째로 배열에 넣으면 안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미로는 예쁘지 않아도 된다</a:t>
            </a:r>
            <a:r>
              <a:rPr lang="en-US" altLang="ko-KR" sz="2000" dirty="0"/>
              <a:t>. +</a:t>
            </a:r>
            <a:r>
              <a:rPr lang="ko-KR" altLang="en-US" sz="2000" dirty="0"/>
              <a:t>와 </a:t>
            </a:r>
            <a:r>
              <a:rPr lang="en-US" altLang="ko-KR" sz="2000" dirty="0"/>
              <a:t>- | </a:t>
            </a:r>
            <a:r>
              <a:rPr lang="ko-KR" altLang="en-US" sz="2000" dirty="0"/>
              <a:t>만으로 그릴 수 있다</a:t>
            </a:r>
            <a:r>
              <a:rPr lang="en-US" altLang="ko-KR" sz="2000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38962" y="5777120"/>
            <a:ext cx="3048000" cy="441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규칙성을 찾자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76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미로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이런 식으로 그리는 것이다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+---+---+---+---+---+---+---+---+---+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            |               |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   +---+---+   +---+---+   +   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        |   |           |   |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+---+---+   +   +   +---+   +   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        |       |       |   |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   +---+   +---+   +   +---+   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|   |   |   |   |   |       |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   +   +---+   +   +---+   +---+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|   |       |           |    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   +   +   +   +---+---+---+   +---+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    |   |                   |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   +---+   +   +---+---+---+---+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        |   |           |    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+---+---+---+   +   +---+---+   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|           |   |           |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   +   +---+---+   +   +---+---+---+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|               |            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   +---+---+   +---+---+   +---+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        |       |       |   |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   +---+   +   +   +   +---+   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    |   |   |   |           |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+---+   +   +   +   +   +---+---+  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|       |       |       |           |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+---+---+---+---+---+---+---+---+---+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32375"/>
              </p:ext>
            </p:extLst>
          </p:nvPr>
        </p:nvGraphicFramePr>
        <p:xfrm>
          <a:off x="4728460" y="1596355"/>
          <a:ext cx="4100994" cy="446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 rot="10800000">
            <a:off x="3864077" y="3574708"/>
            <a:ext cx="446512" cy="5899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4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미로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고민해야 할 것</a:t>
            </a:r>
            <a:endParaRPr lang="en-US" altLang="ko-KR" dirty="0"/>
          </a:p>
          <a:p>
            <a:pPr lvl="1"/>
            <a:r>
              <a:rPr lang="ko-KR" altLang="en-US" dirty="0"/>
              <a:t>어떻게 미로를 효과적으로 저장할 것인가</a:t>
            </a:r>
            <a:endParaRPr lang="en-US" altLang="ko-KR" dirty="0"/>
          </a:p>
          <a:p>
            <a:pPr lvl="1"/>
            <a:r>
              <a:rPr lang="ko-KR" altLang="en-US" dirty="0"/>
              <a:t>어떻게 저장한 미로로부터 미로 그림을 그릴 것인가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프로그래밍 </a:t>
            </a:r>
            <a:r>
              <a:rPr lang="en-US" altLang="ko-KR"/>
              <a:t>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0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942</Words>
  <Application>Microsoft Office PowerPoint</Application>
  <PresentationFormat>화면 슬라이드 쇼(4:3)</PresentationFormat>
  <Paragraphs>237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나눔고딕</vt:lpstr>
      <vt:lpstr>돋움체</vt:lpstr>
      <vt:lpstr>맑은 고딕</vt:lpstr>
      <vt:lpstr>Arial</vt:lpstr>
      <vt:lpstr>Times New Roman</vt:lpstr>
      <vt:lpstr>Wingdings</vt:lpstr>
      <vt:lpstr>Office 테마</vt:lpstr>
      <vt:lpstr>과제 1. 사다리/미로</vt:lpstr>
      <vt:lpstr>과제 1</vt:lpstr>
      <vt:lpstr>(1) 사다리</vt:lpstr>
      <vt:lpstr>(1) 사다리</vt:lpstr>
      <vt:lpstr>(1) 사다리</vt:lpstr>
      <vt:lpstr>참고</vt:lpstr>
      <vt:lpstr>(2) 미로 그리기</vt:lpstr>
      <vt:lpstr>(2) 미로 그리기</vt:lpstr>
      <vt:lpstr>(2) 미로 그리기</vt:lpstr>
      <vt:lpstr>힌트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mk</cp:lastModifiedBy>
  <cp:revision>165</cp:revision>
  <dcterms:created xsi:type="dcterms:W3CDTF">2006-10-05T04:04:58Z</dcterms:created>
  <dcterms:modified xsi:type="dcterms:W3CDTF">2018-09-29T18:37:08Z</dcterms:modified>
</cp:coreProperties>
</file>