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76" r:id="rId3"/>
    <p:sldId id="275" r:id="rId4"/>
    <p:sldId id="277" r:id="rId5"/>
    <p:sldId id="299" r:id="rId6"/>
    <p:sldId id="300" r:id="rId7"/>
    <p:sldId id="301" r:id="rId8"/>
    <p:sldId id="282" r:id="rId9"/>
    <p:sldId id="294" r:id="rId10"/>
    <p:sldId id="302" r:id="rId11"/>
    <p:sldId id="295" r:id="rId12"/>
    <p:sldId id="296" r:id="rId13"/>
    <p:sldId id="29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5" autoAdjust="0"/>
    <p:restoredTop sz="79781" autoAdjust="0"/>
  </p:normalViewPr>
  <p:slideViewPr>
    <p:cSldViewPr snapToGrid="0">
      <p:cViewPr varScale="1">
        <p:scale>
          <a:sx n="77" d="100"/>
          <a:sy n="77" d="100"/>
        </p:scale>
        <p:origin x="1239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282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B131-D1C5-4221-A5F8-B0F1166B6CBC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8D4C8-5E96-455B-A10F-80248D4D8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96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mtClean="0">
                <a:latin typeface="Times New Roman" pitchFamily="18" charset="0"/>
              </a:rPr>
              <a:t>© 우균, 창병모</a:t>
            </a:r>
            <a:endParaRPr lang="ko-KR" altLang="ko-KR" smtClean="0">
              <a:latin typeface="Times New Roman" pitchFamily="18" charset="0"/>
            </a:endParaRP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9pPr>
          </a:lstStyle>
          <a:p>
            <a:pPr eaLnBrk="1" hangingPunct="1"/>
            <a:fld id="{A608D976-EC52-4311-ACC3-3E986C971C1B}" type="slidenum">
              <a:rPr lang="ko-KR" altLang="ko-KR" smtClean="0">
                <a:latin typeface="Times New Roman" pitchFamily="18" charset="0"/>
              </a:rPr>
              <a:pPr eaLnBrk="1" hangingPunct="1"/>
              <a:t>3</a:t>
            </a:fld>
            <a:endParaRPr lang="ko-KR" altLang="ko-KR" smtClean="0">
              <a:latin typeface="Times New Roman" pitchFamily="18" charset="0"/>
            </a:endParaRPr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97726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mtClean="0">
                <a:latin typeface="Times New Roman" pitchFamily="18" charset="0"/>
              </a:rPr>
              <a:t>© 우균, 창병모</a:t>
            </a:r>
            <a:endParaRPr lang="ko-KR" altLang="ko-KR" smtClean="0">
              <a:latin typeface="Times New Roman" pitchFamily="18" charset="0"/>
            </a:endParaRP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9pPr>
          </a:lstStyle>
          <a:p>
            <a:pPr eaLnBrk="1" hangingPunct="1"/>
            <a:fld id="{A608D976-EC52-4311-ACC3-3E986C971C1B}" type="slidenum">
              <a:rPr lang="ko-KR" altLang="ko-KR" smtClean="0">
                <a:latin typeface="Times New Roman" pitchFamily="18" charset="0"/>
              </a:rPr>
              <a:pPr eaLnBrk="1" hangingPunct="1"/>
              <a:t>8</a:t>
            </a:fld>
            <a:endParaRPr lang="ko-KR" altLang="ko-KR" smtClean="0">
              <a:latin typeface="Times New Roman" pitchFamily="18" charset="0"/>
            </a:endParaRPr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11880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94656" y="2130425"/>
            <a:ext cx="7663543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8EDD-44BA-4B1F-99F8-1A0225E24C69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" y="0"/>
            <a:ext cx="370115" cy="68580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819C-E04F-4AE9-9A49-27FB0396DDD0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F6B6-B5CF-41A7-A2E0-0BB1DB69F6A9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F6EA7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366" y="1088570"/>
            <a:ext cx="8229600" cy="497227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1FE6-7701-4E83-B1FD-EB1683CB68E2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745D-52F2-4655-A036-1ADBF7953869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42AC-8131-405E-860E-F427B16E7460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33AD-06EB-4A44-B207-DCDB5891DC89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6A50-D281-413B-8FAD-F4D60212074F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C898-6F04-4E24-A1B7-CD70347BDB2B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BA38-350E-435D-BDB7-653FCDD814A3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272E-E872-4249-B8CA-CB71D29E4617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5943"/>
            <a:ext cx="8229600" cy="489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3886"/>
            <a:ext cx="8229600" cy="4972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1A216-EAD7-442A-9649-6233416A5645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-11575" y="83671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-11575" y="873995"/>
            <a:ext cx="9144000" cy="0"/>
          </a:xfrm>
          <a:prstGeom prst="line">
            <a:avLst/>
          </a:prstGeom>
          <a:ln w="12700">
            <a:solidFill>
              <a:srgbClr val="3F6E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0" y="0"/>
            <a:ext cx="323528" cy="83671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Tx/>
        <a:buBlip>
          <a:blip r:embed="rId1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3F6EA7"/>
                </a:solidFill>
              </a:rPr>
              <a:t>과제 </a:t>
            </a:r>
            <a:r>
              <a:rPr lang="en-US" altLang="ko-KR" dirty="0" smtClean="0">
                <a:solidFill>
                  <a:srgbClr val="3F6EA7"/>
                </a:solidFill>
              </a:rPr>
              <a:t>3. </a:t>
            </a:r>
            <a:r>
              <a:rPr lang="ko-KR" altLang="en-US" dirty="0" smtClean="0">
                <a:solidFill>
                  <a:srgbClr val="3F6EA7"/>
                </a:solidFill>
              </a:rPr>
              <a:t>도서관리</a:t>
            </a:r>
            <a:r>
              <a:rPr lang="en-US" altLang="ko-KR" dirty="0" smtClean="0">
                <a:solidFill>
                  <a:srgbClr val="3F6EA7"/>
                </a:solidFill>
              </a:rPr>
              <a:t>, </a:t>
            </a:r>
            <a:r>
              <a:rPr lang="ko-KR" altLang="en-US" dirty="0" err="1" smtClean="0">
                <a:solidFill>
                  <a:srgbClr val="3F6EA7"/>
                </a:solidFill>
              </a:rPr>
              <a:t>마블</a:t>
            </a:r>
            <a:endParaRPr lang="ko-KR" altLang="en-US" dirty="0">
              <a:solidFill>
                <a:srgbClr val="3F6EA7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22084" y="3210246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sydney</a:t>
            </a:r>
            <a:endParaRPr lang="en-US" altLang="ko-KR" sz="1000" dirty="0"/>
          </a:p>
          <a:p>
            <a:pPr algn="ctr"/>
            <a:r>
              <a:rPr lang="en-US" altLang="ko-KR" sz="1000" dirty="0" smtClean="0"/>
              <a:t>(1)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1942164" y="3210246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tokyo</a:t>
            </a:r>
            <a:endParaRPr lang="en-US" altLang="ko-KR" sz="1000" dirty="0" smtClean="0"/>
          </a:p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2662244" y="3210246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seoul</a:t>
            </a:r>
            <a:endParaRPr lang="en-US" altLang="ko-KR" sz="1000" dirty="0"/>
          </a:p>
          <a:p>
            <a:pPr algn="ctr"/>
            <a:r>
              <a:rPr lang="en-US" altLang="ko-KR" sz="1000" dirty="0" smtClean="0"/>
              <a:t>(2)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3382324" y="3210246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start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1280434" y="1821848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phuket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2000514" y="1821848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new </a:t>
            </a:r>
            <a:r>
              <a:rPr lang="en-US" altLang="ko-KR" sz="1000" dirty="0" err="1" smtClean="0"/>
              <a:t>delhi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531179" y="1821848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cairo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2691419" y="1821848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hanoi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3382324" y="1821848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paris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502004" y="3210246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LA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653682" y="4096472"/>
            <a:ext cx="2348720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player 1 got 3  </a:t>
            </a:r>
          </a:p>
          <a:p>
            <a:r>
              <a:rPr lang="en-US" altLang="ko-KR" sz="1400" dirty="0" smtClean="0"/>
              <a:t>Sydney(empty). </a:t>
            </a:r>
          </a:p>
          <a:p>
            <a:r>
              <a:rPr lang="en-US" altLang="ko-KR" sz="1400" dirty="0" smtClean="0"/>
              <a:t>player 1 buys Sydney.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player 1’s balance is 4700.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player 2 got </a:t>
            </a:r>
            <a:r>
              <a:rPr lang="en-US" altLang="ko-KR" sz="1400" dirty="0" smtClean="0"/>
              <a:t>5</a:t>
            </a:r>
            <a:endParaRPr lang="en-US" altLang="ko-KR" sz="1400" dirty="0" smtClean="0"/>
          </a:p>
          <a:p>
            <a:r>
              <a:rPr lang="en-US" altLang="ko-KR" sz="1400" dirty="0" smtClean="0"/>
              <a:t>Chicago(empty)</a:t>
            </a:r>
            <a:endParaRPr lang="en-US" altLang="ko-KR" sz="1400" dirty="0"/>
          </a:p>
          <a:p>
            <a:r>
              <a:rPr lang="en-US" altLang="ko-KR" sz="1400" dirty="0" smtClean="0"/>
              <a:t>player 2 buys Chicago.</a:t>
            </a:r>
          </a:p>
          <a:p>
            <a:r>
              <a:rPr lang="en-US" altLang="ko-KR" sz="1400" dirty="0" smtClean="0"/>
              <a:t>player 2’s balance is 4700.</a:t>
            </a:r>
          </a:p>
          <a:p>
            <a:r>
              <a:rPr lang="en-US" altLang="ko-KR" sz="1400" dirty="0" smtClean="0"/>
              <a:t>…</a:t>
            </a:r>
          </a:p>
          <a:p>
            <a:r>
              <a:rPr lang="en-US" altLang="ko-KR" sz="1400" dirty="0" smtClean="0"/>
              <a:t>…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788278" y="4480955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22570" y="4335481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비어있는 도시</a:t>
            </a:r>
            <a:endParaRPr lang="ko-KR" altLang="en-US" sz="140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795204" y="4654139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9496" y="4508665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비어있으면 무조건 구매</a:t>
            </a:r>
            <a:endParaRPr lang="ko-KR" altLang="en-US" sz="1400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2899111" y="482732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33403" y="4681846"/>
            <a:ext cx="2175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도시 구매는 무조건 </a:t>
            </a:r>
            <a:r>
              <a:rPr lang="en-US" altLang="ko-KR" sz="1400" dirty="0" smtClean="0"/>
              <a:t>300</a:t>
            </a:r>
            <a:r>
              <a:rPr lang="ko-KR" altLang="en-US" sz="1400" dirty="0" smtClean="0"/>
              <a:t>원</a:t>
            </a:r>
            <a:endParaRPr lang="en-US" altLang="ko-KR" sz="1400" dirty="0" smtClean="0"/>
          </a:p>
          <a:p>
            <a:r>
              <a:rPr lang="ko-KR" altLang="en-US" sz="1400" dirty="0" smtClean="0"/>
              <a:t>돈이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부족하면 구매 못함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2978020" y="55727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12312" y="5427226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비어있는 도시</a:t>
            </a:r>
            <a:endParaRPr lang="ko-KR" altLang="en-US" sz="140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984946" y="5745884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19238" y="5600410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비어있으면 무조건 구매</a:t>
            </a:r>
            <a:endParaRPr lang="ko-KR" altLang="en-US" sz="1400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3088853" y="5919065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23145" y="5773591"/>
            <a:ext cx="2175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도시 구매는 무조건 </a:t>
            </a:r>
            <a:r>
              <a:rPr lang="en-US" altLang="ko-KR" sz="1400" dirty="0" smtClean="0"/>
              <a:t>300</a:t>
            </a:r>
            <a:r>
              <a:rPr lang="ko-KR" altLang="en-US" sz="1400" dirty="0" smtClean="0"/>
              <a:t>원</a:t>
            </a:r>
            <a:endParaRPr lang="en-US" altLang="ko-KR" sz="1400" dirty="0" smtClean="0"/>
          </a:p>
          <a:p>
            <a:r>
              <a:rPr lang="ko-KR" altLang="en-US" sz="1400" dirty="0" smtClean="0"/>
              <a:t>돈이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부족하면 구매 못함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31179" y="1094509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turn 1   (</a:t>
            </a:r>
            <a:r>
              <a:rPr lang="ko-KR" altLang="en-US" dirty="0" smtClean="0"/>
              <a:t>한번씩 턴을 제공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663820" y="2556583"/>
            <a:ext cx="0" cy="479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802432" y="2556583"/>
            <a:ext cx="0" cy="47908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04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194381" y="1633331"/>
            <a:ext cx="20377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player 1 got 4</a:t>
            </a:r>
          </a:p>
          <a:p>
            <a:r>
              <a:rPr lang="en-US" altLang="ko-KR" sz="1200" dirty="0" smtClean="0"/>
              <a:t>Sydney(1)</a:t>
            </a:r>
          </a:p>
          <a:p>
            <a:r>
              <a:rPr lang="en-US" altLang="ko-KR" sz="1200" dirty="0" smtClean="0"/>
              <a:t>player 1’s balance is 2000.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….</a:t>
            </a:r>
          </a:p>
          <a:p>
            <a:r>
              <a:rPr lang="en-US" altLang="ko-KR" sz="1200" dirty="0" smtClean="0"/>
              <a:t>player 2 get 2</a:t>
            </a:r>
          </a:p>
          <a:p>
            <a:r>
              <a:rPr lang="en-US" altLang="ko-KR" sz="1200" dirty="0" smtClean="0"/>
              <a:t>Seoul(</a:t>
            </a:r>
            <a:r>
              <a:rPr lang="en-US" altLang="ko-KR" sz="1200" dirty="0" err="1" smtClean="0"/>
              <a:t>empy</a:t>
            </a:r>
            <a:r>
              <a:rPr lang="en-US" altLang="ko-KR" sz="1200" dirty="0" smtClean="0"/>
              <a:t>).</a:t>
            </a:r>
            <a:endParaRPr lang="en-US" altLang="ko-KR" sz="1200" dirty="0"/>
          </a:p>
          <a:p>
            <a:r>
              <a:rPr lang="en-US" altLang="ko-KR" sz="1200" dirty="0" smtClean="0"/>
              <a:t>can’t buy Seoul</a:t>
            </a:r>
          </a:p>
          <a:p>
            <a:r>
              <a:rPr lang="en-US" altLang="ko-KR" sz="1200" dirty="0"/>
              <a:t>player 1’s balance is </a:t>
            </a:r>
            <a:r>
              <a:rPr lang="en-US" altLang="ko-KR" sz="1200" dirty="0" smtClean="0"/>
              <a:t>200</a:t>
            </a:r>
            <a:r>
              <a:rPr lang="en-US" altLang="ko-KR" sz="1200" dirty="0"/>
              <a:t>.</a:t>
            </a:r>
          </a:p>
          <a:p>
            <a:endParaRPr lang="en-US" altLang="ko-KR" sz="1200" dirty="0" smtClean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6123710" y="1949857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858002" y="1804383"/>
            <a:ext cx="1229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r>
              <a:rPr lang="ko-KR" altLang="en-US" sz="1200" dirty="0" smtClean="0"/>
              <a:t>의 도시에 도착</a:t>
            </a:r>
            <a:endParaRPr lang="ko-KR" altLang="en-US" sz="1200" dirty="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6234543" y="215075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968835" y="2005276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아무것도 하지 않음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531179" y="109450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turn 6</a:t>
            </a:r>
            <a:endParaRPr lang="ko-KR" altLang="en-US" dirty="0"/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6123710" y="284791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858002" y="2702444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빈 도시에 도착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6234543" y="3061077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968835" y="2915603"/>
            <a:ext cx="175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돈이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부족하여 구입 못함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1222084" y="3210246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sydney</a:t>
            </a:r>
            <a:endParaRPr lang="en-US" altLang="ko-KR" sz="1000" dirty="0"/>
          </a:p>
          <a:p>
            <a:pPr algn="ctr"/>
            <a:r>
              <a:rPr lang="en-US" altLang="ko-KR" sz="1000" dirty="0" smtClean="0"/>
              <a:t>(1)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1942164" y="3210246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tokyo</a:t>
            </a:r>
            <a:endParaRPr lang="en-US" altLang="ko-KR" sz="1000" dirty="0" smtClean="0"/>
          </a:p>
          <a:p>
            <a:pPr algn="ctr"/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2662244" y="3210246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seoul</a:t>
            </a:r>
            <a:endParaRPr lang="en-US" altLang="ko-KR" sz="1000" dirty="0"/>
          </a:p>
          <a:p>
            <a:pPr algn="ctr"/>
            <a:r>
              <a:rPr lang="en-US" altLang="ko-KR" sz="1000" dirty="0" smtClean="0"/>
              <a:t>(2)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3382324" y="3210246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start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1280434" y="1821848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phuket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2000514" y="1821848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new </a:t>
            </a:r>
            <a:r>
              <a:rPr lang="en-US" altLang="ko-KR" sz="1000" dirty="0" err="1" smtClean="0"/>
              <a:t>delhi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531179" y="1821848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cairo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2691419" y="1821848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hanoi</a:t>
            </a:r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3382324" y="1821848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paris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502004" y="3210246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LA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3663820" y="2556583"/>
            <a:ext cx="0" cy="479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02432" y="2556583"/>
            <a:ext cx="0" cy="47908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450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32822" y="1471866"/>
            <a:ext cx="1266969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Hawaii(1)</a:t>
            </a:r>
            <a:endParaRPr lang="en-US" altLang="ko-KR" sz="1100" dirty="0"/>
          </a:p>
          <a:p>
            <a:pPr algn="ctr"/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(1) (2)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47664" y="4208170"/>
            <a:ext cx="63658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도착한 도시가 상대방의 도시이면 통행료를 </a:t>
            </a:r>
            <a:r>
              <a:rPr lang="en-US" altLang="ko-KR" sz="1200" dirty="0" smtClean="0"/>
              <a:t>600 </a:t>
            </a:r>
            <a:r>
              <a:rPr lang="ko-KR" altLang="en-US" sz="1200" dirty="0" smtClean="0"/>
              <a:t>내야 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통행료는 소유주에게 전달된다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도시의 소유자는 자신에게 통행료를 낼 필요는 없다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돈이 다 떨어져 더 이상 통행료를 낼 수 없으면 플레이어는 탈락한다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소유한 도시가 많아도 </a:t>
            </a:r>
            <a:endParaRPr lang="en-US" altLang="ko-KR" sz="1200" dirty="0" smtClean="0"/>
          </a:p>
          <a:p>
            <a:r>
              <a:rPr lang="ko-KR" altLang="en-US" sz="1200" dirty="0" smtClean="0"/>
              <a:t>현금이 없으면 게임이 종료된다</a:t>
            </a:r>
            <a:r>
              <a:rPr lang="en-US" altLang="ko-KR" sz="1200" dirty="0" smtClean="0"/>
              <a:t>.  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돈이 없으면 도시를 구매할 수 없지만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그렇다고 게임이 끝난 것은 아니다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돈이 없는데 통행료를 </a:t>
            </a:r>
            <a:endParaRPr lang="en-US" altLang="ko-KR" sz="1200" dirty="0" smtClean="0"/>
          </a:p>
          <a:p>
            <a:r>
              <a:rPr lang="ko-KR" altLang="en-US" sz="1200" dirty="0" smtClean="0"/>
              <a:t>내야 할 때 탈락한다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Turn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30</a:t>
            </a:r>
            <a:r>
              <a:rPr lang="ko-KR" altLang="en-US" sz="1200" dirty="0" smtClean="0"/>
              <a:t>회 진행한다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 전에 종료될 수도 있고 </a:t>
            </a:r>
            <a:r>
              <a:rPr lang="en-US" altLang="ko-KR" sz="1200" dirty="0" smtClean="0"/>
              <a:t>30</a:t>
            </a:r>
            <a:r>
              <a:rPr lang="ko-KR" altLang="en-US" sz="1200" dirty="0" smtClean="0"/>
              <a:t>턴이 모두 진행될 수도 있다</a:t>
            </a:r>
            <a:r>
              <a:rPr lang="en-US" altLang="ko-KR" sz="1200" smtClean="0"/>
              <a:t>.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203848" y="1366243"/>
            <a:ext cx="4442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도시를 표시할 때에는</a:t>
            </a:r>
            <a:endParaRPr lang="en-US" altLang="ko-KR" sz="1200" dirty="0" smtClean="0"/>
          </a:p>
          <a:p>
            <a:r>
              <a:rPr lang="ko-KR" altLang="en-US" sz="1200" dirty="0" smtClean="0"/>
              <a:t>해당 도시의 소유자와 플레이어의 말의 위치를 표시해야 한다</a:t>
            </a:r>
            <a:r>
              <a:rPr lang="en-US" altLang="ko-KR" sz="1200" dirty="0" smtClean="0"/>
              <a:t>.</a:t>
            </a:r>
          </a:p>
          <a:p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3851920" y="1939918"/>
            <a:ext cx="1240735" cy="576064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하와이의 소유자는 </a:t>
            </a:r>
            <a:r>
              <a:rPr lang="en-US" altLang="ko-KR" sz="10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lang="ko-KR" altLang="en-US" sz="10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</a:t>
            </a:r>
            <a:endParaRPr lang="ko-KR" altLang="en-US" sz="10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화살표 연결선 13"/>
          <p:cNvCxnSpPr>
            <a:stCxn id="13" idx="1"/>
          </p:cNvCxnSpPr>
          <p:nvPr/>
        </p:nvCxnSpPr>
        <p:spPr>
          <a:xfrm flipH="1" flipV="1">
            <a:off x="2483768" y="1903914"/>
            <a:ext cx="1368152" cy="3240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275856" y="3560098"/>
            <a:ext cx="1512169" cy="576064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하와이에 플레이어 </a:t>
            </a:r>
            <a:r>
              <a:rPr lang="en-US" altLang="ko-KR" sz="10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1, 2</a:t>
            </a:r>
            <a:r>
              <a:rPr lang="ko-KR" altLang="en-US" sz="10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머무르고 있다</a:t>
            </a:r>
            <a:r>
              <a:rPr lang="en-US" altLang="ko-KR" sz="10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화살표 연결선 15"/>
          <p:cNvCxnSpPr>
            <a:stCxn id="15" idx="1"/>
          </p:cNvCxnSpPr>
          <p:nvPr/>
        </p:nvCxnSpPr>
        <p:spPr>
          <a:xfrm flipH="1" flipV="1">
            <a:off x="1971176" y="2366198"/>
            <a:ext cx="1304680" cy="1481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673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힌트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프로그램은 코드가 길고 계산식이 다양하다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하지만 프로그램이 어려운 것은 아니다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먼저 어떤 자료구조를 잡아야 할지 충분히 고민해야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그렇지 않으면 진도는 안 나가고 계속 같은 부분만 수정하게 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자신이 정의한 자료구조가 제대로 되었는지를 검증하기 위하여 종이 위에 그림을 그려서 게임을 시뮬레이션 해보라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49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ko-KR" altLang="en-US" dirty="0" smtClean="0"/>
              <a:t>제출 마감일 </a:t>
            </a:r>
            <a:endParaRPr lang="en-US" altLang="ko-KR" dirty="0" smtClean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일 밤 </a:t>
            </a:r>
            <a:r>
              <a:rPr lang="en-US" altLang="ko-KR" dirty="0" smtClean="0"/>
              <a:t>23:59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ko-KR" altLang="en-US" dirty="0" smtClean="0"/>
              <a:t>조기제출 없음</a:t>
            </a:r>
            <a:endParaRPr lang="en-US" altLang="ko-KR" dirty="0" smtClean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ko-KR" dirty="0" err="1" smtClean="0"/>
              <a:t>eclass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과제방에</a:t>
            </a:r>
            <a:r>
              <a:rPr lang="ko-KR" altLang="en-US" dirty="0" smtClean="0"/>
              <a:t> 제출</a:t>
            </a:r>
            <a:endParaRPr lang="en-US" altLang="ko-KR" dirty="0" smtClean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ko-KR" altLang="en-US" dirty="0" smtClean="0"/>
              <a:t>제출 양식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압축 파일로 제출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ko-KR" altLang="en-US" dirty="0" smtClean="0"/>
              <a:t>설계문서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문제 해결 </a:t>
            </a:r>
            <a:r>
              <a:rPr lang="ko-KR" altLang="en-US" dirty="0" smtClean="0"/>
              <a:t>방안</a:t>
            </a:r>
            <a:r>
              <a:rPr lang="en-US" altLang="ko-KR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설계 내용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결과 화면 </a:t>
            </a:r>
            <a:r>
              <a:rPr lang="en-US" altLang="ko-KR" dirty="0" smtClean="0"/>
              <a:t>(PPT 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Word)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ko-KR" altLang="en-US" dirty="0" smtClean="0"/>
              <a:t>소스코드</a:t>
            </a:r>
            <a:endParaRPr lang="en-US" altLang="ko-KR" dirty="0" smtClean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ko-KR" altLang="en-US" dirty="0" smtClean="0"/>
              <a:t>평가</a:t>
            </a:r>
            <a:endParaRPr lang="en-US" altLang="ko-KR" dirty="0" smtClean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ko-KR" altLang="en-US" dirty="0" smtClean="0"/>
              <a:t>결과가 정확할 것</a:t>
            </a:r>
            <a:endParaRPr lang="en-US" altLang="ko-KR" dirty="0" smtClean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ko-KR" altLang="en-US" dirty="0" smtClean="0"/>
              <a:t>소스가 간결하고 잘 작성될 것</a:t>
            </a:r>
            <a:endParaRPr lang="en-US" altLang="ko-KR" dirty="0" smtClean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ko-KR" altLang="en-US" dirty="0" smtClean="0"/>
              <a:t>설계 내용이 이해하기 쉬울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solidFill>
                  <a:srgbClr val="3F6EA7"/>
                </a:solidFill>
                <a:latin typeface="나눔고딕" pitchFamily="50" charset="-127"/>
                <a:ea typeface="나눔고딕" pitchFamily="50" charset="-127"/>
              </a:rPr>
              <a:t>과제</a:t>
            </a:r>
            <a:r>
              <a:rPr lang="en-US" altLang="ko-KR" dirty="0" smtClean="0">
                <a:solidFill>
                  <a:srgbClr val="3F6EA7"/>
                </a:solidFill>
                <a:latin typeface="나눔고딕" pitchFamily="50" charset="-127"/>
                <a:ea typeface="나눔고딕" pitchFamily="50" charset="-127"/>
              </a:rPr>
              <a:t>(1) </a:t>
            </a:r>
            <a:r>
              <a:rPr lang="ko-KR" altLang="en-US" dirty="0" smtClean="0">
                <a:solidFill>
                  <a:srgbClr val="3F6EA7"/>
                </a:solidFill>
                <a:latin typeface="나눔고딕" pitchFamily="50" charset="-127"/>
                <a:ea typeface="나눔고딕" pitchFamily="50" charset="-127"/>
              </a:rPr>
              <a:t>도서 관리</a:t>
            </a:r>
            <a:endParaRPr lang="ko-KR" altLang="en-US" dirty="0">
              <a:solidFill>
                <a:srgbClr val="3F6EA7"/>
              </a:solidFill>
            </a:endParaRP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61AD2-3B6C-4F85-986D-E7B8F984F938}" type="slidenum">
              <a:rPr lang="ko-KR" altLang="en-US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7771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도서관리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010560" y="1780203"/>
            <a:ext cx="2313986" cy="21049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TextBox 25"/>
          <p:cNvSpPr txBox="1"/>
          <p:nvPr/>
        </p:nvSpPr>
        <p:spPr>
          <a:xfrm>
            <a:off x="1864553" y="1428173"/>
            <a:ext cx="530731" cy="308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회원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858508" y="2170546"/>
            <a:ext cx="530731" cy="308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이름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1778613" y="2816443"/>
            <a:ext cx="889332" cy="308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생년월일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1608454" y="3392131"/>
            <a:ext cx="710031" cy="308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연락처</a:t>
            </a:r>
            <a:endParaRPr lang="ko-KR" altLang="en-US" sz="1600" dirty="0"/>
          </a:p>
        </p:txBody>
      </p:sp>
      <p:sp>
        <p:nvSpPr>
          <p:cNvPr id="31" name="타원 30"/>
          <p:cNvSpPr/>
          <p:nvPr/>
        </p:nvSpPr>
        <p:spPr>
          <a:xfrm>
            <a:off x="5688883" y="1862184"/>
            <a:ext cx="2319997" cy="19200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2" name="TextBox 31"/>
          <p:cNvSpPr txBox="1"/>
          <p:nvPr/>
        </p:nvSpPr>
        <p:spPr>
          <a:xfrm>
            <a:off x="6678662" y="1566910"/>
            <a:ext cx="351430" cy="308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책</a:t>
            </a:r>
            <a:endParaRPr lang="ko-KR" alt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055723" y="2322734"/>
            <a:ext cx="530731" cy="308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제목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6582923" y="2937360"/>
            <a:ext cx="578544" cy="308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ISBN</a:t>
            </a:r>
            <a:endParaRPr lang="ko-KR" alt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7089455" y="2380303"/>
            <a:ext cx="530731" cy="308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저자</a:t>
            </a:r>
            <a:endParaRPr lang="ko-KR" altLang="en-US" sz="1600" dirty="0"/>
          </a:p>
        </p:txBody>
      </p:sp>
      <p:sp>
        <p:nvSpPr>
          <p:cNvPr id="38" name="타원 37"/>
          <p:cNvSpPr/>
          <p:nvPr/>
        </p:nvSpPr>
        <p:spPr>
          <a:xfrm>
            <a:off x="3457303" y="4313737"/>
            <a:ext cx="1821750" cy="15678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TextBox 38"/>
          <p:cNvSpPr txBox="1"/>
          <p:nvPr/>
        </p:nvSpPr>
        <p:spPr>
          <a:xfrm>
            <a:off x="4041269" y="5953687"/>
            <a:ext cx="530731" cy="308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대여</a:t>
            </a:r>
            <a:endParaRPr lang="ko-KR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3552074" y="4812879"/>
            <a:ext cx="710031" cy="308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대출일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4368178" y="5227858"/>
            <a:ext cx="710031" cy="308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반납일</a:t>
            </a:r>
            <a:endParaRPr lang="ko-KR" altLang="en-US" sz="1600" dirty="0"/>
          </a:p>
        </p:txBody>
      </p:sp>
      <p:cxnSp>
        <p:nvCxnSpPr>
          <p:cNvPr id="21" name="직선 연결선 20"/>
          <p:cNvCxnSpPr>
            <a:stCxn id="38" idx="0"/>
          </p:cNvCxnSpPr>
          <p:nvPr/>
        </p:nvCxnSpPr>
        <p:spPr>
          <a:xfrm flipV="1">
            <a:off x="4368178" y="3245510"/>
            <a:ext cx="0" cy="1068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endCxn id="25" idx="6"/>
          </p:cNvCxnSpPr>
          <p:nvPr/>
        </p:nvCxnSpPr>
        <p:spPr>
          <a:xfrm flipH="1" flipV="1">
            <a:off x="3324546" y="2832693"/>
            <a:ext cx="1043632" cy="412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endCxn id="31" idx="2"/>
          </p:cNvCxnSpPr>
          <p:nvPr/>
        </p:nvCxnSpPr>
        <p:spPr>
          <a:xfrm flipV="1">
            <a:off x="4368178" y="2822223"/>
            <a:ext cx="1320705" cy="423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258558" y="1097280"/>
            <a:ext cx="1046830" cy="47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예시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401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도서관리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 곳은 도서관이다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 많은 책이 등록되어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책은 대여 가능하다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같은 책은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권만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이용자는 도서관에 와서 책을 빌려간다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대여일은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반납일까지 반납하지 않으면 회원에게 전화해서 반납을 요구한다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회원은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명을 넘지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책은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권을 넘지 않는다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46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도서관리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각종 자료를 어떻게 저장할지 생각해 보자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구조체를 배웠으니 구조체를 이용하자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앞에서 예시로 나온 정보가 전부가 아니다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필요에 따라 데이터를 추가할 수도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 회원 정보에 회원 번호를 부여할 수도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회원 데이터와 책 데이터는 간단하게 미리 넣어두자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초기화</a:t>
            </a:r>
            <a:r>
              <a:rPr lang="en-US" altLang="ko-KR" dirty="0" smtClean="0"/>
              <a:t>).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146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도서관리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각종 데이터를 입력하는 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삭제하는 기능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회원 목록 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도서 목록 기능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대여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반납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전체 대여 </a:t>
            </a:r>
            <a:r>
              <a:rPr lang="ko-KR" altLang="en-US" dirty="0" smtClean="0"/>
              <a:t>목록 </a:t>
            </a:r>
            <a:r>
              <a:rPr lang="ko-KR" altLang="en-US" dirty="0" smtClean="0"/>
              <a:t>조회</a:t>
            </a:r>
            <a:endParaRPr lang="en-US" altLang="ko-KR" dirty="0" smtClean="0"/>
          </a:p>
          <a:p>
            <a:r>
              <a:rPr lang="ko-KR" altLang="en-US" dirty="0" smtClean="0"/>
              <a:t>이 </a:t>
            </a:r>
            <a:r>
              <a:rPr lang="ko-KR" altLang="en-US" dirty="0" smtClean="0"/>
              <a:t>과제는 구조체와 자료형의 이해를 위한 것이니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 기능을 위주로 하고 그 외의 편의 기능은 넣지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위 기능도 가능한 간편하게 처리한다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724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solidFill>
                  <a:srgbClr val="3F6EA7"/>
                </a:solidFill>
                <a:latin typeface="나눔고딕" pitchFamily="50" charset="-127"/>
                <a:ea typeface="나눔고딕" pitchFamily="50" charset="-127"/>
              </a:rPr>
              <a:t>과제 </a:t>
            </a:r>
            <a:r>
              <a:rPr lang="en-US" altLang="ko-KR" dirty="0" smtClean="0">
                <a:solidFill>
                  <a:srgbClr val="3F6EA7"/>
                </a:solidFill>
                <a:latin typeface="나눔고딕" pitchFamily="50" charset="-127"/>
                <a:ea typeface="나눔고딕" pitchFamily="50" charset="-127"/>
              </a:rPr>
              <a:t>(2) </a:t>
            </a:r>
            <a:r>
              <a:rPr lang="ko-KR" altLang="en-US" dirty="0" smtClean="0">
                <a:solidFill>
                  <a:srgbClr val="3F6EA7"/>
                </a:solidFill>
                <a:latin typeface="나눔고딕" pitchFamily="50" charset="-127"/>
                <a:ea typeface="나눔고딕" pitchFamily="50" charset="-127"/>
              </a:rPr>
              <a:t>우리</a:t>
            </a:r>
            <a:r>
              <a:rPr lang="ko-KR" altLang="en-US" dirty="0" smtClean="0">
                <a:solidFill>
                  <a:srgbClr val="3F6EA7"/>
                </a:solidFill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ko-KR" altLang="en-US" dirty="0" err="1" smtClean="0">
                <a:solidFill>
                  <a:srgbClr val="3F6EA7"/>
                </a:solidFill>
                <a:latin typeface="나눔고딕" pitchFamily="50" charset="-127"/>
                <a:ea typeface="나눔고딕" pitchFamily="50" charset="-127"/>
              </a:rPr>
              <a:t>마블</a:t>
            </a:r>
            <a:endParaRPr lang="ko-KR" altLang="en-US" dirty="0">
              <a:solidFill>
                <a:srgbClr val="3F6EA7"/>
              </a:solidFill>
            </a:endParaRP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61AD2-3B6C-4F85-986D-E7B8F984F938}" type="slidenum">
              <a:rPr lang="ko-KR" altLang="en-US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4037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본 과제는 구조체를 이해하기 위한 과제이다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400" b="1" dirty="0"/>
              <a:t>따라서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도시</a:t>
            </a:r>
            <a:r>
              <a:rPr lang="en-US" altLang="ko-KR" sz="1400" b="1" dirty="0"/>
              <a:t>(City)</a:t>
            </a:r>
            <a:r>
              <a:rPr lang="ko-KR" altLang="en-US" sz="1400" b="1" dirty="0"/>
              <a:t>와 플레이어</a:t>
            </a:r>
            <a:r>
              <a:rPr lang="en-US" altLang="ko-KR" sz="1400" b="1" dirty="0"/>
              <a:t>(Player)</a:t>
            </a:r>
            <a:r>
              <a:rPr lang="ko-KR" altLang="en-US" sz="1400" b="1" dirty="0"/>
              <a:t>를 반드시 구조체로 만들어 사용해야 한다</a:t>
            </a:r>
            <a:r>
              <a:rPr lang="en-US" altLang="ko-KR" sz="1400" b="1" dirty="0"/>
              <a:t>.</a:t>
            </a:r>
          </a:p>
          <a:p>
            <a:pPr lvl="1"/>
            <a:endParaRPr lang="en-US" altLang="ko-KR" sz="1400" b="1" dirty="0"/>
          </a:p>
          <a:p>
            <a:r>
              <a:rPr lang="ko-KR" altLang="en-US" sz="1800" dirty="0" err="1" smtClean="0"/>
              <a:t>우리의마블은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세계 </a:t>
            </a:r>
            <a:r>
              <a:rPr lang="en-US" altLang="ko-KR" sz="1800" dirty="0" smtClean="0"/>
              <a:t>10</a:t>
            </a:r>
            <a:r>
              <a:rPr lang="ko-KR" altLang="en-US" sz="1800" dirty="0" smtClean="0"/>
              <a:t>개 </a:t>
            </a:r>
            <a:r>
              <a:rPr lang="ko-KR" altLang="en-US" sz="1800" dirty="0"/>
              <a:t>도시를 여행하면서 부동산을 구입하고 통행료를 받는 게임이다</a:t>
            </a:r>
            <a:r>
              <a:rPr lang="en-US" altLang="ko-KR" sz="1800" dirty="0" smtClean="0"/>
              <a:t>. 2</a:t>
            </a:r>
            <a:r>
              <a:rPr lang="ko-KR" altLang="en-US" sz="1800" dirty="0" smtClean="0"/>
              <a:t>명의 플레이어가 하는 게임이다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주사위</a:t>
            </a:r>
            <a:r>
              <a:rPr lang="en-US" altLang="ko-KR" sz="1800" dirty="0"/>
              <a:t>(</a:t>
            </a:r>
            <a:r>
              <a:rPr lang="en-US" altLang="ko-KR" sz="1800" dirty="0" smtClean="0"/>
              <a:t>1-6</a:t>
            </a:r>
            <a:r>
              <a:rPr lang="ko-KR" altLang="en-US" sz="1800" dirty="0" smtClean="0"/>
              <a:t>까지만 </a:t>
            </a:r>
            <a:r>
              <a:rPr lang="ko-KR" altLang="en-US" sz="1800" dirty="0"/>
              <a:t>적혀있는 주사위임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를  </a:t>
            </a:r>
            <a:r>
              <a:rPr lang="ko-KR" altLang="en-US" sz="1800" dirty="0"/>
              <a:t>던져서 나온 수만큼 </a:t>
            </a:r>
            <a:r>
              <a:rPr lang="ko-KR" altLang="en-US" sz="1800" dirty="0" smtClean="0"/>
              <a:t>이동한다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플레이어는 </a:t>
            </a:r>
            <a:r>
              <a:rPr lang="en-US" altLang="ko-KR" sz="1800" dirty="0"/>
              <a:t>5000</a:t>
            </a:r>
            <a:r>
              <a:rPr lang="ko-KR" altLang="en-US" sz="1800" dirty="0"/>
              <a:t>원으로 게임을 시작한다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 smtClean="0"/>
              <a:t>이 게임은 사람이 하는 것이 아니라 컴퓨터가 자동으로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명을 </a:t>
            </a:r>
            <a:r>
              <a:rPr lang="ko-KR" altLang="en-US" sz="1800" dirty="0" err="1" smtClean="0"/>
              <a:t>플레이하는</a:t>
            </a:r>
            <a:r>
              <a:rPr lang="ko-KR" altLang="en-US" sz="1800" dirty="0" smtClean="0"/>
              <a:t> 것이다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147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강C헤딩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2638</TotalTime>
  <Words>651</Words>
  <Application>Microsoft Office PowerPoint</Application>
  <PresentationFormat>화면 슬라이드 쇼(4:3)</PresentationFormat>
  <Paragraphs>158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굴림</vt:lpstr>
      <vt:lpstr>나눔고딕</vt:lpstr>
      <vt:lpstr>맑은 고딕</vt:lpstr>
      <vt:lpstr>Arial</vt:lpstr>
      <vt:lpstr>Times New Roman</vt:lpstr>
      <vt:lpstr>Office 테마</vt:lpstr>
      <vt:lpstr>과제 3. 도서관리, 마블</vt:lpstr>
      <vt:lpstr>개요</vt:lpstr>
      <vt:lpstr>과제(1) 도서 관리</vt:lpstr>
      <vt:lpstr>도서관리</vt:lpstr>
      <vt:lpstr>도서관리</vt:lpstr>
      <vt:lpstr>도서관리</vt:lpstr>
      <vt:lpstr>도서관리</vt:lpstr>
      <vt:lpstr>과제 (2) 우리의 마블</vt:lpstr>
      <vt:lpstr>마블</vt:lpstr>
      <vt:lpstr>마블</vt:lpstr>
      <vt:lpstr>마블</vt:lpstr>
      <vt:lpstr>마블</vt:lpstr>
      <vt:lpstr>마블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김 승태</cp:lastModifiedBy>
  <cp:revision>209</cp:revision>
  <dcterms:created xsi:type="dcterms:W3CDTF">2006-10-05T04:04:58Z</dcterms:created>
  <dcterms:modified xsi:type="dcterms:W3CDTF">2018-11-06T16:15:00Z</dcterms:modified>
</cp:coreProperties>
</file>