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7E64FB-1141-4D3B-AAC1-1B50BB3E2907}" type="datetimeFigureOut">
              <a:rPr lang="en-IN" smtClean="0"/>
              <a:t>16-04-2025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5187306-44F9-499A-94A8-C9324F8E41F4}"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78406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E64FB-1141-4D3B-AAC1-1B50BB3E290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87306-44F9-499A-94A8-C9324F8E41F4}"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2159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E64FB-1141-4D3B-AAC1-1B50BB3E290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87306-44F9-499A-94A8-C9324F8E41F4}"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49224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7E64FB-1141-4D3B-AAC1-1B50BB3E290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87306-44F9-499A-94A8-C9324F8E41F4}"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4153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7E64FB-1141-4D3B-AAC1-1B50BB3E290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5187306-44F9-499A-94A8-C9324F8E41F4}"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3555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7E64FB-1141-4D3B-AAC1-1B50BB3E2907}"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187306-44F9-499A-94A8-C9324F8E41F4}"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0606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7E64FB-1141-4D3B-AAC1-1B50BB3E2907}" type="datetimeFigureOut">
              <a:rPr lang="en-IN" smtClean="0"/>
              <a:t>16-04-2025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5187306-44F9-499A-94A8-C9324F8E41F4}"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43245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7E64FB-1141-4D3B-AAC1-1B50BB3E2907}" type="datetimeFigureOut">
              <a:rPr lang="en-IN" smtClean="0"/>
              <a:t>16-04-2025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5187306-44F9-499A-94A8-C9324F8E41F4}"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6186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E64FB-1141-4D3B-AAC1-1B50BB3E2907}" type="datetimeFigureOut">
              <a:rPr lang="en-IN" smtClean="0"/>
              <a:t>16-04-2025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5187306-44F9-499A-94A8-C9324F8E41F4}" type="slidenum">
              <a:rPr lang="en-IN" smtClean="0"/>
              <a:t>‹#›</a:t>
            </a:fld>
            <a:endParaRPr lang="en-IN"/>
          </a:p>
        </p:txBody>
      </p:sp>
    </p:spTree>
    <p:extLst>
      <p:ext uri="{BB962C8B-B14F-4D97-AF65-F5344CB8AC3E}">
        <p14:creationId xmlns:p14="http://schemas.microsoft.com/office/powerpoint/2010/main" val="1730761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A7E64FB-1141-4D3B-AAC1-1B50BB3E2907}"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5187306-44F9-499A-94A8-C9324F8E41F4}"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9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A7E64FB-1141-4D3B-AAC1-1B50BB3E2907}" type="datetimeFigureOut">
              <a:rPr lang="en-IN" smtClean="0"/>
              <a:t>16-04-2025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5187306-44F9-499A-94A8-C9324F8E41F4}"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017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7E64FB-1141-4D3B-AAC1-1B50BB3E2907}" type="datetimeFigureOut">
              <a:rPr lang="en-IN" smtClean="0"/>
              <a:t>16-04-2025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5187306-44F9-499A-94A8-C9324F8E41F4}"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150893"/>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drive.google.com/file/d/1XldNbgbz1bPaGwnlpd7p-sjpg3BL_jNb/view?usp=drivesdk"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C8183-543F-4584-9754-96F98134FAD7}"/>
              </a:ext>
            </a:extLst>
          </p:cNvPr>
          <p:cNvSpPr>
            <a:spLocks noGrp="1"/>
          </p:cNvSpPr>
          <p:nvPr>
            <p:ph type="ctrTitle"/>
          </p:nvPr>
        </p:nvSpPr>
        <p:spPr>
          <a:xfrm>
            <a:off x="2677009" y="1668934"/>
            <a:ext cx="6837981" cy="1128102"/>
          </a:xfrm>
        </p:spPr>
        <p:txBody>
          <a:bodyPr>
            <a:noAutofit/>
          </a:bodyPr>
          <a:lstStyle/>
          <a:p>
            <a:r>
              <a:rPr lang="en-IN" sz="3600" b="1" dirty="0"/>
              <a:t>IoT Remote Vehicle for Hazardous Zone Exploration.</a:t>
            </a:r>
            <a:br>
              <a:rPr lang="en-IN" sz="3600" dirty="0"/>
            </a:br>
            <a:endParaRPr lang="en-IN" sz="3600" dirty="0"/>
          </a:p>
        </p:txBody>
      </p:sp>
      <p:sp>
        <p:nvSpPr>
          <p:cNvPr id="3" name="Subtitle 2">
            <a:extLst>
              <a:ext uri="{FF2B5EF4-FFF2-40B4-BE49-F238E27FC236}">
                <a16:creationId xmlns:a16="http://schemas.microsoft.com/office/drawing/2014/main" id="{8BC6B44C-9DDC-47AC-BB40-8A1D553E6998}"/>
              </a:ext>
            </a:extLst>
          </p:cNvPr>
          <p:cNvSpPr>
            <a:spLocks noGrp="1"/>
          </p:cNvSpPr>
          <p:nvPr>
            <p:ph type="subTitle" idx="1"/>
          </p:nvPr>
        </p:nvSpPr>
        <p:spPr>
          <a:xfrm>
            <a:off x="1645620" y="3947764"/>
            <a:ext cx="8637072" cy="1934876"/>
          </a:xfrm>
        </p:spPr>
        <p:txBody>
          <a:bodyPr/>
          <a:lstStyle/>
          <a:p>
            <a:r>
              <a:rPr lang="en-US" dirty="0"/>
              <a:t>Team members:- </a:t>
            </a:r>
          </a:p>
          <a:p>
            <a:r>
              <a:rPr lang="en-US" dirty="0"/>
              <a:t>	</a:t>
            </a:r>
            <a:r>
              <a:rPr lang="en-US" dirty="0" err="1"/>
              <a:t>rishivarun</a:t>
            </a:r>
            <a:r>
              <a:rPr lang="en-US" dirty="0"/>
              <a:t>  </a:t>
            </a:r>
            <a:r>
              <a:rPr lang="en-US" dirty="0" err="1"/>
              <a:t>Nedunoori</a:t>
            </a:r>
            <a:r>
              <a:rPr lang="en-US" dirty="0"/>
              <a:t> - </a:t>
            </a:r>
            <a:r>
              <a:rPr lang="en-US" dirty="0" err="1"/>
              <a:t>btech</a:t>
            </a:r>
            <a:r>
              <a:rPr lang="en-US" dirty="0"/>
              <a:t>-iii(</a:t>
            </a:r>
            <a:r>
              <a:rPr lang="en-US" dirty="0" err="1"/>
              <a:t>Cse</a:t>
            </a:r>
            <a:r>
              <a:rPr lang="en-US" dirty="0"/>
              <a:t>-(</a:t>
            </a:r>
            <a:r>
              <a:rPr lang="en-US" dirty="0" err="1"/>
              <a:t>ai&amp;ML</a:t>
            </a:r>
            <a:r>
              <a:rPr lang="en-US" dirty="0"/>
              <a:t>)),  JNTUHUCEM</a:t>
            </a:r>
          </a:p>
          <a:p>
            <a:r>
              <a:rPr lang="en-US" dirty="0"/>
              <a:t>	Srikanth  </a:t>
            </a:r>
            <a:r>
              <a:rPr lang="en-US" dirty="0" err="1"/>
              <a:t>arige</a:t>
            </a:r>
            <a:r>
              <a:rPr lang="en-US" dirty="0"/>
              <a:t> – </a:t>
            </a:r>
            <a:r>
              <a:rPr lang="en-US" dirty="0" err="1"/>
              <a:t>btech</a:t>
            </a:r>
            <a:r>
              <a:rPr lang="en-US" dirty="0"/>
              <a:t>-iii(</a:t>
            </a:r>
            <a:r>
              <a:rPr lang="en-US" dirty="0" err="1"/>
              <a:t>Cse</a:t>
            </a:r>
            <a:r>
              <a:rPr lang="en-US" dirty="0"/>
              <a:t>-(</a:t>
            </a:r>
            <a:r>
              <a:rPr lang="en-US" dirty="0" err="1"/>
              <a:t>ai&amp;ML</a:t>
            </a:r>
            <a:r>
              <a:rPr lang="en-US" dirty="0"/>
              <a:t>)),  JNTUHUCEM</a:t>
            </a:r>
          </a:p>
          <a:p>
            <a:endParaRPr lang="en-IN" dirty="0"/>
          </a:p>
        </p:txBody>
      </p:sp>
    </p:spTree>
    <p:extLst>
      <p:ext uri="{BB962C8B-B14F-4D97-AF65-F5344CB8AC3E}">
        <p14:creationId xmlns:p14="http://schemas.microsoft.com/office/powerpoint/2010/main" val="3244744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FA8F08-2D01-4134-B120-F637DAA7776C}"/>
              </a:ext>
            </a:extLst>
          </p:cNvPr>
          <p:cNvSpPr txBox="1"/>
          <p:nvPr/>
        </p:nvSpPr>
        <p:spPr>
          <a:xfrm>
            <a:off x="762000" y="548640"/>
            <a:ext cx="9641840" cy="3508653"/>
          </a:xfrm>
          <a:prstGeom prst="rect">
            <a:avLst/>
          </a:prstGeom>
          <a:noFill/>
        </p:spPr>
        <p:txBody>
          <a:bodyPr wrap="square" rtlCol="0">
            <a:spAutoFit/>
          </a:bodyPr>
          <a:lstStyle/>
          <a:p>
            <a:r>
              <a:rPr lang="en-IN" sz="2400" b="1" dirty="0"/>
              <a:t>Meet the Team:-</a:t>
            </a:r>
            <a:endParaRPr lang="en-IN" sz="2400" dirty="0"/>
          </a:p>
          <a:p>
            <a:pPr marL="1714500" lvl="3" indent="-342900">
              <a:lnSpc>
                <a:spcPct val="200000"/>
              </a:lnSpc>
              <a:buFont typeface="+mj-lt"/>
              <a:buAutoNum type="arabicPeriod"/>
            </a:pPr>
            <a:r>
              <a:rPr lang="en-IN" b="1" dirty="0" err="1"/>
              <a:t>Rishivarun</a:t>
            </a:r>
            <a:r>
              <a:rPr lang="en-IN" b="1" dirty="0"/>
              <a:t> </a:t>
            </a:r>
            <a:r>
              <a:rPr lang="en-IN" b="1" dirty="0" err="1"/>
              <a:t>Nedunoori</a:t>
            </a:r>
            <a:r>
              <a:rPr lang="en-IN" dirty="0"/>
              <a:t>– (Software development and remote monitoring)</a:t>
            </a:r>
          </a:p>
          <a:p>
            <a:pPr lvl="3">
              <a:lnSpc>
                <a:spcPct val="200000"/>
              </a:lnSpc>
            </a:pPr>
            <a:r>
              <a:rPr lang="en-IN" b="1" dirty="0"/>
              <a:t>	Skills:</a:t>
            </a:r>
            <a:r>
              <a:rPr lang="en-IN" dirty="0"/>
              <a:t>- HTML, CSS, Bootstrap, JavaScript, Python, Express, Node.js, Java,    SQLite, 	AI / ML, C, Data Science, NumPy, IoT</a:t>
            </a:r>
          </a:p>
          <a:p>
            <a:pPr lvl="3">
              <a:lnSpc>
                <a:spcPct val="200000"/>
              </a:lnSpc>
            </a:pPr>
            <a:r>
              <a:rPr lang="en-IN" dirty="0"/>
              <a:t>2.   </a:t>
            </a:r>
            <a:r>
              <a:rPr lang="en-IN" b="1" dirty="0"/>
              <a:t>Srikanth </a:t>
            </a:r>
            <a:r>
              <a:rPr lang="en-IN" b="1" dirty="0" err="1"/>
              <a:t>Arige</a:t>
            </a:r>
            <a:r>
              <a:rPr lang="en-IN" b="1" dirty="0"/>
              <a:t> </a:t>
            </a:r>
            <a:r>
              <a:rPr lang="en-IN" dirty="0"/>
              <a:t>– (Hardware and system integration).</a:t>
            </a:r>
          </a:p>
          <a:p>
            <a:pPr lvl="3">
              <a:lnSpc>
                <a:spcPct val="200000"/>
              </a:lnSpc>
            </a:pPr>
            <a:r>
              <a:rPr lang="en-IN" b="1" dirty="0"/>
              <a:t>	Skills:</a:t>
            </a:r>
            <a:r>
              <a:rPr lang="en-IN" dirty="0"/>
              <a:t>- Python, Java, SQLite, AI / ML, C, Data Science, NumPy, HTML,  CSS, IoT</a:t>
            </a:r>
          </a:p>
          <a:p>
            <a:endParaRPr lang="en-IN" dirty="0"/>
          </a:p>
        </p:txBody>
      </p:sp>
    </p:spTree>
    <p:extLst>
      <p:ext uri="{BB962C8B-B14F-4D97-AF65-F5344CB8AC3E}">
        <p14:creationId xmlns:p14="http://schemas.microsoft.com/office/powerpoint/2010/main" val="91824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0EB792-EEF4-411C-B917-7B62322D6F2F}"/>
              </a:ext>
            </a:extLst>
          </p:cNvPr>
          <p:cNvSpPr txBox="1"/>
          <p:nvPr/>
        </p:nvSpPr>
        <p:spPr>
          <a:xfrm>
            <a:off x="1554480" y="792480"/>
            <a:ext cx="8158480" cy="2400657"/>
          </a:xfrm>
          <a:prstGeom prst="rect">
            <a:avLst/>
          </a:prstGeom>
          <a:noFill/>
        </p:spPr>
        <p:txBody>
          <a:bodyPr wrap="square" rtlCol="0">
            <a:spAutoFit/>
          </a:bodyPr>
          <a:lstStyle/>
          <a:p>
            <a:pPr lvl="0" fontAlgn="base"/>
            <a:r>
              <a:rPr lang="en-IN" sz="2400" b="1" dirty="0"/>
              <a:t>Call to Action:-</a:t>
            </a:r>
            <a:endParaRPr lang="en-IN" sz="2400" dirty="0"/>
          </a:p>
          <a:p>
            <a:pPr marL="1200150" lvl="2" indent="-285750">
              <a:lnSpc>
                <a:spcPct val="200000"/>
              </a:lnSpc>
              <a:buFont typeface="Arial" panose="020B0604020202020204" pitchFamily="34" charset="0"/>
              <a:buChar char="•"/>
            </a:pPr>
            <a:r>
              <a:rPr lang="en-IN" dirty="0"/>
              <a:t>We're looking for mentors, beta testers, and support to take our prototype to the next level integrating AI, cloud analytics, and </a:t>
            </a:r>
            <a:r>
              <a:rPr lang="en-IN" dirty="0" err="1"/>
              <a:t>LoRa</a:t>
            </a:r>
            <a:r>
              <a:rPr lang="en-IN" dirty="0"/>
              <a:t> communication.</a:t>
            </a:r>
          </a:p>
          <a:p>
            <a:endParaRPr lang="en-IN" dirty="0"/>
          </a:p>
        </p:txBody>
      </p:sp>
    </p:spTree>
    <p:extLst>
      <p:ext uri="{BB962C8B-B14F-4D97-AF65-F5344CB8AC3E}">
        <p14:creationId xmlns:p14="http://schemas.microsoft.com/office/powerpoint/2010/main" val="3072468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4F3C9-6260-46AF-B41D-FE2396CFAFD7}"/>
              </a:ext>
            </a:extLst>
          </p:cNvPr>
          <p:cNvSpPr txBox="1"/>
          <p:nvPr/>
        </p:nvSpPr>
        <p:spPr>
          <a:xfrm>
            <a:off x="1158240" y="985520"/>
            <a:ext cx="8839200" cy="3825343"/>
          </a:xfrm>
          <a:prstGeom prst="rect">
            <a:avLst/>
          </a:prstGeom>
          <a:noFill/>
        </p:spPr>
        <p:txBody>
          <a:bodyPr wrap="square" rtlCol="0">
            <a:spAutoFit/>
          </a:bodyPr>
          <a:lstStyle/>
          <a:p>
            <a:pPr lvl="0" algn="ctr" fontAlgn="base"/>
            <a:r>
              <a:rPr lang="en-IN" sz="3200" b="1" dirty="0"/>
              <a:t>Thank You</a:t>
            </a:r>
            <a:endParaRPr lang="en-IN" sz="3200" dirty="0"/>
          </a:p>
          <a:p>
            <a:pPr marL="285750" indent="-285750">
              <a:lnSpc>
                <a:spcPct val="200000"/>
              </a:lnSpc>
              <a:buFont typeface="Arial" panose="020B0604020202020204" pitchFamily="34" charset="0"/>
              <a:buChar char="•"/>
            </a:pPr>
            <a:r>
              <a:rPr lang="en-IN" dirty="0"/>
              <a:t>JUNICORN and the INTERNATIONAL STARTUPS FOUNDATION</a:t>
            </a:r>
            <a:r>
              <a:rPr lang="en-IN" b="1" dirty="0"/>
              <a:t>(ISF)</a:t>
            </a:r>
            <a:r>
              <a:rPr lang="en-IN" dirty="0"/>
              <a:t>,  for believing in our vision and providing the resources to implement it. Special thanks to Mr. </a:t>
            </a:r>
            <a:r>
              <a:rPr lang="en-IN" dirty="0" err="1"/>
              <a:t>Sumit</a:t>
            </a:r>
            <a:r>
              <a:rPr lang="en-IN" dirty="0"/>
              <a:t> </a:t>
            </a:r>
            <a:r>
              <a:rPr lang="en-IN" dirty="0" err="1"/>
              <a:t>Sartale</a:t>
            </a:r>
            <a:r>
              <a:rPr lang="en-IN" dirty="0"/>
              <a:t> sir for  mentorship during the whole journey. </a:t>
            </a:r>
          </a:p>
          <a:p>
            <a:pPr marL="285750" indent="-285750">
              <a:lnSpc>
                <a:spcPct val="200000"/>
              </a:lnSpc>
              <a:buFont typeface="Arial" panose="020B0604020202020204" pitchFamily="34" charset="0"/>
              <a:buChar char="•"/>
            </a:pPr>
            <a:r>
              <a:rPr lang="en-IN" dirty="0"/>
              <a:t>This means much more than just a project — it is a mission to </a:t>
            </a:r>
            <a:r>
              <a:rPr lang="en-IN" b="1" dirty="0"/>
              <a:t>Enhance the safety measures of mining workers</a:t>
            </a:r>
            <a:r>
              <a:rPr lang="en-IN" dirty="0"/>
              <a:t>. </a:t>
            </a:r>
          </a:p>
          <a:p>
            <a:pPr marL="285750" indent="-285750">
              <a:lnSpc>
                <a:spcPct val="200000"/>
              </a:lnSpc>
              <a:buFont typeface="Arial" panose="020B0604020202020204" pitchFamily="34" charset="0"/>
              <a:buChar char="•"/>
            </a:pPr>
            <a:endParaRPr lang="en-IN" dirty="0"/>
          </a:p>
        </p:txBody>
      </p:sp>
    </p:spTree>
    <p:extLst>
      <p:ext uri="{BB962C8B-B14F-4D97-AF65-F5344CB8AC3E}">
        <p14:creationId xmlns:p14="http://schemas.microsoft.com/office/powerpoint/2010/main" val="37254329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333D0-1B80-47AF-8397-70DDE1A6AEF0}"/>
              </a:ext>
            </a:extLst>
          </p:cNvPr>
          <p:cNvSpPr txBox="1"/>
          <p:nvPr/>
        </p:nvSpPr>
        <p:spPr>
          <a:xfrm>
            <a:off x="822960" y="629920"/>
            <a:ext cx="10363200" cy="5447645"/>
          </a:xfrm>
          <a:prstGeom prst="rect">
            <a:avLst/>
          </a:prstGeom>
          <a:noFill/>
        </p:spPr>
        <p:txBody>
          <a:bodyPr wrap="square" rtlCol="0">
            <a:spAutoFit/>
          </a:bodyPr>
          <a:lstStyle/>
          <a:p>
            <a:pPr lvl="0" fontAlgn="base"/>
            <a:r>
              <a:rPr lang="en-IN" sz="2400" b="1" dirty="0"/>
              <a:t>Problem Statement:-</a:t>
            </a:r>
          </a:p>
          <a:p>
            <a:pPr lvl="0" fontAlgn="base"/>
            <a:endParaRPr lang="en-IN" dirty="0"/>
          </a:p>
          <a:p>
            <a:pPr lvl="3">
              <a:lnSpc>
                <a:spcPct val="200000"/>
              </a:lnSpc>
            </a:pPr>
            <a:r>
              <a:rPr lang="en-US" b="1" dirty="0"/>
              <a:t>Safety Risks</a:t>
            </a:r>
            <a:r>
              <a:rPr lang="en-US" dirty="0"/>
              <a:t>: Mining areas and other hazardous zones pose dangers such as toxic gases      and extreme temperatures, making it unsafe for humans.  </a:t>
            </a:r>
            <a:endParaRPr lang="en-IN" dirty="0"/>
          </a:p>
          <a:p>
            <a:pPr lvl="3">
              <a:lnSpc>
                <a:spcPct val="200000"/>
              </a:lnSpc>
            </a:pPr>
            <a:r>
              <a:rPr lang="en-US" b="1" dirty="0"/>
              <a:t>Limited Human Accessibility</a:t>
            </a:r>
            <a:r>
              <a:rPr lang="en-US" dirty="0"/>
              <a:t>: Certain areas in mines or disaster zones are too dangerous or difficult for direct human entry.  </a:t>
            </a:r>
            <a:endParaRPr lang="en-IN" dirty="0"/>
          </a:p>
          <a:p>
            <a:pPr lvl="3">
              <a:lnSpc>
                <a:spcPct val="200000"/>
              </a:lnSpc>
            </a:pPr>
            <a:r>
              <a:rPr lang="en-US" b="1" dirty="0"/>
              <a:t>Real-time Monitoring</a:t>
            </a:r>
            <a:r>
              <a:rPr lang="en-US" dirty="0"/>
              <a:t>:  Lack of an effective system to remotely monitor environmental conditions like gas levels, temperature, and structural integrity.  </a:t>
            </a:r>
            <a:endParaRPr lang="en-IN" dirty="0"/>
          </a:p>
          <a:p>
            <a:pPr lvl="3">
              <a:lnSpc>
                <a:spcPct val="200000"/>
              </a:lnSpc>
            </a:pPr>
            <a:r>
              <a:rPr lang="en-US" b="1" dirty="0"/>
              <a:t>Communication Issues</a:t>
            </a:r>
            <a:r>
              <a:rPr lang="en-US" dirty="0"/>
              <a:t>: Traditional methods may not provide a reliable communication system for controlling vehicles in remote locations. </a:t>
            </a:r>
            <a:endParaRPr lang="en-IN" dirty="0"/>
          </a:p>
          <a:p>
            <a:endParaRPr lang="en-IN" dirty="0"/>
          </a:p>
        </p:txBody>
      </p:sp>
    </p:spTree>
    <p:extLst>
      <p:ext uri="{BB962C8B-B14F-4D97-AF65-F5344CB8AC3E}">
        <p14:creationId xmlns:p14="http://schemas.microsoft.com/office/powerpoint/2010/main" val="40216315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6ABF44-9682-4189-A9E3-3F0903A2EAE1}"/>
              </a:ext>
            </a:extLst>
          </p:cNvPr>
          <p:cNvSpPr txBox="1"/>
          <p:nvPr/>
        </p:nvSpPr>
        <p:spPr>
          <a:xfrm>
            <a:off x="1280160" y="690880"/>
            <a:ext cx="9204960" cy="5170646"/>
          </a:xfrm>
          <a:prstGeom prst="rect">
            <a:avLst/>
          </a:prstGeom>
          <a:noFill/>
        </p:spPr>
        <p:txBody>
          <a:bodyPr wrap="square" rtlCol="0">
            <a:spAutoFit/>
          </a:bodyPr>
          <a:lstStyle/>
          <a:p>
            <a:pPr lvl="0" fontAlgn="base"/>
            <a:r>
              <a:rPr lang="en-IN" sz="2400" b="1" dirty="0"/>
              <a:t>Solution:-</a:t>
            </a:r>
            <a:endParaRPr lang="en-IN" sz="2400" dirty="0"/>
          </a:p>
          <a:p>
            <a:pPr lvl="2">
              <a:lnSpc>
                <a:spcPct val="200000"/>
              </a:lnSpc>
            </a:pPr>
            <a:r>
              <a:rPr lang="en-IN" dirty="0"/>
              <a:t>All sensor data is collected and transmitted to a </a:t>
            </a:r>
            <a:r>
              <a:rPr lang="en-IN" b="1" dirty="0"/>
              <a:t>central control system</a:t>
            </a:r>
            <a:r>
              <a:rPr lang="en-IN" dirty="0"/>
              <a:t>, where it's processed and visualized in real-time through an online dashboard (like </a:t>
            </a:r>
            <a:r>
              <a:rPr lang="en-IN" b="1" dirty="0" err="1"/>
              <a:t>ThingSpeak</a:t>
            </a:r>
            <a:r>
              <a:rPr lang="en-IN" dirty="0"/>
              <a:t>). The system allows for:</a:t>
            </a:r>
          </a:p>
          <a:p>
            <a:pPr marL="1200150" lvl="2" indent="-285750">
              <a:lnSpc>
                <a:spcPct val="200000"/>
              </a:lnSpc>
              <a:buFont typeface="Arial" panose="020B0604020202020204" pitchFamily="34" charset="0"/>
              <a:buChar char="•"/>
            </a:pPr>
            <a:r>
              <a:rPr lang="en-IN" b="1" dirty="0"/>
              <a:t>Live Environmental Monitoring:-</a:t>
            </a:r>
            <a:r>
              <a:rPr lang="en-IN" dirty="0"/>
              <a:t>  from any location around the world.</a:t>
            </a:r>
          </a:p>
          <a:p>
            <a:pPr marL="1200150" lvl="2" indent="-285750">
              <a:lnSpc>
                <a:spcPct val="200000"/>
              </a:lnSpc>
              <a:buFont typeface="Arial" panose="020B0604020202020204" pitchFamily="34" charset="0"/>
              <a:buChar char="•"/>
            </a:pPr>
            <a:r>
              <a:rPr lang="en-IN" b="1" dirty="0"/>
              <a:t>Remote Hazard Detection</a:t>
            </a:r>
            <a:r>
              <a:rPr lang="en-IN" dirty="0"/>
              <a:t>:-  enabling quicker, safer decisions.</a:t>
            </a:r>
          </a:p>
          <a:p>
            <a:pPr marL="1200150" lvl="2" indent="-285750">
              <a:lnSpc>
                <a:spcPct val="200000"/>
              </a:lnSpc>
              <a:buFont typeface="Arial" panose="020B0604020202020204" pitchFamily="34" charset="0"/>
              <a:buChar char="•"/>
            </a:pPr>
            <a:r>
              <a:rPr lang="en-IN" dirty="0"/>
              <a:t> </a:t>
            </a:r>
            <a:r>
              <a:rPr lang="en-IN" b="1" dirty="0"/>
              <a:t>Command-Controlled Car:-</a:t>
            </a:r>
            <a:r>
              <a:rPr lang="en-IN" dirty="0"/>
              <a:t>  The vehicle is not just autonomous but also fully manual control-capable, meaning it can be operated remotely to navigate through dangerous zones while continuously transmitting live environmental data.</a:t>
            </a:r>
          </a:p>
          <a:p>
            <a:endParaRPr lang="en-IN" dirty="0"/>
          </a:p>
        </p:txBody>
      </p:sp>
    </p:spTree>
    <p:extLst>
      <p:ext uri="{BB962C8B-B14F-4D97-AF65-F5344CB8AC3E}">
        <p14:creationId xmlns:p14="http://schemas.microsoft.com/office/powerpoint/2010/main" val="247847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9B2C1C-4BA3-44CD-A7D8-771AEB5AA8D3}"/>
              </a:ext>
            </a:extLst>
          </p:cNvPr>
          <p:cNvSpPr txBox="1"/>
          <p:nvPr/>
        </p:nvSpPr>
        <p:spPr>
          <a:xfrm>
            <a:off x="904240" y="812800"/>
            <a:ext cx="9123680" cy="4062651"/>
          </a:xfrm>
          <a:prstGeom prst="rect">
            <a:avLst/>
          </a:prstGeom>
          <a:noFill/>
        </p:spPr>
        <p:txBody>
          <a:bodyPr wrap="square" rtlCol="0">
            <a:spAutoFit/>
          </a:bodyPr>
          <a:lstStyle/>
          <a:p>
            <a:pPr lvl="0" fontAlgn="base"/>
            <a:r>
              <a:rPr lang="en-IN" sz="2400" b="1" dirty="0"/>
              <a:t>Market Opportunity:-</a:t>
            </a:r>
            <a:endParaRPr lang="en-IN" sz="2400" dirty="0"/>
          </a:p>
          <a:p>
            <a:pPr lvl="3">
              <a:lnSpc>
                <a:spcPct val="200000"/>
              </a:lnSpc>
            </a:pPr>
            <a:r>
              <a:rPr lang="en-US" b="1" dirty="0"/>
              <a:t>Mining Companies </a:t>
            </a:r>
            <a:r>
              <a:rPr lang="en-US" dirty="0"/>
              <a:t>– To ensure worker safety and monitor hazardous mining environments in real time.</a:t>
            </a:r>
            <a:endParaRPr lang="en-IN" dirty="0"/>
          </a:p>
          <a:p>
            <a:pPr lvl="3">
              <a:lnSpc>
                <a:spcPct val="200000"/>
              </a:lnSpc>
            </a:pPr>
            <a:r>
              <a:rPr lang="en-US" b="1" dirty="0"/>
              <a:t>Disaster Response Teams </a:t>
            </a:r>
            <a:r>
              <a:rPr lang="en-US" dirty="0"/>
              <a:t>– For search and rescue operations in disaster-affected areas like collapsed mines or chemical spill zones.</a:t>
            </a:r>
            <a:endParaRPr lang="en-IN" dirty="0"/>
          </a:p>
          <a:p>
            <a:pPr lvl="3">
              <a:lnSpc>
                <a:spcPct val="200000"/>
              </a:lnSpc>
            </a:pPr>
            <a:r>
              <a:rPr lang="en-US" b="1" dirty="0"/>
              <a:t>Environmental Agencies </a:t>
            </a:r>
            <a:r>
              <a:rPr lang="en-US" dirty="0"/>
              <a:t>– To monitor air quality, gas emissions, and atmospheric conditions in hazardous zones.</a:t>
            </a:r>
            <a:endParaRPr lang="en-IN" dirty="0"/>
          </a:p>
          <a:p>
            <a:endParaRPr lang="en-IN" dirty="0"/>
          </a:p>
        </p:txBody>
      </p:sp>
    </p:spTree>
    <p:extLst>
      <p:ext uri="{BB962C8B-B14F-4D97-AF65-F5344CB8AC3E}">
        <p14:creationId xmlns:p14="http://schemas.microsoft.com/office/powerpoint/2010/main" val="600279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AD7CC3-BACB-43A4-A84A-C738F4766503}"/>
              </a:ext>
            </a:extLst>
          </p:cNvPr>
          <p:cNvSpPr txBox="1"/>
          <p:nvPr/>
        </p:nvSpPr>
        <p:spPr>
          <a:xfrm>
            <a:off x="1229360" y="426720"/>
            <a:ext cx="10109200" cy="4616648"/>
          </a:xfrm>
          <a:prstGeom prst="rect">
            <a:avLst/>
          </a:prstGeom>
          <a:noFill/>
        </p:spPr>
        <p:txBody>
          <a:bodyPr wrap="square" rtlCol="0">
            <a:spAutoFit/>
          </a:bodyPr>
          <a:lstStyle/>
          <a:p>
            <a:pPr lvl="0" fontAlgn="base"/>
            <a:r>
              <a:rPr lang="en-IN" sz="2400" b="1" dirty="0"/>
              <a:t>Product Demo:-</a:t>
            </a:r>
            <a:endParaRPr lang="en-IN" sz="2400" dirty="0"/>
          </a:p>
          <a:p>
            <a:pPr lvl="3"/>
            <a:r>
              <a:rPr lang="en-IN" b="1" dirty="0"/>
              <a:t>Technologies Used:-</a:t>
            </a:r>
            <a:endParaRPr lang="en-IN" dirty="0"/>
          </a:p>
          <a:p>
            <a:pPr lvl="5"/>
            <a:r>
              <a:rPr lang="en-US" b="1" dirty="0"/>
              <a:t>Hardware Components:-</a:t>
            </a:r>
            <a:endParaRPr lang="en-IN" dirty="0"/>
          </a:p>
          <a:p>
            <a:pPr marL="2571750" lvl="5" indent="-285750">
              <a:buFont typeface="Arial" panose="020B0604020202020204" pitchFamily="34" charset="0"/>
              <a:buChar char="•"/>
            </a:pPr>
            <a:r>
              <a:rPr lang="en-US" dirty="0"/>
              <a:t>Raspberry Pi (Microcontroller)– Raspberry Pi 4 Model B</a:t>
            </a:r>
            <a:endParaRPr lang="en-IN" dirty="0"/>
          </a:p>
          <a:p>
            <a:pPr marL="2571750" lvl="5" indent="-285750">
              <a:buFont typeface="Arial" panose="020B0604020202020204" pitchFamily="34" charset="0"/>
              <a:buChar char="•"/>
            </a:pPr>
            <a:r>
              <a:rPr lang="en-US" dirty="0"/>
              <a:t>Motor Driver Module – L298N Dual H-Bridge</a:t>
            </a:r>
            <a:endParaRPr lang="en-IN" dirty="0"/>
          </a:p>
          <a:p>
            <a:pPr marL="2571750" lvl="5" indent="-285750">
              <a:buFont typeface="Arial" panose="020B0604020202020204" pitchFamily="34" charset="0"/>
              <a:buChar char="•"/>
            </a:pPr>
            <a:r>
              <a:rPr lang="en-US" dirty="0"/>
              <a:t>Temperature Sensor – LM35 </a:t>
            </a:r>
            <a:endParaRPr lang="en-IN" dirty="0"/>
          </a:p>
          <a:p>
            <a:pPr marL="2571750" lvl="5" indent="-285750">
              <a:buFont typeface="Arial" panose="020B0604020202020204" pitchFamily="34" charset="0"/>
              <a:buChar char="•"/>
            </a:pPr>
            <a:r>
              <a:rPr lang="en-US" dirty="0"/>
              <a:t>Methane Sensor – MQ-4 </a:t>
            </a:r>
            <a:endParaRPr lang="en-IN" dirty="0"/>
          </a:p>
          <a:p>
            <a:pPr marL="2571750" lvl="5" indent="-285750">
              <a:buFont typeface="Arial" panose="020B0604020202020204" pitchFamily="34" charset="0"/>
              <a:buChar char="•"/>
            </a:pPr>
            <a:r>
              <a:rPr lang="en-US" dirty="0"/>
              <a:t>Carbon Monoxide Sensor – MQ-7</a:t>
            </a:r>
            <a:endParaRPr lang="en-IN" dirty="0"/>
          </a:p>
          <a:p>
            <a:pPr marL="2571750" lvl="5" indent="-285750">
              <a:buFont typeface="Arial" panose="020B0604020202020204" pitchFamily="34" charset="0"/>
              <a:buChar char="•"/>
            </a:pPr>
            <a:r>
              <a:rPr lang="en-US" dirty="0"/>
              <a:t>Barometer Sensor – BMP280  </a:t>
            </a:r>
            <a:endParaRPr lang="en-IN" dirty="0"/>
          </a:p>
          <a:p>
            <a:pPr marL="2571750" lvl="5" indent="-285750">
              <a:buFont typeface="Arial" panose="020B0604020202020204" pitchFamily="34" charset="0"/>
              <a:buChar char="•"/>
            </a:pPr>
            <a:r>
              <a:rPr lang="en-US" dirty="0"/>
              <a:t>Power Bank – 5V, 10000mAh </a:t>
            </a:r>
            <a:endParaRPr lang="en-IN" dirty="0"/>
          </a:p>
          <a:p>
            <a:pPr lvl="5"/>
            <a:r>
              <a:rPr lang="en-US" b="1" dirty="0"/>
              <a:t>Software &amp; Programming:-</a:t>
            </a:r>
            <a:endParaRPr lang="en-IN" dirty="0"/>
          </a:p>
          <a:p>
            <a:pPr marL="2571750" lvl="5" indent="-285750">
              <a:buFont typeface="Arial" panose="020B0604020202020204" pitchFamily="34" charset="0"/>
              <a:buChar char="•"/>
            </a:pPr>
            <a:r>
              <a:rPr lang="en-US" dirty="0"/>
              <a:t>Python (For sensor data processing and vehicle control)</a:t>
            </a:r>
            <a:endParaRPr lang="en-IN" dirty="0"/>
          </a:p>
          <a:p>
            <a:pPr marL="2571750" lvl="5" indent="-285750">
              <a:buFont typeface="Arial" panose="020B0604020202020204" pitchFamily="34" charset="0"/>
              <a:buChar char="•"/>
            </a:pPr>
            <a:r>
              <a:rPr lang="en-US" dirty="0"/>
              <a:t>Thing Speak (For remote monitoring and Data Visualization)</a:t>
            </a:r>
            <a:endParaRPr lang="en-IN" dirty="0"/>
          </a:p>
          <a:p>
            <a:pPr marL="2571750" lvl="5" indent="-285750">
              <a:buFont typeface="Arial" panose="020B0604020202020204" pitchFamily="34" charset="0"/>
              <a:buChar char="•"/>
            </a:pPr>
            <a:r>
              <a:rPr lang="en-US" dirty="0"/>
              <a:t>Linux OS (Running on Raspberry Pi)</a:t>
            </a:r>
          </a:p>
          <a:p>
            <a:pPr lvl="5"/>
            <a:endParaRPr lang="en-IN" dirty="0"/>
          </a:p>
          <a:p>
            <a:r>
              <a:rPr lang="en-US" dirty="0"/>
              <a:t>			</a:t>
            </a:r>
            <a:r>
              <a:rPr lang="en-US" b="1" dirty="0"/>
              <a:t>Product Video :-  </a:t>
            </a:r>
            <a:r>
              <a:rPr lang="en-US" dirty="0">
                <a:solidFill>
                  <a:srgbClr val="0070C0"/>
                </a:solidFill>
                <a:hlinkClick r:id="rId2">
                  <a:extLst>
                    <a:ext uri="{A12FA001-AC4F-418D-AE19-62706E023703}">
                      <ahyp:hlinkClr xmlns:ahyp="http://schemas.microsoft.com/office/drawing/2018/hyperlinkcolor" val="tx"/>
                    </a:ext>
                  </a:extLst>
                </a:hlinkClick>
              </a:rPr>
              <a:t>Link</a:t>
            </a:r>
            <a:endParaRPr lang="en-IN" dirty="0">
              <a:solidFill>
                <a:srgbClr val="0070C0"/>
              </a:solidFill>
            </a:endParaRPr>
          </a:p>
        </p:txBody>
      </p:sp>
    </p:spTree>
    <p:extLst>
      <p:ext uri="{BB962C8B-B14F-4D97-AF65-F5344CB8AC3E}">
        <p14:creationId xmlns:p14="http://schemas.microsoft.com/office/powerpoint/2010/main" val="71619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CB13E39-1B0A-47DB-8B6A-86A81BA188AF}"/>
              </a:ext>
            </a:extLst>
          </p:cNvPr>
          <p:cNvSpPr txBox="1"/>
          <p:nvPr/>
        </p:nvSpPr>
        <p:spPr>
          <a:xfrm>
            <a:off x="1036320" y="670560"/>
            <a:ext cx="8757920" cy="523220"/>
          </a:xfrm>
          <a:prstGeom prst="rect">
            <a:avLst/>
          </a:prstGeom>
          <a:noFill/>
        </p:spPr>
        <p:txBody>
          <a:bodyPr wrap="square" rtlCol="0">
            <a:spAutoFit/>
          </a:bodyPr>
          <a:lstStyle/>
          <a:p>
            <a:r>
              <a:rPr lang="en-US" sz="2800" b="1" dirty="0"/>
              <a:t>Outcomes:- </a:t>
            </a:r>
            <a:endParaRPr lang="en-IN" sz="2800" b="1" dirty="0"/>
          </a:p>
        </p:txBody>
      </p:sp>
      <p:pic>
        <p:nvPicPr>
          <p:cNvPr id="8" name="Picture 7">
            <a:extLst>
              <a:ext uri="{FF2B5EF4-FFF2-40B4-BE49-F238E27FC236}">
                <a16:creationId xmlns:a16="http://schemas.microsoft.com/office/drawing/2014/main" id="{729EBE94-E620-43C9-8E4B-A89A3907AF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520" y="1407160"/>
            <a:ext cx="5892800" cy="3134360"/>
          </a:xfrm>
          <a:prstGeom prst="rect">
            <a:avLst/>
          </a:prstGeom>
        </p:spPr>
      </p:pic>
      <p:pic>
        <p:nvPicPr>
          <p:cNvPr id="10" name="Picture 9">
            <a:extLst>
              <a:ext uri="{FF2B5EF4-FFF2-40B4-BE49-F238E27FC236}">
                <a16:creationId xmlns:a16="http://schemas.microsoft.com/office/drawing/2014/main" id="{A08F3BCC-3D0C-496B-BF58-F1D9B4B7ED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2560" y="1407160"/>
            <a:ext cx="5342372" cy="3134360"/>
          </a:xfrm>
          <a:prstGeom prst="rect">
            <a:avLst/>
          </a:prstGeom>
        </p:spPr>
      </p:pic>
    </p:spTree>
    <p:extLst>
      <p:ext uri="{BB962C8B-B14F-4D97-AF65-F5344CB8AC3E}">
        <p14:creationId xmlns:p14="http://schemas.microsoft.com/office/powerpoint/2010/main" val="359924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CB81BD-F568-423C-BF44-5A50F8797CDF}"/>
              </a:ext>
            </a:extLst>
          </p:cNvPr>
          <p:cNvSpPr txBox="1"/>
          <p:nvPr/>
        </p:nvSpPr>
        <p:spPr>
          <a:xfrm>
            <a:off x="751840" y="619760"/>
            <a:ext cx="10210800" cy="5724644"/>
          </a:xfrm>
          <a:prstGeom prst="rect">
            <a:avLst/>
          </a:prstGeom>
          <a:noFill/>
        </p:spPr>
        <p:txBody>
          <a:bodyPr wrap="square" rtlCol="0">
            <a:spAutoFit/>
          </a:bodyPr>
          <a:lstStyle/>
          <a:p>
            <a:r>
              <a:rPr lang="en-IN" sz="2400" b="1" dirty="0"/>
              <a:t>Business Model:-</a:t>
            </a:r>
            <a:endParaRPr lang="en-IN" sz="2400" dirty="0"/>
          </a:p>
          <a:p>
            <a:pPr>
              <a:lnSpc>
                <a:spcPct val="150000"/>
              </a:lnSpc>
            </a:pPr>
            <a:r>
              <a:rPr lang="en-IN" dirty="0"/>
              <a:t>Our business model is structured to scale across various industrial and safety-critical sectors. It includes:</a:t>
            </a:r>
          </a:p>
          <a:p>
            <a:pPr marL="1200150" lvl="2" indent="-285750">
              <a:lnSpc>
                <a:spcPct val="150000"/>
              </a:lnSpc>
              <a:buFont typeface="Arial" panose="020B0604020202020204" pitchFamily="34" charset="0"/>
              <a:buChar char="•"/>
            </a:pPr>
            <a:r>
              <a:rPr lang="en-IN" b="1" dirty="0"/>
              <a:t>Custom-Built Sales:</a:t>
            </a:r>
            <a:r>
              <a:rPr lang="en-IN" dirty="0"/>
              <a:t> We aim to manufacture and sell specialized units of our IoT-enabled remote vehicle to industries such as mining, oil and gas, disaster response, and environmental monitoring agencies. Each unit can be tailored based on sensor requirements, terrain needs, and communication preferences (like </a:t>
            </a:r>
            <a:r>
              <a:rPr lang="en-IN" dirty="0" err="1"/>
              <a:t>LoRa</a:t>
            </a:r>
            <a:r>
              <a:rPr lang="en-IN" dirty="0"/>
              <a:t> or Wi-Fi).</a:t>
            </a:r>
          </a:p>
          <a:p>
            <a:pPr marL="1200150" lvl="2" indent="-285750">
              <a:lnSpc>
                <a:spcPct val="150000"/>
              </a:lnSpc>
              <a:buFont typeface="Arial" panose="020B0604020202020204" pitchFamily="34" charset="0"/>
              <a:buChar char="•"/>
            </a:pPr>
            <a:r>
              <a:rPr lang="en-IN" b="1" dirty="0"/>
              <a:t>Subscription Services:</a:t>
            </a:r>
            <a:r>
              <a:rPr lang="en-IN" dirty="0"/>
              <a:t> In future iterations, we plan to offer a </a:t>
            </a:r>
            <a:r>
              <a:rPr lang="en-IN" b="1" dirty="0"/>
              <a:t>cloud-based dashboard</a:t>
            </a:r>
            <a:r>
              <a:rPr lang="en-IN" dirty="0"/>
              <a:t> with:</a:t>
            </a:r>
          </a:p>
          <a:p>
            <a:pPr marL="1657350" lvl="3" indent="-285750">
              <a:lnSpc>
                <a:spcPct val="150000"/>
              </a:lnSpc>
              <a:buFont typeface="Arial" panose="020B0604020202020204" pitchFamily="34" charset="0"/>
              <a:buChar char="•"/>
            </a:pPr>
            <a:r>
              <a:rPr lang="en-IN" b="1" dirty="0"/>
              <a:t>Advanced Analytics</a:t>
            </a:r>
            <a:r>
              <a:rPr lang="en-IN" dirty="0"/>
              <a:t> to interpret environmental trends.</a:t>
            </a:r>
          </a:p>
          <a:p>
            <a:pPr marL="1657350" lvl="3" indent="-285750">
              <a:lnSpc>
                <a:spcPct val="150000"/>
              </a:lnSpc>
              <a:buFont typeface="Arial" panose="020B0604020202020204" pitchFamily="34" charset="0"/>
              <a:buChar char="•"/>
            </a:pPr>
            <a:r>
              <a:rPr lang="en-IN" b="1" dirty="0"/>
              <a:t>AI-based Predictive Alerts</a:t>
            </a:r>
            <a:r>
              <a:rPr lang="en-IN" dirty="0"/>
              <a:t> to warn users about potential dangers before they occur.</a:t>
            </a:r>
          </a:p>
          <a:p>
            <a:pPr marL="1657350" lvl="3" indent="-285750">
              <a:lnSpc>
                <a:spcPct val="150000"/>
              </a:lnSpc>
              <a:buFont typeface="Arial" panose="020B0604020202020204" pitchFamily="34" charset="0"/>
              <a:buChar char="•"/>
            </a:pPr>
            <a:r>
              <a:rPr lang="en-IN" b="1" dirty="0"/>
              <a:t>Remote Multi-Vehicle Management</a:t>
            </a:r>
            <a:r>
              <a:rPr lang="en-IN" dirty="0"/>
              <a:t> for large-scale deployments.</a:t>
            </a:r>
          </a:p>
          <a:p>
            <a:pPr marL="1200150" lvl="2" indent="-285750">
              <a:lnSpc>
                <a:spcPct val="150000"/>
              </a:lnSpc>
              <a:buFont typeface="Arial" panose="020B0604020202020204" pitchFamily="34" charset="0"/>
              <a:buChar char="•"/>
            </a:pPr>
            <a:r>
              <a:rPr lang="en-IN" b="1" dirty="0"/>
              <a:t>Maintenance &amp; Upgrades:</a:t>
            </a:r>
            <a:r>
              <a:rPr lang="en-IN" dirty="0"/>
              <a:t> We’ll provide regular firmware updates, hardware support, and options to upgrade sensors or software modules based on user needs.</a:t>
            </a:r>
          </a:p>
          <a:p>
            <a:endParaRPr lang="en-IN" dirty="0"/>
          </a:p>
        </p:txBody>
      </p:sp>
    </p:spTree>
    <p:extLst>
      <p:ext uri="{BB962C8B-B14F-4D97-AF65-F5344CB8AC3E}">
        <p14:creationId xmlns:p14="http://schemas.microsoft.com/office/powerpoint/2010/main" val="1103724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129030-DB62-48FC-B75F-F1B5ADA6B7B4}"/>
              </a:ext>
            </a:extLst>
          </p:cNvPr>
          <p:cNvSpPr txBox="1"/>
          <p:nvPr/>
        </p:nvSpPr>
        <p:spPr>
          <a:xfrm>
            <a:off x="812800" y="497840"/>
            <a:ext cx="9387840" cy="4844852"/>
          </a:xfrm>
          <a:prstGeom prst="rect">
            <a:avLst/>
          </a:prstGeom>
          <a:noFill/>
        </p:spPr>
        <p:txBody>
          <a:bodyPr wrap="square" rtlCol="0">
            <a:spAutoFit/>
          </a:bodyPr>
          <a:lstStyle/>
          <a:p>
            <a:r>
              <a:rPr lang="en-IN" sz="2400" b="1" dirty="0"/>
              <a:t>Go-To-Market Strategy:- </a:t>
            </a:r>
            <a:endParaRPr lang="en-IN" sz="2400" dirty="0"/>
          </a:p>
          <a:p>
            <a:pPr lvl="1"/>
            <a:r>
              <a:rPr lang="en-IN" dirty="0"/>
              <a:t>To successfully bring our innovation to market, we’re adopting a phased strategy:</a:t>
            </a:r>
          </a:p>
          <a:p>
            <a:pPr marL="1200150" lvl="2" indent="-285750">
              <a:lnSpc>
                <a:spcPct val="150000"/>
              </a:lnSpc>
              <a:buFont typeface="Arial" panose="020B0604020202020204" pitchFamily="34" charset="0"/>
              <a:buChar char="•"/>
            </a:pPr>
            <a:r>
              <a:rPr lang="en-IN" b="1" dirty="0"/>
              <a:t>Pilot Programs:</a:t>
            </a:r>
            <a:endParaRPr lang="en-IN" dirty="0"/>
          </a:p>
          <a:p>
            <a:pPr marL="1657350" lvl="3" indent="-285750">
              <a:lnSpc>
                <a:spcPct val="150000"/>
              </a:lnSpc>
              <a:buFont typeface="Arial" panose="020B0604020202020204" pitchFamily="34" charset="0"/>
              <a:buChar char="•"/>
            </a:pPr>
            <a:r>
              <a:rPr lang="en-IN" dirty="0"/>
              <a:t>We will start by offering </a:t>
            </a:r>
            <a:r>
              <a:rPr lang="en-IN" b="1" dirty="0"/>
              <a:t>free or subsidized trials</a:t>
            </a:r>
            <a:r>
              <a:rPr lang="en-IN" dirty="0"/>
              <a:t> of our vehicle to local mining companies and emergency response teams.</a:t>
            </a:r>
          </a:p>
          <a:p>
            <a:pPr marL="1657350" lvl="3" indent="-285750">
              <a:lnSpc>
                <a:spcPct val="150000"/>
              </a:lnSpc>
              <a:buFont typeface="Arial" panose="020B0604020202020204" pitchFamily="34" charset="0"/>
              <a:buChar char="•"/>
            </a:pPr>
            <a:r>
              <a:rPr lang="en-IN" dirty="0"/>
              <a:t>These pilot runs will help us gather real-world data, refine our design, and build trust with initial adopters.</a:t>
            </a:r>
          </a:p>
          <a:p>
            <a:pPr marL="1200150" lvl="2" indent="-285750">
              <a:lnSpc>
                <a:spcPct val="150000"/>
              </a:lnSpc>
              <a:buFont typeface="Arial" panose="020B0604020202020204" pitchFamily="34" charset="0"/>
              <a:buChar char="•"/>
            </a:pPr>
            <a:r>
              <a:rPr lang="en-IN" b="1" dirty="0"/>
              <a:t>Expos and Tech Competitions:</a:t>
            </a:r>
            <a:endParaRPr lang="en-IN" dirty="0"/>
          </a:p>
          <a:p>
            <a:pPr marL="1657350" lvl="3" indent="-285750">
              <a:lnSpc>
                <a:spcPct val="150000"/>
              </a:lnSpc>
              <a:buFont typeface="Arial" panose="020B0604020202020204" pitchFamily="34" charset="0"/>
              <a:buChar char="•"/>
            </a:pPr>
            <a:r>
              <a:rPr lang="en-IN" dirty="0"/>
              <a:t>Participating in </a:t>
            </a:r>
            <a:r>
              <a:rPr lang="en-IN" b="1" dirty="0"/>
              <a:t>engineering expos, tech summits, and student innovation fairs</a:t>
            </a:r>
            <a:r>
              <a:rPr lang="en-IN" dirty="0"/>
              <a:t> will help us showcase our project to industry leaders and investors.</a:t>
            </a:r>
          </a:p>
          <a:p>
            <a:pPr marL="1657350" lvl="3" indent="-285750">
              <a:lnSpc>
                <a:spcPct val="150000"/>
              </a:lnSpc>
              <a:buFont typeface="Arial" panose="020B0604020202020204" pitchFamily="34" charset="0"/>
              <a:buChar char="•"/>
            </a:pPr>
            <a:r>
              <a:rPr lang="en-IN" dirty="0"/>
              <a:t>We aim to </a:t>
            </a:r>
            <a:r>
              <a:rPr lang="en-IN" b="1" dirty="0"/>
              <a:t>gain visibility and attract partnerships</a:t>
            </a:r>
            <a:r>
              <a:rPr lang="en-IN" dirty="0"/>
              <a:t> from potential collaborators and customers.</a:t>
            </a:r>
          </a:p>
        </p:txBody>
      </p:sp>
    </p:spTree>
    <p:extLst>
      <p:ext uri="{BB962C8B-B14F-4D97-AF65-F5344CB8AC3E}">
        <p14:creationId xmlns:p14="http://schemas.microsoft.com/office/powerpoint/2010/main" val="151582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F2EBA-70E1-464A-93BC-A3DCED7A7B81}"/>
              </a:ext>
            </a:extLst>
          </p:cNvPr>
          <p:cNvSpPr txBox="1"/>
          <p:nvPr/>
        </p:nvSpPr>
        <p:spPr>
          <a:xfrm>
            <a:off x="731520" y="538480"/>
            <a:ext cx="10007600" cy="495808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74EA69D0-83A7-4057-9016-8CD3086DC948}"/>
              </a:ext>
            </a:extLst>
          </p:cNvPr>
          <p:cNvSpPr txBox="1"/>
          <p:nvPr/>
        </p:nvSpPr>
        <p:spPr>
          <a:xfrm>
            <a:off x="1229360" y="538480"/>
            <a:ext cx="9763760" cy="4893647"/>
          </a:xfrm>
          <a:prstGeom prst="rect">
            <a:avLst/>
          </a:prstGeom>
          <a:noFill/>
        </p:spPr>
        <p:txBody>
          <a:bodyPr wrap="square" rtlCol="0">
            <a:spAutoFit/>
          </a:bodyPr>
          <a:lstStyle/>
          <a:p>
            <a:r>
              <a:rPr lang="en-IN" sz="2400" b="1" dirty="0"/>
              <a:t>Competitive Landscape:-</a:t>
            </a:r>
            <a:endParaRPr lang="en-IN" sz="2400" dirty="0"/>
          </a:p>
          <a:p>
            <a:pPr>
              <a:lnSpc>
                <a:spcPct val="150000"/>
              </a:lnSpc>
            </a:pPr>
            <a:r>
              <a:rPr lang="en-IN" dirty="0"/>
              <a:t>The robotics and safety monitoring market already includes several products, but our solution </a:t>
            </a:r>
            <a:r>
              <a:rPr lang="en-IN" b="1" dirty="0"/>
              <a:t>stands apart in key ways</a:t>
            </a:r>
            <a:r>
              <a:rPr lang="en-IN" dirty="0"/>
              <a:t>:</a:t>
            </a:r>
          </a:p>
          <a:p>
            <a:pPr marL="1200150" lvl="2" indent="-285750">
              <a:lnSpc>
                <a:spcPct val="150000"/>
              </a:lnSpc>
              <a:buFont typeface="Arial" panose="020B0604020202020204" pitchFamily="34" charset="0"/>
              <a:buChar char="•"/>
            </a:pPr>
            <a:r>
              <a:rPr lang="en-IN" b="1" dirty="0"/>
              <a:t>Affordability:</a:t>
            </a:r>
            <a:r>
              <a:rPr lang="en-IN" dirty="0"/>
              <a:t> Most industrial robots are cost-prohibitive. Our model uses off-the-shelf components like Raspberry Pi and low-cost sensors, making it highly accessible.</a:t>
            </a:r>
          </a:p>
          <a:p>
            <a:pPr marL="1200150" lvl="2" indent="-285750">
              <a:lnSpc>
                <a:spcPct val="150000"/>
              </a:lnSpc>
              <a:buFont typeface="Arial" panose="020B0604020202020204" pitchFamily="34" charset="0"/>
              <a:buChar char="•"/>
            </a:pPr>
            <a:r>
              <a:rPr lang="en-IN" b="1" dirty="0"/>
              <a:t>IoT Integration:</a:t>
            </a:r>
            <a:r>
              <a:rPr lang="en-IN" dirty="0"/>
              <a:t> We offer </a:t>
            </a:r>
            <a:r>
              <a:rPr lang="en-IN" b="1" dirty="0"/>
              <a:t>real-time sensor data</a:t>
            </a:r>
            <a:r>
              <a:rPr lang="en-IN" dirty="0"/>
              <a:t> via cloud platforms, something many legacy solutions lack.</a:t>
            </a:r>
          </a:p>
          <a:p>
            <a:pPr marL="1200150" lvl="2" indent="-285750">
              <a:lnSpc>
                <a:spcPct val="150000"/>
              </a:lnSpc>
              <a:buFont typeface="Arial" panose="020B0604020202020204" pitchFamily="34" charset="0"/>
              <a:buChar char="•"/>
            </a:pPr>
            <a:r>
              <a:rPr lang="en-IN" b="1" dirty="0"/>
              <a:t>AI &amp; Analytics Readiness:</a:t>
            </a:r>
            <a:r>
              <a:rPr lang="en-IN" dirty="0"/>
              <a:t> Future enhancements will use machine learning to </a:t>
            </a:r>
            <a:r>
              <a:rPr lang="en-IN" b="1" dirty="0"/>
              <a:t>predict and prevent hazards</a:t>
            </a:r>
            <a:r>
              <a:rPr lang="en-IN" dirty="0"/>
              <a:t>, providing proactive safety—not just reactive monitoring.</a:t>
            </a:r>
          </a:p>
          <a:p>
            <a:pPr marL="1200150" lvl="2" indent="-285750">
              <a:lnSpc>
                <a:spcPct val="150000"/>
              </a:lnSpc>
              <a:buFont typeface="Arial" panose="020B0604020202020204" pitchFamily="34" charset="0"/>
              <a:buChar char="•"/>
            </a:pPr>
            <a:r>
              <a:rPr lang="en-IN" b="1" dirty="0"/>
              <a:t>Versatility:</a:t>
            </a:r>
            <a:r>
              <a:rPr lang="en-IN" dirty="0"/>
              <a:t> Our vehicle can be customized for different environments—mines, tunnels, disaster zones—making it </a:t>
            </a:r>
            <a:r>
              <a:rPr lang="en-IN" b="1" dirty="0"/>
              <a:t>highly adaptable</a:t>
            </a:r>
            <a:r>
              <a:rPr lang="en-IN" dirty="0"/>
              <a:t>.</a:t>
            </a:r>
          </a:p>
          <a:p>
            <a:endParaRPr lang="en-IN" dirty="0"/>
          </a:p>
        </p:txBody>
      </p:sp>
    </p:spTree>
    <p:extLst>
      <p:ext uri="{BB962C8B-B14F-4D97-AF65-F5344CB8AC3E}">
        <p14:creationId xmlns:p14="http://schemas.microsoft.com/office/powerpoint/2010/main" val="330125178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30</TotalTime>
  <Words>910</Words>
  <Application>Microsoft Office PowerPoint</Application>
  <PresentationFormat>Widescreen</PresentationFormat>
  <Paragraphs>68</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IoT Remote Vehicle for Hazardous Zone Exploration.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Remote Vehicle for Hazardous Zone Exploration.</dc:title>
  <dc:creator>DELL</dc:creator>
  <cp:lastModifiedBy>DELL</cp:lastModifiedBy>
  <cp:revision>5</cp:revision>
  <dcterms:created xsi:type="dcterms:W3CDTF">2025-04-16T16:45:14Z</dcterms:created>
  <dcterms:modified xsi:type="dcterms:W3CDTF">2025-04-16T17:15:34Z</dcterms:modified>
</cp:coreProperties>
</file>