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78" r:id="rId4"/>
    <p:sldId id="258" r:id="rId5"/>
    <p:sldId id="259" r:id="rId6"/>
    <p:sldId id="279" r:id="rId7"/>
    <p:sldId id="272" r:id="rId8"/>
    <p:sldId id="273" r:id="rId9"/>
    <p:sldId id="274" r:id="rId10"/>
    <p:sldId id="261" r:id="rId11"/>
    <p:sldId id="262" r:id="rId12"/>
    <p:sldId id="263" r:id="rId13"/>
    <p:sldId id="264" r:id="rId14"/>
    <p:sldId id="265" r:id="rId15"/>
    <p:sldId id="266" r:id="rId16"/>
    <p:sldId id="267" r:id="rId17"/>
    <p:sldId id="268" r:id="rId18"/>
    <p:sldId id="269" r:id="rId19"/>
    <p:sldId id="270" r:id="rId20"/>
    <p:sldId id="275" r:id="rId21"/>
    <p:sldId id="276" r:id="rId22"/>
    <p:sldId id="280" r:id="rId23"/>
    <p:sldId id="281" r:id="rId24"/>
    <p:sldId id="277"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Footlight MT Light" panose="0204060206030A020304" pitchFamily="18" charset="0"/>
      <p:regular r:id="rId31"/>
    </p:embeddedFont>
    <p:embeddedFont>
      <p:font typeface="Source Sans Pro" panose="020B05030304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J6DvwJ38UJOcbJRedUE65YUAr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3F90E-0839-4C91-B97F-F69ABB996AAE}" v="13" dt="2024-09-29T13:19:41.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5EE055-DA48-4F32-B7E1-28B7452DF51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9E53BDAB-FA35-4C24-8C29-186E3BF6BD01}">
      <dgm:prSet phldrT="[Text]"/>
      <dgm:spPr/>
      <dgm:t>
        <a:bodyPr/>
        <a:lstStyle/>
        <a:p>
          <a:r>
            <a:rPr lang="en-GB" dirty="0">
              <a:latin typeface="Times New Roman" panose="02020603050405020304" pitchFamily="18" charset="0"/>
              <a:cs typeface="Times New Roman" panose="02020603050405020304" pitchFamily="18" charset="0"/>
            </a:rPr>
            <a:t>Performance Analysis</a:t>
          </a:r>
          <a:endParaRPr lang="en-IN" dirty="0">
            <a:latin typeface="Times New Roman" panose="02020603050405020304" pitchFamily="18" charset="0"/>
            <a:cs typeface="Times New Roman" panose="02020603050405020304" pitchFamily="18" charset="0"/>
          </a:endParaRPr>
        </a:p>
      </dgm:t>
    </dgm:pt>
    <dgm:pt modelId="{C5A8A084-0098-454A-B339-139634CE432C}" type="parTrans" cxnId="{EACE2C6F-2EA2-4035-B2AF-A9FD7D7B66C0}">
      <dgm:prSet/>
      <dgm:spPr/>
      <dgm:t>
        <a:bodyPr/>
        <a:lstStyle/>
        <a:p>
          <a:endParaRPr lang="en-IN"/>
        </a:p>
      </dgm:t>
    </dgm:pt>
    <dgm:pt modelId="{DD6DFFB0-AE27-40BE-8133-FFDBFE8D751B}" type="sibTrans" cxnId="{EACE2C6F-2EA2-4035-B2AF-A9FD7D7B66C0}">
      <dgm:prSet/>
      <dgm:spPr/>
      <dgm:t>
        <a:bodyPr/>
        <a:lstStyle/>
        <a:p>
          <a:endParaRPr lang="en-IN"/>
        </a:p>
      </dgm:t>
    </dgm:pt>
    <dgm:pt modelId="{6CE6305A-8823-42A2-AD61-B3E0F6B2C988}">
      <dgm:prSet phldrT="[Text]"/>
      <dgm:spPr/>
      <dgm:t>
        <a:bodyPr/>
        <a:lstStyle/>
        <a:p>
          <a:r>
            <a:rPr lang="en-GB" dirty="0">
              <a:latin typeface="Times New Roman" panose="02020603050405020304" pitchFamily="18" charset="0"/>
              <a:cs typeface="Times New Roman" panose="02020603050405020304" pitchFamily="18" charset="0"/>
            </a:rPr>
            <a:t>Visualization and Reporting</a:t>
          </a:r>
          <a:endParaRPr lang="en-IN" dirty="0">
            <a:latin typeface="Times New Roman" panose="02020603050405020304" pitchFamily="18" charset="0"/>
            <a:cs typeface="Times New Roman" panose="02020603050405020304" pitchFamily="18" charset="0"/>
          </a:endParaRPr>
        </a:p>
      </dgm:t>
    </dgm:pt>
    <dgm:pt modelId="{3DD39A33-C69D-4005-9161-3357AD0128B2}" type="parTrans" cxnId="{4FC70B96-B4EF-4685-AB2A-419822DF606D}">
      <dgm:prSet/>
      <dgm:spPr/>
      <dgm:t>
        <a:bodyPr/>
        <a:lstStyle/>
        <a:p>
          <a:endParaRPr lang="en-IN"/>
        </a:p>
      </dgm:t>
    </dgm:pt>
    <dgm:pt modelId="{63EE77ED-FB50-4B4A-9019-8515E7729E6A}" type="sibTrans" cxnId="{4FC70B96-B4EF-4685-AB2A-419822DF606D}">
      <dgm:prSet/>
      <dgm:spPr/>
      <dgm:t>
        <a:bodyPr/>
        <a:lstStyle/>
        <a:p>
          <a:endParaRPr lang="en-IN"/>
        </a:p>
      </dgm:t>
    </dgm:pt>
    <dgm:pt modelId="{7DA4F3FF-2F19-43A8-A3CE-DC018A1C03B3}">
      <dgm:prSet phldrT="[Text]"/>
      <dgm:spPr/>
      <dgm:t>
        <a:bodyPr/>
        <a:lstStyle/>
        <a:p>
          <a:r>
            <a:rPr lang="en-GB" dirty="0">
              <a:latin typeface="Times New Roman" panose="02020603050405020304" pitchFamily="18" charset="0"/>
              <a:cs typeface="Times New Roman" panose="02020603050405020304" pitchFamily="18" charset="0"/>
            </a:rPr>
            <a:t>Process Mining and Supply chain</a:t>
          </a:r>
          <a:endParaRPr lang="en-IN" dirty="0">
            <a:latin typeface="Times New Roman" panose="02020603050405020304" pitchFamily="18" charset="0"/>
            <a:cs typeface="Times New Roman" panose="02020603050405020304" pitchFamily="18" charset="0"/>
          </a:endParaRPr>
        </a:p>
      </dgm:t>
    </dgm:pt>
    <dgm:pt modelId="{5275820B-7CF6-44BA-BED8-060772C19C92}" type="parTrans" cxnId="{ACC091E6-5FFA-43DF-9CBF-CC2C915774FE}">
      <dgm:prSet/>
      <dgm:spPr/>
      <dgm:t>
        <a:bodyPr/>
        <a:lstStyle/>
        <a:p>
          <a:endParaRPr lang="en-IN"/>
        </a:p>
      </dgm:t>
    </dgm:pt>
    <dgm:pt modelId="{FE4A796C-D4CB-4C48-BF33-2424EA0EA8A0}" type="sibTrans" cxnId="{ACC091E6-5FFA-43DF-9CBF-CC2C915774FE}">
      <dgm:prSet/>
      <dgm:spPr/>
      <dgm:t>
        <a:bodyPr/>
        <a:lstStyle/>
        <a:p>
          <a:endParaRPr lang="en-IN"/>
        </a:p>
      </dgm:t>
    </dgm:pt>
    <dgm:pt modelId="{CA21D855-C733-45AD-A598-2937B0A379A7}" type="pres">
      <dgm:prSet presAssocID="{AD5EE055-DA48-4F32-B7E1-28B7452DF516}" presName="Name0" presStyleCnt="0">
        <dgm:presLayoutVars>
          <dgm:chMax val="7"/>
          <dgm:chPref val="7"/>
          <dgm:dir/>
        </dgm:presLayoutVars>
      </dgm:prSet>
      <dgm:spPr/>
    </dgm:pt>
    <dgm:pt modelId="{B0681713-DD67-4F12-88C2-777E81656EF2}" type="pres">
      <dgm:prSet presAssocID="{AD5EE055-DA48-4F32-B7E1-28B7452DF516}" presName="Name1" presStyleCnt="0"/>
      <dgm:spPr/>
    </dgm:pt>
    <dgm:pt modelId="{0DE846DA-23E3-4883-B88E-14E035970A09}" type="pres">
      <dgm:prSet presAssocID="{AD5EE055-DA48-4F32-B7E1-28B7452DF516}" presName="cycle" presStyleCnt="0"/>
      <dgm:spPr/>
    </dgm:pt>
    <dgm:pt modelId="{C97BBFFB-CF40-4E2B-BE99-3108E5729164}" type="pres">
      <dgm:prSet presAssocID="{AD5EE055-DA48-4F32-B7E1-28B7452DF516}" presName="srcNode" presStyleLbl="node1" presStyleIdx="0" presStyleCnt="3"/>
      <dgm:spPr/>
    </dgm:pt>
    <dgm:pt modelId="{BB44D0C4-A82B-4BAD-AF82-870AB61A4D05}" type="pres">
      <dgm:prSet presAssocID="{AD5EE055-DA48-4F32-B7E1-28B7452DF516}" presName="conn" presStyleLbl="parChTrans1D2" presStyleIdx="0" presStyleCnt="1"/>
      <dgm:spPr/>
    </dgm:pt>
    <dgm:pt modelId="{4249B549-4100-41CA-9CF0-44ADC9C0BDBB}" type="pres">
      <dgm:prSet presAssocID="{AD5EE055-DA48-4F32-B7E1-28B7452DF516}" presName="extraNode" presStyleLbl="node1" presStyleIdx="0" presStyleCnt="3"/>
      <dgm:spPr/>
    </dgm:pt>
    <dgm:pt modelId="{B0666C56-A31E-44D6-BDC4-8F768C6CBD85}" type="pres">
      <dgm:prSet presAssocID="{AD5EE055-DA48-4F32-B7E1-28B7452DF516}" presName="dstNode" presStyleLbl="node1" presStyleIdx="0" presStyleCnt="3"/>
      <dgm:spPr/>
    </dgm:pt>
    <dgm:pt modelId="{C2693EC3-3A6A-431E-8C67-8A9DCC7F5267}" type="pres">
      <dgm:prSet presAssocID="{9E53BDAB-FA35-4C24-8C29-186E3BF6BD01}" presName="text_1" presStyleLbl="node1" presStyleIdx="0" presStyleCnt="3">
        <dgm:presLayoutVars>
          <dgm:bulletEnabled val="1"/>
        </dgm:presLayoutVars>
      </dgm:prSet>
      <dgm:spPr/>
    </dgm:pt>
    <dgm:pt modelId="{309FE339-620E-48BF-A324-6084D9CF1D6D}" type="pres">
      <dgm:prSet presAssocID="{9E53BDAB-FA35-4C24-8C29-186E3BF6BD01}" presName="accent_1" presStyleCnt="0"/>
      <dgm:spPr/>
    </dgm:pt>
    <dgm:pt modelId="{47712502-B554-43A3-ADCC-C79C24742327}" type="pres">
      <dgm:prSet presAssocID="{9E53BDAB-FA35-4C24-8C29-186E3BF6BD01}" presName="accentRepeatNode" presStyleLbl="solidFgAcc1" presStyleIdx="0" presStyleCnt="3"/>
      <dgm:spPr/>
    </dgm:pt>
    <dgm:pt modelId="{B6C2D90D-62E3-4061-B4B9-C5F01D9F9773}" type="pres">
      <dgm:prSet presAssocID="{6CE6305A-8823-42A2-AD61-B3E0F6B2C988}" presName="text_2" presStyleLbl="node1" presStyleIdx="1" presStyleCnt="3">
        <dgm:presLayoutVars>
          <dgm:bulletEnabled val="1"/>
        </dgm:presLayoutVars>
      </dgm:prSet>
      <dgm:spPr/>
    </dgm:pt>
    <dgm:pt modelId="{A1C4216B-5746-4782-A7A7-2AE15E7F949E}" type="pres">
      <dgm:prSet presAssocID="{6CE6305A-8823-42A2-AD61-B3E0F6B2C988}" presName="accent_2" presStyleCnt="0"/>
      <dgm:spPr/>
    </dgm:pt>
    <dgm:pt modelId="{0EE69865-4310-4F62-A3E0-8399955D0BC6}" type="pres">
      <dgm:prSet presAssocID="{6CE6305A-8823-42A2-AD61-B3E0F6B2C988}" presName="accentRepeatNode" presStyleLbl="solidFgAcc1" presStyleIdx="1" presStyleCnt="3"/>
      <dgm:spPr/>
    </dgm:pt>
    <dgm:pt modelId="{1A6DD439-E51E-4AA9-B6EC-2DD4F10C9F9A}" type="pres">
      <dgm:prSet presAssocID="{7DA4F3FF-2F19-43A8-A3CE-DC018A1C03B3}" presName="text_3" presStyleLbl="node1" presStyleIdx="2" presStyleCnt="3">
        <dgm:presLayoutVars>
          <dgm:bulletEnabled val="1"/>
        </dgm:presLayoutVars>
      </dgm:prSet>
      <dgm:spPr/>
    </dgm:pt>
    <dgm:pt modelId="{68F46711-1937-41FC-849D-D0A318B174D2}" type="pres">
      <dgm:prSet presAssocID="{7DA4F3FF-2F19-43A8-A3CE-DC018A1C03B3}" presName="accent_3" presStyleCnt="0"/>
      <dgm:spPr/>
    </dgm:pt>
    <dgm:pt modelId="{188516C7-0D2F-4439-A693-08EFAEAB4DF0}" type="pres">
      <dgm:prSet presAssocID="{7DA4F3FF-2F19-43A8-A3CE-DC018A1C03B3}" presName="accentRepeatNode" presStyleLbl="solidFgAcc1" presStyleIdx="2" presStyleCnt="3"/>
      <dgm:spPr/>
    </dgm:pt>
  </dgm:ptLst>
  <dgm:cxnLst>
    <dgm:cxn modelId="{B6390115-5764-4D4A-B31A-E04333E8257E}" type="presOf" srcId="{7DA4F3FF-2F19-43A8-A3CE-DC018A1C03B3}" destId="{1A6DD439-E51E-4AA9-B6EC-2DD4F10C9F9A}" srcOrd="0" destOrd="0" presId="urn:microsoft.com/office/officeart/2008/layout/VerticalCurvedList"/>
    <dgm:cxn modelId="{2C923130-4EC0-44EE-A151-B876D9458BD4}" type="presOf" srcId="{AD5EE055-DA48-4F32-B7E1-28B7452DF516}" destId="{CA21D855-C733-45AD-A598-2937B0A379A7}" srcOrd="0" destOrd="0" presId="urn:microsoft.com/office/officeart/2008/layout/VerticalCurvedList"/>
    <dgm:cxn modelId="{EACE2C6F-2EA2-4035-B2AF-A9FD7D7B66C0}" srcId="{AD5EE055-DA48-4F32-B7E1-28B7452DF516}" destId="{9E53BDAB-FA35-4C24-8C29-186E3BF6BD01}" srcOrd="0" destOrd="0" parTransId="{C5A8A084-0098-454A-B339-139634CE432C}" sibTransId="{DD6DFFB0-AE27-40BE-8133-FFDBFE8D751B}"/>
    <dgm:cxn modelId="{D698068E-D347-4454-8EFD-BB65B6A7336C}" type="presOf" srcId="{DD6DFFB0-AE27-40BE-8133-FFDBFE8D751B}" destId="{BB44D0C4-A82B-4BAD-AF82-870AB61A4D05}" srcOrd="0" destOrd="0" presId="urn:microsoft.com/office/officeart/2008/layout/VerticalCurvedList"/>
    <dgm:cxn modelId="{4FC70B96-B4EF-4685-AB2A-419822DF606D}" srcId="{AD5EE055-DA48-4F32-B7E1-28B7452DF516}" destId="{6CE6305A-8823-42A2-AD61-B3E0F6B2C988}" srcOrd="1" destOrd="0" parTransId="{3DD39A33-C69D-4005-9161-3357AD0128B2}" sibTransId="{63EE77ED-FB50-4B4A-9019-8515E7729E6A}"/>
    <dgm:cxn modelId="{F74A71AD-9C3F-4192-A616-82630303A936}" type="presOf" srcId="{6CE6305A-8823-42A2-AD61-B3E0F6B2C988}" destId="{B6C2D90D-62E3-4061-B4B9-C5F01D9F9773}" srcOrd="0" destOrd="0" presId="urn:microsoft.com/office/officeart/2008/layout/VerticalCurvedList"/>
    <dgm:cxn modelId="{C2342DB8-DDCD-4566-B6E6-452354CBFC73}" type="presOf" srcId="{9E53BDAB-FA35-4C24-8C29-186E3BF6BD01}" destId="{C2693EC3-3A6A-431E-8C67-8A9DCC7F5267}" srcOrd="0" destOrd="0" presId="urn:microsoft.com/office/officeart/2008/layout/VerticalCurvedList"/>
    <dgm:cxn modelId="{ACC091E6-5FFA-43DF-9CBF-CC2C915774FE}" srcId="{AD5EE055-DA48-4F32-B7E1-28B7452DF516}" destId="{7DA4F3FF-2F19-43A8-A3CE-DC018A1C03B3}" srcOrd="2" destOrd="0" parTransId="{5275820B-7CF6-44BA-BED8-060772C19C92}" sibTransId="{FE4A796C-D4CB-4C48-BF33-2424EA0EA8A0}"/>
    <dgm:cxn modelId="{2CC9B766-81EB-4605-ABAF-784AEA0EEB54}" type="presParOf" srcId="{CA21D855-C733-45AD-A598-2937B0A379A7}" destId="{B0681713-DD67-4F12-88C2-777E81656EF2}" srcOrd="0" destOrd="0" presId="urn:microsoft.com/office/officeart/2008/layout/VerticalCurvedList"/>
    <dgm:cxn modelId="{B1206A66-1684-4AD0-AA18-0DB8E3827304}" type="presParOf" srcId="{B0681713-DD67-4F12-88C2-777E81656EF2}" destId="{0DE846DA-23E3-4883-B88E-14E035970A09}" srcOrd="0" destOrd="0" presId="urn:microsoft.com/office/officeart/2008/layout/VerticalCurvedList"/>
    <dgm:cxn modelId="{7AE611D6-A06F-4A67-A81A-D41E7DB1F650}" type="presParOf" srcId="{0DE846DA-23E3-4883-B88E-14E035970A09}" destId="{C97BBFFB-CF40-4E2B-BE99-3108E5729164}" srcOrd="0" destOrd="0" presId="urn:microsoft.com/office/officeart/2008/layout/VerticalCurvedList"/>
    <dgm:cxn modelId="{2C467C6D-C96B-4CB3-B098-F171233E55A3}" type="presParOf" srcId="{0DE846DA-23E3-4883-B88E-14E035970A09}" destId="{BB44D0C4-A82B-4BAD-AF82-870AB61A4D05}" srcOrd="1" destOrd="0" presId="urn:microsoft.com/office/officeart/2008/layout/VerticalCurvedList"/>
    <dgm:cxn modelId="{3C03BE5B-25CF-484B-BFF3-926B41122AE1}" type="presParOf" srcId="{0DE846DA-23E3-4883-B88E-14E035970A09}" destId="{4249B549-4100-41CA-9CF0-44ADC9C0BDBB}" srcOrd="2" destOrd="0" presId="urn:microsoft.com/office/officeart/2008/layout/VerticalCurvedList"/>
    <dgm:cxn modelId="{9E4BD874-13E8-4FAB-9F00-F5307826B23D}" type="presParOf" srcId="{0DE846DA-23E3-4883-B88E-14E035970A09}" destId="{B0666C56-A31E-44D6-BDC4-8F768C6CBD85}" srcOrd="3" destOrd="0" presId="urn:microsoft.com/office/officeart/2008/layout/VerticalCurvedList"/>
    <dgm:cxn modelId="{86345C63-BA4A-4843-AE36-9D4A4638E749}" type="presParOf" srcId="{B0681713-DD67-4F12-88C2-777E81656EF2}" destId="{C2693EC3-3A6A-431E-8C67-8A9DCC7F5267}" srcOrd="1" destOrd="0" presId="urn:microsoft.com/office/officeart/2008/layout/VerticalCurvedList"/>
    <dgm:cxn modelId="{65043921-F7E7-4096-8A09-05BEEDC23EB4}" type="presParOf" srcId="{B0681713-DD67-4F12-88C2-777E81656EF2}" destId="{309FE339-620E-48BF-A324-6084D9CF1D6D}" srcOrd="2" destOrd="0" presId="urn:microsoft.com/office/officeart/2008/layout/VerticalCurvedList"/>
    <dgm:cxn modelId="{8D75BEFF-3DF8-426F-A5E0-760B23B04412}" type="presParOf" srcId="{309FE339-620E-48BF-A324-6084D9CF1D6D}" destId="{47712502-B554-43A3-ADCC-C79C24742327}" srcOrd="0" destOrd="0" presId="urn:microsoft.com/office/officeart/2008/layout/VerticalCurvedList"/>
    <dgm:cxn modelId="{EC418B3F-1F65-4679-A2E0-9A64902D2FFB}" type="presParOf" srcId="{B0681713-DD67-4F12-88C2-777E81656EF2}" destId="{B6C2D90D-62E3-4061-B4B9-C5F01D9F9773}" srcOrd="3" destOrd="0" presId="urn:microsoft.com/office/officeart/2008/layout/VerticalCurvedList"/>
    <dgm:cxn modelId="{93E87F54-9964-412F-A4A7-C9B2D0FB362B}" type="presParOf" srcId="{B0681713-DD67-4F12-88C2-777E81656EF2}" destId="{A1C4216B-5746-4782-A7A7-2AE15E7F949E}" srcOrd="4" destOrd="0" presId="urn:microsoft.com/office/officeart/2008/layout/VerticalCurvedList"/>
    <dgm:cxn modelId="{34C80C85-EACD-4174-8AFC-C5CEDFBB5ECC}" type="presParOf" srcId="{A1C4216B-5746-4782-A7A7-2AE15E7F949E}" destId="{0EE69865-4310-4F62-A3E0-8399955D0BC6}" srcOrd="0" destOrd="0" presId="urn:microsoft.com/office/officeart/2008/layout/VerticalCurvedList"/>
    <dgm:cxn modelId="{431AC2EC-745E-4656-A5AF-FD78AE6E997C}" type="presParOf" srcId="{B0681713-DD67-4F12-88C2-777E81656EF2}" destId="{1A6DD439-E51E-4AA9-B6EC-2DD4F10C9F9A}" srcOrd="5" destOrd="0" presId="urn:microsoft.com/office/officeart/2008/layout/VerticalCurvedList"/>
    <dgm:cxn modelId="{592AA278-A28E-41E0-8DEC-242671E6A029}" type="presParOf" srcId="{B0681713-DD67-4F12-88C2-777E81656EF2}" destId="{68F46711-1937-41FC-849D-D0A318B174D2}" srcOrd="6" destOrd="0" presId="urn:microsoft.com/office/officeart/2008/layout/VerticalCurvedList"/>
    <dgm:cxn modelId="{CB8D0804-F9F2-492B-87FF-C08075119125}" type="presParOf" srcId="{68F46711-1937-41FC-849D-D0A318B174D2}" destId="{188516C7-0D2F-4439-A693-08EFAEAB4DF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06B136-C568-428A-8EF3-7AF40B107C75}" type="doc">
      <dgm:prSet loTypeId="urn:microsoft.com/office/officeart/2011/layout/CircleProcess" loCatId="officeonline" qsTypeId="urn:microsoft.com/office/officeart/2005/8/quickstyle/simple1" qsCatId="simple" csTypeId="urn:microsoft.com/office/officeart/2005/8/colors/accent1_2" csCatId="accent1" phldr="0"/>
      <dgm:spPr/>
      <dgm:t>
        <a:bodyPr/>
        <a:lstStyle/>
        <a:p>
          <a:endParaRPr lang="en-IN"/>
        </a:p>
      </dgm:t>
    </dgm:pt>
    <dgm:pt modelId="{F5BF3292-2A90-4394-8F14-251769F5EB67}" type="pres">
      <dgm:prSet presAssocID="{A006B136-C568-428A-8EF3-7AF40B107C75}" presName="Name0" presStyleCnt="0">
        <dgm:presLayoutVars>
          <dgm:chMax val="11"/>
          <dgm:chPref val="11"/>
          <dgm:dir/>
          <dgm:resizeHandles/>
        </dgm:presLayoutVars>
      </dgm:prSet>
      <dgm:spPr/>
    </dgm:pt>
  </dgm:ptLst>
  <dgm:cxnLst>
    <dgm:cxn modelId="{416074D1-39CA-42A7-BA8C-E9C0F87CD31D}" type="presOf" srcId="{A006B136-C568-428A-8EF3-7AF40B107C75}" destId="{F5BF3292-2A90-4394-8F14-251769F5EB67}"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D0A6A4-61C1-4669-AF5F-C9321E42CFDF}" type="doc">
      <dgm:prSet loTypeId="urn:microsoft.com/office/officeart/2005/8/layout/vList3" loCatId="list" qsTypeId="urn:microsoft.com/office/officeart/2005/8/quickstyle/simple1" qsCatId="simple" csTypeId="urn:microsoft.com/office/officeart/2005/8/colors/accent1_2" csCatId="accent1" phldr="0"/>
      <dgm:spPr/>
    </dgm:pt>
    <dgm:pt modelId="{04BDF668-D799-4DE1-B1AC-7F12B8FC46FA}" type="pres">
      <dgm:prSet presAssocID="{43D0A6A4-61C1-4669-AF5F-C9321E42CFDF}" presName="linearFlow" presStyleCnt="0">
        <dgm:presLayoutVars>
          <dgm:dir/>
          <dgm:resizeHandles val="exact"/>
        </dgm:presLayoutVars>
      </dgm:prSet>
      <dgm:spPr/>
    </dgm:pt>
  </dgm:ptLst>
  <dgm:cxnLst>
    <dgm:cxn modelId="{B0F16F0D-BA00-4659-AB1E-5F5843AECAD1}" type="presOf" srcId="{43D0A6A4-61C1-4669-AF5F-C9321E42CFDF}" destId="{04BDF668-D799-4DE1-B1AC-7F12B8FC46FA}"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E8673D-46B6-4076-B7A9-EA1080FDE981}" type="doc">
      <dgm:prSet loTypeId="urn:microsoft.com/office/officeart/2011/layout/CircleProcess" loCatId="officeonline" qsTypeId="urn:microsoft.com/office/officeart/2005/8/quickstyle/3d9" qsCatId="3D" csTypeId="urn:microsoft.com/office/officeart/2005/8/colors/accent1_2" csCatId="accent1" phldr="1"/>
      <dgm:spPr/>
      <dgm:t>
        <a:bodyPr/>
        <a:lstStyle/>
        <a:p>
          <a:endParaRPr lang="en-IN"/>
        </a:p>
      </dgm:t>
    </dgm:pt>
    <dgm:pt modelId="{F0DBB69B-FF43-45FB-8DC8-E5B21465E6F9}">
      <dgm:prSet phldrT="[Text]"/>
      <dgm:spPr/>
      <dgm:t>
        <a:bodyPr/>
        <a:lstStyle/>
        <a:p>
          <a:r>
            <a:rPr lang="en-GB">
              <a:latin typeface="Times New Roman" panose="02020603050405020304" pitchFamily="18" charset="0"/>
              <a:cs typeface="Times New Roman" panose="02020603050405020304" pitchFamily="18" charset="0"/>
            </a:rPr>
            <a:t>Process Mining</a:t>
          </a:r>
          <a:endParaRPr lang="en-IN" dirty="0">
            <a:latin typeface="Times New Roman" panose="02020603050405020304" pitchFamily="18" charset="0"/>
            <a:cs typeface="Times New Roman" panose="02020603050405020304" pitchFamily="18" charset="0"/>
          </a:endParaRPr>
        </a:p>
      </dgm:t>
    </dgm:pt>
    <dgm:pt modelId="{A171E0E0-7B93-424C-9385-D55BEAD06CE5}" type="parTrans" cxnId="{9A8A7AEF-DBF2-4256-A624-35F6370F7957}">
      <dgm:prSet/>
      <dgm:spPr/>
      <dgm:t>
        <a:bodyPr/>
        <a:lstStyle/>
        <a:p>
          <a:endParaRPr lang="en-IN"/>
        </a:p>
      </dgm:t>
    </dgm:pt>
    <dgm:pt modelId="{7B6A123A-19D3-4672-839A-15146463570A}" type="sibTrans" cxnId="{9A8A7AEF-DBF2-4256-A624-35F6370F7957}">
      <dgm:prSet/>
      <dgm:spPr/>
      <dgm:t>
        <a:bodyPr/>
        <a:lstStyle/>
        <a:p>
          <a:endParaRPr lang="en-IN"/>
        </a:p>
      </dgm:t>
    </dgm:pt>
    <dgm:pt modelId="{5928BD87-878C-46FD-8883-E16516F18CB4}">
      <dgm:prSet phldrT="[Text]"/>
      <dgm:spPr/>
      <dgm:t>
        <a:bodyPr/>
        <a:lstStyle/>
        <a:p>
          <a:r>
            <a:rPr lang="en-GB" dirty="0" err="1">
              <a:latin typeface="Times New Roman" panose="02020603050405020304" pitchFamily="18" charset="0"/>
              <a:cs typeface="Times New Roman" panose="02020603050405020304" pitchFamily="18" charset="0"/>
            </a:rPr>
            <a:t>Celonis</a:t>
          </a:r>
          <a:r>
            <a:rPr lang="en-GB" dirty="0">
              <a:latin typeface="Times New Roman" panose="02020603050405020304" pitchFamily="18" charset="0"/>
              <a:cs typeface="Times New Roman" panose="02020603050405020304" pitchFamily="18" charset="0"/>
            </a:rPr>
            <a:t> Process Mining Fundamentals</a:t>
          </a:r>
          <a:endParaRPr lang="en-IN" dirty="0">
            <a:latin typeface="Times New Roman" panose="02020603050405020304" pitchFamily="18" charset="0"/>
            <a:cs typeface="Times New Roman" panose="02020603050405020304" pitchFamily="18" charset="0"/>
          </a:endParaRPr>
        </a:p>
      </dgm:t>
    </dgm:pt>
    <dgm:pt modelId="{6F5D4509-F459-4BFB-B634-912DF691B018}" type="parTrans" cxnId="{D513AACE-75F4-42D0-A9FA-E1AA84D9855B}">
      <dgm:prSet/>
      <dgm:spPr/>
      <dgm:t>
        <a:bodyPr/>
        <a:lstStyle/>
        <a:p>
          <a:endParaRPr lang="en-IN"/>
        </a:p>
      </dgm:t>
    </dgm:pt>
    <dgm:pt modelId="{0D2DB7BB-7F37-4EA2-A97B-4D3F299F3797}" type="sibTrans" cxnId="{D513AACE-75F4-42D0-A9FA-E1AA84D9855B}">
      <dgm:prSet/>
      <dgm:spPr/>
      <dgm:t>
        <a:bodyPr/>
        <a:lstStyle/>
        <a:p>
          <a:endParaRPr lang="en-IN"/>
        </a:p>
      </dgm:t>
    </dgm:pt>
    <dgm:pt modelId="{2036F8C9-FA89-4398-B74F-821E9EA051F2}">
      <dgm:prSet phldrT="[Text]"/>
      <dgm:spPr/>
      <dgm:t>
        <a:bodyPr/>
        <a:lstStyle/>
        <a:p>
          <a:r>
            <a:rPr lang="en-GB" dirty="0"/>
            <a:t>Technical Rising Star</a:t>
          </a:r>
        </a:p>
      </dgm:t>
    </dgm:pt>
    <dgm:pt modelId="{C18BE563-27EE-41C5-B6C3-9577D9CFC956}" type="parTrans" cxnId="{DBF99B5A-68D9-4E41-84F1-FF3158DA6680}">
      <dgm:prSet/>
      <dgm:spPr/>
      <dgm:t>
        <a:bodyPr/>
        <a:lstStyle/>
        <a:p>
          <a:endParaRPr lang="en-IN"/>
        </a:p>
      </dgm:t>
    </dgm:pt>
    <dgm:pt modelId="{77D777A2-AA48-4B7E-AE35-4DD67449F341}" type="sibTrans" cxnId="{DBF99B5A-68D9-4E41-84F1-FF3158DA6680}">
      <dgm:prSet/>
      <dgm:spPr/>
      <dgm:t>
        <a:bodyPr/>
        <a:lstStyle/>
        <a:p>
          <a:endParaRPr lang="en-IN"/>
        </a:p>
      </dgm:t>
    </dgm:pt>
    <dgm:pt modelId="{8AEA0BA5-114D-4F3D-815B-86CC2D167252}">
      <dgm:prSet phldrT="[Text]" custT="1"/>
      <dgm:spPr/>
      <dgm:t>
        <a:bodyPr/>
        <a:lstStyle/>
        <a:p>
          <a:r>
            <a:rPr lang="en-GB" sz="2000" dirty="0">
              <a:latin typeface="Times New Roman" panose="02020603050405020304" pitchFamily="18" charset="0"/>
              <a:cs typeface="Times New Roman" panose="02020603050405020304" pitchFamily="18" charset="0"/>
            </a:rPr>
            <a:t>EMS</a:t>
          </a:r>
        </a:p>
      </dgm:t>
    </dgm:pt>
    <dgm:pt modelId="{48F9C35C-3FE9-452B-B19B-3A9E9ABC7797}" type="parTrans" cxnId="{E12F783B-284C-4008-BA78-F4E647CC5ABF}">
      <dgm:prSet/>
      <dgm:spPr/>
      <dgm:t>
        <a:bodyPr/>
        <a:lstStyle/>
        <a:p>
          <a:endParaRPr lang="en-IN"/>
        </a:p>
      </dgm:t>
    </dgm:pt>
    <dgm:pt modelId="{843DC385-15A2-4943-A619-6D3D91424425}" type="sibTrans" cxnId="{E12F783B-284C-4008-BA78-F4E647CC5ABF}">
      <dgm:prSet/>
      <dgm:spPr/>
      <dgm:t>
        <a:bodyPr/>
        <a:lstStyle/>
        <a:p>
          <a:endParaRPr lang="en-IN"/>
        </a:p>
      </dgm:t>
    </dgm:pt>
    <dgm:pt modelId="{277B38B1-4A11-484B-8968-8270E14E4096}" type="pres">
      <dgm:prSet presAssocID="{45E8673D-46B6-4076-B7A9-EA1080FDE981}" presName="Name0" presStyleCnt="0">
        <dgm:presLayoutVars>
          <dgm:chMax val="11"/>
          <dgm:chPref val="11"/>
          <dgm:dir/>
          <dgm:resizeHandles/>
        </dgm:presLayoutVars>
      </dgm:prSet>
      <dgm:spPr/>
    </dgm:pt>
    <dgm:pt modelId="{26EBD1EC-2A8D-407C-8A6B-6BAED9C89633}" type="pres">
      <dgm:prSet presAssocID="{8AEA0BA5-114D-4F3D-815B-86CC2D167252}" presName="Accent4" presStyleCnt="0"/>
      <dgm:spPr/>
    </dgm:pt>
    <dgm:pt modelId="{8D08B37D-1193-4EBC-B224-588D6F051647}" type="pres">
      <dgm:prSet presAssocID="{8AEA0BA5-114D-4F3D-815B-86CC2D167252}" presName="Accent" presStyleLbl="node1" presStyleIdx="0" presStyleCnt="4"/>
      <dgm:spPr/>
    </dgm:pt>
    <dgm:pt modelId="{706DF978-C51F-4C47-BF63-172FA49B8234}" type="pres">
      <dgm:prSet presAssocID="{8AEA0BA5-114D-4F3D-815B-86CC2D167252}" presName="ParentBackground4" presStyleCnt="0"/>
      <dgm:spPr/>
    </dgm:pt>
    <dgm:pt modelId="{20038D36-4A5D-448E-8A45-1569B5D1E683}" type="pres">
      <dgm:prSet presAssocID="{8AEA0BA5-114D-4F3D-815B-86CC2D167252}" presName="ParentBackground" presStyleLbl="fgAcc1" presStyleIdx="0" presStyleCnt="4"/>
      <dgm:spPr/>
    </dgm:pt>
    <dgm:pt modelId="{5BF7B85B-EF3E-483C-BAB5-1F19C82E4FE9}" type="pres">
      <dgm:prSet presAssocID="{8AEA0BA5-114D-4F3D-815B-86CC2D167252}" presName="Parent4" presStyleLbl="revTx" presStyleIdx="0" presStyleCnt="0">
        <dgm:presLayoutVars>
          <dgm:chMax val="1"/>
          <dgm:chPref val="1"/>
          <dgm:bulletEnabled val="1"/>
        </dgm:presLayoutVars>
      </dgm:prSet>
      <dgm:spPr/>
    </dgm:pt>
    <dgm:pt modelId="{40667D18-1011-41BD-B182-1DBA7479AF24}" type="pres">
      <dgm:prSet presAssocID="{2036F8C9-FA89-4398-B74F-821E9EA051F2}" presName="Accent3" presStyleCnt="0"/>
      <dgm:spPr/>
    </dgm:pt>
    <dgm:pt modelId="{E1B5237A-75C4-418C-9B42-6D6D6ADEA9D3}" type="pres">
      <dgm:prSet presAssocID="{2036F8C9-FA89-4398-B74F-821E9EA051F2}" presName="Accent" presStyleLbl="node1" presStyleIdx="1" presStyleCnt="4"/>
      <dgm:spPr/>
    </dgm:pt>
    <dgm:pt modelId="{C3A64B35-5953-4F9E-86DE-49A6182D7AA0}" type="pres">
      <dgm:prSet presAssocID="{2036F8C9-FA89-4398-B74F-821E9EA051F2}" presName="ParentBackground3" presStyleCnt="0"/>
      <dgm:spPr/>
    </dgm:pt>
    <dgm:pt modelId="{777AAE33-550C-45DF-AE1B-1FBBE9FEF37F}" type="pres">
      <dgm:prSet presAssocID="{2036F8C9-FA89-4398-B74F-821E9EA051F2}" presName="ParentBackground" presStyleLbl="fgAcc1" presStyleIdx="1" presStyleCnt="4" custLinFactNeighborX="-678" custLinFactNeighborY="-9"/>
      <dgm:spPr/>
    </dgm:pt>
    <dgm:pt modelId="{5B1A5AF2-CE4F-4EE4-8B9A-25FC808870F9}" type="pres">
      <dgm:prSet presAssocID="{2036F8C9-FA89-4398-B74F-821E9EA051F2}" presName="Parent3" presStyleLbl="revTx" presStyleIdx="0" presStyleCnt="0">
        <dgm:presLayoutVars>
          <dgm:chMax val="1"/>
          <dgm:chPref val="1"/>
          <dgm:bulletEnabled val="1"/>
        </dgm:presLayoutVars>
      </dgm:prSet>
      <dgm:spPr/>
    </dgm:pt>
    <dgm:pt modelId="{87B4F325-DF3B-4D41-9AF1-B14CE33B9DFD}" type="pres">
      <dgm:prSet presAssocID="{5928BD87-878C-46FD-8883-E16516F18CB4}" presName="Accent2" presStyleCnt="0"/>
      <dgm:spPr/>
    </dgm:pt>
    <dgm:pt modelId="{FEC6EA96-F717-472E-9687-0E1D6CB000DF}" type="pres">
      <dgm:prSet presAssocID="{5928BD87-878C-46FD-8883-E16516F18CB4}" presName="Accent" presStyleLbl="node1" presStyleIdx="2" presStyleCnt="4"/>
      <dgm:spPr/>
    </dgm:pt>
    <dgm:pt modelId="{59744C70-201E-463C-BB1A-FA0ECFE4FAAD}" type="pres">
      <dgm:prSet presAssocID="{5928BD87-878C-46FD-8883-E16516F18CB4}" presName="ParentBackground2" presStyleCnt="0"/>
      <dgm:spPr/>
    </dgm:pt>
    <dgm:pt modelId="{97593E68-8CF6-4DDF-8048-1453903F6EA6}" type="pres">
      <dgm:prSet presAssocID="{5928BD87-878C-46FD-8883-E16516F18CB4}" presName="ParentBackground" presStyleLbl="fgAcc1" presStyleIdx="2" presStyleCnt="4"/>
      <dgm:spPr/>
    </dgm:pt>
    <dgm:pt modelId="{B2AEB442-DE65-449F-BFEA-14D0E798D667}" type="pres">
      <dgm:prSet presAssocID="{5928BD87-878C-46FD-8883-E16516F18CB4}" presName="Parent2" presStyleLbl="revTx" presStyleIdx="0" presStyleCnt="0">
        <dgm:presLayoutVars>
          <dgm:chMax val="1"/>
          <dgm:chPref val="1"/>
          <dgm:bulletEnabled val="1"/>
        </dgm:presLayoutVars>
      </dgm:prSet>
      <dgm:spPr/>
    </dgm:pt>
    <dgm:pt modelId="{BB0B189D-C80A-4565-B7BC-C76F1DEC2649}" type="pres">
      <dgm:prSet presAssocID="{F0DBB69B-FF43-45FB-8DC8-E5B21465E6F9}" presName="Accent1" presStyleCnt="0"/>
      <dgm:spPr/>
    </dgm:pt>
    <dgm:pt modelId="{6177233B-7E77-44F7-A082-AD1C8B1A9E71}" type="pres">
      <dgm:prSet presAssocID="{F0DBB69B-FF43-45FB-8DC8-E5B21465E6F9}" presName="Accent" presStyleLbl="node1" presStyleIdx="3" presStyleCnt="4"/>
      <dgm:spPr/>
    </dgm:pt>
    <dgm:pt modelId="{811A042B-C816-47C6-85F6-F01738B23523}" type="pres">
      <dgm:prSet presAssocID="{F0DBB69B-FF43-45FB-8DC8-E5B21465E6F9}" presName="ParentBackground1" presStyleCnt="0"/>
      <dgm:spPr/>
    </dgm:pt>
    <dgm:pt modelId="{7D135138-83BF-4F65-82AB-2B35B8E034AD}" type="pres">
      <dgm:prSet presAssocID="{F0DBB69B-FF43-45FB-8DC8-E5B21465E6F9}" presName="ParentBackground" presStyleLbl="fgAcc1" presStyleIdx="3" presStyleCnt="4" custLinFactNeighborY="-9"/>
      <dgm:spPr/>
    </dgm:pt>
    <dgm:pt modelId="{A6829D81-CBB0-41F3-9E5C-F4344A407DC8}" type="pres">
      <dgm:prSet presAssocID="{F0DBB69B-FF43-45FB-8DC8-E5B21465E6F9}" presName="Parent1" presStyleLbl="revTx" presStyleIdx="0" presStyleCnt="0">
        <dgm:presLayoutVars>
          <dgm:chMax val="1"/>
          <dgm:chPref val="1"/>
          <dgm:bulletEnabled val="1"/>
        </dgm:presLayoutVars>
      </dgm:prSet>
      <dgm:spPr/>
    </dgm:pt>
  </dgm:ptLst>
  <dgm:cxnLst>
    <dgm:cxn modelId="{835CA51A-0872-445C-8AD2-AB56A5209871}" type="presOf" srcId="{2036F8C9-FA89-4398-B74F-821E9EA051F2}" destId="{777AAE33-550C-45DF-AE1B-1FBBE9FEF37F}" srcOrd="0" destOrd="0" presId="urn:microsoft.com/office/officeart/2011/layout/CircleProcess"/>
    <dgm:cxn modelId="{35A2BF2D-7072-4197-AAB6-9A64C7931BD9}" type="presOf" srcId="{5928BD87-878C-46FD-8883-E16516F18CB4}" destId="{97593E68-8CF6-4DDF-8048-1453903F6EA6}" srcOrd="0" destOrd="0" presId="urn:microsoft.com/office/officeart/2011/layout/CircleProcess"/>
    <dgm:cxn modelId="{54293139-AC9E-4832-A0A4-2560E9EF1B0A}" type="presOf" srcId="{5928BD87-878C-46FD-8883-E16516F18CB4}" destId="{B2AEB442-DE65-449F-BFEA-14D0E798D667}" srcOrd="1" destOrd="0" presId="urn:microsoft.com/office/officeart/2011/layout/CircleProcess"/>
    <dgm:cxn modelId="{E12F783B-284C-4008-BA78-F4E647CC5ABF}" srcId="{45E8673D-46B6-4076-B7A9-EA1080FDE981}" destId="{8AEA0BA5-114D-4F3D-815B-86CC2D167252}" srcOrd="3" destOrd="0" parTransId="{48F9C35C-3FE9-452B-B19B-3A9E9ABC7797}" sibTransId="{843DC385-15A2-4943-A619-6D3D91424425}"/>
    <dgm:cxn modelId="{DBF99B5A-68D9-4E41-84F1-FF3158DA6680}" srcId="{45E8673D-46B6-4076-B7A9-EA1080FDE981}" destId="{2036F8C9-FA89-4398-B74F-821E9EA051F2}" srcOrd="2" destOrd="0" parTransId="{C18BE563-27EE-41C5-B6C3-9577D9CFC956}" sibTransId="{77D777A2-AA48-4B7E-AE35-4DD67449F341}"/>
    <dgm:cxn modelId="{E596B37C-37BE-429C-9657-BDD48359FB11}" type="presOf" srcId="{8AEA0BA5-114D-4F3D-815B-86CC2D167252}" destId="{5BF7B85B-EF3E-483C-BAB5-1F19C82E4FE9}" srcOrd="1" destOrd="0" presId="urn:microsoft.com/office/officeart/2011/layout/CircleProcess"/>
    <dgm:cxn modelId="{9917DD83-5856-47DC-95F6-92FFD44CA956}" type="presOf" srcId="{45E8673D-46B6-4076-B7A9-EA1080FDE981}" destId="{277B38B1-4A11-484B-8968-8270E14E4096}" srcOrd="0" destOrd="0" presId="urn:microsoft.com/office/officeart/2011/layout/CircleProcess"/>
    <dgm:cxn modelId="{0210C284-C458-4282-887F-04CE3227CF3B}" type="presOf" srcId="{F0DBB69B-FF43-45FB-8DC8-E5B21465E6F9}" destId="{7D135138-83BF-4F65-82AB-2B35B8E034AD}" srcOrd="0" destOrd="0" presId="urn:microsoft.com/office/officeart/2011/layout/CircleProcess"/>
    <dgm:cxn modelId="{555F6D85-3EB2-4550-A336-845A27A8C8E2}" type="presOf" srcId="{F0DBB69B-FF43-45FB-8DC8-E5B21465E6F9}" destId="{A6829D81-CBB0-41F3-9E5C-F4344A407DC8}" srcOrd="1" destOrd="0" presId="urn:microsoft.com/office/officeart/2011/layout/CircleProcess"/>
    <dgm:cxn modelId="{676851CC-25C6-4B27-90A4-9AD8730EC198}" type="presOf" srcId="{8AEA0BA5-114D-4F3D-815B-86CC2D167252}" destId="{20038D36-4A5D-448E-8A45-1569B5D1E683}" srcOrd="0" destOrd="0" presId="urn:microsoft.com/office/officeart/2011/layout/CircleProcess"/>
    <dgm:cxn modelId="{D513AACE-75F4-42D0-A9FA-E1AA84D9855B}" srcId="{45E8673D-46B6-4076-B7A9-EA1080FDE981}" destId="{5928BD87-878C-46FD-8883-E16516F18CB4}" srcOrd="1" destOrd="0" parTransId="{6F5D4509-F459-4BFB-B634-912DF691B018}" sibTransId="{0D2DB7BB-7F37-4EA2-A97B-4D3F299F3797}"/>
    <dgm:cxn modelId="{D51140DB-450C-48DC-9DB1-0C5C0738EAA8}" type="presOf" srcId="{2036F8C9-FA89-4398-B74F-821E9EA051F2}" destId="{5B1A5AF2-CE4F-4EE4-8B9A-25FC808870F9}" srcOrd="1" destOrd="0" presId="urn:microsoft.com/office/officeart/2011/layout/CircleProcess"/>
    <dgm:cxn modelId="{9A8A7AEF-DBF2-4256-A624-35F6370F7957}" srcId="{45E8673D-46B6-4076-B7A9-EA1080FDE981}" destId="{F0DBB69B-FF43-45FB-8DC8-E5B21465E6F9}" srcOrd="0" destOrd="0" parTransId="{A171E0E0-7B93-424C-9385-D55BEAD06CE5}" sibTransId="{7B6A123A-19D3-4672-839A-15146463570A}"/>
    <dgm:cxn modelId="{B5A8AAA3-CE75-436E-9FD9-FAC1FD9CD921}" type="presParOf" srcId="{277B38B1-4A11-484B-8968-8270E14E4096}" destId="{26EBD1EC-2A8D-407C-8A6B-6BAED9C89633}" srcOrd="0" destOrd="0" presId="urn:microsoft.com/office/officeart/2011/layout/CircleProcess"/>
    <dgm:cxn modelId="{8C2303FF-2012-4874-A84D-C80AB9CD4880}" type="presParOf" srcId="{26EBD1EC-2A8D-407C-8A6B-6BAED9C89633}" destId="{8D08B37D-1193-4EBC-B224-588D6F051647}" srcOrd="0" destOrd="0" presId="urn:microsoft.com/office/officeart/2011/layout/CircleProcess"/>
    <dgm:cxn modelId="{B3D5671F-5069-4BE0-BA20-CD08CFD84D98}" type="presParOf" srcId="{277B38B1-4A11-484B-8968-8270E14E4096}" destId="{706DF978-C51F-4C47-BF63-172FA49B8234}" srcOrd="1" destOrd="0" presId="urn:microsoft.com/office/officeart/2011/layout/CircleProcess"/>
    <dgm:cxn modelId="{CDFE9747-7116-46DC-8F72-4374ABFABFAC}" type="presParOf" srcId="{706DF978-C51F-4C47-BF63-172FA49B8234}" destId="{20038D36-4A5D-448E-8A45-1569B5D1E683}" srcOrd="0" destOrd="0" presId="urn:microsoft.com/office/officeart/2011/layout/CircleProcess"/>
    <dgm:cxn modelId="{8EF7FD57-2902-43DC-9564-963845CF8269}" type="presParOf" srcId="{277B38B1-4A11-484B-8968-8270E14E4096}" destId="{5BF7B85B-EF3E-483C-BAB5-1F19C82E4FE9}" srcOrd="2" destOrd="0" presId="urn:microsoft.com/office/officeart/2011/layout/CircleProcess"/>
    <dgm:cxn modelId="{71B87997-EEB7-4DBA-95AD-6FC65281AA11}" type="presParOf" srcId="{277B38B1-4A11-484B-8968-8270E14E4096}" destId="{40667D18-1011-41BD-B182-1DBA7479AF24}" srcOrd="3" destOrd="0" presId="urn:microsoft.com/office/officeart/2011/layout/CircleProcess"/>
    <dgm:cxn modelId="{0596758E-DA19-4207-92AC-B6BA8E5B7613}" type="presParOf" srcId="{40667D18-1011-41BD-B182-1DBA7479AF24}" destId="{E1B5237A-75C4-418C-9B42-6D6D6ADEA9D3}" srcOrd="0" destOrd="0" presId="urn:microsoft.com/office/officeart/2011/layout/CircleProcess"/>
    <dgm:cxn modelId="{CBF3C8F7-090D-4E09-B8C3-923BB2F321EC}" type="presParOf" srcId="{277B38B1-4A11-484B-8968-8270E14E4096}" destId="{C3A64B35-5953-4F9E-86DE-49A6182D7AA0}" srcOrd="4" destOrd="0" presId="urn:microsoft.com/office/officeart/2011/layout/CircleProcess"/>
    <dgm:cxn modelId="{2D37CED7-D5E6-4C1B-A8FF-651C60797FC3}" type="presParOf" srcId="{C3A64B35-5953-4F9E-86DE-49A6182D7AA0}" destId="{777AAE33-550C-45DF-AE1B-1FBBE9FEF37F}" srcOrd="0" destOrd="0" presId="urn:microsoft.com/office/officeart/2011/layout/CircleProcess"/>
    <dgm:cxn modelId="{297695FC-B943-4D0E-AE79-2C952139F93D}" type="presParOf" srcId="{277B38B1-4A11-484B-8968-8270E14E4096}" destId="{5B1A5AF2-CE4F-4EE4-8B9A-25FC808870F9}" srcOrd="5" destOrd="0" presId="urn:microsoft.com/office/officeart/2011/layout/CircleProcess"/>
    <dgm:cxn modelId="{953733E9-2858-406E-B0CA-A1A4180DCC4C}" type="presParOf" srcId="{277B38B1-4A11-484B-8968-8270E14E4096}" destId="{87B4F325-DF3B-4D41-9AF1-B14CE33B9DFD}" srcOrd="6" destOrd="0" presId="urn:microsoft.com/office/officeart/2011/layout/CircleProcess"/>
    <dgm:cxn modelId="{70A41036-7D4D-433C-9976-3DFDB79C45ED}" type="presParOf" srcId="{87B4F325-DF3B-4D41-9AF1-B14CE33B9DFD}" destId="{FEC6EA96-F717-472E-9687-0E1D6CB000DF}" srcOrd="0" destOrd="0" presId="urn:microsoft.com/office/officeart/2011/layout/CircleProcess"/>
    <dgm:cxn modelId="{5EB75868-3869-4DEE-9A5B-3287FA8EDE6C}" type="presParOf" srcId="{277B38B1-4A11-484B-8968-8270E14E4096}" destId="{59744C70-201E-463C-BB1A-FA0ECFE4FAAD}" srcOrd="7" destOrd="0" presId="urn:microsoft.com/office/officeart/2011/layout/CircleProcess"/>
    <dgm:cxn modelId="{D75F8191-D3F1-4C10-899A-C9B40AFBCD38}" type="presParOf" srcId="{59744C70-201E-463C-BB1A-FA0ECFE4FAAD}" destId="{97593E68-8CF6-4DDF-8048-1453903F6EA6}" srcOrd="0" destOrd="0" presId="urn:microsoft.com/office/officeart/2011/layout/CircleProcess"/>
    <dgm:cxn modelId="{696AF8DC-5526-4DE0-A8F8-67C03FD303AE}" type="presParOf" srcId="{277B38B1-4A11-484B-8968-8270E14E4096}" destId="{B2AEB442-DE65-449F-BFEA-14D0E798D667}" srcOrd="8" destOrd="0" presId="urn:microsoft.com/office/officeart/2011/layout/CircleProcess"/>
    <dgm:cxn modelId="{671324C0-4AEE-4CE1-9FBB-1EC56B3829D6}" type="presParOf" srcId="{277B38B1-4A11-484B-8968-8270E14E4096}" destId="{BB0B189D-C80A-4565-B7BC-C76F1DEC2649}" srcOrd="9" destOrd="0" presId="urn:microsoft.com/office/officeart/2011/layout/CircleProcess"/>
    <dgm:cxn modelId="{7E8903D7-3015-43F3-A29B-125222969F6C}" type="presParOf" srcId="{BB0B189D-C80A-4565-B7BC-C76F1DEC2649}" destId="{6177233B-7E77-44F7-A082-AD1C8B1A9E71}" srcOrd="0" destOrd="0" presId="urn:microsoft.com/office/officeart/2011/layout/CircleProcess"/>
    <dgm:cxn modelId="{C07622B1-3010-4A06-8611-5554D49DACBD}" type="presParOf" srcId="{277B38B1-4A11-484B-8968-8270E14E4096}" destId="{811A042B-C816-47C6-85F6-F01738B23523}" srcOrd="10" destOrd="0" presId="urn:microsoft.com/office/officeart/2011/layout/CircleProcess"/>
    <dgm:cxn modelId="{25890D04-7A96-4EFC-A23E-640760FB33E8}" type="presParOf" srcId="{811A042B-C816-47C6-85F6-F01738B23523}" destId="{7D135138-83BF-4F65-82AB-2B35B8E034AD}" srcOrd="0" destOrd="0" presId="urn:microsoft.com/office/officeart/2011/layout/CircleProcess"/>
    <dgm:cxn modelId="{05B6AD35-0CC6-46F7-92B6-DB420FDC0BF5}" type="presParOf" srcId="{277B38B1-4A11-484B-8968-8270E14E4096}" destId="{A6829D81-CBB0-41F3-9E5C-F4344A407DC8}" srcOrd="11" destOrd="0" presId="urn:microsoft.com/office/officeart/2011/layout/CircleProces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4D0C4-A82B-4BAD-AF82-870AB61A4D05}">
      <dsp:nvSpPr>
        <dsp:cNvPr id="0" name=""/>
        <dsp:cNvSpPr/>
      </dsp:nvSpPr>
      <dsp:spPr>
        <a:xfrm>
          <a:off x="-3681260" y="-565596"/>
          <a:ext cx="4388148" cy="4388148"/>
        </a:xfrm>
        <a:prstGeom prst="blockArc">
          <a:avLst>
            <a:gd name="adj1" fmla="val 18900000"/>
            <a:gd name="adj2" fmla="val 2700000"/>
            <a:gd name="adj3" fmla="val 49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693EC3-3A6A-431E-8C67-8A9DCC7F5267}">
      <dsp:nvSpPr>
        <dsp:cNvPr id="0" name=""/>
        <dsp:cNvSpPr/>
      </dsp:nvSpPr>
      <dsp:spPr>
        <a:xfrm>
          <a:off x="454571" y="325695"/>
          <a:ext cx="5469475" cy="6513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42" tIns="71120" rIns="71120" bIns="71120" numCol="1" spcCol="1270" anchor="ctr" anchorCtr="0">
          <a:noAutofit/>
        </a:bodyPr>
        <a:lstStyle/>
        <a:p>
          <a:pPr marL="0" lvl="0" indent="0" algn="l" defTabSz="1244600">
            <a:lnSpc>
              <a:spcPct val="90000"/>
            </a:lnSpc>
            <a:spcBef>
              <a:spcPct val="0"/>
            </a:spcBef>
            <a:spcAft>
              <a:spcPct val="35000"/>
            </a:spcAft>
            <a:buNone/>
          </a:pPr>
          <a:r>
            <a:rPr lang="en-GB" sz="2800" kern="1200" dirty="0">
              <a:latin typeface="Times New Roman" panose="02020603050405020304" pitchFamily="18" charset="0"/>
              <a:cs typeface="Times New Roman" panose="02020603050405020304" pitchFamily="18" charset="0"/>
            </a:rPr>
            <a:t>Performance Analysis</a:t>
          </a:r>
          <a:endParaRPr lang="en-IN" sz="2800" kern="1200" dirty="0">
            <a:latin typeface="Times New Roman" panose="02020603050405020304" pitchFamily="18" charset="0"/>
            <a:cs typeface="Times New Roman" panose="02020603050405020304" pitchFamily="18" charset="0"/>
          </a:endParaRPr>
        </a:p>
      </dsp:txBody>
      <dsp:txXfrm>
        <a:off x="454571" y="325695"/>
        <a:ext cx="5469475" cy="651391"/>
      </dsp:txXfrm>
    </dsp:sp>
    <dsp:sp modelId="{47712502-B554-43A3-ADCC-C79C24742327}">
      <dsp:nvSpPr>
        <dsp:cNvPr id="0" name=""/>
        <dsp:cNvSpPr/>
      </dsp:nvSpPr>
      <dsp:spPr>
        <a:xfrm>
          <a:off x="47451" y="244271"/>
          <a:ext cx="814239" cy="81423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C2D90D-62E3-4061-B4B9-C5F01D9F9773}">
      <dsp:nvSpPr>
        <dsp:cNvPr id="0" name=""/>
        <dsp:cNvSpPr/>
      </dsp:nvSpPr>
      <dsp:spPr>
        <a:xfrm>
          <a:off x="691352" y="1302782"/>
          <a:ext cx="5232694" cy="6513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42" tIns="71120" rIns="71120" bIns="71120" numCol="1" spcCol="1270" anchor="ctr" anchorCtr="0">
          <a:noAutofit/>
        </a:bodyPr>
        <a:lstStyle/>
        <a:p>
          <a:pPr marL="0" lvl="0" indent="0" algn="l" defTabSz="1244600">
            <a:lnSpc>
              <a:spcPct val="90000"/>
            </a:lnSpc>
            <a:spcBef>
              <a:spcPct val="0"/>
            </a:spcBef>
            <a:spcAft>
              <a:spcPct val="35000"/>
            </a:spcAft>
            <a:buNone/>
          </a:pPr>
          <a:r>
            <a:rPr lang="en-GB" sz="2800" kern="1200" dirty="0">
              <a:latin typeface="Times New Roman" panose="02020603050405020304" pitchFamily="18" charset="0"/>
              <a:cs typeface="Times New Roman" panose="02020603050405020304" pitchFamily="18" charset="0"/>
            </a:rPr>
            <a:t>Visualization and Reporting</a:t>
          </a:r>
          <a:endParaRPr lang="en-IN" sz="2800" kern="1200" dirty="0">
            <a:latin typeface="Times New Roman" panose="02020603050405020304" pitchFamily="18" charset="0"/>
            <a:cs typeface="Times New Roman" panose="02020603050405020304" pitchFamily="18" charset="0"/>
          </a:endParaRPr>
        </a:p>
      </dsp:txBody>
      <dsp:txXfrm>
        <a:off x="691352" y="1302782"/>
        <a:ext cx="5232694" cy="651391"/>
      </dsp:txXfrm>
    </dsp:sp>
    <dsp:sp modelId="{0EE69865-4310-4F62-A3E0-8399955D0BC6}">
      <dsp:nvSpPr>
        <dsp:cNvPr id="0" name=""/>
        <dsp:cNvSpPr/>
      </dsp:nvSpPr>
      <dsp:spPr>
        <a:xfrm>
          <a:off x="284232" y="1221358"/>
          <a:ext cx="814239" cy="81423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6DD439-E51E-4AA9-B6EC-2DD4F10C9F9A}">
      <dsp:nvSpPr>
        <dsp:cNvPr id="0" name=""/>
        <dsp:cNvSpPr/>
      </dsp:nvSpPr>
      <dsp:spPr>
        <a:xfrm>
          <a:off x="454571" y="2279869"/>
          <a:ext cx="5469475" cy="6513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7042" tIns="71120" rIns="71120" bIns="71120" numCol="1" spcCol="1270" anchor="ctr" anchorCtr="0">
          <a:noAutofit/>
        </a:bodyPr>
        <a:lstStyle/>
        <a:p>
          <a:pPr marL="0" lvl="0" indent="0" algn="l" defTabSz="1244600">
            <a:lnSpc>
              <a:spcPct val="90000"/>
            </a:lnSpc>
            <a:spcBef>
              <a:spcPct val="0"/>
            </a:spcBef>
            <a:spcAft>
              <a:spcPct val="35000"/>
            </a:spcAft>
            <a:buNone/>
          </a:pPr>
          <a:r>
            <a:rPr lang="en-GB" sz="2800" kern="1200" dirty="0">
              <a:latin typeface="Times New Roman" panose="02020603050405020304" pitchFamily="18" charset="0"/>
              <a:cs typeface="Times New Roman" panose="02020603050405020304" pitchFamily="18" charset="0"/>
            </a:rPr>
            <a:t>Process Mining and Supply chain</a:t>
          </a:r>
          <a:endParaRPr lang="en-IN" sz="2800" kern="1200" dirty="0">
            <a:latin typeface="Times New Roman" panose="02020603050405020304" pitchFamily="18" charset="0"/>
            <a:cs typeface="Times New Roman" panose="02020603050405020304" pitchFamily="18" charset="0"/>
          </a:endParaRPr>
        </a:p>
      </dsp:txBody>
      <dsp:txXfrm>
        <a:off x="454571" y="2279869"/>
        <a:ext cx="5469475" cy="651391"/>
      </dsp:txXfrm>
    </dsp:sp>
    <dsp:sp modelId="{188516C7-0D2F-4439-A693-08EFAEAB4DF0}">
      <dsp:nvSpPr>
        <dsp:cNvPr id="0" name=""/>
        <dsp:cNvSpPr/>
      </dsp:nvSpPr>
      <dsp:spPr>
        <a:xfrm>
          <a:off x="47451" y="2198445"/>
          <a:ext cx="814239" cy="814239"/>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8B37D-1193-4EBC-B224-588D6F051647}">
      <dsp:nvSpPr>
        <dsp:cNvPr id="0" name=""/>
        <dsp:cNvSpPr/>
      </dsp:nvSpPr>
      <dsp:spPr>
        <a:xfrm>
          <a:off x="8445311" y="1303396"/>
          <a:ext cx="2527495" cy="2527624"/>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20038D36-4A5D-448E-8A45-1569B5D1E683}">
      <dsp:nvSpPr>
        <dsp:cNvPr id="0" name=""/>
        <dsp:cNvSpPr/>
      </dsp:nvSpPr>
      <dsp:spPr>
        <a:xfrm>
          <a:off x="8529850" y="1387665"/>
          <a:ext cx="2359501" cy="2359086"/>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sp3d extrusionH="28000" prstMaterial="matte"/>
        </a:bodyPr>
        <a:lstStyle/>
        <a:p>
          <a:pPr marL="0" lvl="0" indent="0" algn="ctr"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EMS</a:t>
          </a:r>
        </a:p>
      </dsp:txBody>
      <dsp:txXfrm>
        <a:off x="8866921" y="1724741"/>
        <a:ext cx="1685358" cy="1684935"/>
      </dsp:txXfrm>
    </dsp:sp>
    <dsp:sp modelId="{E1B5237A-75C4-418C-9B42-6D6D6ADEA9D3}">
      <dsp:nvSpPr>
        <dsp:cNvPr id="0" name=""/>
        <dsp:cNvSpPr/>
      </dsp:nvSpPr>
      <dsp:spPr>
        <a:xfrm rot="2700000">
          <a:off x="5822418" y="1303219"/>
          <a:ext cx="2527536" cy="2527536"/>
        </a:xfrm>
        <a:prstGeom prst="teardrop">
          <a:avLst>
            <a:gd name="adj" fmla="val 1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777AAE33-550C-45DF-AE1B-1FBBE9FEF37F}">
      <dsp:nvSpPr>
        <dsp:cNvPr id="0" name=""/>
        <dsp:cNvSpPr/>
      </dsp:nvSpPr>
      <dsp:spPr>
        <a:xfrm>
          <a:off x="5901818" y="1387453"/>
          <a:ext cx="2359501" cy="2359086"/>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sp3d extrusionH="28000" prstMaterial="matte"/>
        </a:bodyPr>
        <a:lstStyle/>
        <a:p>
          <a:pPr marL="0" lvl="0" indent="0" algn="ctr" defTabSz="977900">
            <a:lnSpc>
              <a:spcPct val="90000"/>
            </a:lnSpc>
            <a:spcBef>
              <a:spcPct val="0"/>
            </a:spcBef>
            <a:spcAft>
              <a:spcPct val="35000"/>
            </a:spcAft>
            <a:buNone/>
          </a:pPr>
          <a:r>
            <a:rPr lang="en-GB" sz="2200" kern="1200" dirty="0"/>
            <a:t>Technical Rising Star</a:t>
          </a:r>
        </a:p>
      </dsp:txBody>
      <dsp:txXfrm>
        <a:off x="6238890" y="1724529"/>
        <a:ext cx="1685358" cy="1684935"/>
      </dsp:txXfrm>
    </dsp:sp>
    <dsp:sp modelId="{FEC6EA96-F717-472E-9687-0E1D6CB000DF}">
      <dsp:nvSpPr>
        <dsp:cNvPr id="0" name=""/>
        <dsp:cNvSpPr/>
      </dsp:nvSpPr>
      <dsp:spPr>
        <a:xfrm rot="2700000">
          <a:off x="3221222" y="1303219"/>
          <a:ext cx="2527536" cy="2527536"/>
        </a:xfrm>
        <a:prstGeom prst="teardrop">
          <a:avLst>
            <a:gd name="adj" fmla="val 1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97593E68-8CF6-4DDF-8048-1453903F6EA6}">
      <dsp:nvSpPr>
        <dsp:cNvPr id="0" name=""/>
        <dsp:cNvSpPr/>
      </dsp:nvSpPr>
      <dsp:spPr>
        <a:xfrm>
          <a:off x="3305782" y="1387665"/>
          <a:ext cx="2359501" cy="2359086"/>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sp3d extrusionH="28000" prstMaterial="matte"/>
        </a:bodyPr>
        <a:lstStyle/>
        <a:p>
          <a:pPr marL="0" lvl="0" indent="0" algn="ctr" defTabSz="977900">
            <a:lnSpc>
              <a:spcPct val="90000"/>
            </a:lnSpc>
            <a:spcBef>
              <a:spcPct val="0"/>
            </a:spcBef>
            <a:spcAft>
              <a:spcPct val="35000"/>
            </a:spcAft>
            <a:buNone/>
          </a:pPr>
          <a:r>
            <a:rPr lang="en-GB" sz="2200" kern="1200" dirty="0" err="1">
              <a:latin typeface="Times New Roman" panose="02020603050405020304" pitchFamily="18" charset="0"/>
              <a:cs typeface="Times New Roman" panose="02020603050405020304" pitchFamily="18" charset="0"/>
            </a:rPr>
            <a:t>Celonis</a:t>
          </a:r>
          <a:r>
            <a:rPr lang="en-GB" sz="2200" kern="1200" dirty="0">
              <a:latin typeface="Times New Roman" panose="02020603050405020304" pitchFamily="18" charset="0"/>
              <a:cs typeface="Times New Roman" panose="02020603050405020304" pitchFamily="18" charset="0"/>
            </a:rPr>
            <a:t> Process Mining Fundamentals</a:t>
          </a:r>
          <a:endParaRPr lang="en-IN" sz="2200" kern="1200" dirty="0">
            <a:latin typeface="Times New Roman" panose="02020603050405020304" pitchFamily="18" charset="0"/>
            <a:cs typeface="Times New Roman" panose="02020603050405020304" pitchFamily="18" charset="0"/>
          </a:endParaRPr>
        </a:p>
      </dsp:txBody>
      <dsp:txXfrm>
        <a:off x="3642853" y="1724741"/>
        <a:ext cx="1685358" cy="1684935"/>
      </dsp:txXfrm>
    </dsp:sp>
    <dsp:sp modelId="{6177233B-7E77-44F7-A082-AD1C8B1A9E71}">
      <dsp:nvSpPr>
        <dsp:cNvPr id="0" name=""/>
        <dsp:cNvSpPr/>
      </dsp:nvSpPr>
      <dsp:spPr>
        <a:xfrm rot="2700000">
          <a:off x="609188" y="1303219"/>
          <a:ext cx="2527536" cy="2527536"/>
        </a:xfrm>
        <a:prstGeom prst="teardrop">
          <a:avLst>
            <a:gd name="adj" fmla="val 1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7D135138-83BF-4F65-82AB-2B35B8E034AD}">
      <dsp:nvSpPr>
        <dsp:cNvPr id="0" name=""/>
        <dsp:cNvSpPr/>
      </dsp:nvSpPr>
      <dsp:spPr>
        <a:xfrm>
          <a:off x="693747" y="1387453"/>
          <a:ext cx="2359501" cy="2359086"/>
        </a:xfrm>
        <a:prstGeom prst="ellipse">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sp3d extrusionH="28000" prstMaterial="matte"/>
        </a:bodyPr>
        <a:lstStyle/>
        <a:p>
          <a:pPr marL="0" lvl="0" indent="0" algn="ctr" defTabSz="977900">
            <a:lnSpc>
              <a:spcPct val="90000"/>
            </a:lnSpc>
            <a:spcBef>
              <a:spcPct val="0"/>
            </a:spcBef>
            <a:spcAft>
              <a:spcPct val="35000"/>
            </a:spcAft>
            <a:buNone/>
          </a:pPr>
          <a:r>
            <a:rPr lang="en-GB" sz="2200" kern="1200">
              <a:latin typeface="Times New Roman" panose="02020603050405020304" pitchFamily="18" charset="0"/>
              <a:cs typeface="Times New Roman" panose="02020603050405020304" pitchFamily="18" charset="0"/>
            </a:rPr>
            <a:t>Process Mining</a:t>
          </a:r>
          <a:endParaRPr lang="en-IN" sz="2200" kern="1200" dirty="0">
            <a:latin typeface="Times New Roman" panose="02020603050405020304" pitchFamily="18" charset="0"/>
            <a:cs typeface="Times New Roman" panose="02020603050405020304" pitchFamily="18" charset="0"/>
          </a:endParaRPr>
        </a:p>
      </dsp:txBody>
      <dsp:txXfrm>
        <a:off x="1030819" y="1724529"/>
        <a:ext cx="1685358" cy="168493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 name="Google Shape;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 name="Google Shape;29;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Process Mining Virtual Internship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792836a128_0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792836a128_0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2792836a128_0_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92836a128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92836a128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2792836a128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92836a128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92836a128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2792836a128_0_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792836a128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792836a128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2792836a128_0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792836a128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792836a128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2792836a128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792836a128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792836a128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2792836a128_0_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792836a128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792836a128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2792836a128_0_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92836a128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92836a128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2792836a128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77f3276da8_1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77f3276da8_1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77f3276da8_1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792836a128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792836a128_0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792836a128_0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277f3276c28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277f3276c28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9" name="Google Shape;39;g277f3276c28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792836a128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792836a128_0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792836a128_0_10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92836a128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792836a128_0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792836a128_0_1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5037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77f3276da8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277f3276da8_1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g277f3276da8_1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77f3276da8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77f3276da8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g277f3276da8_1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792836a128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792836a128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792836a128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92836a128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92836a128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792836a128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792836a128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792836a128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792836a128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792836a12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792836a128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g2792836a128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19"/>
          <p:cNvSpPr txBox="1"/>
          <p:nvPr/>
        </p:nvSpPr>
        <p:spPr>
          <a:xfrm>
            <a:off x="777239" y="6634573"/>
            <a:ext cx="5781822" cy="220979"/>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3" name="Google Shape;13;p19"/>
          <p:cNvSpPr txBox="1"/>
          <p:nvPr/>
        </p:nvSpPr>
        <p:spPr>
          <a:xfrm>
            <a:off x="6559062" y="6634573"/>
            <a:ext cx="5195133" cy="220979"/>
          </a:xfrm>
          <a:prstGeom prst="rect">
            <a:avLst/>
          </a:prstGeom>
          <a:solidFill>
            <a:srgbClr val="0080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
        <p:nvSpPr>
          <p:cNvPr id="14" name="Google Shape;14;p19"/>
          <p:cNvSpPr txBox="1"/>
          <p:nvPr/>
        </p:nvSpPr>
        <p:spPr>
          <a:xfrm>
            <a:off x="11754196" y="6637020"/>
            <a:ext cx="437803" cy="2209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0" u="none" strike="noStrike" cap="none">
              <a:solidFill>
                <a:srgbClr val="002060"/>
              </a:solidFill>
              <a:latin typeface="Times New Roman"/>
              <a:ea typeface="Times New Roman"/>
              <a:cs typeface="Times New Roman"/>
              <a:sym typeface="Times New Roman"/>
            </a:endParaRPr>
          </a:p>
        </p:txBody>
      </p:sp>
      <p:sp>
        <p:nvSpPr>
          <p:cNvPr id="15" name="Google Shape;15;p19"/>
          <p:cNvSpPr txBox="1"/>
          <p:nvPr/>
        </p:nvSpPr>
        <p:spPr>
          <a:xfrm>
            <a:off x="-1" y="-1"/>
            <a:ext cx="12191999" cy="232759"/>
          </a:xfrm>
          <a:prstGeom prst="rect">
            <a:avLst/>
          </a:prstGeom>
          <a:solidFill>
            <a:srgbClr val="0066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b="1" i="1" u="none" strike="noStrike" cap="none">
                <a:solidFill>
                  <a:schemeClr val="lt1"/>
                </a:solidFill>
                <a:latin typeface="Times New Roman"/>
                <a:ea typeface="Times New Roman"/>
                <a:cs typeface="Times New Roman"/>
                <a:sym typeface="Times New Roman"/>
              </a:rPr>
              <a:t>Process Mining Virtual Internship</a:t>
            </a:r>
            <a:endParaRPr/>
          </a:p>
        </p:txBody>
      </p:sp>
      <p:sp>
        <p:nvSpPr>
          <p:cNvPr id="16" name="Google Shape;16;p19"/>
          <p:cNvSpPr txBox="1"/>
          <p:nvPr/>
        </p:nvSpPr>
        <p:spPr>
          <a:xfrm>
            <a:off x="0" y="6634573"/>
            <a:ext cx="777239" cy="221522"/>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small">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just"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just" rtl="0">
              <a:lnSpc>
                <a:spcPct val="90000"/>
              </a:lnSpc>
              <a:spcBef>
                <a:spcPts val="500"/>
              </a:spcBef>
              <a:spcAft>
                <a:spcPts val="0"/>
              </a:spcAft>
              <a:buClr>
                <a:schemeClr val="dk1"/>
              </a:buClr>
              <a:buSzPts val="2000"/>
              <a:buFont typeface="Courier New"/>
              <a:buChar char="o"/>
              <a:defRPr sz="2000" b="0" i="0" u="none" strike="noStrike" cap="none">
                <a:solidFill>
                  <a:schemeClr val="dk1"/>
                </a:solidFill>
                <a:latin typeface="Times New Roman"/>
                <a:ea typeface="Times New Roman"/>
                <a:cs typeface="Times New Roman"/>
                <a:sym typeface="Times New Roman"/>
              </a:defRPr>
            </a:lvl3pPr>
            <a:lvl4pPr marL="1828800" marR="0" lvl="3" indent="-342900" algn="just"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just"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9.xml"/><Relationship Id="rId16" Type="http://schemas.openxmlformats.org/officeDocument/2006/relationships/diagramColors" Target="../diagrams/colors4.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1"/>
          <p:cNvSpPr txBox="1"/>
          <p:nvPr/>
        </p:nvSpPr>
        <p:spPr>
          <a:xfrm>
            <a:off x="1514475" y="5162533"/>
            <a:ext cx="9163049" cy="1427181"/>
          </a:xfrm>
          <a:prstGeom prst="rect">
            <a:avLst/>
          </a:prstGeom>
          <a:noFill/>
          <a:ln>
            <a:noFill/>
          </a:ln>
        </p:spPr>
        <p:txBody>
          <a:bodyPr spcFirstLastPara="1" wrap="square" lIns="91425" tIns="45700" rIns="91425" bIns="45700" anchor="t" anchorCtr="0">
            <a:normAutofit fontScale="52499" lnSpcReduction="20000"/>
          </a:bodyPr>
          <a:lstStyle/>
          <a:p>
            <a:pPr marL="0" marR="0" lvl="0" indent="0" algn="ctr" rtl="0">
              <a:lnSpc>
                <a:spcPct val="90000"/>
              </a:lnSpc>
              <a:spcBef>
                <a:spcPts val="0"/>
              </a:spcBef>
              <a:spcAft>
                <a:spcPts val="0"/>
              </a:spcAft>
              <a:buClr>
                <a:schemeClr val="dk1"/>
              </a:buClr>
              <a:buSzPct val="100000"/>
              <a:buFont typeface="Arial"/>
              <a:buNone/>
            </a:pPr>
            <a:r>
              <a:rPr lang="en-US" sz="4200" b="0" i="0" u="none" strike="noStrike" cap="none" dirty="0">
                <a:solidFill>
                  <a:schemeClr val="dk1"/>
                </a:solidFill>
                <a:latin typeface="Times New Roman"/>
                <a:ea typeface="Times New Roman"/>
                <a:cs typeface="Times New Roman"/>
                <a:sym typeface="Times New Roman"/>
              </a:rPr>
              <a:t>Department of Computer Science and Engineering</a:t>
            </a:r>
            <a:r>
              <a:rPr lang="en-US" sz="3400" i="0" u="none" strike="noStrike" cap="none" dirty="0">
                <a:solidFill>
                  <a:schemeClr val="dk1"/>
                </a:solidFill>
                <a:latin typeface="Times New Roman"/>
                <a:ea typeface="Times New Roman"/>
                <a:cs typeface="Times New Roman"/>
                <a:sym typeface="Times New Roman"/>
              </a:rPr>
              <a:t>(AI &amp; ML)    </a:t>
            </a:r>
            <a:endParaRPr sz="3400" dirty="0"/>
          </a:p>
          <a:p>
            <a:pPr marL="0" marR="0" lvl="0" indent="0" algn="ctr" rtl="0">
              <a:lnSpc>
                <a:spcPct val="90000"/>
              </a:lnSpc>
              <a:spcBef>
                <a:spcPts val="500"/>
              </a:spcBef>
              <a:spcAft>
                <a:spcPts val="0"/>
              </a:spcAft>
              <a:buClr>
                <a:srgbClr val="FF0000"/>
              </a:buClr>
              <a:buSzPct val="100000"/>
              <a:buFont typeface="Arial"/>
              <a:buNone/>
            </a:pPr>
            <a:r>
              <a:rPr lang="en-US" sz="6500" b="0" i="0" u="none" strike="noStrike" cap="none" dirty="0">
                <a:solidFill>
                  <a:srgbClr val="FF0000"/>
                </a:solidFill>
                <a:latin typeface="Times New Roman"/>
                <a:ea typeface="Times New Roman"/>
                <a:cs typeface="Times New Roman"/>
                <a:sym typeface="Times New Roman"/>
              </a:rPr>
              <a:t>Srinivasa Ramanujan Institute of Technology</a:t>
            </a:r>
            <a:endParaRPr dirty="0"/>
          </a:p>
          <a:p>
            <a:pPr marL="0" marR="0" lvl="0" indent="0" algn="ctr" rtl="0">
              <a:lnSpc>
                <a:spcPct val="90000"/>
              </a:lnSpc>
              <a:spcBef>
                <a:spcPts val="300"/>
              </a:spcBef>
              <a:spcAft>
                <a:spcPts val="0"/>
              </a:spcAft>
              <a:buClr>
                <a:schemeClr val="dk1"/>
              </a:buClr>
              <a:buSzPct val="100000"/>
              <a:buFont typeface="Arial"/>
              <a:buNone/>
            </a:pPr>
            <a:r>
              <a:rPr lang="en-US" sz="2100" b="1" i="0" u="none" strike="noStrike" cap="none" dirty="0">
                <a:solidFill>
                  <a:schemeClr val="dk1"/>
                </a:solidFill>
                <a:latin typeface="Times New Roman"/>
                <a:ea typeface="Times New Roman"/>
                <a:cs typeface="Times New Roman"/>
                <a:sym typeface="Times New Roman"/>
              </a:rPr>
              <a:t>Autonomous</a:t>
            </a:r>
            <a:endParaRPr sz="21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300"/>
              </a:spcBef>
              <a:spcAft>
                <a:spcPts val="0"/>
              </a:spcAft>
              <a:buClr>
                <a:schemeClr val="dk1"/>
              </a:buClr>
              <a:buSzPct val="100000"/>
              <a:buFont typeface="Arial"/>
              <a:buNone/>
            </a:pPr>
            <a:r>
              <a:rPr lang="en-US" sz="2300" b="1" i="0" u="none" strike="noStrike" cap="none" dirty="0" err="1">
                <a:solidFill>
                  <a:schemeClr val="dk1"/>
                </a:solidFill>
                <a:latin typeface="Times New Roman"/>
                <a:ea typeface="Times New Roman"/>
                <a:cs typeface="Times New Roman"/>
                <a:sym typeface="Times New Roman"/>
              </a:rPr>
              <a:t>Rotarypuram</a:t>
            </a:r>
            <a:r>
              <a:rPr lang="en-US" sz="2300" b="1" i="0" u="none" strike="noStrike" cap="none" dirty="0">
                <a:solidFill>
                  <a:schemeClr val="dk1"/>
                </a:solidFill>
                <a:latin typeface="Times New Roman"/>
                <a:ea typeface="Times New Roman"/>
                <a:cs typeface="Times New Roman"/>
                <a:sym typeface="Times New Roman"/>
              </a:rPr>
              <a:t> Village, BKS Mandal, </a:t>
            </a:r>
            <a:r>
              <a:rPr lang="en-US" sz="2300" b="1" i="0" u="none" strike="noStrike" cap="none" dirty="0" err="1">
                <a:solidFill>
                  <a:schemeClr val="dk1"/>
                </a:solidFill>
                <a:latin typeface="Times New Roman"/>
                <a:ea typeface="Times New Roman"/>
                <a:cs typeface="Times New Roman"/>
                <a:sym typeface="Times New Roman"/>
              </a:rPr>
              <a:t>Ananthapuram</a:t>
            </a:r>
            <a:r>
              <a:rPr lang="en-US" sz="2300" b="1" i="0" u="none" strike="noStrike" cap="none" dirty="0">
                <a:solidFill>
                  <a:schemeClr val="dk1"/>
                </a:solidFill>
                <a:latin typeface="Times New Roman"/>
                <a:ea typeface="Times New Roman"/>
                <a:cs typeface="Times New Roman"/>
                <a:sym typeface="Times New Roman"/>
              </a:rPr>
              <a:t> – 515701.</a:t>
            </a:r>
            <a:endParaRPr dirty="0"/>
          </a:p>
          <a:p>
            <a:pPr marL="0" marR="0" lvl="0" indent="0" algn="ctr" rtl="0">
              <a:lnSpc>
                <a:spcPct val="90000"/>
              </a:lnSpc>
              <a:spcBef>
                <a:spcPts val="1000"/>
              </a:spcBef>
              <a:spcAft>
                <a:spcPts val="0"/>
              </a:spcAft>
              <a:buClr>
                <a:srgbClr val="1E4E79"/>
              </a:buClr>
              <a:buSzPct val="100000"/>
              <a:buFont typeface="Arial"/>
              <a:buNone/>
            </a:pPr>
            <a:r>
              <a:rPr lang="en-US" sz="2500" b="1" i="0" u="none" strike="noStrike" cap="none" dirty="0">
                <a:solidFill>
                  <a:srgbClr val="1E4E79"/>
                </a:solidFill>
                <a:latin typeface="Times New Roman"/>
                <a:ea typeface="Times New Roman"/>
                <a:cs typeface="Times New Roman"/>
                <a:sym typeface="Times New Roman"/>
              </a:rPr>
              <a:t>2023-2024</a:t>
            </a:r>
            <a:endParaRPr sz="25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100"/>
              </a:spcBef>
              <a:spcAft>
                <a:spcPts val="0"/>
              </a:spcAft>
              <a:buClr>
                <a:schemeClr val="dk1"/>
              </a:buClr>
              <a:buSzPct val="100000"/>
              <a:buFont typeface="Arial"/>
              <a:buNone/>
            </a:pPr>
            <a:endParaRPr sz="2800" b="0" i="0" u="none" strike="noStrike" cap="none" dirty="0">
              <a:solidFill>
                <a:schemeClr val="dk1"/>
              </a:solidFill>
              <a:latin typeface="Times New Roman"/>
              <a:ea typeface="Times New Roman"/>
              <a:cs typeface="Times New Roman"/>
              <a:sym typeface="Times New Roman"/>
            </a:endParaRPr>
          </a:p>
        </p:txBody>
      </p:sp>
      <p:sp>
        <p:nvSpPr>
          <p:cNvPr id="32" name="Google Shape;32;p1"/>
          <p:cNvSpPr txBox="1"/>
          <p:nvPr/>
        </p:nvSpPr>
        <p:spPr>
          <a:xfrm>
            <a:off x="4515985" y="2377677"/>
            <a:ext cx="3160008" cy="776722"/>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300"/>
              </a:spcBef>
              <a:spcAft>
                <a:spcPts val="0"/>
              </a:spcAft>
              <a:buClr>
                <a:schemeClr val="dk1"/>
              </a:buClr>
              <a:buSzPct val="100000"/>
              <a:buFont typeface="Arial"/>
              <a:buNone/>
            </a:pPr>
            <a:r>
              <a:rPr lang="en-US" sz="2400" b="1" i="0" u="none" strike="noStrike" cap="none" dirty="0">
                <a:solidFill>
                  <a:schemeClr val="dk1"/>
                </a:solidFill>
                <a:latin typeface="Times New Roman"/>
                <a:ea typeface="Times New Roman"/>
                <a:cs typeface="Times New Roman"/>
                <a:sym typeface="Times New Roman"/>
              </a:rPr>
              <a:t>C.SREELATHA</a:t>
            </a:r>
          </a:p>
          <a:p>
            <a:pPr marL="0" marR="0" lvl="0" indent="0" algn="ctr" rtl="0">
              <a:lnSpc>
                <a:spcPct val="90000"/>
              </a:lnSpc>
              <a:spcBef>
                <a:spcPts val="300"/>
              </a:spcBef>
              <a:spcAft>
                <a:spcPts val="0"/>
              </a:spcAft>
              <a:buClr>
                <a:schemeClr val="dk1"/>
              </a:buClr>
              <a:buSzPct val="100000"/>
              <a:buFont typeface="Arial"/>
              <a:buNone/>
            </a:pPr>
            <a:r>
              <a:rPr lang="en-US" sz="1700" b="0" i="0" u="none" strike="noStrike" cap="none" dirty="0">
                <a:solidFill>
                  <a:schemeClr val="dk1"/>
                </a:solidFill>
                <a:latin typeface="Times New Roman"/>
                <a:ea typeface="Times New Roman"/>
                <a:cs typeface="Times New Roman"/>
                <a:sym typeface="Times New Roman"/>
              </a:rPr>
              <a:t>Roll No. 224G1A33B1</a:t>
            </a:r>
            <a:endParaRPr dirty="0"/>
          </a:p>
        </p:txBody>
      </p:sp>
      <p:sp>
        <p:nvSpPr>
          <p:cNvPr id="33" name="Google Shape;33;p1"/>
          <p:cNvSpPr/>
          <p:nvPr/>
        </p:nvSpPr>
        <p:spPr>
          <a:xfrm>
            <a:off x="755009" y="335271"/>
            <a:ext cx="10528183" cy="857864"/>
          </a:xfrm>
          <a:prstGeom prst="roundRect">
            <a:avLst>
              <a:gd name="adj" fmla="val 16667"/>
            </a:avLst>
          </a:prstGeom>
          <a:solidFill>
            <a:srgbClr val="FF6600"/>
          </a:soli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lt1"/>
                </a:solidFill>
                <a:latin typeface="Times New Roman"/>
                <a:ea typeface="Times New Roman"/>
                <a:cs typeface="Times New Roman"/>
                <a:sym typeface="Times New Roman"/>
              </a:rPr>
              <a:t>Process Mining Virtual Internship</a:t>
            </a:r>
            <a:endParaRPr/>
          </a:p>
        </p:txBody>
      </p:sp>
      <p:sp>
        <p:nvSpPr>
          <p:cNvPr id="34" name="Google Shape;34;p1"/>
          <p:cNvSpPr/>
          <p:nvPr/>
        </p:nvSpPr>
        <p:spPr>
          <a:xfrm>
            <a:off x="2714838" y="1584946"/>
            <a:ext cx="6762303" cy="338041"/>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n-US" sz="1600" b="0" i="1" u="none" strike="noStrike" cap="none">
                <a:solidFill>
                  <a:srgbClr val="000000"/>
                </a:solidFill>
                <a:latin typeface="Times New Roman"/>
                <a:ea typeface="Times New Roman"/>
                <a:cs typeface="Times New Roman"/>
                <a:sym typeface="Times New Roman"/>
              </a:rPr>
              <a:t>by</a:t>
            </a:r>
            <a:endParaRPr/>
          </a:p>
        </p:txBody>
      </p:sp>
      <p:pic>
        <p:nvPicPr>
          <p:cNvPr id="35" name="Google Shape;35;p1"/>
          <p:cNvPicPr preferRelativeResize="0"/>
          <p:nvPr/>
        </p:nvPicPr>
        <p:blipFill rotWithShape="1">
          <a:blip r:embed="rId3">
            <a:alphaModFix/>
          </a:blip>
          <a:srcRect/>
          <a:stretch/>
        </p:blipFill>
        <p:spPr>
          <a:xfrm>
            <a:off x="5174163" y="3477046"/>
            <a:ext cx="1843673" cy="1685487"/>
          </a:xfrm>
          <a:prstGeom prst="rect">
            <a:avLst/>
          </a:prstGeom>
          <a:noFill/>
          <a:ln>
            <a:noFill/>
          </a:ln>
        </p:spPr>
      </p:pic>
      <p:sp>
        <p:nvSpPr>
          <p:cNvPr id="3" name="TextBox 2">
            <a:extLst>
              <a:ext uri="{FF2B5EF4-FFF2-40B4-BE49-F238E27FC236}">
                <a16:creationId xmlns:a16="http://schemas.microsoft.com/office/drawing/2014/main" id="{06DBCA7B-9A31-4C60-8BAA-918BF6DB5E88}"/>
              </a:ext>
            </a:extLst>
          </p:cNvPr>
          <p:cNvSpPr txBox="1"/>
          <p:nvPr/>
        </p:nvSpPr>
        <p:spPr>
          <a:xfrm>
            <a:off x="-76900" y="6589714"/>
            <a:ext cx="12192000" cy="307777"/>
          </a:xfrm>
          <a:prstGeom prst="rect">
            <a:avLst/>
          </a:prstGeom>
          <a:noFill/>
        </p:spPr>
        <p:txBody>
          <a:bodyPr wrap="square" lIns="91440" tIns="45720" rIns="91440" bIns="45720" rtlCol="0" anchor="t">
            <a:spAutoFit/>
          </a:bodyPr>
          <a:lstStyle/>
          <a:p>
            <a:r>
              <a:rPr lang="en-GB" sz="1050" dirty="0">
                <a:solidFill>
                  <a:schemeClr val="bg1"/>
                </a:solidFill>
                <a:latin typeface="Times New Roman"/>
                <a:cs typeface="Times New Roman"/>
              </a:rPr>
              <a:t>224G1A33B1</a:t>
            </a:r>
            <a:r>
              <a:rPr lang="en-GB" sz="1100" dirty="0">
                <a:solidFill>
                  <a:schemeClr val="bg1"/>
                </a:solidFill>
                <a:latin typeface="Times New Roman"/>
                <a:cs typeface="Times New Roman"/>
              </a:rPr>
              <a:t> </a:t>
            </a:r>
            <a:r>
              <a:rPr lang="en-GB" sz="1200" dirty="0">
                <a:solidFill>
                  <a:schemeClr val="bg1"/>
                </a:solidFill>
                <a:latin typeface="Times New Roman"/>
                <a:cs typeface="Times New Roman"/>
              </a:rPr>
              <a:t>    DEPT.OF COMPUTER SCIENCE   AND  ENGINEERING(AL &amp; ML)                                SRINIVASA RAMANUJAN INSTITUTE OF TECHNOLOGY                                    </a:t>
            </a:r>
            <a:r>
              <a:rPr lang="en-GB" dirty="0">
                <a:solidFill>
                  <a:schemeClr val="tx1"/>
                </a:solidFill>
                <a:latin typeface="Times New Roman"/>
                <a:cs typeface="Times New Roman"/>
              </a:rPr>
              <a:t>1</a:t>
            </a:r>
            <a:endParaRPr lang="en-IN" dirty="0">
              <a:solidFill>
                <a:schemeClr val="tx1"/>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2792836a128_0_18"/>
          <p:cNvSpPr txBox="1"/>
          <p:nvPr/>
        </p:nvSpPr>
        <p:spPr>
          <a:xfrm>
            <a:off x="285750" y="365125"/>
            <a:ext cx="91440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dirty="0">
                <a:solidFill>
                  <a:srgbClr val="FF6600"/>
                </a:solidFill>
                <a:latin typeface="Times New Roman"/>
                <a:ea typeface="Times New Roman"/>
                <a:cs typeface="Times New Roman"/>
                <a:sym typeface="Times New Roman"/>
              </a:rPr>
              <a:t>Modules</a:t>
            </a:r>
            <a:endParaRPr sz="3400" dirty="0">
              <a:solidFill>
                <a:srgbClr val="FF6600"/>
              </a:solidFill>
              <a:latin typeface="Times New Roman"/>
              <a:ea typeface="Times New Roman"/>
              <a:cs typeface="Times New Roman"/>
              <a:sym typeface="Times New Roman"/>
            </a:endParaRPr>
          </a:p>
          <a:p>
            <a:pPr marL="0" lvl="0" indent="0" algn="l" rtl="0">
              <a:spcBef>
                <a:spcPts val="0"/>
              </a:spcBef>
              <a:spcAft>
                <a:spcPts val="0"/>
              </a:spcAft>
              <a:buNone/>
            </a:pPr>
            <a:endParaRPr sz="3400" dirty="0">
              <a:solidFill>
                <a:srgbClr val="FF6600"/>
              </a:solidFill>
              <a:latin typeface="Times New Roman"/>
              <a:ea typeface="Times New Roman"/>
              <a:cs typeface="Times New Roman"/>
              <a:sym typeface="Times New Roman"/>
            </a:endParaRPr>
          </a:p>
          <a:p>
            <a:pPr marL="0" lvl="0" indent="0" algn="l" rtl="0">
              <a:spcBef>
                <a:spcPts val="0"/>
              </a:spcBef>
              <a:spcAft>
                <a:spcPts val="0"/>
              </a:spcAft>
              <a:buNone/>
            </a:pPr>
            <a:endParaRPr sz="3400" dirty="0">
              <a:solidFill>
                <a:srgbClr val="FF6600"/>
              </a:solidFill>
              <a:latin typeface="Times New Roman"/>
              <a:ea typeface="Times New Roman"/>
              <a:cs typeface="Times New Roman"/>
              <a:sym typeface="Times New Roman"/>
            </a:endParaRPr>
          </a:p>
        </p:txBody>
      </p:sp>
      <p:sp>
        <p:nvSpPr>
          <p:cNvPr id="13" name="TextBox 12">
            <a:extLst>
              <a:ext uri="{FF2B5EF4-FFF2-40B4-BE49-F238E27FC236}">
                <a16:creationId xmlns:a16="http://schemas.microsoft.com/office/drawing/2014/main" id="{1E1E1269-4FF4-4F84-B4B2-E47F1AE37347}"/>
              </a:ext>
            </a:extLst>
          </p:cNvPr>
          <p:cNvSpPr txBox="1"/>
          <p:nvPr/>
        </p:nvSpPr>
        <p:spPr>
          <a:xfrm>
            <a:off x="-76900" y="6589714"/>
            <a:ext cx="12192000" cy="276999"/>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sz="1200" dirty="0">
                <a:solidFill>
                  <a:schemeClr val="tx1"/>
                </a:solidFill>
                <a:latin typeface="Times New Roman" panose="02020603050405020304" pitchFamily="18" charset="0"/>
                <a:cs typeface="Times New Roman" panose="02020603050405020304" pitchFamily="18" charset="0"/>
              </a:rPr>
              <a:t>10</a:t>
            </a:r>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80A65ACA-C6CA-4A43-9800-4A989E9A1534}"/>
              </a:ext>
            </a:extLst>
          </p:cNvPr>
          <p:cNvGraphicFramePr/>
          <p:nvPr>
            <p:extLst>
              <p:ext uri="{D42A27DB-BD31-4B8C-83A1-F6EECF244321}">
                <p14:modId xmlns:p14="http://schemas.microsoft.com/office/powerpoint/2010/main" val="21269314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9EC69DD9-D5D6-448D-910A-17A4750D82FE}"/>
              </a:ext>
            </a:extLst>
          </p:cNvPr>
          <p:cNvGraphicFramePr/>
          <p:nvPr>
            <p:extLst>
              <p:ext uri="{D42A27DB-BD31-4B8C-83A1-F6EECF244321}">
                <p14:modId xmlns:p14="http://schemas.microsoft.com/office/powerpoint/2010/main" val="381788999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a:extLst>
              <a:ext uri="{FF2B5EF4-FFF2-40B4-BE49-F238E27FC236}">
                <a16:creationId xmlns:a16="http://schemas.microsoft.com/office/drawing/2014/main" id="{8A727C0E-1A81-4D65-9CC3-316A168F1357}"/>
              </a:ext>
            </a:extLst>
          </p:cNvPr>
          <p:cNvGraphicFramePr/>
          <p:nvPr>
            <p:extLst>
              <p:ext uri="{D42A27DB-BD31-4B8C-83A1-F6EECF244321}">
                <p14:modId xmlns:p14="http://schemas.microsoft.com/office/powerpoint/2010/main" val="3789761300"/>
              </p:ext>
            </p:extLst>
          </p:nvPr>
        </p:nvGraphicFramePr>
        <p:xfrm>
          <a:off x="552450" y="1276350"/>
          <a:ext cx="11058525" cy="513397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792836a128_0_52"/>
          <p:cNvSpPr txBox="1"/>
          <p:nvPr/>
        </p:nvSpPr>
        <p:spPr>
          <a:xfrm>
            <a:off x="0" y="285750"/>
            <a:ext cx="12192000" cy="64602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Clr>
                <a:schemeClr val="lt1"/>
              </a:buClr>
              <a:buSzPts val="4400"/>
              <a:buFont typeface="Times New Roman"/>
              <a:buNone/>
            </a:pPr>
            <a:r>
              <a:rPr lang="en-US" sz="4400" dirty="0" err="1">
                <a:solidFill>
                  <a:srgbClr val="FF6600"/>
                </a:solidFill>
                <a:latin typeface="Times New Roman"/>
                <a:ea typeface="Times New Roman"/>
                <a:cs typeface="Times New Roman"/>
                <a:sym typeface="Times New Roman"/>
              </a:rPr>
              <a:t>Celonis</a:t>
            </a:r>
            <a:r>
              <a:rPr lang="en-US" sz="4400" dirty="0">
                <a:solidFill>
                  <a:srgbClr val="FF6600"/>
                </a:solidFill>
                <a:latin typeface="Times New Roman"/>
                <a:ea typeface="Times New Roman"/>
                <a:cs typeface="Times New Roman"/>
                <a:sym typeface="Times New Roman"/>
              </a:rPr>
              <a:t> Process Mining Fundamentals</a:t>
            </a:r>
            <a:br>
              <a:rPr lang="en-US" sz="4400" dirty="0">
                <a:solidFill>
                  <a:srgbClr val="FF6600"/>
                </a:solidFill>
                <a:latin typeface="Times New Roman"/>
                <a:ea typeface="Times New Roman"/>
                <a:cs typeface="Times New Roman"/>
                <a:sym typeface="Times New Roman"/>
              </a:rPr>
            </a:br>
            <a:endParaRPr sz="2400" dirty="0">
              <a:solidFill>
                <a:srgbClr val="FF6600"/>
              </a:solidFill>
              <a:latin typeface="Times New Roman"/>
              <a:ea typeface="Times New Roman"/>
              <a:cs typeface="Times New Roman"/>
              <a:sym typeface="Times New Roman"/>
            </a:endParaRPr>
          </a:p>
          <a:p>
            <a:pPr marL="228600" lvl="0" indent="0" algn="just" rtl="0">
              <a:lnSpc>
                <a:spcPct val="9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Process mining is a set of techniques used for obtaining knowledge and extracting insights from processes by the means of analyzing the event data, generated during the execution of the process.</a:t>
            </a:r>
            <a:endParaRPr sz="2800" dirty="0">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This training track provides both the theoretical and applied foundations around Process Mining.</a:t>
            </a:r>
            <a:r>
              <a:rPr lang="en-US" sz="2400" dirty="0">
                <a:solidFill>
                  <a:schemeClr val="dk1"/>
                </a:solidFill>
              </a:rPr>
              <a:t> </a:t>
            </a:r>
            <a:endParaRPr sz="2800" dirty="0">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Process mining reads this data, converts it into an event log, and then creates visualizations of the end-to-end process, along with insightful analytics. </a:t>
            </a:r>
            <a:endParaRPr sz="2800" dirty="0">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An event log contains each step performed during the process (the activity), the time at which the event occurred (the timestamp), and for which instance of the process (the case ID).</a:t>
            </a:r>
            <a:endParaRPr sz="2800" dirty="0">
              <a:solidFill>
                <a:schemeClr val="dk1"/>
              </a:solidFill>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Using this event log, algorithms generate a process model that shows the process as it really is - including the timing of each step and all variations</a:t>
            </a:r>
            <a:endParaRPr sz="3200" dirty="0">
              <a:solidFill>
                <a:schemeClr val="dk1"/>
              </a:solidFill>
              <a:latin typeface="Times New Roman"/>
              <a:ea typeface="Times New Roman"/>
              <a:cs typeface="Times New Roman"/>
              <a:sym typeface="Times New Roman"/>
            </a:endParaRPr>
          </a:p>
          <a:p>
            <a:pPr marL="1371600" lvl="3" indent="0" algn="just" rtl="0">
              <a:lnSpc>
                <a:spcPct val="90000"/>
              </a:lnSpc>
              <a:spcBef>
                <a:spcPts val="500"/>
              </a:spcBef>
              <a:spcAft>
                <a:spcPts val="0"/>
              </a:spcAft>
              <a:buClr>
                <a:schemeClr val="dk1"/>
              </a:buClr>
              <a:buSzPts val="3200"/>
              <a:buFont typeface="Noto Sans Symbols"/>
              <a:buNone/>
            </a:pPr>
            <a:r>
              <a:rPr lang="en-US" sz="3200" dirty="0">
                <a:solidFill>
                  <a:schemeClr val="dk1"/>
                </a:solidFill>
                <a:latin typeface="Times New Roman"/>
                <a:ea typeface="Times New Roman"/>
                <a:cs typeface="Times New Roman"/>
                <a:sym typeface="Times New Roman"/>
              </a:rPr>
              <a:t> </a:t>
            </a:r>
            <a:endParaRPr sz="3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100"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2BDEB276-871C-445D-AAEF-741CF63DA3E0}"/>
              </a:ext>
            </a:extLst>
          </p:cNvPr>
          <p:cNvSpPr txBox="1"/>
          <p:nvPr/>
        </p:nvSpPr>
        <p:spPr>
          <a:xfrm>
            <a:off x="-76900" y="6589714"/>
            <a:ext cx="12192000" cy="276999"/>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sz="1200" dirty="0">
                <a:solidFill>
                  <a:schemeClr val="tx1"/>
                </a:solidFill>
                <a:latin typeface="Times New Roman" panose="02020603050405020304" pitchFamily="18" charset="0"/>
                <a:cs typeface="Times New Roman" panose="02020603050405020304" pitchFamily="18" charset="0"/>
              </a:rPr>
              <a:t>11</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2792836a128_0_56"/>
          <p:cNvSpPr txBox="1"/>
          <p:nvPr/>
        </p:nvSpPr>
        <p:spPr>
          <a:xfrm>
            <a:off x="0" y="428625"/>
            <a:ext cx="12192000" cy="35721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4400">
                <a:solidFill>
                  <a:srgbClr val="FF6600"/>
                </a:solidFill>
                <a:latin typeface="Times New Roman"/>
                <a:ea typeface="Times New Roman"/>
                <a:cs typeface="Times New Roman"/>
                <a:sym typeface="Times New Roman"/>
              </a:rPr>
              <a:t>Celonis Process Mining Fundamentals</a:t>
            </a:r>
            <a:endParaRPr sz="4400">
              <a:solidFill>
                <a:srgbClr val="FF6600"/>
              </a:solidFill>
              <a:latin typeface="Times New Roman"/>
              <a:ea typeface="Times New Roman"/>
              <a:cs typeface="Times New Roman"/>
              <a:sym typeface="Times New Roman"/>
            </a:endParaRPr>
          </a:p>
          <a:p>
            <a:pPr marL="228600" lvl="0" indent="-228600" algn="just" rtl="0">
              <a:lnSpc>
                <a:spcPct val="9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Main Stages in Process Mining:</a:t>
            </a:r>
            <a:endParaRPr sz="2800">
              <a:solidFill>
                <a:schemeClr val="dk1"/>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Data Modeling.</a:t>
            </a:r>
            <a:endParaRPr sz="2400">
              <a:solidFill>
                <a:schemeClr val="dk1"/>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Data Extraction.</a:t>
            </a:r>
            <a:endParaRPr sz="2400">
              <a:solidFill>
                <a:schemeClr val="dk1"/>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Data Visualization.                    </a:t>
            </a:r>
            <a:endParaRPr sz="2400">
              <a:solidFill>
                <a:schemeClr val="dk1"/>
              </a:solidFill>
              <a:latin typeface="Times New Roman"/>
              <a:ea typeface="Times New Roman"/>
              <a:cs typeface="Times New Roman"/>
              <a:sym typeface="Times New Roman"/>
            </a:endParaRPr>
          </a:p>
          <a:p>
            <a:pPr marL="685800" lvl="1" indent="-228600" algn="just" rtl="0">
              <a:lnSpc>
                <a:spcPct val="90000"/>
              </a:lnSpc>
              <a:spcBef>
                <a:spcPts val="50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Data Analysis.</a:t>
            </a:r>
            <a:endParaRPr sz="4400">
              <a:solidFill>
                <a:srgbClr val="FF6600"/>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lt1"/>
              </a:buClr>
              <a:buSzPts val="4400"/>
              <a:buFont typeface="Times New Roman"/>
              <a:buNone/>
            </a:pPr>
            <a:br>
              <a:rPr lang="en-US" sz="4400">
                <a:solidFill>
                  <a:schemeClr val="lt1"/>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91" name="Google Shape;91;g2792836a128_0_56"/>
          <p:cNvPicPr preferRelativeResize="0"/>
          <p:nvPr/>
        </p:nvPicPr>
        <p:blipFill rotWithShape="1">
          <a:blip r:embed="rId3">
            <a:alphaModFix/>
          </a:blip>
          <a:srcRect/>
          <a:stretch/>
        </p:blipFill>
        <p:spPr>
          <a:xfrm>
            <a:off x="3982720" y="1920239"/>
            <a:ext cx="7477760" cy="4439000"/>
          </a:xfrm>
          <a:prstGeom prst="rect">
            <a:avLst/>
          </a:prstGeom>
          <a:noFill/>
          <a:ln>
            <a:noFill/>
          </a:ln>
        </p:spPr>
      </p:pic>
      <p:sp>
        <p:nvSpPr>
          <p:cNvPr id="4" name="TextBox 3">
            <a:extLst>
              <a:ext uri="{FF2B5EF4-FFF2-40B4-BE49-F238E27FC236}">
                <a16:creationId xmlns:a16="http://schemas.microsoft.com/office/drawing/2014/main" id="{3012EB71-806C-4BC0-9687-B99D774C1F3D}"/>
              </a:ext>
            </a:extLst>
          </p:cNvPr>
          <p:cNvSpPr txBox="1"/>
          <p:nvPr/>
        </p:nvSpPr>
        <p:spPr>
          <a:xfrm>
            <a:off x="-76900" y="6589714"/>
            <a:ext cx="12192000" cy="276999"/>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sz="1200" dirty="0">
                <a:solidFill>
                  <a:schemeClr val="tx1"/>
                </a:solidFill>
                <a:latin typeface="Times New Roman" panose="02020603050405020304" pitchFamily="18" charset="0"/>
                <a:cs typeface="Times New Roman" panose="02020603050405020304" pitchFamily="18" charset="0"/>
              </a:rPr>
              <a:t>12</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2792836a128_0_61"/>
          <p:cNvSpPr txBox="1"/>
          <p:nvPr/>
        </p:nvSpPr>
        <p:spPr>
          <a:xfrm>
            <a:off x="0" y="254000"/>
            <a:ext cx="9144000" cy="9058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n-US" sz="4400" dirty="0" err="1">
                <a:solidFill>
                  <a:srgbClr val="FF6600"/>
                </a:solidFill>
                <a:latin typeface="Times New Roman"/>
                <a:ea typeface="Times New Roman"/>
                <a:cs typeface="Times New Roman"/>
                <a:sym typeface="Times New Roman"/>
              </a:rPr>
              <a:t>Celonis</a:t>
            </a:r>
            <a:r>
              <a:rPr lang="en-US" sz="4400" dirty="0">
                <a:solidFill>
                  <a:srgbClr val="FF6600"/>
                </a:solidFill>
                <a:latin typeface="Times New Roman"/>
                <a:ea typeface="Times New Roman"/>
                <a:cs typeface="Times New Roman"/>
                <a:sym typeface="Times New Roman"/>
              </a:rPr>
              <a:t> Process Mining Fundamentals</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There are a number of ways Process Mining can be applied: </a:t>
            </a:r>
            <a:endParaRPr sz="2800" dirty="0">
              <a:solidFill>
                <a:schemeClr val="dk1"/>
              </a:solidFill>
              <a:latin typeface="Times New Roman"/>
              <a:ea typeface="Times New Roman"/>
              <a:cs typeface="Times New Roman"/>
              <a:sym typeface="Times New Roman"/>
            </a:endParaRPr>
          </a:p>
          <a:p>
            <a:pPr marL="342900" lvl="0" indent="-342900" algn="just" rtl="0">
              <a:lnSpc>
                <a:spcPct val="90000"/>
              </a:lnSpc>
              <a:spcBef>
                <a:spcPts val="1000"/>
              </a:spcBef>
              <a:spcAft>
                <a:spcPts val="0"/>
              </a:spcAft>
              <a:buClr>
                <a:schemeClr val="dk1"/>
              </a:buClr>
              <a:buSzPts val="2400"/>
              <a:buFont typeface="Calibri"/>
              <a:buAutoNum type="arabicPeriod"/>
            </a:pPr>
            <a:r>
              <a:rPr lang="en-US" sz="2400" dirty="0">
                <a:solidFill>
                  <a:schemeClr val="dk1"/>
                </a:solidFill>
                <a:latin typeface="Times New Roman"/>
                <a:ea typeface="Times New Roman"/>
                <a:cs typeface="Times New Roman"/>
                <a:sym typeface="Times New Roman"/>
              </a:rPr>
              <a:t> Automated business process discovery/mapping – tracking event logs to identify the activities performed by employees, and defining a process around these activities </a:t>
            </a:r>
            <a:endParaRPr sz="2800" dirty="0">
              <a:solidFill>
                <a:schemeClr val="dk1"/>
              </a:solidFill>
              <a:latin typeface="Times New Roman"/>
              <a:ea typeface="Times New Roman"/>
              <a:cs typeface="Times New Roman"/>
              <a:sym typeface="Times New Roman"/>
            </a:endParaRPr>
          </a:p>
          <a:p>
            <a:pPr marL="342900" lvl="0" indent="-342900" algn="just" rtl="0">
              <a:lnSpc>
                <a:spcPct val="90000"/>
              </a:lnSpc>
              <a:spcBef>
                <a:spcPts val="1000"/>
              </a:spcBef>
              <a:spcAft>
                <a:spcPts val="0"/>
              </a:spcAft>
              <a:buClr>
                <a:schemeClr val="dk1"/>
              </a:buClr>
              <a:buSzPts val="2400"/>
              <a:buFont typeface="Calibri"/>
              <a:buAutoNum type="arabicPeriod"/>
            </a:pPr>
            <a:r>
              <a:rPr lang="en-US" sz="2400" dirty="0">
                <a:solidFill>
                  <a:schemeClr val="dk1"/>
                </a:solidFill>
                <a:latin typeface="Times New Roman"/>
                <a:ea typeface="Times New Roman"/>
                <a:cs typeface="Times New Roman"/>
                <a:sym typeface="Times New Roman"/>
              </a:rPr>
              <a:t>Performance analysis/process optimization – an enterprise can boost performance by analyzing information from the event log to determine opportunities and adapt or improve process models according to the data of the real process</a:t>
            </a:r>
            <a:endParaRPr sz="2800" dirty="0">
              <a:solidFill>
                <a:schemeClr val="dk1"/>
              </a:solidFill>
              <a:latin typeface="Times New Roman"/>
              <a:ea typeface="Times New Roman"/>
              <a:cs typeface="Times New Roman"/>
              <a:sym typeface="Times New Roman"/>
            </a:endParaRPr>
          </a:p>
          <a:p>
            <a:pPr marL="342900" lvl="0" indent="-342900" algn="just" rtl="0">
              <a:lnSpc>
                <a:spcPct val="90000"/>
              </a:lnSpc>
              <a:spcBef>
                <a:spcPts val="1000"/>
              </a:spcBef>
              <a:spcAft>
                <a:spcPts val="0"/>
              </a:spcAft>
              <a:buClr>
                <a:schemeClr val="dk1"/>
              </a:buClr>
              <a:buSzPts val="2400"/>
              <a:buFont typeface="Calibri"/>
              <a:buAutoNum type="arabicPeriod"/>
            </a:pPr>
            <a:r>
              <a:rPr lang="en-US" sz="2400" dirty="0">
                <a:solidFill>
                  <a:schemeClr val="dk1"/>
                </a:solidFill>
                <a:latin typeface="Times New Roman"/>
                <a:ea typeface="Times New Roman"/>
                <a:cs typeface="Times New Roman"/>
                <a:sym typeface="Times New Roman"/>
              </a:rPr>
              <a:t>Operational support – directly influencing and improving the process not by changing the model but by providing data-driven support in the form of warnings, predictions, or recommendations.</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pic>
        <p:nvPicPr>
          <p:cNvPr id="98" name="Google Shape;98;g2792836a128_0_61"/>
          <p:cNvPicPr preferRelativeResize="0"/>
          <p:nvPr/>
        </p:nvPicPr>
        <p:blipFill rotWithShape="1">
          <a:blip r:embed="rId3">
            <a:alphaModFix/>
          </a:blip>
          <a:srcRect/>
          <a:stretch/>
        </p:blipFill>
        <p:spPr>
          <a:xfrm>
            <a:off x="2022550" y="796821"/>
            <a:ext cx="7198350" cy="1585025"/>
          </a:xfrm>
          <a:prstGeom prst="rect">
            <a:avLst/>
          </a:prstGeom>
          <a:noFill/>
          <a:ln>
            <a:noFill/>
          </a:ln>
        </p:spPr>
      </p:pic>
      <p:sp>
        <p:nvSpPr>
          <p:cNvPr id="4" name="TextBox 3">
            <a:extLst>
              <a:ext uri="{FF2B5EF4-FFF2-40B4-BE49-F238E27FC236}">
                <a16:creationId xmlns:a16="http://schemas.microsoft.com/office/drawing/2014/main" id="{FD1229B9-52A5-4F56-A8AA-6F2BB953632B}"/>
              </a:ext>
            </a:extLst>
          </p:cNvPr>
          <p:cNvSpPr txBox="1"/>
          <p:nvPr/>
        </p:nvSpPr>
        <p:spPr>
          <a:xfrm>
            <a:off x="-76900" y="6589714"/>
            <a:ext cx="12192000" cy="276999"/>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sz="1200" dirty="0">
                <a:solidFill>
                  <a:schemeClr val="tx1"/>
                </a:solidFill>
                <a:latin typeface="Times New Roman" panose="02020603050405020304" pitchFamily="18" charset="0"/>
                <a:cs typeface="Times New Roman" panose="02020603050405020304" pitchFamily="18" charset="0"/>
              </a:rPr>
              <a:t>13</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792836a128_0_69"/>
          <p:cNvSpPr txBox="1"/>
          <p:nvPr/>
        </p:nvSpPr>
        <p:spPr>
          <a:xfrm>
            <a:off x="0" y="206375"/>
            <a:ext cx="12192000" cy="53931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4400" dirty="0">
                <a:solidFill>
                  <a:srgbClr val="FF6600"/>
                </a:solidFill>
                <a:latin typeface="Times New Roman"/>
                <a:ea typeface="Times New Roman"/>
                <a:cs typeface="Times New Roman"/>
                <a:sym typeface="Times New Roman"/>
              </a:rPr>
              <a:t>Execution Management Consulting For Students</a:t>
            </a:r>
            <a:endParaRPr sz="4400" dirty="0">
              <a:solidFill>
                <a:srgbClr val="FF6600"/>
              </a:solidFill>
              <a:latin typeface="Times New Roman"/>
              <a:ea typeface="Times New Roman"/>
              <a:cs typeface="Times New Roman"/>
              <a:sym typeface="Times New Roman"/>
            </a:endParaRPr>
          </a:p>
          <a:p>
            <a:pPr marL="90487" lvl="0" indent="-152400" algn="just" rtl="0">
              <a:lnSpc>
                <a:spcPct val="90000"/>
              </a:lnSpc>
              <a:spcBef>
                <a:spcPts val="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The Execution Management Consulting program for students is a certification program provided by the </a:t>
            </a:r>
            <a:r>
              <a:rPr lang="en-US" sz="2400" dirty="0" err="1">
                <a:solidFill>
                  <a:schemeClr val="dk1"/>
                </a:solidFill>
                <a:latin typeface="Times New Roman"/>
                <a:ea typeface="Times New Roman"/>
                <a:cs typeface="Times New Roman"/>
                <a:sym typeface="Times New Roman"/>
              </a:rPr>
              <a:t>Celonis</a:t>
            </a:r>
            <a:r>
              <a:rPr lang="en-US" sz="2400" dirty="0">
                <a:solidFill>
                  <a:schemeClr val="dk1"/>
                </a:solidFill>
                <a:latin typeface="Times New Roman"/>
                <a:ea typeface="Times New Roman"/>
                <a:cs typeface="Times New Roman"/>
                <a:sym typeface="Times New Roman"/>
              </a:rPr>
              <a:t> Academic Alliance. : </a:t>
            </a:r>
            <a:endParaRPr sz="2800" dirty="0">
              <a:solidFill>
                <a:schemeClr val="dk1"/>
              </a:solidFill>
              <a:latin typeface="Times New Roman"/>
              <a:ea typeface="Times New Roman"/>
              <a:cs typeface="Times New Roman"/>
              <a:sym typeface="Times New Roman"/>
            </a:endParaRPr>
          </a:p>
          <a:p>
            <a:pPr marL="90487" lvl="0" indent="-152400" algn="just" rtl="0">
              <a:lnSpc>
                <a:spcPct val="90000"/>
              </a:lnSpc>
              <a:spcBef>
                <a:spcPts val="1000"/>
              </a:spcBef>
              <a:spcAft>
                <a:spcPts val="0"/>
              </a:spcAft>
              <a:buClr>
                <a:schemeClr val="dk1"/>
              </a:buClr>
              <a:buSzPts val="2400"/>
              <a:buFont typeface="Noto Sans Symbols"/>
              <a:buChar char="⮚"/>
            </a:pPr>
            <a:r>
              <a:rPr lang="en-US" sz="2400" b="1" dirty="0" err="1">
                <a:solidFill>
                  <a:schemeClr val="dk1"/>
                </a:solidFill>
                <a:latin typeface="Times New Roman"/>
                <a:ea typeface="Times New Roman"/>
                <a:cs typeface="Times New Roman"/>
                <a:sym typeface="Times New Roman"/>
              </a:rPr>
              <a:t>Celonis</a:t>
            </a:r>
            <a:r>
              <a:rPr lang="en-US" sz="2400" b="1" dirty="0">
                <a:solidFill>
                  <a:schemeClr val="dk1"/>
                </a:solidFill>
                <a:latin typeface="Times New Roman"/>
                <a:ea typeface="Times New Roman"/>
                <a:cs typeface="Times New Roman"/>
                <a:sym typeface="Times New Roman"/>
              </a:rPr>
              <a:t> has 5 different categories of   components</a:t>
            </a:r>
            <a:r>
              <a:rPr lang="en-US" sz="24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433387" lvl="4" indent="-342900" algn="l" rtl="0">
              <a:lnSpc>
                <a:spcPct val="90000"/>
              </a:lnSpc>
              <a:spcBef>
                <a:spcPts val="500"/>
              </a:spcBef>
              <a:spcAft>
                <a:spcPts val="0"/>
              </a:spcAft>
              <a:buClr>
                <a:schemeClr val="dk1"/>
              </a:buClr>
              <a:buSzPts val="2400"/>
              <a:buFont typeface="Courier New"/>
              <a:buChar char="o"/>
            </a:pPr>
            <a:r>
              <a:rPr lang="en-US" sz="2400" b="1" dirty="0">
                <a:solidFill>
                  <a:schemeClr val="dk1"/>
                </a:solidFill>
                <a:latin typeface="Times New Roman"/>
                <a:ea typeface="Times New Roman"/>
                <a:cs typeface="Times New Roman"/>
                <a:sym typeface="Times New Roman"/>
              </a:rPr>
              <a:t>Process Components</a:t>
            </a:r>
            <a:r>
              <a:rPr lang="en-US" sz="2400" dirty="0">
                <a:solidFill>
                  <a:schemeClr val="dk1"/>
                </a:solidFill>
                <a:latin typeface="Times New Roman"/>
                <a:ea typeface="Times New Roman"/>
                <a:cs typeface="Times New Roman"/>
                <a:sym typeface="Times New Roman"/>
              </a:rPr>
              <a:t>: Visualize your activities and the way processes flow through them (Process Explorer and Variant Explorer).</a:t>
            </a:r>
            <a:endParaRPr sz="1800" dirty="0">
              <a:solidFill>
                <a:schemeClr val="dk1"/>
              </a:solidFill>
              <a:latin typeface="Times New Roman"/>
              <a:ea typeface="Times New Roman"/>
              <a:cs typeface="Times New Roman"/>
              <a:sym typeface="Times New Roman"/>
            </a:endParaRPr>
          </a:p>
          <a:p>
            <a:pPr marL="433387" lvl="4" indent="-342900" algn="l" rtl="0">
              <a:lnSpc>
                <a:spcPct val="90000"/>
              </a:lnSpc>
              <a:spcBef>
                <a:spcPts val="500"/>
              </a:spcBef>
              <a:spcAft>
                <a:spcPts val="0"/>
              </a:spcAft>
              <a:buClr>
                <a:schemeClr val="dk1"/>
              </a:buClr>
              <a:buSzPts val="2400"/>
              <a:buFont typeface="Courier New"/>
              <a:buChar char="o"/>
            </a:pPr>
            <a:r>
              <a:rPr lang="en-US" sz="2400" b="1" dirty="0">
                <a:solidFill>
                  <a:schemeClr val="dk1"/>
                </a:solidFill>
                <a:latin typeface="Times New Roman"/>
                <a:ea typeface="Times New Roman"/>
                <a:cs typeface="Times New Roman"/>
                <a:sym typeface="Times New Roman"/>
              </a:rPr>
              <a:t>Charts and Tables</a:t>
            </a:r>
            <a:r>
              <a:rPr lang="en-US" sz="2400" dirty="0">
                <a:solidFill>
                  <a:schemeClr val="dk1"/>
                </a:solidFill>
                <a:latin typeface="Times New Roman"/>
                <a:ea typeface="Times New Roman"/>
                <a:cs typeface="Times New Roman"/>
                <a:sym typeface="Times New Roman"/>
              </a:rPr>
              <a:t>: Plot you data or group, segment and arrange them in tables (OLAP Table, Pivot Table, World map)</a:t>
            </a:r>
            <a:endParaRPr sz="1800" dirty="0">
              <a:solidFill>
                <a:schemeClr val="dk1"/>
              </a:solidFill>
              <a:latin typeface="Times New Roman"/>
              <a:ea typeface="Times New Roman"/>
              <a:cs typeface="Times New Roman"/>
              <a:sym typeface="Times New Roman"/>
            </a:endParaRPr>
          </a:p>
          <a:p>
            <a:pPr marL="433387" lvl="4" indent="-342900" algn="l" rtl="0">
              <a:lnSpc>
                <a:spcPct val="90000"/>
              </a:lnSpc>
              <a:spcBef>
                <a:spcPts val="500"/>
              </a:spcBef>
              <a:spcAft>
                <a:spcPts val="0"/>
              </a:spcAft>
              <a:buClr>
                <a:schemeClr val="dk1"/>
              </a:buClr>
              <a:buSzPts val="2400"/>
              <a:buFont typeface="Courier New"/>
              <a:buChar char="o"/>
            </a:pPr>
            <a:r>
              <a:rPr lang="en-US" sz="2400" b="1" dirty="0">
                <a:solidFill>
                  <a:schemeClr val="dk1"/>
                </a:solidFill>
                <a:latin typeface="Times New Roman"/>
                <a:ea typeface="Times New Roman"/>
                <a:cs typeface="Times New Roman"/>
                <a:sym typeface="Times New Roman"/>
              </a:rPr>
              <a:t>Single KPI Components</a:t>
            </a:r>
            <a:r>
              <a:rPr lang="en-US" sz="2400" dirty="0">
                <a:solidFill>
                  <a:schemeClr val="dk1"/>
                </a:solidFill>
                <a:latin typeface="Times New Roman"/>
                <a:ea typeface="Times New Roman"/>
                <a:cs typeface="Times New Roman"/>
                <a:sym typeface="Times New Roman"/>
              </a:rPr>
              <a:t>: Track your data according to a single KPI.(</a:t>
            </a:r>
            <a:r>
              <a:rPr lang="en-US" sz="1800" dirty="0">
                <a:solidFill>
                  <a:schemeClr val="dk1"/>
                </a:solidFill>
                <a:latin typeface="Calibri"/>
                <a:ea typeface="Calibri"/>
                <a:cs typeface="Calibri"/>
                <a:sym typeface="Calibri"/>
              </a:rPr>
              <a:t> Key Performance Indicator )</a:t>
            </a:r>
            <a:endParaRPr sz="2400" dirty="0">
              <a:solidFill>
                <a:schemeClr val="dk1"/>
              </a:solidFill>
              <a:latin typeface="Times New Roman"/>
              <a:ea typeface="Times New Roman"/>
              <a:cs typeface="Times New Roman"/>
              <a:sym typeface="Times New Roman"/>
            </a:endParaRPr>
          </a:p>
          <a:p>
            <a:pPr marL="433387" lvl="4" indent="-342900" algn="l" rtl="0">
              <a:lnSpc>
                <a:spcPct val="90000"/>
              </a:lnSpc>
              <a:spcBef>
                <a:spcPts val="500"/>
              </a:spcBef>
              <a:spcAft>
                <a:spcPts val="0"/>
              </a:spcAft>
              <a:buClr>
                <a:schemeClr val="dk1"/>
              </a:buClr>
              <a:buSzPts val="2400"/>
              <a:buFont typeface="Courier New"/>
              <a:buChar char="o"/>
            </a:pPr>
            <a:r>
              <a:rPr lang="en-US" sz="2400" b="1" dirty="0">
                <a:solidFill>
                  <a:schemeClr val="dk1"/>
                </a:solidFill>
                <a:latin typeface="Times New Roman"/>
                <a:ea typeface="Times New Roman"/>
                <a:cs typeface="Times New Roman"/>
                <a:sym typeface="Times New Roman"/>
              </a:rPr>
              <a:t>Selection Components</a:t>
            </a:r>
            <a:r>
              <a:rPr lang="en-US" sz="2400" dirty="0">
                <a:solidFill>
                  <a:schemeClr val="dk1"/>
                </a:solidFill>
                <a:latin typeface="Times New Roman"/>
                <a:ea typeface="Times New Roman"/>
                <a:cs typeface="Times New Roman"/>
                <a:sym typeface="Times New Roman"/>
              </a:rPr>
              <a:t>: Helps the user create selections. </a:t>
            </a:r>
            <a:endParaRPr sz="1800" dirty="0">
              <a:solidFill>
                <a:schemeClr val="dk1"/>
              </a:solidFill>
              <a:latin typeface="Times New Roman"/>
              <a:ea typeface="Times New Roman"/>
              <a:cs typeface="Times New Roman"/>
              <a:sym typeface="Times New Roman"/>
            </a:endParaRPr>
          </a:p>
          <a:p>
            <a:pPr marL="433387" lvl="4" indent="-342900" algn="l" rtl="0">
              <a:lnSpc>
                <a:spcPct val="90000"/>
              </a:lnSpc>
              <a:spcBef>
                <a:spcPts val="500"/>
              </a:spcBef>
              <a:spcAft>
                <a:spcPts val="0"/>
              </a:spcAft>
              <a:buClr>
                <a:schemeClr val="dk1"/>
              </a:buClr>
              <a:buSzPts val="2400"/>
              <a:buFont typeface="Courier New"/>
              <a:buChar char="o"/>
            </a:pPr>
            <a:r>
              <a:rPr lang="en-US" sz="2400" b="1" dirty="0">
                <a:solidFill>
                  <a:schemeClr val="dk1"/>
                </a:solidFill>
                <a:latin typeface="Times New Roman"/>
                <a:ea typeface="Times New Roman"/>
                <a:cs typeface="Times New Roman"/>
                <a:sym typeface="Times New Roman"/>
              </a:rPr>
              <a:t>Design Components</a:t>
            </a:r>
            <a:r>
              <a:rPr lang="en-US" sz="2400" dirty="0">
                <a:solidFill>
                  <a:schemeClr val="dk1"/>
                </a:solidFill>
                <a:latin typeface="Times New Roman"/>
                <a:ea typeface="Times New Roman"/>
                <a:cs typeface="Times New Roman"/>
                <a:sym typeface="Times New Roman"/>
              </a:rPr>
              <a:t>: Create design elements for your analysis.</a:t>
            </a:r>
            <a:endParaRPr sz="2400"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lt1"/>
              </a:buClr>
              <a:buSzPts val="4400"/>
              <a:buFont typeface="Times New Roman"/>
              <a:buNone/>
            </a:pPr>
            <a:endParaRPr sz="4400" dirty="0">
              <a:solidFill>
                <a:srgbClr val="FF6600"/>
              </a:solidFill>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54635584-AA3B-44A1-A2DE-F3EED61244E1}"/>
              </a:ext>
            </a:extLst>
          </p:cNvPr>
          <p:cNvSpPr txBox="1"/>
          <p:nvPr/>
        </p:nvSpPr>
        <p:spPr>
          <a:xfrm>
            <a:off x="-76900" y="6589714"/>
            <a:ext cx="12192000" cy="276999"/>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sz="1200" dirty="0">
                <a:solidFill>
                  <a:schemeClr val="tx1"/>
                </a:solidFill>
                <a:latin typeface="Times New Roman" panose="02020603050405020304" pitchFamily="18" charset="0"/>
                <a:cs typeface="Times New Roman" panose="02020603050405020304" pitchFamily="18" charset="0"/>
              </a:rPr>
              <a:t>14</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792836a128_0_74"/>
          <p:cNvSpPr txBox="1"/>
          <p:nvPr/>
        </p:nvSpPr>
        <p:spPr>
          <a:xfrm>
            <a:off x="142875" y="317500"/>
            <a:ext cx="12049200" cy="60462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US" sz="4400" dirty="0">
                <a:solidFill>
                  <a:srgbClr val="FF6600"/>
                </a:solidFill>
                <a:latin typeface="Times New Roman"/>
                <a:ea typeface="Times New Roman"/>
                <a:cs typeface="Times New Roman"/>
                <a:sym typeface="Times New Roman"/>
              </a:rPr>
              <a:t>Execution Management Consulting For Students</a:t>
            </a:r>
            <a:endParaRPr sz="4400" dirty="0">
              <a:solidFill>
                <a:srgbClr val="FF6600"/>
              </a:solidFill>
              <a:latin typeface="Times New Roman"/>
              <a:ea typeface="Times New Roman"/>
              <a:cs typeface="Times New Roman"/>
              <a:sym typeface="Times New Roman"/>
            </a:endParaRPr>
          </a:p>
          <a:p>
            <a:pPr marL="228600" lvl="0" indent="-228600" algn="just" rtl="0">
              <a:lnSpc>
                <a:spcPct val="90000"/>
              </a:lnSpc>
              <a:spcBef>
                <a:spcPts val="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Introduction to EMS platform service : An Execution management system is an application utilized by traders designed to display market data and provide seamless and fast access to trading destinations for the purpose of transacting orders.</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This application contains broker provided and independent algorithms such as TWAP and VWAP, global market data and technology that is able to help predict certain market conditions</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One of the important features of EMS is the capacity to manage orders across multiple trading destinations such as</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Arial"/>
              <a:buNone/>
            </a:pPr>
            <a:r>
              <a:rPr lang="en-US" sz="2400" dirty="0">
                <a:solidFill>
                  <a:schemeClr val="dk1"/>
                </a:solidFill>
                <a:latin typeface="Times New Roman"/>
                <a:ea typeface="Times New Roman"/>
                <a:cs typeface="Times New Roman"/>
                <a:sym typeface="Times New Roman"/>
              </a:rPr>
              <a:t>1.Stock exchanges</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Arial"/>
              <a:buNone/>
            </a:pPr>
            <a:r>
              <a:rPr lang="en-US" sz="2400" dirty="0">
                <a:solidFill>
                  <a:schemeClr val="dk1"/>
                </a:solidFill>
                <a:latin typeface="Times New Roman"/>
                <a:ea typeface="Times New Roman"/>
                <a:cs typeface="Times New Roman"/>
                <a:sym typeface="Times New Roman"/>
              </a:rPr>
              <a:t>2.Stock brokerage firms</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Arial"/>
              <a:buNone/>
            </a:pPr>
            <a:r>
              <a:rPr lang="en-US" sz="2400" dirty="0">
                <a:solidFill>
                  <a:schemeClr val="dk1"/>
                </a:solidFill>
                <a:latin typeface="Times New Roman"/>
                <a:ea typeface="Times New Roman"/>
                <a:cs typeface="Times New Roman"/>
                <a:sym typeface="Times New Roman"/>
              </a:rPr>
              <a:t>3.Crossing networks and electronic communication networks</a:t>
            </a:r>
            <a:r>
              <a:rPr lang="en-US" sz="20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Font typeface="Arial"/>
              <a:buNone/>
            </a:pPr>
            <a:r>
              <a:rPr lang="en-US" sz="2400" dirty="0">
                <a:solidFill>
                  <a:schemeClr val="dk1"/>
                </a:solidFill>
                <a:latin typeface="Times New Roman"/>
                <a:ea typeface="Times New Roman"/>
                <a:cs typeface="Times New Roman"/>
                <a:sym typeface="Times New Roman"/>
              </a:rPr>
              <a:t>EMS helps businesses maximize execution capacity across the enterprise.</a:t>
            </a:r>
            <a:endParaRPr sz="2800" dirty="0">
              <a:solidFill>
                <a:schemeClr val="dk1"/>
              </a:solidFill>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1100"/>
              <a:buFont typeface="Arial"/>
              <a:buNone/>
            </a:pPr>
            <a:endParaRPr sz="4400" dirty="0">
              <a:solidFill>
                <a:srgbClr val="FF6600"/>
              </a:solidFill>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93325E72-D157-4310-83BE-97CC3D4A1DE8}"/>
              </a:ext>
            </a:extLst>
          </p:cNvPr>
          <p:cNvSpPr txBox="1"/>
          <p:nvPr/>
        </p:nvSpPr>
        <p:spPr>
          <a:xfrm>
            <a:off x="-76900" y="6589714"/>
            <a:ext cx="12192000" cy="307777"/>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dirty="0">
                <a:solidFill>
                  <a:schemeClr val="tx1"/>
                </a:solidFill>
                <a:latin typeface="Times New Roman" panose="02020603050405020304" pitchFamily="18" charset="0"/>
                <a:cs typeface="Times New Roman" panose="02020603050405020304" pitchFamily="18" charset="0"/>
              </a:rPr>
              <a:t>15</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792836a128_0_79"/>
          <p:cNvSpPr txBox="1"/>
          <p:nvPr/>
        </p:nvSpPr>
        <p:spPr>
          <a:xfrm>
            <a:off x="0" y="206375"/>
            <a:ext cx="12192000" cy="7822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4400" dirty="0">
                <a:solidFill>
                  <a:srgbClr val="FF6600"/>
                </a:solidFill>
                <a:latin typeface="Times New Roman"/>
                <a:ea typeface="Times New Roman"/>
                <a:cs typeface="Times New Roman"/>
                <a:sym typeface="Times New Roman"/>
              </a:rPr>
              <a:t>PQL</a:t>
            </a:r>
            <a:endParaRPr sz="4400" dirty="0">
              <a:solidFill>
                <a:srgbClr val="FF6600"/>
              </a:solidFill>
              <a:latin typeface="Times New Roman"/>
              <a:ea typeface="Times New Roman"/>
              <a:cs typeface="Times New Roman"/>
              <a:sym typeface="Times New Roman"/>
            </a:endParaRPr>
          </a:p>
          <a:p>
            <a:pPr marL="228600" lvl="0" indent="-241934" algn="just" rtl="0">
              <a:lnSpc>
                <a:spcPct val="90000"/>
              </a:lnSpc>
              <a:spcBef>
                <a:spcPts val="0"/>
              </a:spcBef>
              <a:spcAft>
                <a:spcPts val="0"/>
              </a:spcAft>
              <a:buClr>
                <a:schemeClr val="dk1"/>
              </a:buClr>
              <a:buSzPts val="2800"/>
              <a:buFont typeface="Noto Sans Symbols"/>
              <a:buChar char="⮚"/>
            </a:pPr>
            <a:r>
              <a:rPr lang="en-US" sz="2800" b="1" dirty="0">
                <a:solidFill>
                  <a:schemeClr val="dk1"/>
                </a:solidFill>
                <a:latin typeface="Times New Roman"/>
                <a:ea typeface="Times New Roman"/>
                <a:cs typeface="Times New Roman"/>
                <a:sym typeface="Times New Roman"/>
              </a:rPr>
              <a:t>Process Query Language.</a:t>
            </a:r>
            <a:endParaRPr sz="2800" dirty="0">
              <a:solidFill>
                <a:schemeClr val="dk1"/>
              </a:solidFill>
              <a:latin typeface="Times New Roman"/>
              <a:ea typeface="Times New Roman"/>
              <a:cs typeface="Times New Roman"/>
              <a:sym typeface="Times New Roman"/>
            </a:endParaRPr>
          </a:p>
          <a:p>
            <a:pPr marL="228600" lvl="0" indent="-241934" algn="just" rtl="0">
              <a:lnSpc>
                <a:spcPct val="90000"/>
              </a:lnSpc>
              <a:spcBef>
                <a:spcPts val="100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PQL is the important component in process mining. </a:t>
            </a:r>
            <a:endParaRPr sz="2800" dirty="0">
              <a:solidFill>
                <a:schemeClr val="dk1"/>
              </a:solidFill>
              <a:latin typeface="Times New Roman"/>
              <a:ea typeface="Times New Roman"/>
              <a:cs typeface="Times New Roman"/>
              <a:sym typeface="Times New Roman"/>
            </a:endParaRPr>
          </a:p>
          <a:p>
            <a:pPr marL="228600" lvl="0" indent="-241934" algn="just" rtl="0">
              <a:lnSpc>
                <a:spcPct val="90000"/>
              </a:lnSpc>
              <a:spcBef>
                <a:spcPts val="100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It is different from the SQL. It is designed based on requirements .If we give a question to it, it processes the data and gives the meaningful answer.</a:t>
            </a:r>
            <a:endParaRPr sz="2800" dirty="0">
              <a:solidFill>
                <a:schemeClr val="dk1"/>
              </a:solidFill>
              <a:latin typeface="Times New Roman"/>
              <a:ea typeface="Times New Roman"/>
              <a:cs typeface="Times New Roman"/>
              <a:sym typeface="Times New Roman"/>
            </a:endParaRPr>
          </a:p>
          <a:p>
            <a:pPr marL="228600" lvl="0" indent="-241934" algn="just" rtl="0">
              <a:lnSpc>
                <a:spcPct val="90000"/>
              </a:lnSpc>
              <a:spcBef>
                <a:spcPts val="100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Design goals and the history of the PQL:</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1.</a:t>
            </a:r>
            <a:r>
              <a:rPr lang="en-US" sz="2800" b="1" dirty="0">
                <a:solidFill>
                  <a:schemeClr val="dk1"/>
                </a:solidFill>
                <a:latin typeface="Times New Roman"/>
                <a:ea typeface="Times New Roman"/>
                <a:cs typeface="Times New Roman"/>
                <a:sym typeface="Times New Roman"/>
              </a:rPr>
              <a:t>Simplicity</a:t>
            </a:r>
            <a:r>
              <a:rPr lang="en-US" sz="2800" dirty="0">
                <a:solidFill>
                  <a:schemeClr val="dk1"/>
                </a:solidFill>
                <a:latin typeface="Times New Roman"/>
                <a:ea typeface="Times New Roman"/>
                <a:cs typeface="Times New Roman"/>
                <a:sym typeface="Times New Roman"/>
              </a:rPr>
              <a:t>:Easy to use and translates the complete process questions into data queries.</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2.</a:t>
            </a:r>
            <a:r>
              <a:rPr lang="en-US" sz="2800" b="1" dirty="0">
                <a:solidFill>
                  <a:schemeClr val="dk1"/>
                </a:solidFill>
                <a:latin typeface="Times New Roman"/>
                <a:ea typeface="Times New Roman"/>
                <a:cs typeface="Times New Roman"/>
                <a:sym typeface="Times New Roman"/>
              </a:rPr>
              <a:t>Flexibility</a:t>
            </a:r>
            <a:r>
              <a:rPr lang="en-US" sz="2800" dirty="0">
                <a:solidFill>
                  <a:schemeClr val="dk1"/>
                </a:solidFill>
                <a:latin typeface="Times New Roman"/>
                <a:ea typeface="Times New Roman"/>
                <a:cs typeface="Times New Roman"/>
                <a:sym typeface="Times New Roman"/>
              </a:rPr>
              <a:t>:Formulates any question, regardless of the process.</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3.</a:t>
            </a:r>
            <a:r>
              <a:rPr lang="en-US" sz="2800" b="1" dirty="0">
                <a:solidFill>
                  <a:schemeClr val="dk1"/>
                </a:solidFill>
                <a:latin typeface="Times New Roman"/>
                <a:ea typeface="Times New Roman"/>
                <a:cs typeface="Times New Roman"/>
                <a:sym typeface="Times New Roman"/>
              </a:rPr>
              <a:t>Event log centered</a:t>
            </a:r>
            <a:r>
              <a:rPr lang="en-US" sz="2800" dirty="0">
                <a:solidFill>
                  <a:schemeClr val="dk1"/>
                </a:solidFill>
                <a:latin typeface="Times New Roman"/>
                <a:ea typeface="Times New Roman"/>
                <a:cs typeface="Times New Roman"/>
                <a:sym typeface="Times New Roman"/>
              </a:rPr>
              <a:t>: supports process mining functionalities.</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4.</a:t>
            </a:r>
            <a:r>
              <a:rPr lang="en-US" sz="2800" b="1" dirty="0">
                <a:solidFill>
                  <a:schemeClr val="dk1"/>
                </a:solidFill>
                <a:latin typeface="Times New Roman"/>
                <a:ea typeface="Times New Roman"/>
                <a:cs typeface="Times New Roman"/>
                <a:sym typeface="Times New Roman"/>
              </a:rPr>
              <a:t>Business Focus</a:t>
            </a:r>
            <a:r>
              <a:rPr lang="en-US" sz="2800" dirty="0">
                <a:solidFill>
                  <a:schemeClr val="dk1"/>
                </a:solidFill>
                <a:latin typeface="Times New Roman"/>
                <a:ea typeface="Times New Roman"/>
                <a:cs typeface="Times New Roman"/>
                <a:sym typeface="Times New Roman"/>
              </a:rPr>
              <a:t> : Combine process Mining and business intelligence capabilities.</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5.</a:t>
            </a:r>
            <a:r>
              <a:rPr lang="en-US" sz="2800" b="1" dirty="0">
                <a:solidFill>
                  <a:schemeClr val="dk1"/>
                </a:solidFill>
                <a:latin typeface="Times New Roman"/>
                <a:ea typeface="Times New Roman"/>
                <a:cs typeface="Times New Roman"/>
                <a:sym typeface="Times New Roman"/>
              </a:rPr>
              <a:t>Frontend interaction</a:t>
            </a:r>
            <a:r>
              <a:rPr lang="en-US" sz="2800" dirty="0">
                <a:solidFill>
                  <a:schemeClr val="dk1"/>
                </a:solidFill>
                <a:latin typeface="Times New Roman"/>
                <a:ea typeface="Times New Roman"/>
                <a:cs typeface="Times New Roman"/>
                <a:sym typeface="Times New Roman"/>
              </a:rPr>
              <a:t>: Support of a graphical user interface(GUI).</a:t>
            </a:r>
            <a:endParaRPr sz="2800" dirty="0">
              <a:solidFill>
                <a:schemeClr val="dk1"/>
              </a:solidFill>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Font typeface="Arial"/>
              <a:buNone/>
            </a:pPr>
            <a:r>
              <a:rPr lang="en-US" sz="2800" dirty="0">
                <a:solidFill>
                  <a:schemeClr val="dk1"/>
                </a:solidFill>
                <a:latin typeface="Times New Roman"/>
                <a:ea typeface="Times New Roman"/>
                <a:cs typeface="Times New Roman"/>
                <a:sym typeface="Times New Roman"/>
              </a:rPr>
              <a:t> PQL are executed in </a:t>
            </a:r>
            <a:r>
              <a:rPr lang="en-US" sz="2800" b="1" dirty="0">
                <a:solidFill>
                  <a:schemeClr val="dk1"/>
                </a:solidFill>
                <a:latin typeface="Times New Roman"/>
                <a:ea typeface="Times New Roman"/>
                <a:cs typeface="Times New Roman"/>
                <a:sym typeface="Times New Roman"/>
              </a:rPr>
              <a:t>visual and code editors</a:t>
            </a:r>
            <a:r>
              <a:rPr lang="en-US" sz="28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4400" dirty="0">
              <a:solidFill>
                <a:srgbClr val="FF6600"/>
              </a:solidFill>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4400" dirty="0">
              <a:solidFill>
                <a:schemeClr val="lt1"/>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BAFC16B2-A2FB-417F-85F7-4862295EAD55}"/>
              </a:ext>
            </a:extLst>
          </p:cNvPr>
          <p:cNvSpPr txBox="1"/>
          <p:nvPr/>
        </p:nvSpPr>
        <p:spPr>
          <a:xfrm>
            <a:off x="-76900" y="6589714"/>
            <a:ext cx="12192000" cy="276999"/>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sz="1200" dirty="0">
                <a:solidFill>
                  <a:schemeClr val="tx1"/>
                </a:solidFill>
                <a:latin typeface="Times New Roman" panose="02020603050405020304" pitchFamily="18" charset="0"/>
                <a:cs typeface="Times New Roman" panose="02020603050405020304" pitchFamily="18" charset="0"/>
              </a:rPr>
              <a:t>16</a:t>
            </a:r>
            <a:endParaRPr lang="en-IN" sz="1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792836a128_0_84"/>
          <p:cNvSpPr txBox="1"/>
          <p:nvPr/>
        </p:nvSpPr>
        <p:spPr>
          <a:xfrm>
            <a:off x="0" y="206375"/>
            <a:ext cx="12192000" cy="1403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4400">
                <a:solidFill>
                  <a:srgbClr val="FF6600"/>
                </a:solidFill>
                <a:latin typeface="Times New Roman"/>
                <a:ea typeface="Times New Roman"/>
                <a:cs typeface="Times New Roman"/>
                <a:sym typeface="Times New Roman"/>
              </a:rPr>
              <a:t>Architecture of software PQL Engine</a:t>
            </a:r>
            <a:endParaRPr sz="4400">
              <a:solidFill>
                <a:srgbClr val="FF6600"/>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lt1"/>
              </a:buClr>
              <a:buSzPts val="4400"/>
              <a:buFont typeface="Times New Roman"/>
              <a:buNone/>
            </a:pPr>
            <a:endParaRPr sz="4400">
              <a:solidFill>
                <a:srgbClr val="FF6600"/>
              </a:solidFill>
              <a:latin typeface="Times New Roman"/>
              <a:ea typeface="Times New Roman"/>
              <a:cs typeface="Times New Roman"/>
              <a:sym typeface="Times New Roman"/>
            </a:endParaRPr>
          </a:p>
        </p:txBody>
      </p:sp>
      <p:pic>
        <p:nvPicPr>
          <p:cNvPr id="123" name="Google Shape;123;g2792836a128_0_84"/>
          <p:cNvPicPr preferRelativeResize="0">
            <a:picLocks noGrp="1"/>
          </p:cNvPicPr>
          <p:nvPr>
            <p:ph type="body" idx="4294967295"/>
          </p:nvPr>
        </p:nvPicPr>
        <p:blipFill rotWithShape="1">
          <a:blip r:embed="rId3">
            <a:alphaModFix/>
          </a:blip>
          <a:srcRect/>
          <a:stretch/>
        </p:blipFill>
        <p:spPr>
          <a:xfrm>
            <a:off x="2654300" y="1096963"/>
            <a:ext cx="9537700" cy="5395912"/>
          </a:xfrm>
          <a:prstGeom prst="rect">
            <a:avLst/>
          </a:prstGeom>
          <a:noFill/>
          <a:ln>
            <a:noFill/>
          </a:ln>
        </p:spPr>
      </p:pic>
      <p:sp>
        <p:nvSpPr>
          <p:cNvPr id="4" name="TextBox 3">
            <a:extLst>
              <a:ext uri="{FF2B5EF4-FFF2-40B4-BE49-F238E27FC236}">
                <a16:creationId xmlns:a16="http://schemas.microsoft.com/office/drawing/2014/main" id="{6AC45C37-08CF-470C-9F85-34F0CEA21240}"/>
              </a:ext>
            </a:extLst>
          </p:cNvPr>
          <p:cNvSpPr txBox="1"/>
          <p:nvPr/>
        </p:nvSpPr>
        <p:spPr>
          <a:xfrm>
            <a:off x="-76900" y="6589714"/>
            <a:ext cx="12192000" cy="307777"/>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dirty="0">
                <a:solidFill>
                  <a:schemeClr val="tx1"/>
                </a:solidFill>
                <a:latin typeface="Times New Roman" panose="02020603050405020304" pitchFamily="18" charset="0"/>
                <a:cs typeface="Times New Roman" panose="02020603050405020304" pitchFamily="18" charset="0"/>
              </a:rPr>
              <a:t>17</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792836a128_0_90"/>
          <p:cNvSpPr txBox="1"/>
          <p:nvPr/>
        </p:nvSpPr>
        <p:spPr>
          <a:xfrm>
            <a:off x="539750" y="71437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30" name="Google Shape;130;g2792836a128_0_90"/>
          <p:cNvPicPr preferRelativeResize="0">
            <a:picLocks noGrp="1"/>
          </p:cNvPicPr>
          <p:nvPr>
            <p:ph type="body" idx="4294967295"/>
          </p:nvPr>
        </p:nvPicPr>
        <p:blipFill rotWithShape="1">
          <a:blip r:embed="rId3">
            <a:alphaModFix/>
          </a:blip>
          <a:srcRect/>
          <a:stretch/>
        </p:blipFill>
        <p:spPr>
          <a:xfrm>
            <a:off x="0" y="1096963"/>
            <a:ext cx="11866563" cy="5395912"/>
          </a:xfrm>
          <a:prstGeom prst="rect">
            <a:avLst/>
          </a:prstGeom>
          <a:noFill/>
          <a:ln>
            <a:noFill/>
          </a:ln>
        </p:spPr>
      </p:pic>
      <p:sp>
        <p:nvSpPr>
          <p:cNvPr id="4" name="TextBox 3">
            <a:extLst>
              <a:ext uri="{FF2B5EF4-FFF2-40B4-BE49-F238E27FC236}">
                <a16:creationId xmlns:a16="http://schemas.microsoft.com/office/drawing/2014/main" id="{7A885505-7F1A-4F10-A12E-4ED034B1C525}"/>
              </a:ext>
            </a:extLst>
          </p:cNvPr>
          <p:cNvSpPr txBox="1"/>
          <p:nvPr/>
        </p:nvSpPr>
        <p:spPr>
          <a:xfrm>
            <a:off x="-58737" y="6611778"/>
            <a:ext cx="12192000" cy="307777"/>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dirty="0">
                <a:solidFill>
                  <a:schemeClr val="tx1"/>
                </a:solidFill>
                <a:latin typeface="Times New Roman" panose="02020603050405020304" pitchFamily="18" charset="0"/>
                <a:cs typeface="Times New Roman" panose="02020603050405020304" pitchFamily="18" charset="0"/>
              </a:rPr>
              <a:t>18</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77f3276da8_1_27"/>
          <p:cNvSpPr txBox="1"/>
          <p:nvPr/>
        </p:nvSpPr>
        <p:spPr>
          <a:xfrm>
            <a:off x="0" y="254000"/>
            <a:ext cx="91440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100">
              <a:latin typeface="Times New Roman"/>
              <a:ea typeface="Times New Roman"/>
              <a:cs typeface="Times New Roman"/>
              <a:sym typeface="Times New Roman"/>
            </a:endParaRPr>
          </a:p>
        </p:txBody>
      </p:sp>
      <p:sp>
        <p:nvSpPr>
          <p:cNvPr id="137" name="Google Shape;137;g277f3276da8_1_27"/>
          <p:cNvSpPr txBox="1"/>
          <p:nvPr/>
        </p:nvSpPr>
        <p:spPr>
          <a:xfrm>
            <a:off x="1285875" y="515600"/>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38" name="Google Shape;138;g277f3276da8_1_27"/>
          <p:cNvSpPr txBox="1"/>
          <p:nvPr/>
        </p:nvSpPr>
        <p:spPr>
          <a:xfrm>
            <a:off x="0" y="230922"/>
            <a:ext cx="12003975" cy="569356"/>
          </a:xfrm>
          <a:prstGeom prst="rect">
            <a:avLst/>
          </a:prstGeom>
          <a:solidFill>
            <a:schemeClr val="accen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dirty="0">
                <a:solidFill>
                  <a:schemeClr val="bg1"/>
                </a:solidFill>
                <a:latin typeface="Times New Roman"/>
                <a:ea typeface="Times New Roman"/>
                <a:cs typeface="Times New Roman"/>
                <a:sym typeface="Times New Roman"/>
              </a:rPr>
              <a:t>Real-Time Examples:</a:t>
            </a:r>
            <a:endParaRPr sz="2500" dirty="0">
              <a:solidFill>
                <a:schemeClr val="bg1"/>
              </a:solidFill>
              <a:latin typeface="Times New Roman"/>
              <a:ea typeface="Times New Roman"/>
              <a:cs typeface="Times New Roman"/>
              <a:sym typeface="Times New Roman"/>
            </a:endParaRPr>
          </a:p>
        </p:txBody>
      </p:sp>
      <p:sp>
        <p:nvSpPr>
          <p:cNvPr id="139" name="Google Shape;139;g277f3276da8_1_27"/>
          <p:cNvSpPr txBox="1"/>
          <p:nvPr/>
        </p:nvSpPr>
        <p:spPr>
          <a:xfrm>
            <a:off x="1619250" y="3603625"/>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 name="TextBox 6">
            <a:extLst>
              <a:ext uri="{FF2B5EF4-FFF2-40B4-BE49-F238E27FC236}">
                <a16:creationId xmlns:a16="http://schemas.microsoft.com/office/drawing/2014/main" id="{B01E64F7-7F6B-43D4-87E2-1D715694B11F}"/>
              </a:ext>
            </a:extLst>
          </p:cNvPr>
          <p:cNvSpPr txBox="1"/>
          <p:nvPr/>
        </p:nvSpPr>
        <p:spPr>
          <a:xfrm>
            <a:off x="-76900" y="6589714"/>
            <a:ext cx="12192000" cy="307777"/>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dirty="0">
                <a:solidFill>
                  <a:schemeClr val="tx1"/>
                </a:solidFill>
                <a:latin typeface="Times New Roman" panose="02020603050405020304" pitchFamily="18" charset="0"/>
                <a:cs typeface="Times New Roman" panose="02020603050405020304" pitchFamily="18" charset="0"/>
              </a:rPr>
              <a:t>19</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A11AD7A-C654-4183-818C-5EF180999FEB}"/>
              </a:ext>
            </a:extLst>
          </p:cNvPr>
          <p:cNvSpPr txBox="1"/>
          <p:nvPr/>
        </p:nvSpPr>
        <p:spPr>
          <a:xfrm rot="10800000" flipV="1">
            <a:off x="-76900" y="938878"/>
            <a:ext cx="12192000" cy="3300904"/>
          </a:xfrm>
          <a:prstGeom prst="rect">
            <a:avLst/>
          </a:prstGeom>
          <a:noFill/>
        </p:spPr>
        <p:txBody>
          <a:bodyPr wrap="square" rtlCol="0">
            <a:spAutoFit/>
          </a:bodyPr>
          <a:lstStyle/>
          <a:p>
            <a:r>
              <a:rPr lang="en-GB" sz="1800" dirty="0">
                <a:latin typeface="Times New Roman" panose="02020603050405020304" pitchFamily="18" charset="0"/>
                <a:cs typeface="Times New Roman" panose="02020603050405020304" pitchFamily="18" charset="0"/>
              </a:rPr>
              <a:t>Process mining is a technique that blends data mining and process management to </a:t>
            </a:r>
            <a:r>
              <a:rPr lang="en-GB" sz="1800" dirty="0" err="1">
                <a:latin typeface="Times New Roman" panose="02020603050405020304" pitchFamily="18" charset="0"/>
                <a:cs typeface="Times New Roman" panose="02020603050405020304" pitchFamily="18" charset="0"/>
              </a:rPr>
              <a:t>analyze</a:t>
            </a:r>
            <a:r>
              <a:rPr lang="en-GB" sz="1800" dirty="0">
                <a:latin typeface="Times New Roman" panose="02020603050405020304" pitchFamily="18" charset="0"/>
                <a:cs typeface="Times New Roman" panose="02020603050405020304" pitchFamily="18" charset="0"/>
              </a:rPr>
              <a:t> business processes based on event logs. Below are four interesting real-time examples of process mining applications:</a:t>
            </a:r>
          </a:p>
          <a:p>
            <a:r>
              <a:rPr lang="en-GB" sz="1800" b="1" dirty="0">
                <a:latin typeface="Times New Roman" panose="02020603050405020304" pitchFamily="18" charset="0"/>
                <a:cs typeface="Times New Roman" panose="02020603050405020304" pitchFamily="18" charset="0"/>
              </a:rPr>
              <a:t>1. Healthcare Process Optimization:</a:t>
            </a:r>
          </a:p>
          <a:p>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Use case: </a:t>
            </a:r>
            <a:r>
              <a:rPr lang="en-GB" sz="1800" dirty="0">
                <a:latin typeface="Times New Roman" panose="02020603050405020304" pitchFamily="18" charset="0"/>
                <a:cs typeface="Times New Roman" panose="02020603050405020304" pitchFamily="18" charset="0"/>
              </a:rPr>
              <a:t>A hospital uses process mining to optimize patient flow, reduce wait times, and improve overall care quality. </a:t>
            </a:r>
          </a:p>
          <a:p>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How it works</a:t>
            </a:r>
            <a:r>
              <a:rPr lang="en-GB" sz="1800" dirty="0">
                <a:latin typeface="Times New Roman" panose="02020603050405020304" pitchFamily="18" charset="0"/>
                <a:cs typeface="Times New Roman" panose="02020603050405020304" pitchFamily="18" charset="0"/>
              </a:rPr>
              <a:t>: The hospital collects event logs from patient admissions, treatments, diagnostics, and discharge systems. Process mining identifies bottlenecks such as long waiting times in emergency departments or delays in scheduling surgeries. By </a:t>
            </a:r>
            <a:r>
              <a:rPr lang="en-GB" sz="1800" dirty="0" err="1">
                <a:latin typeface="Times New Roman" panose="02020603050405020304" pitchFamily="18" charset="0"/>
                <a:cs typeface="Times New Roman" panose="02020603050405020304" pitchFamily="18" charset="0"/>
              </a:rPr>
              <a:t>analyzing</a:t>
            </a:r>
            <a:r>
              <a:rPr lang="en-GB" sz="1800" dirty="0">
                <a:latin typeface="Times New Roman" panose="02020603050405020304" pitchFamily="18" charset="0"/>
                <a:cs typeface="Times New Roman" panose="02020603050405020304" pitchFamily="18" charset="0"/>
              </a:rPr>
              <a:t> these logs in real-time, hospital administrators can take immediate action to streamline operations and improve the patient experience.</a:t>
            </a:r>
          </a:p>
          <a:p>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Real-time benefit: </a:t>
            </a:r>
            <a:r>
              <a:rPr lang="en-GB" sz="1800" dirty="0">
                <a:latin typeface="Times New Roman" panose="02020603050405020304" pitchFamily="18" charset="0"/>
                <a:cs typeface="Times New Roman" panose="02020603050405020304" pitchFamily="18" charset="0"/>
              </a:rPr>
              <a:t>Allows dynamic resource allocation (e.g., doctors, rooms) based on real-time patient demand and improves throughput.</a:t>
            </a:r>
          </a:p>
          <a:p>
            <a:endParaRPr lang="en-GB" sz="1800" b="1" dirty="0">
              <a:latin typeface="Times New Roman" panose="02020603050405020304" pitchFamily="18" charset="0"/>
              <a:cs typeface="Times New Roman" panose="02020603050405020304" pitchFamily="18" charset="0"/>
            </a:endParaRPr>
          </a:p>
          <a:p>
            <a:endParaRPr lang="en-GB" sz="105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E74BA2-2308-445C-A1A9-81F33ACCB28D}"/>
              </a:ext>
            </a:extLst>
          </p:cNvPr>
          <p:cNvPicPr>
            <a:picLocks noChangeAspect="1"/>
          </p:cNvPicPr>
          <p:nvPr/>
        </p:nvPicPr>
        <p:blipFill>
          <a:blip r:embed="rId3"/>
          <a:stretch>
            <a:fillRect/>
          </a:stretch>
        </p:blipFill>
        <p:spPr>
          <a:xfrm>
            <a:off x="3074796" y="3603625"/>
            <a:ext cx="4360983" cy="2897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g277f3276c28_0_2"/>
          <p:cNvSpPr txBox="1"/>
          <p:nvPr/>
        </p:nvSpPr>
        <p:spPr>
          <a:xfrm>
            <a:off x="1603375" y="2032000"/>
            <a:ext cx="91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42" name="Google Shape;42;g277f3276c28_0_2"/>
          <p:cNvSpPr txBox="1"/>
          <p:nvPr/>
        </p:nvSpPr>
        <p:spPr>
          <a:xfrm>
            <a:off x="904875" y="1079500"/>
            <a:ext cx="9144000" cy="42626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3500" dirty="0">
                <a:solidFill>
                  <a:srgbClr val="FF6600"/>
                </a:solidFill>
                <a:latin typeface="Calibri"/>
                <a:ea typeface="Calibri"/>
                <a:cs typeface="Calibri"/>
                <a:sym typeface="Calibri"/>
              </a:rPr>
              <a:t>CONTENTS</a:t>
            </a:r>
            <a:endParaRPr sz="3500" dirty="0">
              <a:solidFill>
                <a:srgbClr val="FF66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300" dirty="0">
              <a:solidFill>
                <a:schemeClr val="dk1"/>
              </a:solidFill>
              <a:latin typeface="Calibri"/>
              <a:ea typeface="Calibri"/>
              <a:cs typeface="Calibri"/>
              <a:sym typeface="Calibri"/>
            </a:endParaRPr>
          </a:p>
          <a:p>
            <a:pPr marL="457200" lvl="0" indent="-387350" algn="l" rtl="0">
              <a:spcBef>
                <a:spcPts val="0"/>
              </a:spcBef>
              <a:spcAft>
                <a:spcPts val="0"/>
              </a:spcAft>
              <a:buClr>
                <a:schemeClr val="dk1"/>
              </a:buClr>
              <a:buSzPts val="2500"/>
              <a:buChar char="●"/>
            </a:pPr>
            <a:r>
              <a:rPr lang="en-US" sz="2300" dirty="0">
                <a:solidFill>
                  <a:schemeClr val="dk1"/>
                </a:solidFill>
                <a:latin typeface="Calibri"/>
                <a:ea typeface="Calibri"/>
                <a:cs typeface="Calibri"/>
                <a:sym typeface="Calibri"/>
              </a:rPr>
              <a:t>Course Objective</a:t>
            </a:r>
          </a:p>
          <a:p>
            <a:pPr marL="457200" lvl="0" indent="-387350" algn="l" rtl="0">
              <a:spcBef>
                <a:spcPts val="0"/>
              </a:spcBef>
              <a:spcAft>
                <a:spcPts val="0"/>
              </a:spcAft>
              <a:buClr>
                <a:schemeClr val="dk1"/>
              </a:buClr>
              <a:buSzPts val="2500"/>
              <a:buChar char="●"/>
            </a:pPr>
            <a:r>
              <a:rPr lang="en-US" sz="2300" dirty="0">
                <a:solidFill>
                  <a:schemeClr val="dk1"/>
                </a:solidFill>
                <a:latin typeface="Calibri"/>
                <a:ea typeface="Calibri"/>
                <a:cs typeface="Calibri"/>
                <a:sym typeface="Calibri"/>
              </a:rPr>
              <a:t>Introduction</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Technology</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Applications </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Modules</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Real Time Applications </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Learning Outcomes</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GitHub Link</a:t>
            </a:r>
          </a:p>
          <a:p>
            <a:pPr marL="457200" indent="-387350">
              <a:buClr>
                <a:schemeClr val="dk1"/>
              </a:buClr>
              <a:buSzPts val="2500"/>
              <a:buFont typeface="Arial"/>
              <a:buChar char="●"/>
            </a:pPr>
            <a:r>
              <a:rPr lang="en-US" sz="2300" dirty="0">
                <a:solidFill>
                  <a:schemeClr val="dk1"/>
                </a:solidFill>
                <a:latin typeface="Calibri"/>
                <a:ea typeface="Calibri"/>
                <a:cs typeface="Calibri"/>
                <a:sym typeface="Calibri"/>
              </a:rPr>
              <a:t>Queries </a:t>
            </a:r>
          </a:p>
        </p:txBody>
      </p:sp>
      <p:sp>
        <p:nvSpPr>
          <p:cNvPr id="4" name="TextBox 3">
            <a:extLst>
              <a:ext uri="{FF2B5EF4-FFF2-40B4-BE49-F238E27FC236}">
                <a16:creationId xmlns:a16="http://schemas.microsoft.com/office/drawing/2014/main" id="{569B5BF5-F2DB-4167-AA2A-9844D212CF3A}"/>
              </a:ext>
            </a:extLst>
          </p:cNvPr>
          <p:cNvSpPr txBox="1"/>
          <p:nvPr/>
        </p:nvSpPr>
        <p:spPr>
          <a:xfrm>
            <a:off x="-76900" y="6589714"/>
            <a:ext cx="12192000" cy="276999"/>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sz="1200" dirty="0">
                <a:solidFill>
                  <a:schemeClr val="tx1"/>
                </a:solidFill>
                <a:latin typeface="Times New Roman" panose="02020603050405020304" pitchFamily="18" charset="0"/>
                <a:cs typeface="Times New Roman" panose="02020603050405020304" pitchFamily="18" charset="0"/>
              </a:rPr>
              <a:t>2</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3" name="TextBox 2">
            <a:extLst>
              <a:ext uri="{FF2B5EF4-FFF2-40B4-BE49-F238E27FC236}">
                <a16:creationId xmlns:a16="http://schemas.microsoft.com/office/drawing/2014/main" id="{EFBAAE23-E247-4BA0-A3A1-68EE5351C389}"/>
              </a:ext>
            </a:extLst>
          </p:cNvPr>
          <p:cNvSpPr txBox="1"/>
          <p:nvPr/>
        </p:nvSpPr>
        <p:spPr>
          <a:xfrm>
            <a:off x="-76900" y="6589714"/>
            <a:ext cx="12192000" cy="307777"/>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dirty="0">
                <a:solidFill>
                  <a:schemeClr val="tx1"/>
                </a:solidFill>
                <a:latin typeface="Times New Roman" panose="02020603050405020304" pitchFamily="18" charset="0"/>
                <a:cs typeface="Times New Roman" panose="02020603050405020304" pitchFamily="18" charset="0"/>
              </a:rPr>
              <a:t>20</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AEA2B70-D494-43D3-9621-8C77218655CD}"/>
              </a:ext>
            </a:extLst>
          </p:cNvPr>
          <p:cNvSpPr txBox="1"/>
          <p:nvPr/>
        </p:nvSpPr>
        <p:spPr>
          <a:xfrm>
            <a:off x="401934" y="552659"/>
            <a:ext cx="11234057" cy="3108543"/>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2. Financial Transaction Fraud Detection:</a:t>
            </a:r>
          </a:p>
          <a:p>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Use case </a:t>
            </a:r>
            <a:r>
              <a:rPr lang="en-GB" sz="1800" dirty="0">
                <a:latin typeface="Times New Roman" panose="02020603050405020304" pitchFamily="18" charset="0"/>
                <a:cs typeface="Times New Roman" panose="02020603050405020304" pitchFamily="18" charset="0"/>
              </a:rPr>
              <a:t>A bank employs process mining to detect fraudulent activities within its transaction processes.</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How it works: </a:t>
            </a:r>
            <a:r>
              <a:rPr lang="en-GB" sz="1800" dirty="0">
                <a:latin typeface="Times New Roman" panose="02020603050405020304" pitchFamily="18" charset="0"/>
                <a:cs typeface="Times New Roman" panose="02020603050405020304" pitchFamily="18" charset="0"/>
              </a:rPr>
              <a:t>Event logs from customer transactions (such as money transfers, withdrawals, or account changes) are monitored. Process mining detects deviations from normal transaction flows. For instance, if a customer typically makes transactions below a certain threshold and suddenly makes a large, suspicious transfer, it triggers alerts.</a:t>
            </a:r>
          </a:p>
          <a:p>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  Real-time benefit</a:t>
            </a:r>
            <a:r>
              <a:rPr lang="en-GB" sz="1800" dirty="0">
                <a:latin typeface="Times New Roman" panose="02020603050405020304" pitchFamily="18" charset="0"/>
                <a:cs typeface="Times New Roman" panose="02020603050405020304" pitchFamily="18" charset="0"/>
              </a:rPr>
              <a:t>: Enables immediate detection of fraud patterns or anomalies, allowing the bank to freeze suspicious accounts and reduce financial risk.</a:t>
            </a:r>
          </a:p>
          <a:p>
            <a:endParaRPr lang="en-GB" sz="18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3C4D3C-2BEA-4EAC-BE67-AC77C13CC5B0}"/>
              </a:ext>
            </a:extLst>
          </p:cNvPr>
          <p:cNvPicPr>
            <a:picLocks noChangeAspect="1"/>
          </p:cNvPicPr>
          <p:nvPr/>
        </p:nvPicPr>
        <p:blipFill>
          <a:blip r:embed="rId3"/>
          <a:stretch>
            <a:fillRect/>
          </a:stretch>
        </p:blipFill>
        <p:spPr>
          <a:xfrm>
            <a:off x="2642717" y="3224354"/>
            <a:ext cx="5326797" cy="33653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3" name="TextBox 2">
            <a:extLst>
              <a:ext uri="{FF2B5EF4-FFF2-40B4-BE49-F238E27FC236}">
                <a16:creationId xmlns:a16="http://schemas.microsoft.com/office/drawing/2014/main" id="{02EEB106-CDE0-43F6-850F-372D8F3E3A12}"/>
              </a:ext>
            </a:extLst>
          </p:cNvPr>
          <p:cNvSpPr txBox="1"/>
          <p:nvPr/>
        </p:nvSpPr>
        <p:spPr>
          <a:xfrm>
            <a:off x="-76900" y="6589714"/>
            <a:ext cx="12192000" cy="307777"/>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dirty="0">
                <a:solidFill>
                  <a:schemeClr val="tx1"/>
                </a:solidFill>
                <a:latin typeface="Times New Roman" panose="02020603050405020304" pitchFamily="18" charset="0"/>
                <a:cs typeface="Times New Roman" panose="02020603050405020304" pitchFamily="18" charset="0"/>
              </a:rPr>
              <a:t>21</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15E428F-8233-46E2-B81F-6A7D14E6FDB5}"/>
              </a:ext>
            </a:extLst>
          </p:cNvPr>
          <p:cNvSpPr txBox="1"/>
          <p:nvPr/>
        </p:nvSpPr>
        <p:spPr>
          <a:xfrm>
            <a:off x="0" y="241160"/>
            <a:ext cx="12192000" cy="523220"/>
          </a:xfrm>
          <a:prstGeom prst="rect">
            <a:avLst/>
          </a:prstGeom>
          <a:solidFill>
            <a:schemeClr val="accent2"/>
          </a:solidFill>
        </p:spPr>
        <p:txBody>
          <a:bodyPr wrap="square" rtlCol="0">
            <a:spAutoFit/>
          </a:bodyPr>
          <a:lstStyle/>
          <a:p>
            <a:r>
              <a:rPr lang="en-GB" sz="2800" dirty="0">
                <a:solidFill>
                  <a:schemeClr val="bg1"/>
                </a:solidFill>
                <a:latin typeface="Times New Roman" panose="02020603050405020304" pitchFamily="18" charset="0"/>
                <a:cs typeface="Times New Roman" panose="02020603050405020304" pitchFamily="18" charset="0"/>
              </a:rPr>
              <a:t>Learning Outcomes: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FEC9CF8-6E8A-4268-9EFD-E70FD258D93B}"/>
              </a:ext>
            </a:extLst>
          </p:cNvPr>
          <p:cNvSpPr txBox="1"/>
          <p:nvPr/>
        </p:nvSpPr>
        <p:spPr>
          <a:xfrm rot="10800000" flipH="1" flipV="1">
            <a:off x="0" y="1175268"/>
            <a:ext cx="8193929" cy="1323439"/>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Gain an understanding of basic process mining concepts.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Understand what process mining is and the basics of how it works.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Gaining experience in </a:t>
            </a:r>
            <a:r>
              <a:rPr lang="en-GB" sz="2000" dirty="0" err="1">
                <a:latin typeface="Times New Roman" panose="02020603050405020304" pitchFamily="18" charset="0"/>
                <a:cs typeface="Times New Roman" panose="02020603050405020304" pitchFamily="18" charset="0"/>
              </a:rPr>
              <a:t>analyzing</a:t>
            </a:r>
            <a:r>
              <a:rPr lang="en-GB" sz="2000" dirty="0">
                <a:latin typeface="Times New Roman" panose="02020603050405020304" pitchFamily="18" charset="0"/>
                <a:cs typeface="Times New Roman" panose="02020603050405020304" pitchFamily="18" charset="0"/>
              </a:rPr>
              <a:t> and optimizing business processes.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Learning about Real world applications of Process Mining.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B3561-98A0-4CB1-9561-D713ABD7222E}"/>
              </a:ext>
            </a:extLst>
          </p:cNvPr>
          <p:cNvSpPr txBox="1"/>
          <p:nvPr/>
        </p:nvSpPr>
        <p:spPr>
          <a:xfrm>
            <a:off x="-72013" y="6630610"/>
            <a:ext cx="12192000" cy="307777"/>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dirty="0">
                <a:solidFill>
                  <a:schemeClr val="tx1"/>
                </a:solidFill>
                <a:latin typeface="Times New Roman" panose="02020603050405020304" pitchFamily="18" charset="0"/>
                <a:cs typeface="Times New Roman" panose="02020603050405020304" pitchFamily="18" charset="0"/>
              </a:rPr>
              <a:t>22</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FA6697-EE69-4295-8747-845E18156B02}"/>
              </a:ext>
            </a:extLst>
          </p:cNvPr>
          <p:cNvSpPr txBox="1"/>
          <p:nvPr/>
        </p:nvSpPr>
        <p:spPr>
          <a:xfrm>
            <a:off x="1" y="231113"/>
            <a:ext cx="12191999" cy="461665"/>
          </a:xfrm>
          <a:prstGeom prst="rect">
            <a:avLst/>
          </a:prstGeom>
          <a:solidFill>
            <a:schemeClr val="accent2"/>
          </a:solidFill>
        </p:spPr>
        <p:txBody>
          <a:bodyPr wrap="square" rtlCol="0">
            <a:spAutoFit/>
          </a:bodyPr>
          <a:lstStyle/>
          <a:p>
            <a:r>
              <a:rPr lang="en-GB" sz="2400" dirty="0">
                <a:solidFill>
                  <a:schemeClr val="bg1"/>
                </a:solidFill>
                <a:latin typeface="Times New Roman" panose="02020603050405020304" pitchFamily="18" charset="0"/>
                <a:cs typeface="Times New Roman" panose="02020603050405020304" pitchFamily="18" charset="0"/>
              </a:rPr>
              <a:t>GITHUB:</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375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B814E6-8743-4D30-A5C6-335BCC786FD0}"/>
              </a:ext>
            </a:extLst>
          </p:cNvPr>
          <p:cNvSpPr txBox="1"/>
          <p:nvPr/>
        </p:nvSpPr>
        <p:spPr>
          <a:xfrm>
            <a:off x="2291025" y="2511529"/>
            <a:ext cx="7787472" cy="1107996"/>
          </a:xfrm>
          <a:prstGeom prst="rect">
            <a:avLst/>
          </a:prstGeom>
          <a:noFill/>
        </p:spPr>
        <p:txBody>
          <a:bodyPr wrap="square" rtlCol="0">
            <a:spAutoFit/>
          </a:bodyPr>
          <a:lstStyle/>
          <a:p>
            <a:r>
              <a:rPr lang="en-GB" sz="6600" dirty="0">
                <a:solidFill>
                  <a:schemeClr val="accent2"/>
                </a:solidFill>
                <a:latin typeface="Footlight MT Light" panose="0204060206030A020304" pitchFamily="18" charset="0"/>
                <a:cs typeface="Times New Roman" panose="02020603050405020304" pitchFamily="18" charset="0"/>
              </a:rPr>
              <a:t>Any Queries?</a:t>
            </a:r>
            <a:endParaRPr lang="en-IN" sz="6600" dirty="0">
              <a:solidFill>
                <a:schemeClr val="accent2"/>
              </a:solidFill>
              <a:latin typeface="Footlight MT Light" panose="0204060206030A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1F8001-F7D0-4ED7-97B3-855FE5E7C8FD}"/>
              </a:ext>
            </a:extLst>
          </p:cNvPr>
          <p:cNvSpPr txBox="1"/>
          <p:nvPr/>
        </p:nvSpPr>
        <p:spPr>
          <a:xfrm>
            <a:off x="-90434" y="6581001"/>
            <a:ext cx="12192000" cy="276999"/>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sz="1200" dirty="0">
                <a:solidFill>
                  <a:schemeClr val="tx1"/>
                </a:solidFill>
                <a:latin typeface="Times New Roman" panose="02020603050405020304" pitchFamily="18" charset="0"/>
                <a:cs typeface="Times New Roman" panose="02020603050405020304" pitchFamily="18" charset="0"/>
              </a:rPr>
              <a:t>23</a:t>
            </a:r>
            <a:r>
              <a:rPr lang="en-GB" sz="1200" dirty="0">
                <a:solidFill>
                  <a:schemeClr val="bg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974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3" name="TextBox 2">
            <a:extLst>
              <a:ext uri="{FF2B5EF4-FFF2-40B4-BE49-F238E27FC236}">
                <a16:creationId xmlns:a16="http://schemas.microsoft.com/office/drawing/2014/main" id="{5CC94DFB-549C-4A91-BED9-C7B08EF7CBF6}"/>
              </a:ext>
            </a:extLst>
          </p:cNvPr>
          <p:cNvSpPr txBox="1"/>
          <p:nvPr/>
        </p:nvSpPr>
        <p:spPr>
          <a:xfrm>
            <a:off x="-76901" y="6620562"/>
            <a:ext cx="12192000" cy="307777"/>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dirty="0">
                <a:solidFill>
                  <a:schemeClr val="tx1"/>
                </a:solidFill>
                <a:latin typeface="Times New Roman" panose="02020603050405020304" pitchFamily="18" charset="0"/>
                <a:cs typeface="Times New Roman" panose="02020603050405020304" pitchFamily="18" charset="0"/>
              </a:rPr>
              <a:t>24</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8C4FB5-FE3B-41A7-BF68-69E42551F085}"/>
              </a:ext>
            </a:extLst>
          </p:cNvPr>
          <p:cNvSpPr txBox="1"/>
          <p:nvPr/>
        </p:nvSpPr>
        <p:spPr>
          <a:xfrm>
            <a:off x="2627781" y="2605200"/>
            <a:ext cx="6782637" cy="1107996"/>
          </a:xfrm>
          <a:prstGeom prst="rect">
            <a:avLst/>
          </a:prstGeom>
          <a:noFill/>
        </p:spPr>
        <p:txBody>
          <a:bodyPr wrap="square" rtlCol="0">
            <a:spAutoFit/>
          </a:bodyPr>
          <a:lstStyle/>
          <a:p>
            <a:r>
              <a:rPr lang="en-GB" sz="6600" dirty="0">
                <a:solidFill>
                  <a:schemeClr val="accent2"/>
                </a:solidFill>
                <a:latin typeface="Footlight MT Light" panose="0204060206030A020304" pitchFamily="18" charset="0"/>
              </a:rPr>
              <a:t>Thankyou</a:t>
            </a:r>
            <a:endParaRPr lang="en-IN" sz="6600" dirty="0">
              <a:solidFill>
                <a:schemeClr val="accent2"/>
              </a:solidFill>
              <a:latin typeface="Footlight MT Light" panose="0204060206030A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3AFE7-B481-4542-BD6A-1EEEA1A65182}"/>
              </a:ext>
            </a:extLst>
          </p:cNvPr>
          <p:cNvSpPr txBox="1"/>
          <p:nvPr/>
        </p:nvSpPr>
        <p:spPr>
          <a:xfrm>
            <a:off x="0" y="251208"/>
            <a:ext cx="12192000" cy="584775"/>
          </a:xfrm>
          <a:prstGeom prst="rect">
            <a:avLst/>
          </a:prstGeom>
          <a:solidFill>
            <a:schemeClr val="accent2"/>
          </a:solidFill>
        </p:spPr>
        <p:txBody>
          <a:bodyPr wrap="square" rtlCol="0">
            <a:spAutoFit/>
          </a:bodyPr>
          <a:lstStyle/>
          <a:p>
            <a:r>
              <a:rPr lang="en-GB" sz="3200" dirty="0">
                <a:solidFill>
                  <a:schemeClr val="bg1"/>
                </a:solidFill>
                <a:latin typeface="Times New Roman" panose="02020603050405020304" pitchFamily="18" charset="0"/>
                <a:cs typeface="Times New Roman" panose="02020603050405020304" pitchFamily="18" charset="0"/>
              </a:rPr>
              <a:t>Course Objective:</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0E859E-593A-4702-B0CA-54922330BF49}"/>
              </a:ext>
            </a:extLst>
          </p:cNvPr>
          <p:cNvSpPr txBox="1"/>
          <p:nvPr/>
        </p:nvSpPr>
        <p:spPr>
          <a:xfrm>
            <a:off x="26799" y="904352"/>
            <a:ext cx="11970934" cy="4462760"/>
          </a:xfrm>
          <a:prstGeom prst="rect">
            <a:avLst/>
          </a:prstGeom>
          <a:noFill/>
        </p:spPr>
        <p:txBody>
          <a:bodyPr wrap="square" rtlCol="0">
            <a:spAutoFit/>
          </a:bodyPr>
          <a:lstStyle/>
          <a:p>
            <a:pPr algn="l"/>
            <a:endParaRPr lang="en-GB" b="0" i="0" dirty="0">
              <a:solidFill>
                <a:srgbClr val="000000"/>
              </a:solidFill>
              <a:effectLst/>
              <a:latin typeface="Source Sans Pro" panose="020B0604020202020204" pitchFamily="34" charset="0"/>
            </a:endParaRPr>
          </a:p>
          <a:p>
            <a:pPr marL="285750" indent="-285750" algn="l">
              <a:buFont typeface="Wingdings" panose="05000000000000000000" pitchFamily="2" charset="2"/>
              <a:buChar char="v"/>
            </a:pPr>
            <a:r>
              <a:rPr lang="en-GB" sz="2000" b="0" i="0" dirty="0">
                <a:solidFill>
                  <a:srgbClr val="000000"/>
                </a:solidFill>
                <a:effectLst/>
                <a:latin typeface="Times New Roman" panose="02020603050405020304" pitchFamily="18" charset="0"/>
                <a:cs typeface="Times New Roman" panose="02020603050405020304" pitchFamily="18" charset="0"/>
              </a:rPr>
              <a:t>The goal of process mining is to improve the performance of business and make data-driven decisions</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b="0" i="0" dirty="0">
                <a:solidFill>
                  <a:srgbClr val="000000"/>
                </a:solidFill>
                <a:effectLst/>
                <a:latin typeface="Times New Roman" panose="02020603050405020304" pitchFamily="18" charset="0"/>
                <a:cs typeface="Times New Roman" panose="02020603050405020304" pitchFamily="18" charset="0"/>
              </a:rPr>
              <a:t>The idea of process mining is to discover, monitor and improve real processes by </a:t>
            </a:r>
            <a:r>
              <a:rPr lang="en-GB" sz="2000" b="0" i="0" dirty="0" err="1">
                <a:solidFill>
                  <a:srgbClr val="000000"/>
                </a:solidFill>
                <a:effectLst/>
                <a:latin typeface="Times New Roman" panose="02020603050405020304" pitchFamily="18" charset="0"/>
                <a:cs typeface="Times New Roman" panose="02020603050405020304" pitchFamily="18" charset="0"/>
              </a:rPr>
              <a:t>extractingknowledge</a:t>
            </a:r>
            <a:r>
              <a:rPr lang="en-GB" sz="2000" b="0" i="0" dirty="0">
                <a:solidFill>
                  <a:srgbClr val="000000"/>
                </a:solidFill>
                <a:effectLst/>
                <a:latin typeface="Times New Roman" panose="02020603050405020304" pitchFamily="18" charset="0"/>
                <a:cs typeface="Times New Roman" panose="02020603050405020304" pitchFamily="18" charset="0"/>
              </a:rPr>
              <a:t> from data readily available in an organization’s information systems.</a:t>
            </a:r>
          </a:p>
          <a:p>
            <a:pPr marL="285750" indent="-285750">
              <a:buFont typeface="Wingdings" panose="05000000000000000000" pitchFamily="2" charset="2"/>
              <a:buChar char="v"/>
            </a:pPr>
            <a:endParaRPr lang="en-GB"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b="0" i="0" dirty="0">
                <a:solidFill>
                  <a:srgbClr val="000000"/>
                </a:solidFill>
                <a:effectLst/>
                <a:latin typeface="Times New Roman" panose="02020603050405020304" pitchFamily="18" charset="0"/>
                <a:cs typeface="Times New Roman" panose="02020603050405020304" pitchFamily="18" charset="0"/>
              </a:rPr>
              <a:t>The objectives of the Process Mining Virtual Internship are to equip participants with </a:t>
            </a:r>
            <a:r>
              <a:rPr lang="en-GB" sz="2000" b="0" i="0" dirty="0" err="1">
                <a:solidFill>
                  <a:srgbClr val="000000"/>
                </a:solidFill>
                <a:effectLst/>
                <a:latin typeface="Times New Roman" panose="02020603050405020304" pitchFamily="18" charset="0"/>
                <a:cs typeface="Times New Roman" panose="02020603050405020304" pitchFamily="18" charset="0"/>
              </a:rPr>
              <a:t>acomprehensive</a:t>
            </a:r>
            <a:r>
              <a:rPr lang="en-GB" sz="2000" b="0" i="0" dirty="0">
                <a:solidFill>
                  <a:srgbClr val="000000"/>
                </a:solidFill>
                <a:effectLst/>
                <a:latin typeface="Times New Roman" panose="02020603050405020304" pitchFamily="18" charset="0"/>
                <a:cs typeface="Times New Roman" panose="02020603050405020304" pitchFamily="18" charset="0"/>
              </a:rPr>
              <a:t> understanding of process mining concepts and methodologies</a:t>
            </a:r>
          </a:p>
          <a:p>
            <a:pPr marL="285750" indent="-285750">
              <a:buFont typeface="Wingdings" panose="05000000000000000000" pitchFamily="2" charset="2"/>
              <a:buChar char="v"/>
            </a:pPr>
            <a:endParaRPr lang="en-GB" sz="20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GB" sz="2000" b="0" i="0" dirty="0">
                <a:solidFill>
                  <a:srgbClr val="000000"/>
                </a:solidFill>
                <a:effectLst/>
                <a:latin typeface="Times New Roman" panose="02020603050405020304" pitchFamily="18" charset="0"/>
                <a:cs typeface="Times New Roman" panose="02020603050405020304" pitchFamily="18" charset="0"/>
              </a:rPr>
              <a:t>The main objectives of a process mining course could include:</a:t>
            </a:r>
          </a:p>
          <a:p>
            <a:pPr algn="l"/>
            <a:r>
              <a:rPr lang="en-GB" sz="2000" dirty="0">
                <a:latin typeface="Times New Roman" panose="02020603050405020304" pitchFamily="18" charset="0"/>
                <a:cs typeface="Times New Roman" panose="02020603050405020304" pitchFamily="18" charset="0"/>
              </a:rPr>
              <a:t>			</a:t>
            </a:r>
            <a:r>
              <a:rPr lang="en-GB" sz="2000" b="0" i="0" dirty="0">
                <a:solidFill>
                  <a:srgbClr val="000000"/>
                </a:solidFill>
                <a:effectLst/>
                <a:latin typeface="Times New Roman" panose="02020603050405020304" pitchFamily="18" charset="0"/>
                <a:cs typeface="Times New Roman" panose="02020603050405020304" pitchFamily="18" charset="0"/>
              </a:rPr>
              <a:t>Understanding Process Mining Concepts: Understanding fundamental concepts of process mining, such as event logs, process models, process discovery, conformance checking</a:t>
            </a:r>
          </a:p>
          <a:p>
            <a:pPr lvl="1"/>
            <a:endParaRPr lang="en-GB" sz="1800" b="0" i="0" dirty="0">
              <a:solidFill>
                <a:srgbClr val="000000"/>
              </a:solidFill>
              <a:effectLst/>
              <a:latin typeface="Source Sans Pro" panose="020B0604020202020204" pitchFamily="34" charset="0"/>
            </a:endParaRPr>
          </a:p>
          <a:p>
            <a:pPr marL="285750" indent="-285750">
              <a:buFont typeface="Wingdings" panose="05000000000000000000" pitchFamily="2" charset="2"/>
              <a:buChar char="v"/>
            </a:pPr>
            <a:endParaRPr lang="en-GB" sz="1800" b="0" i="0" dirty="0">
              <a:solidFill>
                <a:srgbClr val="000000"/>
              </a:solidFill>
              <a:effectLst/>
              <a:latin typeface="Source Sans Pro" panose="020B0604020202020204" pitchFamily="34" charset="0"/>
            </a:endParaRPr>
          </a:p>
          <a:p>
            <a:endParaRPr lang="en-IN" dirty="0"/>
          </a:p>
        </p:txBody>
      </p:sp>
      <p:sp>
        <p:nvSpPr>
          <p:cNvPr id="17" name="TextBox 16">
            <a:extLst>
              <a:ext uri="{FF2B5EF4-FFF2-40B4-BE49-F238E27FC236}">
                <a16:creationId xmlns:a16="http://schemas.microsoft.com/office/drawing/2014/main" id="{71DBC4FD-35F5-4D67-9FCF-60A542413981}"/>
              </a:ext>
            </a:extLst>
          </p:cNvPr>
          <p:cNvSpPr txBox="1"/>
          <p:nvPr/>
        </p:nvSpPr>
        <p:spPr>
          <a:xfrm>
            <a:off x="0" y="6606792"/>
            <a:ext cx="12192000" cy="276999"/>
          </a:xfrm>
          <a:prstGeom prst="rect">
            <a:avLst/>
          </a:prstGeom>
          <a:noFill/>
        </p:spPr>
        <p:txBody>
          <a:bodyPr wrap="square">
            <a:spAutoFit/>
          </a:bodyPr>
          <a:lstStyle/>
          <a:p>
            <a:r>
              <a:rPr lang="en-GB" sz="1200" b="0" i="0" dirty="0">
                <a:solidFill>
                  <a:schemeClr val="bg1"/>
                </a:solidFill>
                <a:effectLst/>
                <a:latin typeface="Times New Roman" panose="02020603050405020304" pitchFamily="18" charset="0"/>
                <a:cs typeface="Times New Roman" panose="02020603050405020304" pitchFamily="18" charset="0"/>
              </a:rPr>
              <a:t>224G1A33B1            </a:t>
            </a:r>
            <a:r>
              <a:rPr lang="en-GB" sz="1200" dirty="0">
                <a:solidFill>
                  <a:schemeClr val="bg1"/>
                </a:solidFill>
                <a:latin typeface="Times New Roman" panose="02020603050405020304" pitchFamily="18" charset="0"/>
                <a:cs typeface="Times New Roman" panose="02020603050405020304" pitchFamily="18" charset="0"/>
              </a:rPr>
              <a:t>DEPT.OF COMPUTER SCIENCE   AND  ENGINEERING(AL &amp; ML)                       SRINIVASA RAMANUJAN INSTITUTE OF TECHNOLOGY                                    </a:t>
            </a:r>
            <a:r>
              <a:rPr lang="en-GB" sz="1200" dirty="0">
                <a:solidFill>
                  <a:schemeClr val="tx1"/>
                </a:solidFill>
                <a:latin typeface="Times New Roman" panose="02020603050405020304" pitchFamily="18" charset="0"/>
                <a:cs typeface="Times New Roman" panose="02020603050405020304" pitchFamily="18" charset="0"/>
              </a:rPr>
              <a:t>3</a:t>
            </a:r>
            <a:endParaRPr lang="en-GB" sz="12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6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g277f3276da8_1_2"/>
          <p:cNvSpPr txBox="1"/>
          <p:nvPr/>
        </p:nvSpPr>
        <p:spPr>
          <a:xfrm>
            <a:off x="254000" y="231775"/>
            <a:ext cx="10223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a:solidFill>
                  <a:srgbClr val="FF6600"/>
                </a:solidFill>
                <a:latin typeface="Times New Roman"/>
                <a:ea typeface="Times New Roman"/>
                <a:cs typeface="Times New Roman"/>
                <a:sym typeface="Times New Roman"/>
              </a:rPr>
              <a:t>Introduction</a:t>
            </a:r>
            <a:endParaRPr sz="3400">
              <a:solidFill>
                <a:srgbClr val="FF6600"/>
              </a:solidFill>
              <a:latin typeface="Times New Roman"/>
              <a:ea typeface="Times New Roman"/>
              <a:cs typeface="Times New Roman"/>
              <a:sym typeface="Times New Roman"/>
            </a:endParaRPr>
          </a:p>
        </p:txBody>
      </p:sp>
      <p:sp>
        <p:nvSpPr>
          <p:cNvPr id="49" name="Google Shape;49;g277f3276da8_1_2"/>
          <p:cNvSpPr txBox="1"/>
          <p:nvPr/>
        </p:nvSpPr>
        <p:spPr>
          <a:xfrm>
            <a:off x="365124" y="822185"/>
            <a:ext cx="11572876" cy="4570452"/>
          </a:xfrm>
          <a:prstGeom prst="rect">
            <a:avLst/>
          </a:prstGeom>
          <a:noFill/>
          <a:ln>
            <a:noFill/>
          </a:ln>
        </p:spPr>
        <p:txBody>
          <a:bodyPr spcFirstLastPara="1" wrap="square" lIns="91425" tIns="91425" rIns="91425" bIns="91425" anchor="t" anchorCtr="0">
            <a:spAutoFit/>
          </a:bodyPr>
          <a:lstStyle/>
          <a:p>
            <a:pPr algn="l"/>
            <a:r>
              <a:rPr lang="en-GB" sz="1800" b="1" i="0" dirty="0">
                <a:solidFill>
                  <a:srgbClr val="000000"/>
                </a:solidFill>
                <a:effectLst/>
                <a:latin typeface="Times New Roman" panose="02020603050405020304" pitchFamily="18" charset="0"/>
                <a:cs typeface="Times New Roman" panose="02020603050405020304" pitchFamily="18" charset="0"/>
              </a:rPr>
              <a:t>What is Process Mining</a:t>
            </a:r>
            <a:r>
              <a:rPr lang="en-GB" sz="1800" dirty="0">
                <a:latin typeface="Times New Roman" panose="02020603050405020304" pitchFamily="18" charset="0"/>
                <a:cs typeface="Times New Roman" panose="02020603050405020304" pitchFamily="18" charset="0"/>
              </a:rPr>
              <a:t>?</a:t>
            </a:r>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sz="1800" b="0" i="0" dirty="0">
                <a:solidFill>
                  <a:srgbClr val="000000"/>
                </a:solidFill>
                <a:effectLst/>
                <a:latin typeface="Times New Roman" panose="02020603050405020304" pitchFamily="18" charset="0"/>
                <a:cs typeface="Times New Roman" panose="02020603050405020304" pitchFamily="18" charset="0"/>
              </a:rPr>
              <a:t>		Process mining is a data-driven methodology that involves </a:t>
            </a:r>
            <a:r>
              <a:rPr lang="en-GB" sz="1800" b="0" i="0" dirty="0" err="1">
                <a:solidFill>
                  <a:srgbClr val="000000"/>
                </a:solidFill>
                <a:effectLst/>
                <a:latin typeface="Times New Roman" panose="02020603050405020304" pitchFamily="18" charset="0"/>
                <a:cs typeface="Times New Roman" panose="02020603050405020304" pitchFamily="18" charset="0"/>
              </a:rPr>
              <a:t>analyzing</a:t>
            </a:r>
            <a:r>
              <a:rPr lang="en-GB" sz="1800" b="0" i="0" dirty="0">
                <a:solidFill>
                  <a:srgbClr val="000000"/>
                </a:solidFill>
                <a:effectLst/>
                <a:latin typeface="Times New Roman" panose="02020603050405020304" pitchFamily="18" charset="0"/>
                <a:cs typeface="Times New Roman" panose="02020603050405020304" pitchFamily="18" charset="0"/>
              </a:rPr>
              <a:t> event logs from various information systems to discover, monitor, and improve business processes. It aims to provide insights into how processes are actually executed, rather than how they are supposed to be executed according to predefined models </a:t>
            </a:r>
            <a:r>
              <a:rPr lang="en-GB" sz="1800" b="0" i="0" dirty="0" err="1">
                <a:solidFill>
                  <a:srgbClr val="000000"/>
                </a:solidFill>
                <a:effectLst/>
                <a:latin typeface="Times New Roman" panose="02020603050405020304" pitchFamily="18" charset="0"/>
                <a:cs typeface="Times New Roman" panose="02020603050405020304" pitchFamily="18" charset="0"/>
              </a:rPr>
              <a:t>orguidelines</a:t>
            </a:r>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sz="1800" b="0" i="0" dirty="0">
                <a:solidFill>
                  <a:srgbClr val="000000"/>
                </a:solidFill>
                <a:effectLst/>
                <a:latin typeface="Times New Roman" panose="02020603050405020304" pitchFamily="18" charset="0"/>
                <a:cs typeface="Times New Roman" panose="02020603050405020304" pitchFamily="18" charset="0"/>
              </a:rPr>
              <a:t>•Process mining holds significant importance for organizations across various industries due to its ability to provide valuable insights and drive operational improvements</a:t>
            </a:r>
          </a:p>
          <a:p>
            <a:pPr algn="l"/>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sz="1800" b="0" i="0" dirty="0">
                <a:solidFill>
                  <a:srgbClr val="000000"/>
                </a:solidFill>
                <a:effectLst/>
                <a:latin typeface="Times New Roman" panose="02020603050405020304" pitchFamily="18" charset="0"/>
                <a:cs typeface="Times New Roman" panose="02020603050405020304" pitchFamily="18" charset="0"/>
              </a:rPr>
              <a:t>•Process Mining is often described as occupying the area between business process</a:t>
            </a:r>
          </a:p>
          <a:p>
            <a:pPr marL="0" lvl="0" indent="457200" algn="l" rtl="0">
              <a:spcBef>
                <a:spcPts val="0"/>
              </a:spcBef>
              <a:spcAft>
                <a:spcPts val="0"/>
              </a:spcAft>
              <a:buNone/>
            </a:pPr>
            <a:endParaRPr sz="1800" dirty="0">
              <a:solidFill>
                <a:srgbClr val="4D5156"/>
              </a:solidFill>
              <a:highlight>
                <a:srgbClr val="FFFFFF"/>
              </a:highlight>
            </a:endParaRPr>
          </a:p>
          <a:p>
            <a:pPr marL="0" lvl="0" indent="457200" algn="l" rtl="0">
              <a:spcBef>
                <a:spcPts val="0"/>
              </a:spcBef>
              <a:spcAft>
                <a:spcPts val="0"/>
              </a:spcAft>
              <a:buNone/>
            </a:pPr>
            <a:endParaRPr sz="1800" dirty="0">
              <a:solidFill>
                <a:srgbClr val="4D5156"/>
              </a:solidFill>
              <a:highlight>
                <a:srgbClr val="FFFFFF"/>
              </a:highlight>
            </a:endParaRPr>
          </a:p>
          <a:p>
            <a:pPr marL="0" lvl="0" indent="457200" algn="l" rtl="0">
              <a:spcBef>
                <a:spcPts val="0"/>
              </a:spcBef>
              <a:spcAft>
                <a:spcPts val="0"/>
              </a:spcAft>
              <a:buNone/>
            </a:pPr>
            <a:endParaRPr sz="1800" dirty="0">
              <a:solidFill>
                <a:srgbClr val="4D5156"/>
              </a:solidFill>
              <a:highlight>
                <a:srgbClr val="FFFFFF"/>
              </a:highlight>
            </a:endParaRPr>
          </a:p>
          <a:p>
            <a:pPr marL="0" lvl="0" indent="457200" algn="l" rtl="0">
              <a:spcBef>
                <a:spcPts val="0"/>
              </a:spcBef>
              <a:spcAft>
                <a:spcPts val="0"/>
              </a:spcAft>
              <a:buNone/>
            </a:pPr>
            <a:endParaRPr sz="2300" dirty="0">
              <a:solidFill>
                <a:srgbClr val="4D5156"/>
              </a:solidFill>
              <a:highlight>
                <a:srgbClr val="FFFFFF"/>
              </a:highlight>
            </a:endParaRPr>
          </a:p>
          <a:p>
            <a:pPr marL="0" lvl="0" indent="457200" algn="l" rtl="0">
              <a:spcBef>
                <a:spcPts val="0"/>
              </a:spcBef>
              <a:spcAft>
                <a:spcPts val="0"/>
              </a:spcAft>
              <a:buNone/>
            </a:pPr>
            <a:endParaRPr sz="2300" dirty="0">
              <a:solidFill>
                <a:srgbClr val="4D5156"/>
              </a:solidFill>
              <a:highlight>
                <a:srgbClr val="FFFFFF"/>
              </a:highlight>
            </a:endParaRPr>
          </a:p>
          <a:p>
            <a:pPr marL="0" lvl="0" indent="457200" algn="l" rtl="0">
              <a:spcBef>
                <a:spcPts val="0"/>
              </a:spcBef>
              <a:spcAft>
                <a:spcPts val="0"/>
              </a:spcAft>
              <a:buNone/>
            </a:pPr>
            <a:endParaRPr sz="2300" dirty="0">
              <a:solidFill>
                <a:srgbClr val="4D5156"/>
              </a:solidFill>
              <a:highlight>
                <a:srgbClr val="FFFFFF"/>
              </a:highlight>
            </a:endParaRPr>
          </a:p>
        </p:txBody>
      </p:sp>
      <p:sp>
        <p:nvSpPr>
          <p:cNvPr id="4" name="TextBox 3">
            <a:extLst>
              <a:ext uri="{FF2B5EF4-FFF2-40B4-BE49-F238E27FC236}">
                <a16:creationId xmlns:a16="http://schemas.microsoft.com/office/drawing/2014/main" id="{FA67A767-9055-425A-9BAD-59139DF926A6}"/>
              </a:ext>
            </a:extLst>
          </p:cNvPr>
          <p:cNvSpPr txBox="1"/>
          <p:nvPr/>
        </p:nvSpPr>
        <p:spPr>
          <a:xfrm>
            <a:off x="-76900" y="6589714"/>
            <a:ext cx="12192000" cy="276999"/>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sz="1200" dirty="0">
                <a:solidFill>
                  <a:schemeClr val="tx1"/>
                </a:solidFill>
                <a:latin typeface="Times New Roman" panose="02020603050405020304" pitchFamily="18" charset="0"/>
                <a:cs typeface="Times New Roman" panose="02020603050405020304" pitchFamily="18" charset="0"/>
              </a:rPr>
              <a:t>4</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A3391E1-E4B4-4E6E-AF5D-320C17F4B37F}"/>
              </a:ext>
            </a:extLst>
          </p:cNvPr>
          <p:cNvPicPr>
            <a:picLocks noChangeAspect="1"/>
          </p:cNvPicPr>
          <p:nvPr/>
        </p:nvPicPr>
        <p:blipFill>
          <a:blip r:embed="rId3"/>
          <a:stretch>
            <a:fillRect/>
          </a:stretch>
        </p:blipFill>
        <p:spPr>
          <a:xfrm>
            <a:off x="3094892" y="3429000"/>
            <a:ext cx="5184949" cy="28294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g277f3276da8_1_11"/>
          <p:cNvSpPr txBox="1"/>
          <p:nvPr/>
        </p:nvSpPr>
        <p:spPr>
          <a:xfrm>
            <a:off x="110531" y="2547817"/>
            <a:ext cx="12372871" cy="3539400"/>
          </a:xfrm>
          <a:prstGeom prst="rect">
            <a:avLst/>
          </a:prstGeom>
          <a:noFill/>
          <a:ln>
            <a:noFill/>
          </a:ln>
        </p:spPr>
        <p:txBody>
          <a:bodyPr spcFirstLastPara="1" wrap="square" lIns="91425" tIns="91425" rIns="91425" bIns="91425" anchor="t" anchorCtr="0">
            <a:spAutoFit/>
          </a:bodyPr>
          <a:lstStyle/>
          <a:p>
            <a:r>
              <a:rPr lang="en-GB" sz="2000" dirty="0">
                <a:latin typeface="Times New Roman" panose="02020603050405020304" pitchFamily="18" charset="0"/>
                <a:cs typeface="Times New Roman" panose="02020603050405020304" pitchFamily="18" charset="0"/>
              </a:rPr>
              <a:t>The main components of Process Mining:</a:t>
            </a:r>
          </a:p>
          <a:p>
            <a:r>
              <a:rPr lang="en-GB" sz="1800" dirty="0">
                <a:latin typeface="Times New Roman" panose="02020603050405020304" pitchFamily="18" charset="0"/>
                <a:cs typeface="Times New Roman" panose="02020603050405020304" pitchFamily="18" charset="0"/>
              </a:rPr>
              <a:t>•</a:t>
            </a:r>
            <a:r>
              <a:rPr lang="en-GB" sz="1800" b="1" dirty="0">
                <a:latin typeface="Times New Roman" panose="02020603050405020304" pitchFamily="18" charset="0"/>
                <a:cs typeface="Times New Roman" panose="02020603050405020304" pitchFamily="18" charset="0"/>
              </a:rPr>
              <a:t>Understanding Data Sources : </a:t>
            </a:r>
            <a:r>
              <a:rPr lang="en-GB" sz="1800" dirty="0">
                <a:latin typeface="Times New Roman" panose="02020603050405020304" pitchFamily="18" charset="0"/>
                <a:cs typeface="Times New Roman" panose="02020603050405020304" pitchFamily="18" charset="0"/>
              </a:rPr>
              <a:t>How to collect, </a:t>
            </a:r>
            <a:r>
              <a:rPr lang="en-GB" sz="1800" dirty="0" err="1">
                <a:latin typeface="Times New Roman" panose="02020603050405020304" pitchFamily="18" charset="0"/>
                <a:cs typeface="Times New Roman" panose="02020603050405020304" pitchFamily="18" charset="0"/>
              </a:rPr>
              <a:t>preprocess</a:t>
            </a:r>
            <a:r>
              <a:rPr lang="en-GB" sz="1800" dirty="0">
                <a:latin typeface="Times New Roman" panose="02020603050405020304" pitchFamily="18" charset="0"/>
                <a:cs typeface="Times New Roman" panose="02020603050405020304" pitchFamily="18" charset="0"/>
              </a:rPr>
              <a:t>, and transform event data from various sources such as information systems, logs, and databases into suitable formats for analysis</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a:t>
            </a:r>
            <a:r>
              <a:rPr lang="en-GB" sz="1800" b="1" dirty="0">
                <a:latin typeface="Times New Roman" panose="02020603050405020304" pitchFamily="18" charset="0"/>
                <a:cs typeface="Times New Roman" panose="02020603050405020304" pitchFamily="18" charset="0"/>
              </a:rPr>
              <a:t>Process Discovery : </a:t>
            </a:r>
            <a:r>
              <a:rPr lang="en-GB" sz="1800" dirty="0">
                <a:latin typeface="Times New Roman" panose="02020603050405020304" pitchFamily="18" charset="0"/>
                <a:cs typeface="Times New Roman" panose="02020603050405020304" pitchFamily="18" charset="0"/>
              </a:rPr>
              <a:t>Introduce techniques for automatically discovering process models from event data, including algorithms like Alpha Miner, Heuristic Miner, and Inductive Miner.</a:t>
            </a:r>
          </a:p>
          <a:p>
            <a:endParaRPr lang="en-GB" sz="1800" dirty="0">
              <a:latin typeface="Times New Roman" panose="02020603050405020304" pitchFamily="18" charset="0"/>
              <a:cs typeface="Times New Roman" panose="02020603050405020304" pitchFamily="18" charset="0"/>
            </a:endParaRPr>
          </a:p>
          <a:p>
            <a:r>
              <a:rPr lang="en-GB" sz="1800" b="1" dirty="0">
                <a:latin typeface="Times New Roman" panose="02020603050405020304" pitchFamily="18" charset="0"/>
                <a:cs typeface="Times New Roman" panose="02020603050405020304" pitchFamily="18" charset="0"/>
              </a:rPr>
              <a:t>Enhancing Process Models :</a:t>
            </a:r>
            <a:r>
              <a:rPr lang="en-GB" sz="1050" dirty="0">
                <a:latin typeface="Times New Roman" panose="02020603050405020304" pitchFamily="18" charset="0"/>
                <a:cs typeface="Times New Roman" panose="02020603050405020304" pitchFamily="18" charset="0"/>
              </a:rPr>
              <a:t>:</a:t>
            </a:r>
            <a:r>
              <a:rPr lang="en-GB" sz="1800" b="0" i="0" dirty="0">
                <a:solidFill>
                  <a:srgbClr val="000000"/>
                </a:solidFill>
                <a:effectLst/>
                <a:latin typeface="Times New Roman" panose="02020603050405020304" pitchFamily="18" charset="0"/>
                <a:cs typeface="Times New Roman" panose="02020603050405020304" pitchFamily="18" charset="0"/>
              </a:rPr>
              <a:t> Cover techniques to improve the accuracy </a:t>
            </a:r>
            <a:r>
              <a:rPr lang="en-GB" sz="1800" b="0" i="0" dirty="0" err="1">
                <a:solidFill>
                  <a:srgbClr val="000000"/>
                </a:solidFill>
                <a:effectLst/>
                <a:latin typeface="Times New Roman" panose="02020603050405020304" pitchFamily="18" charset="0"/>
                <a:cs typeface="Times New Roman" panose="02020603050405020304" pitchFamily="18" charset="0"/>
              </a:rPr>
              <a:t>andcomprehensibility</a:t>
            </a:r>
            <a:r>
              <a:rPr lang="en-GB" sz="1800" b="0" i="0" dirty="0">
                <a:solidFill>
                  <a:srgbClr val="000000"/>
                </a:solidFill>
                <a:effectLst/>
                <a:latin typeface="Times New Roman" panose="02020603050405020304" pitchFamily="18" charset="0"/>
                <a:cs typeface="Times New Roman" panose="02020603050405020304" pitchFamily="18" charset="0"/>
              </a:rPr>
              <a:t> of process models by incorporating additional information or domain knowledge.</a:t>
            </a:r>
          </a:p>
          <a:p>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sz="1800" b="1" i="0" dirty="0">
                <a:solidFill>
                  <a:srgbClr val="000000"/>
                </a:solidFill>
                <a:effectLst/>
                <a:latin typeface="Times New Roman" panose="02020603050405020304" pitchFamily="18" charset="0"/>
                <a:cs typeface="Times New Roman" panose="02020603050405020304" pitchFamily="18" charset="0"/>
              </a:rPr>
              <a:t>Process Analysis and Visualization : </a:t>
            </a:r>
            <a:r>
              <a:rPr lang="en-GB" sz="1800" b="0" i="0" dirty="0">
                <a:solidFill>
                  <a:srgbClr val="000000"/>
                </a:solidFill>
                <a:effectLst/>
                <a:latin typeface="Times New Roman" panose="02020603050405020304" pitchFamily="18" charset="0"/>
                <a:cs typeface="Times New Roman" panose="02020603050405020304" pitchFamily="18" charset="0"/>
              </a:rPr>
              <a:t>Providing knowledge about techniques for visualizing process data, </a:t>
            </a:r>
            <a:r>
              <a:rPr lang="en-GB" sz="1800" b="0" i="0" dirty="0" err="1">
                <a:solidFill>
                  <a:srgbClr val="000000"/>
                </a:solidFill>
                <a:effectLst/>
                <a:latin typeface="Times New Roman" panose="02020603050405020304" pitchFamily="18" charset="0"/>
                <a:cs typeface="Times New Roman" panose="02020603050405020304" pitchFamily="18" charset="0"/>
              </a:rPr>
              <a:t>analyzing</a:t>
            </a:r>
            <a:r>
              <a:rPr lang="en-GB" sz="1800" b="0" i="0" dirty="0">
                <a:solidFill>
                  <a:srgbClr val="000000"/>
                </a:solidFill>
                <a:effectLst/>
                <a:latin typeface="Times New Roman" panose="02020603050405020304" pitchFamily="18" charset="0"/>
                <a:cs typeface="Times New Roman" panose="02020603050405020304" pitchFamily="18" charset="0"/>
              </a:rPr>
              <a:t> process performance, and deriving insights from process metrics.</a:t>
            </a:r>
            <a:endParaRPr lang="en-GB" sz="1200" b="0" i="0" dirty="0">
              <a:solidFill>
                <a:srgbClr val="000000"/>
              </a:solidFill>
              <a:effectLst/>
              <a:latin typeface="Source Sans Pro" panose="020B0503030403020204" pitchFamily="34" charset="0"/>
            </a:endParaRPr>
          </a:p>
        </p:txBody>
      </p:sp>
      <p:pic>
        <p:nvPicPr>
          <p:cNvPr id="57" name="Google Shape;57;g277f3276da8_1_11"/>
          <p:cNvPicPr preferRelativeResize="0"/>
          <p:nvPr/>
        </p:nvPicPr>
        <p:blipFill>
          <a:blip r:embed="rId3">
            <a:alphaModFix/>
          </a:blip>
          <a:stretch>
            <a:fillRect/>
          </a:stretch>
        </p:blipFill>
        <p:spPr>
          <a:xfrm>
            <a:off x="3093967" y="312644"/>
            <a:ext cx="3495675" cy="2428875"/>
          </a:xfrm>
          <a:prstGeom prst="rect">
            <a:avLst/>
          </a:prstGeom>
          <a:noFill/>
          <a:ln>
            <a:noFill/>
          </a:ln>
        </p:spPr>
      </p:pic>
      <p:sp>
        <p:nvSpPr>
          <p:cNvPr id="7" name="TextBox 6">
            <a:extLst>
              <a:ext uri="{FF2B5EF4-FFF2-40B4-BE49-F238E27FC236}">
                <a16:creationId xmlns:a16="http://schemas.microsoft.com/office/drawing/2014/main" id="{FA6A1BA3-4D64-4094-9DC9-DE58EA197BE2}"/>
              </a:ext>
            </a:extLst>
          </p:cNvPr>
          <p:cNvSpPr txBox="1"/>
          <p:nvPr/>
        </p:nvSpPr>
        <p:spPr>
          <a:xfrm>
            <a:off x="-98636" y="6604084"/>
            <a:ext cx="12191999" cy="276999"/>
          </a:xfrm>
          <a:prstGeom prst="rect">
            <a:avLst/>
          </a:prstGeom>
          <a:noFill/>
        </p:spPr>
        <p:txBody>
          <a:bodyPr wrap="square">
            <a:spAutoFit/>
          </a:bodyPr>
          <a:lstStyle/>
          <a:p>
            <a:pPr algn="l"/>
            <a:r>
              <a:rPr lang="en-GB" sz="1050" b="0" i="0" dirty="0">
                <a:solidFill>
                  <a:schemeClr val="bg1"/>
                </a:solidFill>
                <a:effectLst/>
                <a:latin typeface="Times New Roman" panose="02020603050405020304" pitchFamily="18" charset="0"/>
                <a:cs typeface="Times New Roman" panose="02020603050405020304" pitchFamily="18" charset="0"/>
              </a:rPr>
              <a:t>224G1A33B1          DEPT OF COMPUTER SCIENCE AND ENGINEERING(AI &amp; ML)                                                          SRINIVASA RAMANUJAN INSTITUTE OF TECHNOLOGY                                                </a:t>
            </a:r>
            <a:r>
              <a:rPr lang="en-GB" sz="1200" b="0" i="0" dirty="0">
                <a:solidFill>
                  <a:schemeClr val="tx1"/>
                </a:solidFill>
                <a:effectLst/>
                <a:latin typeface="Times New Roman" panose="02020603050405020304" pitchFamily="18" charset="0"/>
                <a:cs typeface="Times New Roman" panose="02020603050405020304" pitchFamily="18" charset="0"/>
              </a:rPr>
              <a:t>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18837E-1DE3-4D42-8A26-95E905928822}"/>
              </a:ext>
            </a:extLst>
          </p:cNvPr>
          <p:cNvSpPr txBox="1"/>
          <p:nvPr/>
        </p:nvSpPr>
        <p:spPr>
          <a:xfrm>
            <a:off x="0" y="221064"/>
            <a:ext cx="12192000" cy="646331"/>
          </a:xfrm>
          <a:prstGeom prst="rect">
            <a:avLst/>
          </a:prstGeom>
          <a:solidFill>
            <a:schemeClr val="accent2"/>
          </a:solidFill>
        </p:spPr>
        <p:txBody>
          <a:bodyPr wrap="square" rtlCol="0">
            <a:spAutoFit/>
          </a:bodyPr>
          <a:lstStyle/>
          <a:p>
            <a:r>
              <a:rPr lang="en-GB" sz="3600" dirty="0">
                <a:solidFill>
                  <a:schemeClr val="bg1"/>
                </a:solidFill>
                <a:latin typeface="Times New Roman" panose="02020603050405020304" pitchFamily="18" charset="0"/>
                <a:cs typeface="Times New Roman" panose="02020603050405020304" pitchFamily="18" charset="0"/>
              </a:rPr>
              <a:t>Benefits of Process Mining:</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C1CBAC0-CAD2-460A-A83D-92FFFE534493}"/>
              </a:ext>
            </a:extLst>
          </p:cNvPr>
          <p:cNvSpPr txBox="1"/>
          <p:nvPr/>
        </p:nvSpPr>
        <p:spPr>
          <a:xfrm flipH="1">
            <a:off x="251209" y="979664"/>
            <a:ext cx="12192000" cy="3508653"/>
          </a:xfrm>
          <a:prstGeom prst="rect">
            <a:avLst/>
          </a:prstGeom>
          <a:noFill/>
        </p:spPr>
        <p:txBody>
          <a:bodyPr wrap="square" rtlCol="0">
            <a:spAutoFit/>
          </a:bodyPr>
          <a:lstStyle/>
          <a:p>
            <a:pPr algn="l"/>
            <a:endParaRPr lang="en-GB" b="0" i="0" dirty="0">
              <a:solidFill>
                <a:srgbClr val="000000"/>
              </a:solidFill>
              <a:effectLst/>
              <a:latin typeface="Source Sans Pro" panose="020B0503030403020204" pitchFamily="34" charset="0"/>
            </a:endParaRPr>
          </a:p>
          <a:p>
            <a:r>
              <a:rPr lang="en-GB" b="0" i="0" dirty="0">
                <a:solidFill>
                  <a:srgbClr val="000000"/>
                </a:solidFill>
                <a:effectLst/>
                <a:latin typeface="ff3"/>
              </a:rPr>
              <a:t>•</a:t>
            </a:r>
            <a:r>
              <a:rPr lang="en-GB" sz="1800" i="0" dirty="0">
                <a:solidFill>
                  <a:srgbClr val="000000"/>
                </a:solidFill>
                <a:effectLst/>
                <a:latin typeface="Times New Roman" panose="02020603050405020304" pitchFamily="18" charset="0"/>
                <a:cs typeface="Times New Roman" panose="02020603050405020304" pitchFamily="18" charset="0"/>
              </a:rPr>
              <a:t>Improve performance management</a:t>
            </a:r>
          </a:p>
          <a:p>
            <a:pPr algn="l"/>
            <a:endParaRPr lang="en-GB" b="0" i="0" dirty="0">
              <a:solidFill>
                <a:srgbClr val="000000"/>
              </a:solidFill>
              <a:effectLst/>
              <a:latin typeface="Source Sans Pro" panose="020B0503030403020204" pitchFamily="34" charset="0"/>
            </a:endParaRPr>
          </a:p>
          <a:p>
            <a:pPr algn="l"/>
            <a:r>
              <a:rPr lang="en-GB" b="0" i="0" dirty="0">
                <a:solidFill>
                  <a:srgbClr val="000000"/>
                </a:solidFill>
                <a:effectLst/>
                <a:latin typeface="ff3"/>
              </a:rPr>
              <a:t>•</a:t>
            </a:r>
            <a:r>
              <a:rPr lang="en-GB" sz="1800" b="0" i="0" dirty="0">
                <a:solidFill>
                  <a:srgbClr val="000000"/>
                </a:solidFill>
                <a:effectLst/>
                <a:latin typeface="ff1"/>
              </a:rPr>
              <a:t>Eliminate unnecessary steps</a:t>
            </a:r>
          </a:p>
          <a:p>
            <a:pPr algn="l"/>
            <a:endParaRPr lang="en-GB" sz="1800" b="0" i="0" dirty="0">
              <a:solidFill>
                <a:srgbClr val="000000"/>
              </a:solidFill>
              <a:effectLst/>
              <a:latin typeface="Source Sans Pro" panose="020B0503030403020204" pitchFamily="34" charset="0"/>
            </a:endParaRPr>
          </a:p>
          <a:p>
            <a:pPr algn="l"/>
            <a:r>
              <a:rPr lang="en-GB" b="0" i="0" dirty="0">
                <a:solidFill>
                  <a:srgbClr val="000000"/>
                </a:solidFill>
                <a:effectLst/>
                <a:latin typeface="ff3"/>
              </a:rPr>
              <a:t>•</a:t>
            </a:r>
            <a:r>
              <a:rPr lang="en-GB" sz="1800" b="0" i="0" dirty="0">
                <a:solidFill>
                  <a:srgbClr val="000000"/>
                </a:solidFill>
                <a:effectLst/>
                <a:latin typeface="Times New Roman" panose="02020603050405020304" pitchFamily="18" charset="0"/>
                <a:cs typeface="Times New Roman" panose="02020603050405020304" pitchFamily="18" charset="0"/>
              </a:rPr>
              <a:t>Reduce reaction time</a:t>
            </a:r>
          </a:p>
          <a:p>
            <a:pPr algn="l"/>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b="0" i="0" dirty="0">
                <a:solidFill>
                  <a:srgbClr val="000000"/>
                </a:solidFill>
                <a:effectLst/>
                <a:latin typeface="ff3"/>
              </a:rPr>
              <a:t>•</a:t>
            </a:r>
            <a:r>
              <a:rPr lang="en-GB" sz="1800" b="0" i="0" dirty="0">
                <a:solidFill>
                  <a:srgbClr val="000000"/>
                </a:solidFill>
                <a:effectLst/>
                <a:latin typeface="Times New Roman" panose="02020603050405020304" pitchFamily="18" charset="0"/>
                <a:cs typeface="Times New Roman" panose="02020603050405020304" pitchFamily="18" charset="0"/>
              </a:rPr>
              <a:t>Identify and resolve process bottlenecks</a:t>
            </a:r>
          </a:p>
          <a:p>
            <a:pPr algn="l"/>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b="0" i="0" dirty="0">
                <a:solidFill>
                  <a:srgbClr val="000000"/>
                </a:solidFill>
                <a:effectLst/>
                <a:latin typeface="ff3"/>
              </a:rPr>
              <a:t>•</a:t>
            </a:r>
            <a:r>
              <a:rPr lang="en-GB" sz="1800" b="0" i="0" dirty="0">
                <a:solidFill>
                  <a:srgbClr val="000000"/>
                </a:solidFill>
                <a:effectLst/>
                <a:latin typeface="Times New Roman" panose="02020603050405020304" pitchFamily="18" charset="0"/>
                <a:cs typeface="Times New Roman" panose="02020603050405020304" pitchFamily="18" charset="0"/>
              </a:rPr>
              <a:t>Resolve inter-process conflicts</a:t>
            </a:r>
          </a:p>
          <a:p>
            <a:pPr algn="l"/>
            <a:endParaRPr lang="en-GB" sz="1800" b="0" i="0" dirty="0">
              <a:solidFill>
                <a:srgbClr val="000000"/>
              </a:solidFill>
              <a:effectLst/>
              <a:latin typeface="Times New Roman" panose="02020603050405020304" pitchFamily="18" charset="0"/>
              <a:cs typeface="Times New Roman" panose="02020603050405020304" pitchFamily="18" charset="0"/>
            </a:endParaRPr>
          </a:p>
          <a:p>
            <a:pPr algn="l"/>
            <a:r>
              <a:rPr lang="en-GB" b="0" i="0" dirty="0">
                <a:solidFill>
                  <a:srgbClr val="000000"/>
                </a:solidFill>
                <a:effectLst/>
                <a:latin typeface="ff3"/>
              </a:rPr>
              <a:t>•</a:t>
            </a:r>
            <a:r>
              <a:rPr lang="en-GB" sz="1800" b="0" i="0" dirty="0" err="1">
                <a:solidFill>
                  <a:srgbClr val="000000"/>
                </a:solidFill>
                <a:effectLst/>
                <a:latin typeface="Times New Roman" panose="02020603050405020304" pitchFamily="18" charset="0"/>
                <a:cs typeface="Times New Roman" panose="02020603050405020304" pitchFamily="18" charset="0"/>
              </a:rPr>
              <a:t>Analyze</a:t>
            </a:r>
            <a:r>
              <a:rPr lang="en-GB" sz="1800" b="0" i="0" dirty="0">
                <a:solidFill>
                  <a:srgbClr val="000000"/>
                </a:solidFill>
                <a:effectLst/>
                <a:latin typeface="Times New Roman" panose="02020603050405020304" pitchFamily="18" charset="0"/>
                <a:cs typeface="Times New Roman" panose="02020603050405020304" pitchFamily="18" charset="0"/>
              </a:rPr>
              <a:t> audit data faster</a:t>
            </a:r>
          </a:p>
          <a:p>
            <a:endParaRPr lang="en-IN" dirty="0"/>
          </a:p>
        </p:txBody>
      </p:sp>
      <p:sp>
        <p:nvSpPr>
          <p:cNvPr id="4" name="TextBox 3">
            <a:extLst>
              <a:ext uri="{FF2B5EF4-FFF2-40B4-BE49-F238E27FC236}">
                <a16:creationId xmlns:a16="http://schemas.microsoft.com/office/drawing/2014/main" id="{2E24591C-0DD9-4C8D-97AB-C404DEDE30E7}"/>
              </a:ext>
            </a:extLst>
          </p:cNvPr>
          <p:cNvSpPr txBox="1"/>
          <p:nvPr/>
        </p:nvSpPr>
        <p:spPr>
          <a:xfrm flipH="1">
            <a:off x="-80386" y="6611815"/>
            <a:ext cx="12192000" cy="261610"/>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            DEPT OF COMPUTER SCIENCE AND ENGINEERING(AI &amp; ML)                                                      SRINIVASA RAMANUJAN INSTITUTE OF TECHONOLOGY                                                 </a:t>
            </a:r>
            <a:r>
              <a:rPr lang="en-GB" sz="1050" b="1" dirty="0">
                <a:solidFill>
                  <a:schemeClr val="tx1"/>
                </a:solidFill>
                <a:latin typeface="Times New Roman" panose="02020603050405020304" pitchFamily="18" charset="0"/>
                <a:cs typeface="Times New Roman" panose="02020603050405020304" pitchFamily="18" charset="0"/>
              </a:rPr>
              <a:t> </a:t>
            </a:r>
            <a:r>
              <a:rPr lang="en-GB" sz="1100" b="1" dirty="0">
                <a:solidFill>
                  <a:schemeClr val="tx1"/>
                </a:solidFill>
                <a:latin typeface="Times New Roman" panose="02020603050405020304" pitchFamily="18" charset="0"/>
                <a:cs typeface="Times New Roman" panose="02020603050405020304" pitchFamily="18" charset="0"/>
              </a:rPr>
              <a:t>6</a:t>
            </a:r>
            <a:endParaRPr lang="en-IN" sz="1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52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792836a128_0_23"/>
          <p:cNvSpPr txBox="1"/>
          <p:nvPr/>
        </p:nvSpPr>
        <p:spPr>
          <a:xfrm>
            <a:off x="481903" y="773432"/>
            <a:ext cx="12001500" cy="20389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a:spcBef>
                <a:spcPts val="1500"/>
              </a:spcBef>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a:p>
            <a:pPr marL="0" lvl="0" indent="0" algn="l" rtl="0">
              <a:spcBef>
                <a:spcPts val="0"/>
              </a:spcBef>
              <a:spcAft>
                <a:spcPts val="0"/>
              </a:spcAft>
              <a:buNone/>
            </a:pPr>
            <a:endParaRPr sz="1200" dirty="0">
              <a:solidFill>
                <a:srgbClr val="17171E"/>
              </a:solidFill>
              <a:highlight>
                <a:srgbClr val="FFFFFF"/>
              </a:highlight>
            </a:endParaRPr>
          </a:p>
        </p:txBody>
      </p:sp>
      <p:sp>
        <p:nvSpPr>
          <p:cNvPr id="4" name="TextBox 3">
            <a:extLst>
              <a:ext uri="{FF2B5EF4-FFF2-40B4-BE49-F238E27FC236}">
                <a16:creationId xmlns:a16="http://schemas.microsoft.com/office/drawing/2014/main" id="{036249A1-A591-4379-9091-51601ADB5D65}"/>
              </a:ext>
            </a:extLst>
          </p:cNvPr>
          <p:cNvSpPr txBox="1"/>
          <p:nvPr/>
        </p:nvSpPr>
        <p:spPr>
          <a:xfrm>
            <a:off x="-76900" y="6589714"/>
            <a:ext cx="12192000" cy="307777"/>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dirty="0">
                <a:solidFill>
                  <a:schemeClr val="tx1"/>
                </a:solidFill>
                <a:latin typeface="Times New Roman" panose="02020603050405020304" pitchFamily="18" charset="0"/>
                <a:cs typeface="Times New Roman" panose="02020603050405020304" pitchFamily="18" charset="0"/>
              </a:rPr>
              <a:t>7</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FAAB731-342E-48B2-89E1-61D334658B00}"/>
              </a:ext>
            </a:extLst>
          </p:cNvPr>
          <p:cNvSpPr txBox="1"/>
          <p:nvPr/>
        </p:nvSpPr>
        <p:spPr>
          <a:xfrm>
            <a:off x="0" y="893121"/>
            <a:ext cx="12001500" cy="5262979"/>
          </a:xfrm>
          <a:prstGeom prst="rect">
            <a:avLst/>
          </a:prstGeom>
          <a:noFill/>
        </p:spPr>
        <p:txBody>
          <a:bodyPr wrap="square">
            <a:spAutoFit/>
          </a:bodyPr>
          <a:lstStyle/>
          <a:p>
            <a:pPr algn="l"/>
            <a:r>
              <a:rPr lang="en-GB" sz="2400" b="1" i="0" dirty="0">
                <a:solidFill>
                  <a:srgbClr val="000000"/>
                </a:solidFill>
                <a:effectLst/>
                <a:latin typeface="Times New Roman" panose="02020603050405020304" pitchFamily="18" charset="0"/>
                <a:cs typeface="Times New Roman" panose="02020603050405020304" pitchFamily="18" charset="0"/>
              </a:rPr>
              <a:t>Process Discovery Tools</a:t>
            </a:r>
            <a:endParaRPr lang="en-GB" sz="24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a:solidFill>
                  <a:srgbClr val="000000"/>
                </a:solidFill>
                <a:effectLst/>
                <a:latin typeface="Times New Roman" panose="02020603050405020304" pitchFamily="18" charset="0"/>
                <a:cs typeface="Times New Roman" panose="02020603050405020304" pitchFamily="18" charset="0"/>
              </a:rPr>
              <a:t>Disco: </a:t>
            </a:r>
            <a:r>
              <a:rPr lang="en-GB" sz="2000" b="0" i="0" dirty="0">
                <a:solidFill>
                  <a:srgbClr val="000000"/>
                </a:solidFill>
                <a:effectLst/>
                <a:latin typeface="Times New Roman" panose="02020603050405020304" pitchFamily="18" charset="0"/>
                <a:cs typeface="Times New Roman" panose="02020603050405020304" pitchFamily="18" charset="0"/>
              </a:rPr>
              <a:t>A popular process mining tool that offers process discovery, conformance checking and performance analysis capabilities</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a:solidFill>
                  <a:srgbClr val="000000"/>
                </a:solidFill>
                <a:effectLst/>
                <a:latin typeface="Times New Roman" panose="02020603050405020304" pitchFamily="18" charset="0"/>
                <a:cs typeface="Times New Roman" panose="02020603050405020304" pitchFamily="18" charset="0"/>
              </a:rPr>
              <a:t>Prom:</a:t>
            </a:r>
          </a:p>
          <a:p>
            <a:pPr algn="l"/>
            <a:r>
              <a:rPr lang="en-GB" sz="2000" b="0" i="0" dirty="0">
                <a:solidFill>
                  <a:srgbClr val="000000"/>
                </a:solidFill>
                <a:effectLst/>
                <a:latin typeface="Times New Roman" panose="02020603050405020304" pitchFamily="18" charset="0"/>
                <a:cs typeface="Times New Roman" panose="02020603050405020304" pitchFamily="18" charset="0"/>
              </a:rPr>
              <a:t> 	An open-source framework that provides a wide range of process mining </a:t>
            </a:r>
            <a:r>
              <a:rPr lang="en-GB" sz="2000" b="0" i="0" dirty="0" err="1">
                <a:solidFill>
                  <a:srgbClr val="000000"/>
                </a:solidFill>
                <a:effectLst/>
                <a:latin typeface="Times New Roman" panose="02020603050405020304" pitchFamily="18" charset="0"/>
                <a:cs typeface="Times New Roman" panose="02020603050405020304" pitchFamily="18" charset="0"/>
              </a:rPr>
              <a:t>plugins,including</a:t>
            </a:r>
            <a:r>
              <a:rPr lang="en-GB" sz="2000" b="0" i="0" dirty="0">
                <a:solidFill>
                  <a:srgbClr val="000000"/>
                </a:solidFill>
                <a:effectLst/>
                <a:latin typeface="Times New Roman" panose="02020603050405020304" pitchFamily="18" charset="0"/>
                <a:cs typeface="Times New Roman" panose="02020603050405020304" pitchFamily="18" charset="0"/>
              </a:rPr>
              <a:t> various process discovery algorithms</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err="1">
                <a:solidFill>
                  <a:srgbClr val="000000"/>
                </a:solidFill>
                <a:effectLst/>
                <a:latin typeface="Times New Roman" panose="02020603050405020304" pitchFamily="18" charset="0"/>
                <a:cs typeface="Times New Roman" panose="02020603050405020304" pitchFamily="18" charset="0"/>
              </a:rPr>
              <a:t>Celonis</a:t>
            </a:r>
            <a:r>
              <a:rPr lang="en-GB" sz="2000" b="1" dirty="0">
                <a:latin typeface="Times New Roman" panose="02020603050405020304" pitchFamily="18" charset="0"/>
                <a:cs typeface="Times New Roman" panose="02020603050405020304" pitchFamily="18" charset="0"/>
              </a:rPr>
              <a:t>: </a:t>
            </a:r>
          </a:p>
          <a:p>
            <a:pPr algn="l"/>
            <a:r>
              <a:rPr lang="en-GB" sz="2000" b="0" i="0" dirty="0">
                <a:solidFill>
                  <a:srgbClr val="000000"/>
                </a:solidFill>
                <a:effectLst/>
                <a:latin typeface="Times New Roman" panose="02020603050405020304" pitchFamily="18" charset="0"/>
                <a:cs typeface="Times New Roman" panose="02020603050405020304" pitchFamily="18" charset="0"/>
              </a:rPr>
              <a:t>	Offers a process mining platform with advanced AI capabilities for </a:t>
            </a:r>
            <a:r>
              <a:rPr lang="en-GB" sz="2000" b="0" i="0" dirty="0" err="1">
                <a:solidFill>
                  <a:srgbClr val="000000"/>
                </a:solidFill>
                <a:effectLst/>
                <a:latin typeface="Times New Roman" panose="02020603050405020304" pitchFamily="18" charset="0"/>
                <a:cs typeface="Times New Roman" panose="02020603050405020304" pitchFamily="18" charset="0"/>
              </a:rPr>
              <a:t>discovering,monitoring</a:t>
            </a:r>
            <a:r>
              <a:rPr lang="en-GB" sz="2000" b="0" i="0" dirty="0">
                <a:solidFill>
                  <a:srgbClr val="000000"/>
                </a:solidFill>
                <a:effectLst/>
                <a:latin typeface="Times New Roman" panose="02020603050405020304" pitchFamily="18" charset="0"/>
                <a:cs typeface="Times New Roman" panose="02020603050405020304" pitchFamily="18" charset="0"/>
              </a:rPr>
              <a:t>, and improving processes</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a:solidFill>
                  <a:srgbClr val="000000"/>
                </a:solidFill>
                <a:effectLst/>
                <a:latin typeface="Times New Roman" panose="02020603050405020304" pitchFamily="18" charset="0"/>
                <a:cs typeface="Times New Roman" panose="02020603050405020304" pitchFamily="18" charset="0"/>
              </a:rPr>
              <a:t>Predictive Process Monitoring Tools :</a:t>
            </a:r>
          </a:p>
          <a:p>
            <a:pPr algn="l"/>
            <a:r>
              <a:rPr lang="en-GB" sz="2000" b="0" i="0" dirty="0">
                <a:solidFill>
                  <a:srgbClr val="000000"/>
                </a:solidFill>
                <a:effectLst/>
                <a:latin typeface="Times New Roman" panose="02020603050405020304" pitchFamily="18" charset="0"/>
                <a:cs typeface="Times New Roman" panose="02020603050405020304" pitchFamily="18" charset="0"/>
              </a:rPr>
              <a:t>	These tools use historical process data to predict future process </a:t>
            </a:r>
            <a:r>
              <a:rPr lang="en-GB" sz="2000" b="0" i="0" dirty="0" err="1">
                <a:solidFill>
                  <a:srgbClr val="000000"/>
                </a:solidFill>
                <a:effectLst/>
                <a:latin typeface="Times New Roman" panose="02020603050405020304" pitchFamily="18" charset="0"/>
                <a:cs typeface="Times New Roman" panose="02020603050405020304" pitchFamily="18" charset="0"/>
              </a:rPr>
              <a:t>behavior</a:t>
            </a:r>
            <a:r>
              <a:rPr lang="en-GB" sz="2000" b="0" i="0" dirty="0">
                <a:solidFill>
                  <a:srgbClr val="000000"/>
                </a:solidFill>
                <a:effectLst/>
                <a:latin typeface="Times New Roman" panose="02020603050405020304" pitchFamily="18" charset="0"/>
                <a:cs typeface="Times New Roman" panose="02020603050405020304" pitchFamily="18" charset="0"/>
              </a:rPr>
              <a:t>, allowing for proactive interventions</a:t>
            </a:r>
          </a:p>
          <a:p>
            <a:pPr algn="l"/>
            <a:endParaRPr lang="en-GB" sz="1600" b="0" i="0" dirty="0">
              <a:solidFill>
                <a:srgbClr val="000000"/>
              </a:solidFill>
              <a:effectLst/>
              <a:latin typeface="Times New Roman" panose="02020603050405020304" pitchFamily="18" charset="0"/>
              <a:cs typeface="Times New Roman" panose="02020603050405020304" pitchFamily="18" charset="0"/>
            </a:endParaRPr>
          </a:p>
          <a:p>
            <a:pPr algn="l"/>
            <a:endParaRPr lang="en-GB" sz="1600" b="0" i="0" dirty="0">
              <a:solidFill>
                <a:srgbClr val="000000"/>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1C92FD5-9A1B-4AFC-A62D-71DFE844F752}"/>
              </a:ext>
            </a:extLst>
          </p:cNvPr>
          <p:cNvSpPr txBox="1"/>
          <p:nvPr/>
        </p:nvSpPr>
        <p:spPr>
          <a:xfrm>
            <a:off x="0" y="218929"/>
            <a:ext cx="12115100" cy="461665"/>
          </a:xfrm>
          <a:prstGeom prst="rect">
            <a:avLst/>
          </a:prstGeom>
          <a:solidFill>
            <a:schemeClr val="accent2"/>
          </a:solidFill>
        </p:spPr>
        <p:txBody>
          <a:bodyPr wrap="square" rtlCol="0">
            <a:spAutoFit/>
          </a:bodyPr>
          <a:lstStyle/>
          <a:p>
            <a:r>
              <a:rPr lang="en-GB" sz="2400" dirty="0">
                <a:solidFill>
                  <a:schemeClr val="bg1"/>
                </a:solidFill>
                <a:latin typeface="Times New Roman" panose="02020603050405020304" pitchFamily="18" charset="0"/>
                <a:cs typeface="Times New Roman" panose="02020603050405020304" pitchFamily="18" charset="0"/>
              </a:rPr>
              <a:t>TECHNOLOGY:</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792836a128_0_32"/>
          <p:cNvSpPr txBox="1"/>
          <p:nvPr/>
        </p:nvSpPr>
        <p:spPr>
          <a:xfrm>
            <a:off x="0" y="365125"/>
            <a:ext cx="12192000" cy="4084678"/>
          </a:xfrm>
          <a:prstGeom prst="rect">
            <a:avLst/>
          </a:prstGeom>
          <a:noFill/>
          <a:ln>
            <a:noFill/>
          </a:ln>
        </p:spPr>
        <p:txBody>
          <a:bodyPr spcFirstLastPara="1" wrap="square" lIns="91425" tIns="91425" rIns="91425" bIns="91425" anchor="t" anchorCtr="0">
            <a:spAutoFit/>
          </a:bodyPr>
          <a:lstStyle/>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a:solidFill>
                  <a:srgbClr val="000000"/>
                </a:solidFill>
                <a:effectLst/>
                <a:latin typeface="Times New Roman" panose="02020603050405020304" pitchFamily="18" charset="0"/>
                <a:cs typeface="Times New Roman" panose="02020603050405020304" pitchFamily="18" charset="0"/>
              </a:rPr>
              <a:t>Data mining:</a:t>
            </a:r>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Data mining is the process of extracting knowledge from data. In the context of process mining, data mining is used to identify patterns and trends in event data</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1" i="0" dirty="0">
                <a:solidFill>
                  <a:srgbClr val="000000"/>
                </a:solidFill>
                <a:effectLst/>
                <a:latin typeface="Times New Roman" panose="02020603050405020304" pitchFamily="18" charset="0"/>
                <a:cs typeface="Times New Roman" panose="02020603050405020304" pitchFamily="18" charset="0"/>
              </a:rPr>
              <a:t>Machine learning :</a:t>
            </a:r>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In the context of process mining, machine learning is used to build models that can predict future </a:t>
            </a:r>
            <a:r>
              <a:rPr lang="en-GB" sz="2000" b="0" i="0" dirty="0" err="1">
                <a:solidFill>
                  <a:srgbClr val="000000"/>
                </a:solidFill>
                <a:effectLst/>
                <a:latin typeface="Times New Roman" panose="02020603050405020304" pitchFamily="18" charset="0"/>
                <a:cs typeface="Times New Roman" panose="02020603050405020304" pitchFamily="18" charset="0"/>
              </a:rPr>
              <a:t>behavior</a:t>
            </a:r>
            <a:r>
              <a:rPr lang="en-GB" sz="2000" b="0" i="0" dirty="0">
                <a:solidFill>
                  <a:srgbClr val="000000"/>
                </a:solidFill>
                <a:effectLst/>
                <a:latin typeface="Times New Roman" panose="02020603050405020304" pitchFamily="18" charset="0"/>
                <a:cs typeface="Times New Roman" panose="02020603050405020304" pitchFamily="18" charset="0"/>
              </a:rPr>
              <a:t> of processes</a:t>
            </a:r>
          </a:p>
          <a:p>
            <a:pPr algn="l"/>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a:t>
            </a:r>
            <a:r>
              <a:rPr lang="en-GB" sz="2000" b="1" i="0" dirty="0">
                <a:solidFill>
                  <a:srgbClr val="000000"/>
                </a:solidFill>
                <a:effectLst/>
                <a:latin typeface="Times New Roman" panose="02020603050405020304" pitchFamily="18" charset="0"/>
                <a:cs typeface="Times New Roman" panose="02020603050405020304" pitchFamily="18" charset="0"/>
              </a:rPr>
              <a:t>Process </a:t>
            </a:r>
            <a:r>
              <a:rPr lang="en-GB" sz="2000" b="1" i="0" dirty="0" err="1">
                <a:solidFill>
                  <a:srgbClr val="000000"/>
                </a:solidFill>
                <a:effectLst/>
                <a:latin typeface="Times New Roman" panose="02020603050405020304" pitchFamily="18" charset="0"/>
                <a:cs typeface="Times New Roman" panose="02020603050405020304" pitchFamily="18" charset="0"/>
              </a:rPr>
              <a:t>modeling</a:t>
            </a:r>
            <a:r>
              <a:rPr lang="en-GB" sz="2000" b="1" i="0" dirty="0">
                <a:solidFill>
                  <a:srgbClr val="000000"/>
                </a:solidFill>
                <a:effectLst/>
                <a:latin typeface="Times New Roman" panose="02020603050405020304" pitchFamily="18" charset="0"/>
                <a:cs typeface="Times New Roman" panose="02020603050405020304" pitchFamily="18" charset="0"/>
              </a:rPr>
              <a:t> :</a:t>
            </a:r>
            <a:endParaRPr lang="en-GB" sz="2000" b="0" i="0" dirty="0">
              <a:solidFill>
                <a:srgbClr val="000000"/>
              </a:solidFill>
              <a:effectLst/>
              <a:latin typeface="Times New Roman" panose="02020603050405020304" pitchFamily="18" charset="0"/>
              <a:cs typeface="Times New Roman" panose="02020603050405020304" pitchFamily="18" charset="0"/>
            </a:endParaRPr>
          </a:p>
          <a:p>
            <a:pPr algn="l"/>
            <a:r>
              <a:rPr lang="en-GB" sz="2000" b="0" i="0" dirty="0">
                <a:solidFill>
                  <a:srgbClr val="000000"/>
                </a:solidFill>
                <a:effectLst/>
                <a:latin typeface="Times New Roman" panose="02020603050405020304" pitchFamily="18" charset="0"/>
                <a:cs typeface="Times New Roman" panose="02020603050405020304" pitchFamily="18" charset="0"/>
              </a:rPr>
              <a:t>Process </a:t>
            </a:r>
            <a:r>
              <a:rPr lang="en-GB" sz="2000" b="0" i="0" dirty="0" err="1">
                <a:solidFill>
                  <a:srgbClr val="000000"/>
                </a:solidFill>
                <a:effectLst/>
                <a:latin typeface="Times New Roman" panose="02020603050405020304" pitchFamily="18" charset="0"/>
                <a:cs typeface="Times New Roman" panose="02020603050405020304" pitchFamily="18" charset="0"/>
              </a:rPr>
              <a:t>modeling</a:t>
            </a:r>
            <a:r>
              <a:rPr lang="en-GB" sz="2000" b="0" i="0" dirty="0">
                <a:solidFill>
                  <a:srgbClr val="000000"/>
                </a:solidFill>
                <a:effectLst/>
                <a:latin typeface="Times New Roman" panose="02020603050405020304" pitchFamily="18" charset="0"/>
                <a:cs typeface="Times New Roman" panose="02020603050405020304" pitchFamily="18" charset="0"/>
              </a:rPr>
              <a:t> is the process of representing a process in a graphical or textual form. In the context of process mining, process </a:t>
            </a:r>
            <a:r>
              <a:rPr lang="en-GB" sz="2000" b="0" i="0" dirty="0" err="1">
                <a:solidFill>
                  <a:srgbClr val="000000"/>
                </a:solidFill>
                <a:effectLst/>
                <a:latin typeface="Times New Roman" panose="02020603050405020304" pitchFamily="18" charset="0"/>
                <a:cs typeface="Times New Roman" panose="02020603050405020304" pitchFamily="18" charset="0"/>
              </a:rPr>
              <a:t>modeling</a:t>
            </a:r>
            <a:r>
              <a:rPr lang="en-GB" sz="2000" b="0" i="0" dirty="0">
                <a:solidFill>
                  <a:srgbClr val="000000"/>
                </a:solidFill>
                <a:effectLst/>
                <a:latin typeface="Times New Roman" panose="02020603050405020304" pitchFamily="18" charset="0"/>
                <a:cs typeface="Times New Roman" panose="02020603050405020304" pitchFamily="18" charset="0"/>
              </a:rPr>
              <a:t> is used </a:t>
            </a:r>
            <a:r>
              <a:rPr lang="en-GB" sz="2000" b="0" i="0" dirty="0" err="1">
                <a:solidFill>
                  <a:srgbClr val="000000"/>
                </a:solidFill>
                <a:effectLst/>
                <a:latin typeface="Times New Roman" panose="02020603050405020304" pitchFamily="18" charset="0"/>
                <a:cs typeface="Times New Roman" panose="02020603050405020304" pitchFamily="18" charset="0"/>
              </a:rPr>
              <a:t>tocreate</a:t>
            </a:r>
            <a:r>
              <a:rPr lang="en-GB" sz="2000" b="0" i="0" dirty="0">
                <a:solidFill>
                  <a:srgbClr val="000000"/>
                </a:solidFill>
                <a:effectLst/>
                <a:latin typeface="Times New Roman" panose="02020603050405020304" pitchFamily="18" charset="0"/>
                <a:cs typeface="Times New Roman" panose="02020603050405020304" pitchFamily="18" charset="0"/>
              </a:rPr>
              <a:t> a graphical representation of the actual process</a:t>
            </a:r>
          </a:p>
          <a:p>
            <a:pPr marL="127000" lvl="0" algn="l" rtl="0">
              <a:lnSpc>
                <a:spcPct val="110000"/>
              </a:lnSpc>
              <a:spcBef>
                <a:spcPts val="1900"/>
              </a:spcBef>
              <a:spcAft>
                <a:spcPts val="0"/>
              </a:spcAft>
              <a:buClr>
                <a:srgbClr val="17171E"/>
              </a:buClr>
              <a:buSzPts val="1600"/>
            </a:pPr>
            <a:endParaRPr sz="1600"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3247F798-FFF3-4725-9757-86734BFDADD4}"/>
              </a:ext>
            </a:extLst>
          </p:cNvPr>
          <p:cNvSpPr txBox="1"/>
          <p:nvPr/>
        </p:nvSpPr>
        <p:spPr>
          <a:xfrm>
            <a:off x="-76900" y="6589714"/>
            <a:ext cx="12192000" cy="307777"/>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dirty="0">
                <a:solidFill>
                  <a:schemeClr val="tx1"/>
                </a:solidFill>
                <a:latin typeface="Times New Roman" panose="02020603050405020304" pitchFamily="18" charset="0"/>
                <a:cs typeface="Times New Roman" panose="02020603050405020304" pitchFamily="18" charset="0"/>
              </a:rPr>
              <a:t>8</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792836a128_0_38"/>
          <p:cNvSpPr txBox="1"/>
          <p:nvPr/>
        </p:nvSpPr>
        <p:spPr>
          <a:xfrm>
            <a:off x="59025" y="240099"/>
            <a:ext cx="6243388" cy="6286306"/>
          </a:xfrm>
          <a:prstGeom prst="rect">
            <a:avLst/>
          </a:prstGeom>
          <a:noFill/>
          <a:ln>
            <a:noFill/>
          </a:ln>
        </p:spPr>
        <p:txBody>
          <a:bodyPr spcFirstLastPara="1" wrap="square" lIns="91425" tIns="91425" rIns="91425" bIns="91425" anchor="t" anchorCtr="0">
            <a:spAutoFit/>
          </a:bodyPr>
          <a:lstStyle/>
          <a:p>
            <a:r>
              <a:rPr lang="en-GB" sz="1800" dirty="0">
                <a:latin typeface="Source Sans Pro" panose="020B0503030403020204" pitchFamily="34" charset="0"/>
              </a:rPr>
              <a:t> </a:t>
            </a:r>
            <a:r>
              <a:rPr lang="en-GB" sz="1800" dirty="0">
                <a:solidFill>
                  <a:srgbClr val="FFFFFF"/>
                </a:solidFill>
                <a:latin typeface="ff1"/>
              </a:rPr>
              <a:t>DEPT. OF COMPUTER SCIENCE AND ENGINEERING (DATASRINIVASA RAMANUJAN INSTITUTE OF</a:t>
            </a:r>
            <a:endParaRPr lang="en-GB" sz="1800" dirty="0">
              <a:latin typeface="Source Sans Pro" panose="020B0503030403020204" pitchFamily="34" charset="0"/>
            </a:endParaRPr>
          </a:p>
          <a:p>
            <a:r>
              <a:rPr lang="en-GB" sz="1800" b="1" i="1" dirty="0">
                <a:solidFill>
                  <a:srgbClr val="FFFFFF"/>
                </a:solidFill>
                <a:latin typeface="ff6"/>
              </a:rPr>
              <a:t> Process Mining Virtual Internship</a:t>
            </a:r>
            <a:endParaRPr lang="en-GB" sz="1800" dirty="0">
              <a:latin typeface="Source Sans Pro" panose="020B0503030403020204" pitchFamily="34" charset="0"/>
            </a:endParaRPr>
          </a:p>
          <a:p>
            <a:r>
              <a:rPr lang="en-GB" sz="1800" dirty="0">
                <a:solidFill>
                  <a:srgbClr val="FFFFFF"/>
                </a:solidFill>
                <a:latin typeface="ff1"/>
              </a:rPr>
              <a:t> 214G1A3246</a:t>
            </a:r>
            <a:endParaRPr lang="en-GB" sz="1800" dirty="0">
              <a:latin typeface="Source Sans Pro" panose="020B0503030403020204" pitchFamily="34" charset="0"/>
            </a:endParaRPr>
          </a:p>
          <a:p>
            <a:r>
              <a:rPr lang="en-GB" sz="1800" dirty="0">
                <a:latin typeface="Source Sans Pro" panose="020B0503030403020204" pitchFamily="34" charset="0"/>
              </a:rPr>
              <a:t> </a:t>
            </a:r>
            <a:r>
              <a:rPr lang="en-GB" sz="1800" dirty="0">
                <a:solidFill>
                  <a:srgbClr val="FFFFFF"/>
                </a:solidFill>
                <a:latin typeface="ff1"/>
              </a:rPr>
              <a:t>Applications</a:t>
            </a:r>
            <a:endParaRPr lang="en-GB" sz="1800" dirty="0">
              <a:latin typeface="Source Sans Pro" panose="020B0503030403020204" pitchFamily="34" charset="0"/>
            </a:endParaRPr>
          </a:p>
          <a:p>
            <a:r>
              <a:rPr lang="en-GB" sz="2000" dirty="0">
                <a:latin typeface="Times New Roman" panose="02020603050405020304" pitchFamily="18" charset="0"/>
                <a:cs typeface="Times New Roman" panose="02020603050405020304" pitchFamily="18" charset="0"/>
              </a:rPr>
              <a:t>•</a:t>
            </a:r>
            <a:r>
              <a:rPr lang="en-GB" sz="2000" b="1" dirty="0">
                <a:latin typeface="Times New Roman" panose="02020603050405020304" pitchFamily="18" charset="0"/>
                <a:cs typeface="Times New Roman" panose="02020603050405020304" pitchFamily="18" charset="0"/>
              </a:rPr>
              <a:t>Performance Analysis:</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Process mining allows organizations to monitor process performance and identify areas for improvement</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a:t>
            </a:r>
            <a:r>
              <a:rPr lang="en-GB" sz="2000" b="1" dirty="0">
                <a:latin typeface="Times New Roman" panose="02020603050405020304" pitchFamily="18" charset="0"/>
                <a:cs typeface="Times New Roman" panose="02020603050405020304" pitchFamily="18" charset="0"/>
              </a:rPr>
              <a:t>Visualization and Reporting :</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Provide visual representations of process models and performance metrics for better communication</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a:t>
            </a:r>
            <a:r>
              <a:rPr lang="en-GB" sz="2000" b="1" dirty="0">
                <a:latin typeface="Times New Roman" panose="02020603050405020304" pitchFamily="18" charset="0"/>
                <a:cs typeface="Times New Roman" panose="02020603050405020304" pitchFamily="18" charset="0"/>
              </a:rPr>
              <a:t>Process Mining and Supply chain :</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Process mining offers a lot of optimization opportunities to the complex work.</a:t>
            </a:r>
          </a:p>
          <a:p>
            <a:r>
              <a:rPr lang="en-GB" sz="2000" dirty="0">
                <a:latin typeface="Times New Roman" panose="02020603050405020304" pitchFamily="18" charset="0"/>
                <a:cs typeface="Times New Roman" panose="02020603050405020304" pitchFamily="18" charset="0"/>
              </a:rPr>
              <a:t>•Procure to pay, order to cash , production process , account payable/account receivable management</a:t>
            </a:r>
          </a:p>
          <a:p>
            <a:pPr marL="0" lvl="0" indent="0" algn="l" rtl="0">
              <a:spcBef>
                <a:spcPts val="1500"/>
              </a:spcBef>
              <a:spcAft>
                <a:spcPts val="0"/>
              </a:spcAft>
              <a:buClr>
                <a:schemeClr val="dk1"/>
              </a:buClr>
              <a:buSzPts val="1100"/>
              <a:buFont typeface="Arial"/>
              <a:buNone/>
            </a:pPr>
            <a:endParaRPr sz="17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700"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6F6B5F82-1C7A-4DC7-9769-2CF1D139D894}"/>
              </a:ext>
            </a:extLst>
          </p:cNvPr>
          <p:cNvSpPr txBox="1"/>
          <p:nvPr/>
        </p:nvSpPr>
        <p:spPr>
          <a:xfrm>
            <a:off x="-76900" y="6589714"/>
            <a:ext cx="12192000" cy="307777"/>
          </a:xfrm>
          <a:prstGeom prst="rect">
            <a:avLst/>
          </a:prstGeom>
          <a:noFill/>
        </p:spPr>
        <p:txBody>
          <a:bodyPr wrap="square" rtlCol="0">
            <a:spAutoFit/>
          </a:bodyPr>
          <a:lstStyle/>
          <a:p>
            <a:r>
              <a:rPr lang="en-GB" sz="1050" dirty="0">
                <a:solidFill>
                  <a:schemeClr val="bg1"/>
                </a:solidFill>
                <a:latin typeface="Times New Roman" panose="02020603050405020304" pitchFamily="18" charset="0"/>
                <a:cs typeface="Times New Roman" panose="02020603050405020304" pitchFamily="18" charset="0"/>
              </a:rPr>
              <a:t>224G1A33B1</a:t>
            </a:r>
            <a:r>
              <a:rPr lang="en-GB" sz="1100" dirty="0">
                <a:solidFill>
                  <a:schemeClr val="bg1"/>
                </a:solidFill>
                <a:latin typeface="Times New Roman" panose="02020603050405020304" pitchFamily="18" charset="0"/>
                <a:cs typeface="Times New Roman" panose="02020603050405020304" pitchFamily="18" charset="0"/>
              </a:rPr>
              <a:t> </a:t>
            </a:r>
            <a:r>
              <a:rPr lang="en-GB" sz="1200" dirty="0">
                <a:solidFill>
                  <a:schemeClr val="bg1"/>
                </a:solidFill>
                <a:latin typeface="Times New Roman" panose="02020603050405020304" pitchFamily="18" charset="0"/>
                <a:cs typeface="Times New Roman" panose="02020603050405020304" pitchFamily="18" charset="0"/>
              </a:rPr>
              <a:t>    DEPT.OF COMPUTER SCIENCE   AND  ENGINEERING(AL &amp; ML)                                SRINIVASA RAMANUJAN INSTITUTE OF TECHNOLOGY                                 </a:t>
            </a:r>
            <a:r>
              <a:rPr lang="en-GB" dirty="0">
                <a:solidFill>
                  <a:schemeClr val="tx1"/>
                </a:solidFill>
                <a:latin typeface="Times New Roman" panose="02020603050405020304" pitchFamily="18" charset="0"/>
                <a:cs typeface="Times New Roman" panose="02020603050405020304" pitchFamily="18" charset="0"/>
              </a:rPr>
              <a:t>9</a:t>
            </a:r>
            <a:endParaRPr lang="en-IN"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B9271CB8-E88B-482E-A9EE-D29BF408BE3E}"/>
              </a:ext>
            </a:extLst>
          </p:cNvPr>
          <p:cNvGraphicFramePr/>
          <p:nvPr>
            <p:extLst>
              <p:ext uri="{D42A27DB-BD31-4B8C-83A1-F6EECF244321}">
                <p14:modId xmlns:p14="http://schemas.microsoft.com/office/powerpoint/2010/main" val="1414066990"/>
              </p:ext>
            </p:extLst>
          </p:nvPr>
        </p:nvGraphicFramePr>
        <p:xfrm>
          <a:off x="6302413" y="1516656"/>
          <a:ext cx="5966487" cy="3256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3E47491-18E5-4A3C-9F77-F483761B59A3}"/>
              </a:ext>
            </a:extLst>
          </p:cNvPr>
          <p:cNvSpPr txBox="1"/>
          <p:nvPr/>
        </p:nvSpPr>
        <p:spPr>
          <a:xfrm>
            <a:off x="0" y="240099"/>
            <a:ext cx="12192000" cy="461665"/>
          </a:xfrm>
          <a:prstGeom prst="rect">
            <a:avLst/>
          </a:prstGeom>
          <a:solidFill>
            <a:schemeClr val="accent2"/>
          </a:solidFill>
        </p:spPr>
        <p:txBody>
          <a:bodyPr wrap="square" rtlCol="0">
            <a:spAutoFit/>
          </a:bodyPr>
          <a:lstStyle/>
          <a:p>
            <a:r>
              <a:rPr lang="en-GB" sz="2400" dirty="0">
                <a:solidFill>
                  <a:schemeClr val="bg1"/>
                </a:solidFill>
                <a:latin typeface="Times New Roman" panose="02020603050405020304" pitchFamily="18" charset="0"/>
                <a:cs typeface="Times New Roman" panose="02020603050405020304" pitchFamily="18" charset="0"/>
              </a:rPr>
              <a:t>APPLICATIONS:</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TotalTime>
  <Words>2139</Words>
  <Application>Microsoft Office PowerPoint</Application>
  <PresentationFormat>Widescreen</PresentationFormat>
  <Paragraphs>242</Paragraphs>
  <Slides>24</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ff1</vt:lpstr>
      <vt:lpstr>Courier New</vt:lpstr>
      <vt:lpstr>Times New Roman</vt:lpstr>
      <vt:lpstr>Calibri</vt:lpstr>
      <vt:lpstr>Footlight MT Light</vt:lpstr>
      <vt:lpstr>ff3</vt:lpstr>
      <vt:lpstr>Wingdings</vt:lpstr>
      <vt:lpstr>Arial</vt:lpstr>
      <vt:lpstr>Source Sans Pro</vt:lpstr>
      <vt:lpstr>Noto Sans Symbols</vt:lpstr>
      <vt:lpstr>ff6</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Sreelatha Kogara</cp:lastModifiedBy>
  <cp:revision>27</cp:revision>
  <dcterms:created xsi:type="dcterms:W3CDTF">2019-06-11T05:35:00Z</dcterms:created>
  <dcterms:modified xsi:type="dcterms:W3CDTF">2024-09-30T00:57:06Z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CF761BC90EC74FD4BB8DA29192C2728D</vt:lpwstr>
  </property>
  <property fmtid="{D5CDD505-2E9C-101B-9397-08002B2CF9AE}" pid="3" name="KSOProductBuildVer">
    <vt:lpwstr>1033-11.2.0.11440</vt:lpwstr>
  </property>
</Properties>
</file>