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91" r:id="rId6"/>
    <p:sldId id="280" r:id="rId7"/>
    <p:sldId id="258" r:id="rId8"/>
    <p:sldId id="259" r:id="rId9"/>
    <p:sldId id="277" r:id="rId10"/>
    <p:sldId id="278" r:id="rId11"/>
    <p:sldId id="279" r:id="rId12"/>
    <p:sldId id="261" r:id="rId13"/>
    <p:sldId id="262" r:id="rId14"/>
    <p:sldId id="260" r:id="rId15"/>
    <p:sldId id="263" r:id="rId16"/>
    <p:sldId id="275" r:id="rId17"/>
    <p:sldId id="264" r:id="rId18"/>
    <p:sldId id="292" r:id="rId19"/>
    <p:sldId id="305" r:id="rId20"/>
    <p:sldId id="284" r:id="rId21"/>
    <p:sldId id="294" r:id="rId22"/>
    <p:sldId id="306" r:id="rId23"/>
    <p:sldId id="307" r:id="rId24"/>
    <p:sldId id="308" r:id="rId25"/>
    <p:sldId id="309" r:id="rId26"/>
    <p:sldId id="287" r:id="rId27"/>
    <p:sldId id="295" r:id="rId28"/>
    <p:sldId id="297" r:id="rId29"/>
    <p:sldId id="296" r:id="rId30"/>
    <p:sldId id="299" r:id="rId31"/>
    <p:sldId id="298" r:id="rId32"/>
    <p:sldId id="300" r:id="rId33"/>
    <p:sldId id="288" r:id="rId34"/>
    <p:sldId id="293" r:id="rId35"/>
    <p:sldId id="302" r:id="rId36"/>
    <p:sldId id="267" r:id="rId37"/>
    <p:sldId id="303" r:id="rId38"/>
    <p:sldId id="304" r:id="rId39"/>
    <p:sldId id="268" r:id="rId40"/>
    <p:sldId id="272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89721723000235" TargetMode="External"/><Relationship Id="rId2" Type="http://schemas.openxmlformats.org/officeDocument/2006/relationships/hyperlink" Target="https://www.researchgate.net/publication/373581571_Store_product_classification_using_convolutional_neural_networ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dpi.com/2075-4418/12/7/1628" TargetMode="External"/><Relationship Id="rId5" Type="http://schemas.openxmlformats.org/officeDocument/2006/relationships/hyperlink" Target="https://www.degruyter.com/document/doi/10.1515/em-2021-0044/html" TargetMode="External"/><Relationship Id="rId4" Type="http://schemas.openxmlformats.org/officeDocument/2006/relationships/hyperlink" Target="https://digitalcommons.aaru.edu.jo/isl/vol12/iss1/24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bstract/document/10370122" TargetMode="External"/><Relationship Id="rId3" Type="http://schemas.openxmlformats.org/officeDocument/2006/relationships/hyperlink" Target="https://link.springer.com/article/10.1186/s12880-023-00964-0" TargetMode="External"/><Relationship Id="rId7" Type="http://schemas.openxmlformats.org/officeDocument/2006/relationships/hyperlink" Target="https://www.mdpi.com/2071-1050/15/14/11138" TargetMode="External"/><Relationship Id="rId2" Type="http://schemas.openxmlformats.org/officeDocument/2006/relationships/hyperlink" Target="https://www.mdpi.com/2071-1050/15/7/593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981-19-9638-2_6" TargetMode="External"/><Relationship Id="rId5" Type="http://schemas.openxmlformats.org/officeDocument/2006/relationships/hyperlink" Target="https://link.springer.com/chapter/10.1007/978-981-33-4299-6_40" TargetMode="External"/><Relationship Id="rId10" Type="http://schemas.openxmlformats.org/officeDocument/2006/relationships/hyperlink" Target="https://doi.org/10.1080/00405000.2022.2105112" TargetMode="External"/><Relationship Id="rId4" Type="http://schemas.openxmlformats.org/officeDocument/2006/relationships/hyperlink" Target="https://www.sciencedirect.com/science/article/abs/pii/S0957417422022485" TargetMode="External"/><Relationship Id="rId9" Type="http://schemas.openxmlformats.org/officeDocument/2006/relationships/hyperlink" Target="https://doi.org/10.1002/ima.22894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67D-D0F8-88B9-8AC9-07F60D7151AB}"/>
              </a:ext>
            </a:extLst>
          </p:cNvPr>
          <p:cNvSpPr txBox="1">
            <a:spLocks/>
          </p:cNvSpPr>
          <p:nvPr/>
        </p:nvSpPr>
        <p:spPr>
          <a:xfrm>
            <a:off x="244762" y="341747"/>
            <a:ext cx="11517745" cy="17456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Deep Supermarket</a:t>
            </a:r>
            <a:br>
              <a:rPr lang="en-US" sz="36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32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Transfer Learning Approach for Classification of Indian Supermarket Products</a:t>
            </a:r>
            <a:endParaRPr lang="en-US" sz="2800" b="1" dirty="0">
              <a:latin typeface="Victor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6A3214-7E20-F696-6A8E-7C9AECD6BC49}"/>
              </a:ext>
            </a:extLst>
          </p:cNvPr>
          <p:cNvCxnSpPr>
            <a:cxnSpLocks/>
          </p:cNvCxnSpPr>
          <p:nvPr/>
        </p:nvCxnSpPr>
        <p:spPr>
          <a:xfrm>
            <a:off x="244763" y="1410652"/>
            <a:ext cx="115177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58358D-1B26-51CF-F094-73EFEB6FEF87}"/>
              </a:ext>
            </a:extLst>
          </p:cNvPr>
          <p:cNvSpPr txBox="1"/>
          <p:nvPr/>
        </p:nvSpPr>
        <p:spPr>
          <a:xfrm>
            <a:off x="3071011" y="3877688"/>
            <a:ext cx="60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Reg No: 	20BCE1506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Name: 	Varun Verma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Guide: 	Dr. Noel </a:t>
            </a:r>
            <a:r>
              <a:rPr lang="en-US" sz="3200" dirty="0" err="1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Jeygar</a:t>
            </a:r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 Robert V</a:t>
            </a:r>
          </a:p>
        </p:txBody>
      </p:sp>
    </p:spTree>
    <p:extLst>
      <p:ext uri="{BB962C8B-B14F-4D97-AF65-F5344CB8AC3E}">
        <p14:creationId xmlns:p14="http://schemas.microsoft.com/office/powerpoint/2010/main" val="102913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29533" y="83128"/>
            <a:ext cx="413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Objectives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0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FD653-FC4E-44F1-FD4F-975BC021DE02}"/>
              </a:ext>
            </a:extLst>
          </p:cNvPr>
          <p:cNvSpPr txBox="1"/>
          <p:nvPr/>
        </p:nvSpPr>
        <p:spPr>
          <a:xfrm>
            <a:off x="350983" y="1052945"/>
            <a:ext cx="11508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Develop a comprehensive dataset featuring a diverse array of Indian supermarket products and their categories.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Model Development and Comparison: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Construct multiple image classification models, incorporating advanced algorithms like CNN, VGGNet, ResNet50</a:t>
            </a:r>
            <a:r>
              <a:rPr lang="en-IN" sz="1800" b="0" i="0" u="none" strike="noStrike" baseline="0" dirty="0">
                <a:latin typeface="-apple-system"/>
              </a:rPr>
              <a:t> ,</a:t>
            </a:r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en-IN" i="0" dirty="0">
                <a:solidFill>
                  <a:srgbClr val="202124"/>
                </a:solidFill>
                <a:effectLst/>
                <a:latin typeface="-apple-system"/>
              </a:rPr>
              <a:t>InceptionV3</a:t>
            </a:r>
            <a:r>
              <a:rPr lang="en-IN" sz="1800" b="0" i="0" u="none" strike="noStrike" baseline="0" dirty="0">
                <a:latin typeface="-apple-system"/>
              </a:rPr>
              <a:t>. 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Performance Evaluation: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Evaluate and compare the performance of each model in accurately categorizing Indian supermarket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Fine-Tuning for Indian Market Context: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Optimize the models to effectively handle the unique characteristics and challenges presented by Indian 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Enhancement of Model Performance: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Investigate techniques to further enhance the accuracy and efficiency of the classification models.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9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142736" y="83128"/>
            <a:ext cx="390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1653C4-43F1-74E5-5375-76DE8548168A}"/>
              </a:ext>
            </a:extLst>
          </p:cNvPr>
          <p:cNvSpPr txBox="1"/>
          <p:nvPr/>
        </p:nvSpPr>
        <p:spPr>
          <a:xfrm>
            <a:off x="332509" y="1025236"/>
            <a:ext cx="11536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research aims to develop a robust and </a:t>
            </a:r>
            <a:r>
              <a:rPr lang="en-US" sz="1800" b="1" i="0" u="none" strike="noStrike" baseline="0" dirty="0">
                <a:latin typeface="-apple-system"/>
              </a:rPr>
              <a:t>advanced product classification </a:t>
            </a:r>
            <a:r>
              <a:rPr lang="en-US" sz="1800" b="0" i="0" u="none" strike="noStrike" baseline="0" dirty="0">
                <a:latin typeface="-apple-system"/>
              </a:rPr>
              <a:t>system tailored for Indian supermarkets, leveraging deep learning.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</a:t>
            </a:r>
            <a:r>
              <a:rPr lang="en-US" sz="1800" b="1" i="0" u="none" strike="noStrike" baseline="0" dirty="0">
                <a:latin typeface="-apple-system"/>
              </a:rPr>
              <a:t>primary focus </a:t>
            </a:r>
            <a:r>
              <a:rPr lang="en-US" sz="1800" b="0" i="0" u="none" strike="noStrike" baseline="0" dirty="0">
                <a:latin typeface="-apple-system"/>
              </a:rPr>
              <a:t>involves utilizing </a:t>
            </a:r>
            <a:r>
              <a:rPr lang="en-US" sz="1800" b="1" i="0" u="none" strike="noStrike" baseline="0" dirty="0">
                <a:latin typeface="-apple-system"/>
              </a:rPr>
              <a:t>Convolutional Neural Networks (CNN</a:t>
            </a:r>
            <a:r>
              <a:rPr lang="en-US" sz="1800" b="0" i="0" u="none" strike="noStrike" baseline="0" dirty="0">
                <a:latin typeface="-apple-system"/>
              </a:rPr>
              <a:t>) as a base classifier and enhancing its performance through state-of-the-art Deep Neural Networks </a:t>
            </a:r>
            <a:r>
              <a:rPr lang="en-US" sz="1800" b="1" i="0" u="none" strike="noStrike" baseline="0" dirty="0">
                <a:latin typeface="-apple-system"/>
              </a:rPr>
              <a:t>(DNN) using Transfer Learning </a:t>
            </a:r>
            <a:r>
              <a:rPr lang="en-IN" sz="1800" b="1" i="0" u="none" strike="noStrike" baseline="0" dirty="0">
                <a:latin typeface="-apple-system"/>
              </a:rPr>
              <a:t>approach </a:t>
            </a:r>
            <a:r>
              <a:rPr lang="en-IN" sz="1800" b="0" i="0" u="none" strike="noStrike" baseline="0" dirty="0">
                <a:latin typeface="-apple-system"/>
              </a:rPr>
              <a:t>(</a:t>
            </a:r>
            <a:r>
              <a:rPr lang="en-IN" sz="1800" b="0" i="0" u="none" strike="noStrike" baseline="0" dirty="0" err="1">
                <a:latin typeface="-apple-system"/>
              </a:rPr>
              <a:t>DenseNet</a:t>
            </a:r>
            <a:r>
              <a:rPr lang="en-IN" sz="1800" b="0" i="0" u="none" strike="noStrike" baseline="0" dirty="0">
                <a:latin typeface="-apple-system"/>
              </a:rPr>
              <a:t>, </a:t>
            </a:r>
            <a:r>
              <a:rPr lang="en-IN" sz="1800" b="0" i="0" u="none" strike="noStrike" baseline="0" dirty="0" err="1">
                <a:latin typeface="-apple-system"/>
              </a:rPr>
              <a:t>EfficientNet</a:t>
            </a:r>
            <a:r>
              <a:rPr lang="en-IN" sz="1800" b="0" i="0" u="none" strike="noStrike" baseline="0" dirty="0">
                <a:latin typeface="-apple-system"/>
              </a:rPr>
              <a:t>, etc).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A distinctive contribution of this study is the creation of a </a:t>
            </a:r>
            <a:r>
              <a:rPr lang="en-US" sz="1800" b="1" i="0" u="none" strike="noStrike" baseline="0" dirty="0">
                <a:latin typeface="-apple-system"/>
              </a:rPr>
              <a:t>custom dataset </a:t>
            </a:r>
            <a:r>
              <a:rPr lang="en-US" sz="1800" b="0" i="0" u="none" strike="noStrike" baseline="0" dirty="0">
                <a:latin typeface="-apple-system"/>
              </a:rPr>
              <a:t>specifically designed for the classification of Indian supermarket products. The dataset encompasses a diverse range of items commonly found in Indian supermarkets, ensuring a comprehensive representation of the unique characteristics and variations in the products.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Currently, no such dataset, classifier or research paper addressing the classification of Indian supermarket products is available, highlighting the </a:t>
            </a:r>
            <a:r>
              <a:rPr lang="en-US" sz="1800" b="1" i="0" u="none" strike="noStrike" baseline="0" dirty="0">
                <a:latin typeface="-apple-system"/>
              </a:rPr>
              <a:t>novelty and significance </a:t>
            </a:r>
            <a:r>
              <a:rPr lang="en-US" sz="1800" b="0" i="0" u="none" strike="noStrike" baseline="0" dirty="0">
                <a:latin typeface="-apple-system"/>
              </a:rPr>
              <a:t>of this research.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156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657910" y="83128"/>
            <a:ext cx="28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Methodology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362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FD5AF3E-3D81-A31C-4749-621492CA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1" y="727765"/>
            <a:ext cx="6662058" cy="6131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24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93B9A-DA20-A12D-52A8-243B11F95261}"/>
              </a:ext>
            </a:extLst>
          </p:cNvPr>
          <p:cNvSpPr txBox="1"/>
          <p:nvPr/>
        </p:nvSpPr>
        <p:spPr>
          <a:xfrm>
            <a:off x="332509" y="92364"/>
            <a:ext cx="11526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i="0" dirty="0">
                <a:effectLst/>
                <a:latin typeface="-apple-system"/>
              </a:rPr>
              <a:t>Data Collection Strategy :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 using Bing Image Downloader and Google </a:t>
            </a:r>
            <a:r>
              <a:rPr lang="en-US" b="1" i="0" dirty="0" err="1">
                <a:effectLst/>
                <a:latin typeface="-apple-system"/>
              </a:rPr>
              <a:t>Colab</a:t>
            </a:r>
            <a:r>
              <a:rPr lang="en-US" b="1" i="0" dirty="0">
                <a:effectLst/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Advantage:</a:t>
            </a:r>
            <a:r>
              <a:rPr lang="en-US" b="0" i="0" dirty="0">
                <a:effectLst/>
                <a:latin typeface="-apple-system"/>
              </a:rPr>
              <a:t> Automated and scalable image collection using </a:t>
            </a:r>
            <a:r>
              <a:rPr lang="en-US" b="1" i="0" dirty="0">
                <a:effectLst/>
                <a:latin typeface="-apple-system"/>
              </a:rPr>
              <a:t>Python's Bing Image Downloader</a:t>
            </a:r>
            <a:r>
              <a:rPr lang="en-US" b="0" i="0" dirty="0">
                <a:effectLst/>
                <a:latin typeface="-apple-system"/>
              </a:rPr>
              <a:t> and Google </a:t>
            </a:r>
            <a:r>
              <a:rPr lang="en-US" b="0" i="0" dirty="0" err="1">
                <a:effectLst/>
                <a:latin typeface="-apple-system"/>
              </a:rPr>
              <a:t>Colab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Limitation:</a:t>
            </a:r>
            <a:r>
              <a:rPr lang="en-US" b="0" i="0" dirty="0">
                <a:effectLst/>
                <a:latin typeface="-apple-system"/>
              </a:rPr>
              <a:t> Dependency on search engine results may lead to variations in </a:t>
            </a:r>
            <a:r>
              <a:rPr lang="en-US" b="1" i="0" dirty="0">
                <a:effectLst/>
                <a:latin typeface="-apple-system"/>
              </a:rPr>
              <a:t>image quality and relevance</a:t>
            </a:r>
            <a:r>
              <a:rPr lang="en-US" b="0" i="0" dirty="0">
                <a:effectLst/>
                <a:latin typeface="-apple-system"/>
              </a:rPr>
              <a:t>; efforts will be made </a:t>
            </a:r>
            <a:r>
              <a:rPr lang="en-US" b="1" i="0" dirty="0">
                <a:effectLst/>
                <a:latin typeface="-apple-system"/>
              </a:rPr>
              <a:t>to filter and refine </a:t>
            </a:r>
            <a:r>
              <a:rPr lang="en-US" b="0" i="0" dirty="0">
                <a:effectLst/>
                <a:latin typeface="-apple-system"/>
              </a:rPr>
              <a:t>the collected images.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Potential Risks: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Inconsistencies</a:t>
            </a:r>
            <a:r>
              <a:rPr lang="en-US" b="0" i="0" dirty="0">
                <a:effectLst/>
                <a:latin typeface="-apple-system"/>
              </a:rPr>
              <a:t> in data quality may arise; </a:t>
            </a:r>
            <a:r>
              <a:rPr lang="en-US" b="1" i="0" dirty="0">
                <a:effectLst/>
                <a:latin typeface="-apple-system"/>
              </a:rPr>
              <a:t>rigorous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preprocessing</a:t>
            </a:r>
            <a:r>
              <a:rPr lang="en-US" b="0" i="0" dirty="0">
                <a:effectLst/>
                <a:latin typeface="-apple-system"/>
              </a:rPr>
              <a:t> will be employed to maintain dataset integrity. </a:t>
            </a:r>
            <a:r>
              <a:rPr lang="en-US" b="1" i="0" dirty="0">
                <a:effectLst/>
                <a:latin typeface="-apple-system"/>
              </a:rPr>
              <a:t>Class imbalance </a:t>
            </a:r>
            <a:r>
              <a:rPr lang="en-US" b="0" i="0" dirty="0">
                <a:effectLst/>
                <a:latin typeface="-apple-system"/>
              </a:rPr>
              <a:t>is likely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Ethical Considerations: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Adhering to </a:t>
            </a:r>
            <a:r>
              <a:rPr lang="en-US" b="1" i="0" dirty="0">
                <a:effectLst/>
                <a:latin typeface="-apple-system"/>
              </a:rPr>
              <a:t>copyright and usage rights </a:t>
            </a:r>
            <a:r>
              <a:rPr lang="en-US" b="0" i="0" dirty="0">
                <a:effectLst/>
                <a:latin typeface="-apple-system"/>
              </a:rPr>
              <a:t>for downloaded images to avoid legal issues. Ensuring that image downloads </a:t>
            </a:r>
            <a:r>
              <a:rPr lang="en-US" b="1" i="0" dirty="0">
                <a:effectLst/>
                <a:latin typeface="-apple-system"/>
              </a:rPr>
              <a:t>comply with the terms of service </a:t>
            </a:r>
            <a:r>
              <a:rPr lang="en-US" b="0" i="0" dirty="0">
                <a:effectLst/>
                <a:latin typeface="-apple-system"/>
              </a:rPr>
              <a:t>of the search engine and respecting copyright and usage rights.</a:t>
            </a:r>
          </a:p>
          <a:p>
            <a:pPr algn="just"/>
            <a:endParaRPr lang="en-US" b="0" i="0" dirty="0">
              <a:effectLst/>
              <a:latin typeface="-apple-system"/>
            </a:endParaRPr>
          </a:p>
          <a:p>
            <a:pPr lvl="1" algn="just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457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256554" y="83129"/>
            <a:ext cx="36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Proposed System 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A14751-3762-39CF-78FC-4BE882A14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06" y="729459"/>
            <a:ext cx="9183188" cy="5650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48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256554" y="83129"/>
            <a:ext cx="36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Proposed System 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B74BFA4-847D-7642-DE39-60E79374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19" y="773321"/>
            <a:ext cx="5915162" cy="600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30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6546-5A2D-7E95-3032-0C5D26C7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1A5F5-51C7-BEDC-0E5C-9BE75773F4AD}"/>
              </a:ext>
            </a:extLst>
          </p:cNvPr>
          <p:cNvSpPr txBox="1"/>
          <p:nvPr/>
        </p:nvSpPr>
        <p:spPr>
          <a:xfrm>
            <a:off x="4311826" y="83128"/>
            <a:ext cx="356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Implementations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35D134-C92B-A681-DBD5-BB7FA46E0FDF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298C4F-A4C6-3FCA-CD83-25315BA44E22}"/>
              </a:ext>
            </a:extLst>
          </p:cNvPr>
          <p:cNvSpPr txBox="1"/>
          <p:nvPr/>
        </p:nvSpPr>
        <p:spPr>
          <a:xfrm>
            <a:off x="332509" y="1018902"/>
            <a:ext cx="1153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Implemented : </a:t>
            </a:r>
            <a:br>
              <a:rPr lang="en-US" b="1" dirty="0">
                <a:latin typeface="-apple-system"/>
              </a:rPr>
            </a:br>
            <a:endParaRPr lang="en-IN" b="1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Dataset_v1 (25K samples)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Dataset_v1 Cleaning, </a:t>
            </a:r>
            <a:r>
              <a:rPr lang="en-IN" sz="1800" kern="0" dirty="0">
                <a:effectLst/>
                <a:latin typeface="-apple-system"/>
                <a:ea typeface="Times New Roman" panose="02020603050405020304" pitchFamily="18" charset="0"/>
              </a:rPr>
              <a:t>Organization and Labelling</a:t>
            </a:r>
            <a:r>
              <a:rPr lang="en-IN" dirty="0">
                <a:latin typeface="-apple-system"/>
              </a:rPr>
              <a:t> </a:t>
            </a:r>
            <a:r>
              <a:rPr lang="en-IN" dirty="0">
                <a:latin typeface="-apple-system"/>
                <a:sym typeface="Wingdings" panose="05000000000000000000" pitchFamily="2" charset="2"/>
              </a:rPr>
              <a:t></a:t>
            </a:r>
            <a:r>
              <a:rPr lang="en-IN" dirty="0">
                <a:latin typeface="-apple-system"/>
              </a:rPr>
              <a:t> Dataset_v2	(22K samples)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Dataset_v2 Augmentation and Random Sampling </a:t>
            </a:r>
            <a:r>
              <a:rPr lang="en-IN" dirty="0">
                <a:latin typeface="-apple-system"/>
                <a:sym typeface="Wingdings" panose="05000000000000000000" pitchFamily="2" charset="2"/>
              </a:rPr>
              <a:t></a:t>
            </a:r>
            <a:r>
              <a:rPr lang="en-IN" dirty="0">
                <a:latin typeface="-apple-system"/>
              </a:rPr>
              <a:t> </a:t>
            </a:r>
            <a:r>
              <a:rPr lang="en-IN" sz="1800" kern="0" dirty="0">
                <a:effectLst/>
                <a:latin typeface="-apple-system"/>
                <a:ea typeface="Times New Roman" panose="02020603050405020304" pitchFamily="18" charset="0"/>
              </a:rPr>
              <a:t>Dataset_v3 (35K samples)</a:t>
            </a:r>
            <a:endParaRPr lang="en-US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CNN (Traditional Approach)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VGG19 (Traditional Approach)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EfficientNetB7 (TL + Custom)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InceptionResNetV2 (TL)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DenseNet169 (TL)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DenseNet201 (TL)</a:t>
            </a:r>
          </a:p>
          <a:p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569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60F0-E276-7B74-3E1B-05BE5A1F52E7}"/>
              </a:ext>
            </a:extLst>
          </p:cNvPr>
          <p:cNvSpPr txBox="1"/>
          <p:nvPr/>
        </p:nvSpPr>
        <p:spPr>
          <a:xfrm>
            <a:off x="3449034" y="83128"/>
            <a:ext cx="529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Class Distributions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D9C636-3B19-8AF5-8BEB-696D0127FA53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8BD3CF-9E57-9D0E-B113-DAB7F183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505"/>
            <a:ext cx="6096000" cy="4744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3D7A18-A8D1-843D-7F2C-DA24CA03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6295"/>
            <a:ext cx="5994391" cy="3223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911C2-8DB7-6ED2-F2D5-80D07D6942B8}"/>
              </a:ext>
            </a:extLst>
          </p:cNvPr>
          <p:cNvSpPr txBox="1"/>
          <p:nvPr/>
        </p:nvSpPr>
        <p:spPr>
          <a:xfrm>
            <a:off x="332509" y="877225"/>
            <a:ext cx="11536218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Initially, </a:t>
            </a:r>
            <a:r>
              <a:rPr lang="en-US" b="1" dirty="0"/>
              <a:t>dataset_v1</a:t>
            </a:r>
            <a:r>
              <a:rPr lang="en-US" dirty="0"/>
              <a:t> was created which contained the raw image data.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underwent cleaning and organization which resulted in the creation of </a:t>
            </a:r>
            <a:r>
              <a:rPr lang="en-US" b="1" dirty="0"/>
              <a:t>dataset_v2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However </a:t>
            </a:r>
            <a:r>
              <a:rPr lang="en-US" b="1" dirty="0"/>
              <a:t>dataset_v2 </a:t>
            </a:r>
            <a:r>
              <a:rPr lang="en-US" dirty="0"/>
              <a:t>although was cleaned and organized, suffered from major class imbalance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4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3C48-4D0C-792B-A628-34D3462FE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EC153-C88A-5781-D174-E218EF387D3F}"/>
              </a:ext>
            </a:extLst>
          </p:cNvPr>
          <p:cNvSpPr txBox="1"/>
          <p:nvPr/>
        </p:nvSpPr>
        <p:spPr>
          <a:xfrm>
            <a:off x="4548952" y="83128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Class Balancing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A8795A-1DEC-C9E0-FB14-43E6C1D7784E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6940CB-454D-AE58-10EE-4E63B8ACE661}"/>
              </a:ext>
            </a:extLst>
          </p:cNvPr>
          <p:cNvSpPr txBox="1"/>
          <p:nvPr/>
        </p:nvSpPr>
        <p:spPr>
          <a:xfrm>
            <a:off x="332509" y="877225"/>
            <a:ext cx="11536218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address this imbalance, </a:t>
            </a:r>
            <a:r>
              <a:rPr lang="en-US" b="1" dirty="0"/>
              <a:t>dataset_v3</a:t>
            </a:r>
            <a:r>
              <a:rPr lang="en-US" dirty="0"/>
              <a:t> was created using: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augmentation techniques (for classes with fewer images)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Random under sampling (for classes with excessive images)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C5E03-02A8-7810-B232-AA05331D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" y="2165270"/>
            <a:ext cx="5972499" cy="4692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DD403-0A2F-120B-907B-BEC36EB2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0472"/>
            <a:ext cx="6102782" cy="3530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25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E5D1-4D72-428D-ED5C-61F9FBF8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00A7A-28BC-0EAB-6A9D-290789B4F77E}"/>
              </a:ext>
            </a:extLst>
          </p:cNvPr>
          <p:cNvSpPr txBox="1"/>
          <p:nvPr/>
        </p:nvSpPr>
        <p:spPr>
          <a:xfrm>
            <a:off x="4414069" y="83128"/>
            <a:ext cx="336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F071FF-AC59-8F42-00B8-CC734764EB01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258494-ADE8-F011-E71B-35E8F68BE86A}"/>
              </a:ext>
            </a:extLst>
          </p:cNvPr>
          <p:cNvSpPr txBox="1"/>
          <p:nvPr/>
        </p:nvSpPr>
        <p:spPr>
          <a:xfrm>
            <a:off x="557349" y="108857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CNN ARCHITECTURE 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97913-27F5-28D6-64AB-1DC8F75E77C8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1627D-9E86-7C22-A322-406D5ADE4B16}"/>
              </a:ext>
            </a:extLst>
          </p:cNvPr>
          <p:cNvSpPr txBox="1"/>
          <p:nvPr/>
        </p:nvSpPr>
        <p:spPr>
          <a:xfrm>
            <a:off x="6617984" y="1079982"/>
            <a:ext cx="3422468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VGG19 ARCHITECTURE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81259-931B-E1C1-5B3D-30AA4087F7E8}"/>
              </a:ext>
            </a:extLst>
          </p:cNvPr>
          <p:cNvCxnSpPr>
            <a:cxnSpLocks/>
          </p:cNvCxnSpPr>
          <p:nvPr/>
        </p:nvCxnSpPr>
        <p:spPr>
          <a:xfrm>
            <a:off x="6096000" y="949234"/>
            <a:ext cx="0" cy="5825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E7E111-B042-4E63-B769-2EE87AB2E2BB}"/>
              </a:ext>
            </a:extLst>
          </p:cNvPr>
          <p:cNvSpPr txBox="1"/>
          <p:nvPr/>
        </p:nvSpPr>
        <p:spPr>
          <a:xfrm>
            <a:off x="6444343" y="1457903"/>
            <a:ext cx="51903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Input Layer: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256x256 RGB image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Convolutional Blocks:</a:t>
            </a:r>
            <a:endParaRPr lang="en-US" b="0" i="0" dirty="0">
              <a:effectLst/>
              <a:latin typeface="-apple-system"/>
              <a:cs typeface="Times New Roman" panose="02020603050405020304" pitchFamily="18" charset="0"/>
            </a:endParaRPr>
          </a:p>
          <a:p>
            <a:pPr lvl="1" algn="l"/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Four blocks with increasing filter sizes: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Block 1: Two conv layers with 64 filters.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Block 2: Two conv layers with 128 filters.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Block 3: Four conv layers with 256 filters.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Block 4: Four conv layers with 512 filters.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Block 5: Four conv layers with 512 filters.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Flatten Layer: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Converts output to a 1D vector.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Fully Connected Block:</a:t>
            </a:r>
            <a:endParaRPr lang="en-US" b="0" i="0" dirty="0">
              <a:effectLst/>
              <a:latin typeface="-apple-system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Two dense layers with 4096 neurons each, followed by </a:t>
            </a:r>
            <a:r>
              <a:rPr lang="en-US" b="0" i="0" dirty="0" err="1">
                <a:effectLst/>
                <a:latin typeface="-apple-system"/>
                <a:cs typeface="Times New Roman" panose="02020603050405020304" pitchFamily="18" charset="0"/>
              </a:rPr>
              <a:t>ReLU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activation.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Dropout layers after each fully connected layer with a rate of 0.5.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Final Layer: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Dense layer with 15 neurons for classification task, using </a:t>
            </a:r>
            <a:r>
              <a:rPr lang="en-US" b="0" i="0" dirty="0" err="1">
                <a:effectLst/>
                <a:latin typeface="-apple-system"/>
                <a:cs typeface="Times New Roman" panose="02020603050405020304" pitchFamily="18" charset="0"/>
              </a:rPr>
              <a:t>softmax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activation to produce class probabilities.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3CB78-BB86-82A1-001B-7E0FB4B770B4}"/>
              </a:ext>
            </a:extLst>
          </p:cNvPr>
          <p:cNvSpPr txBox="1"/>
          <p:nvPr/>
        </p:nvSpPr>
        <p:spPr>
          <a:xfrm>
            <a:off x="332509" y="1457903"/>
            <a:ext cx="5190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 Input Layer: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256x256 RGB image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 Convolutional Blocks: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Four blocks with increasing filter sizes.</a:t>
            </a:r>
          </a:p>
          <a:p>
            <a:pPr algn="l"/>
            <a:r>
              <a:rPr lang="en-US" b="1" dirty="0">
                <a:latin typeface="-apple-system"/>
                <a:cs typeface="Times New Roman" panose="02020603050405020304" pitchFamily="18" charset="0"/>
              </a:rPr>
              <a:t>3. </a:t>
            </a: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Flatten Layer: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Converts output to a 1D vector.</a:t>
            </a:r>
          </a:p>
          <a:p>
            <a:pPr algn="l"/>
            <a:r>
              <a:rPr lang="en-US" b="1" dirty="0">
                <a:latin typeface="-apple-system"/>
                <a:cs typeface="Times New Roman" panose="02020603050405020304" pitchFamily="18" charset="0"/>
              </a:rPr>
              <a:t>4. </a:t>
            </a:r>
            <a:r>
              <a:rPr lang="en-US" b="1" i="0" dirty="0">
                <a:effectLst/>
                <a:latin typeface="-apple-system"/>
                <a:cs typeface="Times New Roman" panose="02020603050405020304" pitchFamily="18" charset="0"/>
              </a:rPr>
              <a:t>Fully Connected Block: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-apple-system"/>
                <a:cs typeface="Times New Roman" panose="02020603050405020304" pitchFamily="18" charset="0"/>
              </a:rPr>
              <a:t>         </a:t>
            </a:r>
            <a:r>
              <a:rPr lang="en-US" b="0" i="0" dirty="0">
                <a:effectLst/>
                <a:latin typeface="-apple-system"/>
                <a:cs typeface="Times New Roman" panose="02020603050405020304" pitchFamily="18" charset="0"/>
              </a:rPr>
              <a:t>Two dense layers, with dropout, producing 15-                    class probabilities.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DEC6-214E-3345-3D07-095B85338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7DD17-BDE7-1DC7-F4F4-8B0E5C0D0068}"/>
              </a:ext>
            </a:extLst>
          </p:cNvPr>
          <p:cNvSpPr txBox="1"/>
          <p:nvPr/>
        </p:nvSpPr>
        <p:spPr>
          <a:xfrm>
            <a:off x="4805582" y="166255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Outline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00E01-A658-8AB8-4F98-6E2A12F42B45}"/>
              </a:ext>
            </a:extLst>
          </p:cNvPr>
          <p:cNvCxnSpPr>
            <a:cxnSpLocks/>
          </p:cNvCxnSpPr>
          <p:nvPr/>
        </p:nvCxnSpPr>
        <p:spPr>
          <a:xfrm>
            <a:off x="332509" y="911888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DFB53-DE00-3E3A-210A-517F07D17109}"/>
              </a:ext>
            </a:extLst>
          </p:cNvPr>
          <p:cNvSpPr txBox="1"/>
          <p:nvPr/>
        </p:nvSpPr>
        <p:spPr>
          <a:xfrm>
            <a:off x="332509" y="1011191"/>
            <a:ext cx="3603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Literature Review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Themes Discovered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Gaps Identified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Research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Challenges Addressed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Objectives of paper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Methodology Diagram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 Collection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Proposed System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276EF-E6B0-299E-BA7A-C1365CC14F3A}"/>
              </a:ext>
            </a:extLst>
          </p:cNvPr>
          <p:cNvSpPr txBox="1"/>
          <p:nvPr/>
        </p:nvSpPr>
        <p:spPr>
          <a:xfrm>
            <a:off x="4294117" y="1011191"/>
            <a:ext cx="3603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Implementations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Stats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Class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CNN (Custom Model)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EfficientNetB7 (TL)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Findings </a:t>
            </a: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&amp; Interpretations </a:t>
            </a:r>
            <a:endParaRPr lang="en-US" i="0" dirty="0">
              <a:effectLst/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FD129-3C4A-442D-F594-FC69454E5E71}"/>
              </a:ext>
            </a:extLst>
          </p:cNvPr>
          <p:cNvSpPr txBox="1"/>
          <p:nvPr/>
        </p:nvSpPr>
        <p:spPr>
          <a:xfrm>
            <a:off x="7999614" y="1011191"/>
            <a:ext cx="40530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Implementations (100%)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Stats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Class Distributions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Class Balancing </a:t>
            </a:r>
            <a:endParaRPr lang="en-US" b="1" i="0" dirty="0">
              <a:effectLst/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CNN (Traditional Approach)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VGG19 (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Traditional Approach)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EfficientNetB7 (TL + Custom)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InceptionResNetV2 (TL)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DenseNet169 (TL)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DenseNet201 (TL)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Stats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Comparative Results</a:t>
            </a:r>
            <a:endParaRPr lang="en-US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Findings &amp; Discussions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Conclusion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Research Paper Status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Poster</a:t>
            </a:r>
            <a:endParaRPr lang="en-US" b="1" i="0" dirty="0">
              <a:effectLst/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8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778F-733E-5703-2ABD-E45BCEFF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D3BAE-EB5A-F63D-654C-90452A59DC4B}"/>
              </a:ext>
            </a:extLst>
          </p:cNvPr>
          <p:cNvSpPr txBox="1"/>
          <p:nvPr/>
        </p:nvSpPr>
        <p:spPr>
          <a:xfrm>
            <a:off x="4414066" y="83128"/>
            <a:ext cx="336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6E7236-8F62-FFF4-313F-AD54CFC27EE2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E50B50-A7F2-D3B2-4E68-1204E646C266}"/>
              </a:ext>
            </a:extLst>
          </p:cNvPr>
          <p:cNvSpPr txBox="1"/>
          <p:nvPr/>
        </p:nvSpPr>
        <p:spPr>
          <a:xfrm>
            <a:off x="557349" y="1088571"/>
            <a:ext cx="409794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ENB7 MODEL1 ARCHITECTURE 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0839-7321-1AB2-0DEC-8DD071B81543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59BE4-5CC6-65E6-70FE-5343F53000B9}"/>
              </a:ext>
            </a:extLst>
          </p:cNvPr>
          <p:cNvSpPr txBox="1"/>
          <p:nvPr/>
        </p:nvSpPr>
        <p:spPr>
          <a:xfrm>
            <a:off x="6444343" y="1088570"/>
            <a:ext cx="409794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ENB7 MODEL2 ARCHITECTURE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7D426-8598-C392-6B77-0EEACFAAF4D2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6AB786-631E-4895-A013-9730733F168F}"/>
              </a:ext>
            </a:extLst>
          </p:cNvPr>
          <p:cNvSpPr txBox="1"/>
          <p:nvPr/>
        </p:nvSpPr>
        <p:spPr>
          <a:xfrm>
            <a:off x="332509" y="1550114"/>
            <a:ext cx="5521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-apple-system"/>
              </a:rPr>
              <a:t>Base Model Initialization:</a:t>
            </a:r>
            <a:endParaRPr lang="en-US" sz="14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Initializes the EfficientNetB7 model from </a:t>
            </a:r>
            <a:r>
              <a:rPr lang="en-US" sz="1400" b="0" i="0" dirty="0" err="1">
                <a:effectLst/>
                <a:latin typeface="-apple-system"/>
              </a:rPr>
              <a:t>Keras</a:t>
            </a:r>
            <a:r>
              <a:rPr lang="en-US" sz="1400" b="0" i="0" dirty="0">
                <a:effectLst/>
                <a:latin typeface="-apple-system"/>
              </a:rPr>
              <a:t> applications library.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Excludes top (classification) layers for customization.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Loads pre-trained weights from ImageNet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Specifies input shape as 256x256 pixels with 3 color channels.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Applies global average pooling to reduce spatial dimensions.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-apple-system"/>
              </a:rPr>
              <a:t>Custom Model Construction:</a:t>
            </a:r>
            <a:endParaRPr lang="en-US" sz="14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Constructs a sequential model using </a:t>
            </a:r>
            <a:r>
              <a:rPr lang="en-US" sz="1400" b="0" i="0" dirty="0" err="1">
                <a:effectLst/>
                <a:latin typeface="-apple-system"/>
              </a:rPr>
              <a:t>Keras</a:t>
            </a:r>
            <a:r>
              <a:rPr lang="en-US" sz="1400" b="0" i="0" dirty="0">
                <a:effectLst/>
                <a:latin typeface="-apple-system"/>
              </a:rPr>
              <a:t> library.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Adds EfficientNetB7 base model as the first layer, set to non-trainable.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Adds a flatten layer to convert output into a 1D vector.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Adds a dense layer with 15 neurons and </a:t>
            </a:r>
            <a:r>
              <a:rPr lang="en-US" sz="1400" b="0" i="0" dirty="0" err="1">
                <a:effectLst/>
                <a:latin typeface="-apple-system"/>
              </a:rPr>
              <a:t>softmax</a:t>
            </a:r>
            <a:r>
              <a:rPr lang="en-US" sz="1400" b="0" i="0" dirty="0">
                <a:effectLst/>
                <a:latin typeface="-apple-system"/>
              </a:rPr>
              <a:t> activation for output.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-apple-system"/>
              </a:rPr>
              <a:t>Model Compilation:</a:t>
            </a:r>
            <a:endParaRPr lang="en-US" sz="14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Compiles the model with Adam optimizer.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Uses categorical cross-entropy loss for multi-class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-apple-system"/>
              </a:rPr>
              <a:t>Evaluates accuracy as the performance metric during training.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0F8FE-182F-4AF3-B12F-EF56A29C9B68}"/>
              </a:ext>
            </a:extLst>
          </p:cNvPr>
          <p:cNvSpPr txBox="1"/>
          <p:nvPr/>
        </p:nvSpPr>
        <p:spPr>
          <a:xfrm>
            <a:off x="6344601" y="1550114"/>
            <a:ext cx="55214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300" b="1" i="0" dirty="0">
                <a:effectLst/>
                <a:latin typeface="-apple-system"/>
              </a:rPr>
              <a:t>Pre-trained EfficientNetB7 Base Model:</a:t>
            </a:r>
            <a:endParaRPr lang="en-US" sz="13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Loads pre-trained EfficientNetB7 model from </a:t>
            </a:r>
            <a:r>
              <a:rPr lang="en-US" sz="1300" b="0" i="0" dirty="0" err="1">
                <a:effectLst/>
                <a:latin typeface="-apple-system"/>
              </a:rPr>
              <a:t>Keras</a:t>
            </a:r>
            <a:r>
              <a:rPr lang="en-US" sz="1300" b="0" i="0" dirty="0">
                <a:effectLst/>
                <a:latin typeface="-apple-system"/>
              </a:rPr>
              <a:t> applications library.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Excludes top layers for customization.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Uses ImageNet weights for feature extraction.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Specifies input shape as 256x256 pixels with 3 color channels.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Applies global average pooling for dimension reduction.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effectLst/>
                <a:latin typeface="-apple-system"/>
              </a:rPr>
              <a:t>Custom Sequential Model:</a:t>
            </a:r>
            <a:endParaRPr lang="en-US" sz="13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Constructs a sequential model using </a:t>
            </a:r>
            <a:r>
              <a:rPr lang="en-US" sz="1300" b="0" i="0" dirty="0" err="1">
                <a:effectLst/>
                <a:latin typeface="-apple-system"/>
              </a:rPr>
              <a:t>Keras</a:t>
            </a:r>
            <a:r>
              <a:rPr lang="en-US" sz="1300" b="0" i="0" dirty="0"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Integrates EfficientNetB7 as the first layer, set to non-trainable.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Adds a flatten layer for 1D output.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Includes two dense layers with </a:t>
            </a:r>
            <a:r>
              <a:rPr lang="en-US" sz="1300" b="0" i="0" dirty="0" err="1">
                <a:effectLst/>
                <a:latin typeface="-apple-system"/>
              </a:rPr>
              <a:t>ReLU</a:t>
            </a:r>
            <a:r>
              <a:rPr lang="en-US" sz="1300" b="0" i="0" dirty="0">
                <a:effectLst/>
                <a:latin typeface="-apple-system"/>
              </a:rPr>
              <a:t> activation and L2 regularization.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Dropout layers (50% dropout rate) to prevent overfitting.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Final dense output layer with </a:t>
            </a:r>
            <a:r>
              <a:rPr lang="en-US" sz="1300" b="0" i="0" dirty="0" err="1">
                <a:effectLst/>
                <a:latin typeface="-apple-system"/>
              </a:rPr>
              <a:t>softmax</a:t>
            </a:r>
            <a:r>
              <a:rPr lang="en-US" sz="1300" b="0" i="0" dirty="0">
                <a:effectLst/>
                <a:latin typeface="-apple-system"/>
              </a:rPr>
              <a:t> activation for class probabilities.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effectLst/>
                <a:latin typeface="-apple-system"/>
              </a:rPr>
              <a:t>Model Compilation:</a:t>
            </a:r>
            <a:endParaRPr lang="en-US" sz="13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Compiles with Adam optimizer (custom learning rate).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Uses categorical cross-entropy loss for multi-class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Evaluates accuracy during training.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effectLst/>
                <a:latin typeface="-apple-system"/>
              </a:rPr>
              <a:t>Fine-Tuning:</a:t>
            </a:r>
            <a:endParaRPr lang="en-US" sz="13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Unfreezes last 20 layers for fine-tuning.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effectLst/>
                <a:latin typeface="-apple-system"/>
              </a:rPr>
              <a:t>Excludes batch normalization layers from fine-tuning to maintain stability.</a:t>
            </a:r>
          </a:p>
        </p:txBody>
      </p:sp>
    </p:spTree>
    <p:extLst>
      <p:ext uri="{BB962C8B-B14F-4D97-AF65-F5344CB8AC3E}">
        <p14:creationId xmlns:p14="http://schemas.microsoft.com/office/powerpoint/2010/main" val="223186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778F-733E-5703-2ABD-E45BCEFF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D3BAE-EB5A-F63D-654C-90452A59DC4B}"/>
              </a:ext>
            </a:extLst>
          </p:cNvPr>
          <p:cNvSpPr txBox="1"/>
          <p:nvPr/>
        </p:nvSpPr>
        <p:spPr>
          <a:xfrm>
            <a:off x="4414066" y="83128"/>
            <a:ext cx="336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6E7236-8F62-FFF4-313F-AD54CFC27EE2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E50B50-A7F2-D3B2-4E68-1204E646C266}"/>
              </a:ext>
            </a:extLst>
          </p:cNvPr>
          <p:cNvSpPr txBox="1"/>
          <p:nvPr/>
        </p:nvSpPr>
        <p:spPr>
          <a:xfrm>
            <a:off x="557348" y="1088571"/>
            <a:ext cx="4554013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INCEPTIONRESNETV2 ARCHITECTURE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0839-7321-1AB2-0DEC-8DD071B81543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59BE4-5CC6-65E6-70FE-5343F53000B9}"/>
              </a:ext>
            </a:extLst>
          </p:cNvPr>
          <p:cNvSpPr txBox="1"/>
          <p:nvPr/>
        </p:nvSpPr>
        <p:spPr>
          <a:xfrm>
            <a:off x="6444343" y="1088570"/>
            <a:ext cx="409794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DENSENET169 ARCHITECTURE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7D426-8598-C392-6B77-0EEACFAAF4D2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6AB786-631E-4895-A013-9730733F168F}"/>
              </a:ext>
            </a:extLst>
          </p:cNvPr>
          <p:cNvSpPr txBox="1"/>
          <p:nvPr/>
        </p:nvSpPr>
        <p:spPr>
          <a:xfrm>
            <a:off x="332509" y="1550114"/>
            <a:ext cx="5521427" cy="479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330" b="1" i="0" dirty="0">
                <a:effectLst/>
                <a:latin typeface="-apple-system"/>
              </a:rPr>
              <a:t>Base Model Initialization:</a:t>
            </a:r>
            <a:endParaRPr lang="en-US" sz="133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Loads InceptionResNetV2 model with pre-trained weights from </a:t>
            </a:r>
            <a:r>
              <a:rPr lang="en-US" sz="1330" b="0" i="0" dirty="0" err="1">
                <a:effectLst/>
                <a:latin typeface="-apple-system"/>
              </a:rPr>
              <a:t>Keras</a:t>
            </a:r>
            <a:r>
              <a:rPr lang="en-US" sz="1330" b="0" i="0" dirty="0">
                <a:effectLst/>
                <a:latin typeface="-apple-system"/>
              </a:rPr>
              <a:t> Applications library.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Excludes fully connected layers for customization.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Initializes with ImageNet weights.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Specifies input shape as 256x256 pixels with 3 color channels.</a:t>
            </a:r>
          </a:p>
          <a:p>
            <a:pPr algn="l">
              <a:buFont typeface="+mj-lt"/>
              <a:buAutoNum type="arabicPeriod"/>
            </a:pPr>
            <a:r>
              <a:rPr lang="en-US" sz="1330" b="1" i="0" dirty="0">
                <a:effectLst/>
                <a:latin typeface="-apple-system"/>
              </a:rPr>
              <a:t>Freezing Base Model Layers:</a:t>
            </a:r>
            <a:r>
              <a:rPr lang="en-US" sz="1330" dirty="0">
                <a:latin typeface="-apple-system"/>
              </a:rPr>
              <a:t> </a:t>
            </a:r>
            <a:r>
              <a:rPr lang="en-US" sz="1330" b="0" i="0" dirty="0">
                <a:effectLst/>
                <a:latin typeface="-apple-system"/>
              </a:rPr>
              <a:t>Sets all base model layers to non-trainable to preserve weights during training.</a:t>
            </a:r>
          </a:p>
          <a:p>
            <a:pPr algn="l">
              <a:buFont typeface="+mj-lt"/>
              <a:buAutoNum type="arabicPeriod"/>
            </a:pPr>
            <a:r>
              <a:rPr lang="en-US" sz="1330" b="1" i="0" dirty="0">
                <a:effectLst/>
                <a:latin typeface="-apple-system"/>
              </a:rPr>
              <a:t>Custom Head Creation:</a:t>
            </a:r>
            <a:endParaRPr lang="en-US" sz="133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Defines custom head layers to be added on top of the base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Applies global average pooling to reduce spatial dimensions.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Adds a dense layer with 1024 neurons and </a:t>
            </a:r>
            <a:r>
              <a:rPr lang="en-US" sz="1330" b="0" i="0" dirty="0" err="1">
                <a:effectLst/>
                <a:latin typeface="-apple-system"/>
              </a:rPr>
              <a:t>ReLU</a:t>
            </a:r>
            <a:r>
              <a:rPr lang="en-US" sz="1330" b="0" i="0" dirty="0">
                <a:effectLst/>
                <a:latin typeface="-apple-system"/>
              </a:rPr>
              <a:t> activation for feature transformation.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Includes a dense output layer with </a:t>
            </a:r>
            <a:r>
              <a:rPr lang="en-US" sz="1330" b="0" i="0" dirty="0" err="1">
                <a:effectLst/>
                <a:latin typeface="-apple-system"/>
              </a:rPr>
              <a:t>softmax</a:t>
            </a:r>
            <a:r>
              <a:rPr lang="en-US" sz="1330" b="0" i="0" dirty="0">
                <a:effectLst/>
                <a:latin typeface="-apple-system"/>
              </a:rPr>
              <a:t> activation for class probabilities.</a:t>
            </a:r>
          </a:p>
          <a:p>
            <a:pPr algn="l">
              <a:buFont typeface="+mj-lt"/>
              <a:buAutoNum type="arabicPeriod"/>
            </a:pPr>
            <a:r>
              <a:rPr lang="en-US" sz="1330" b="1" i="0" dirty="0">
                <a:effectLst/>
                <a:latin typeface="-apple-system"/>
              </a:rPr>
              <a:t>Connecting Base Model with Custom Head:</a:t>
            </a:r>
            <a:endParaRPr lang="en-US" sz="133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Connects base model's input with custom head's output to form the final model architecture.</a:t>
            </a:r>
          </a:p>
          <a:p>
            <a:pPr algn="l">
              <a:buFont typeface="+mj-lt"/>
              <a:buAutoNum type="arabicPeriod"/>
            </a:pPr>
            <a:r>
              <a:rPr lang="en-US" sz="1330" b="1" i="0" dirty="0">
                <a:effectLst/>
                <a:latin typeface="-apple-system"/>
              </a:rPr>
              <a:t>Model Compilation:</a:t>
            </a:r>
            <a:endParaRPr lang="en-US" sz="133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Compiles the model with Adam optimizer (learning rate: 0.001).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Utilizes categorical cross-entropy loss for multi-class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30" b="0" i="0" dirty="0">
                <a:effectLst/>
                <a:latin typeface="-apple-system"/>
              </a:rPr>
              <a:t>Evaluates accuracy for monitoring model performance during training.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A1C1C88-3053-4760-86F9-891CFD079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343" y="1710086"/>
            <a:ext cx="5424384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Base Model Initialization: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Initializes DenseNet169 model with pre-trained ImageNet weights.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Excludes top layers, preserving only the convolutional base.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Specifies input shape for expected image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Frozen Base Model Layers:</a:t>
            </a:r>
            <a:r>
              <a:rPr lang="en-US" altLang="en-US" sz="1500" dirty="0">
                <a:latin typeface="-apple-system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Freezes loaded base model layers to retain learned features from ImageNet.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Custom Head: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Adds a custom head for task-specific classification.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Applies global average pooling to aggregate spatial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Adds a fully connected dense layer with 1024 units and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activation.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Includes a dense output layer with 15 units and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softmax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activation for class probabilities.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Model Compilation: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Compiles with Adam optimizer (learning rate: 0.001).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Uses categorical cross-entropy loss for measuring prediction deviation.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Monitors model performance with accuracy metric.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89FAAD5-94BD-40CA-AD8A-BEC0D304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6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1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778F-733E-5703-2ABD-E45BCEFF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D3BAE-EB5A-F63D-654C-90452A59DC4B}"/>
              </a:ext>
            </a:extLst>
          </p:cNvPr>
          <p:cNvSpPr txBox="1"/>
          <p:nvPr/>
        </p:nvSpPr>
        <p:spPr>
          <a:xfrm>
            <a:off x="4414066" y="83128"/>
            <a:ext cx="336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6E7236-8F62-FFF4-313F-AD54CFC27EE2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E50B50-A7F2-D3B2-4E68-1204E646C266}"/>
              </a:ext>
            </a:extLst>
          </p:cNvPr>
          <p:cNvSpPr txBox="1"/>
          <p:nvPr/>
        </p:nvSpPr>
        <p:spPr>
          <a:xfrm>
            <a:off x="557348" y="1088571"/>
            <a:ext cx="4554013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DENSENET201 ARCHITECTURE</a:t>
            </a:r>
            <a:endParaRPr lang="en-US" sz="1800" b="1" i="1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0839-7321-1AB2-0DEC-8DD071B81543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AB786-631E-4895-A013-9730733F168F}"/>
              </a:ext>
            </a:extLst>
          </p:cNvPr>
          <p:cNvSpPr txBox="1"/>
          <p:nvPr/>
        </p:nvSpPr>
        <p:spPr>
          <a:xfrm>
            <a:off x="332509" y="1550115"/>
            <a:ext cx="11536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Base Model Initialization: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Initializes DenseNet201 model with pre-trained ImageNet weights.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Excludes top layers, keeping only the convolutional base.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Specifies input shape for expected image dimensions (256x256 pixels with 3 channels).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Frozen Base Model Layers: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Freezes loaded base model layers to retain learned features from ImageNet.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Custom Head: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Adds a custom head for task-specific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Applies global average pooling to collapse spatial dimensions into a single vector.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Adds a fully connected dense layer with 1024 units and </a:t>
            </a:r>
            <a:r>
              <a:rPr lang="en-US" b="0" i="0" dirty="0" err="1">
                <a:effectLst/>
                <a:latin typeface="-apple-system"/>
              </a:rPr>
              <a:t>ReLU</a:t>
            </a:r>
            <a:r>
              <a:rPr lang="en-US" b="0" i="0" dirty="0">
                <a:effectLst/>
                <a:latin typeface="-apple-system"/>
              </a:rPr>
              <a:t> activation.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Includes a dense output layer with 15 units and </a:t>
            </a:r>
            <a:r>
              <a:rPr lang="en-US" b="0" i="0" dirty="0" err="1">
                <a:effectLst/>
                <a:latin typeface="-apple-system"/>
              </a:rPr>
              <a:t>softmax</a:t>
            </a:r>
            <a:r>
              <a:rPr lang="en-US" b="0" i="0" dirty="0">
                <a:effectLst/>
                <a:latin typeface="-apple-system"/>
              </a:rPr>
              <a:t> activation for class probabilities.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Model Compilation: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Compiles with Adam optimizer (learning rate: 0.001).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Utilizes categorical cross-entropy loss for measuring prediction deviation.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Evaluates performance with accuracy metric during training and validation.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89FAAD5-94BD-40CA-AD8A-BEC0D304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6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5315338" y="83128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49" y="1088571"/>
            <a:ext cx="40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CNN (Traditional)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2" y="1088570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VGG19 (Traditional)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5BB56-425D-FB70-DF9F-C26242BD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1114"/>
              </p:ext>
            </p:extLst>
          </p:nvPr>
        </p:nvGraphicFramePr>
        <p:xfrm>
          <a:off x="220618" y="1684324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S no. 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Category 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Score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35.48 %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2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24.19 %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2.1162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2</a:t>
                      </a:r>
                      <a:endParaRPr lang="en-IN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4.3453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8C61C-4207-1B22-F9CA-93A8415E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76198"/>
              </p:ext>
            </p:extLst>
          </p:nvPr>
        </p:nvGraphicFramePr>
        <p:xfrm>
          <a:off x="6296315" y="1683539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63.81 %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53.73 %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1.0536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2541.41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86AB84-1A25-49AD-57D5-5ACAE4FA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15" y="3650101"/>
            <a:ext cx="4117272" cy="320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DE3C7-4CF9-0C58-8EC5-81461063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98" y="3628261"/>
            <a:ext cx="4117271" cy="3251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0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5315338" y="83128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49" y="1088571"/>
            <a:ext cx="45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ENB7 - MODEL1 (TL – frozen weights)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2" y="1088570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ENB7 - MODEL2  (TL – Custom + unfrozen weights)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5BB56-425D-FB70-DF9F-C26242BD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44486"/>
              </p:ext>
            </p:extLst>
          </p:nvPr>
        </p:nvGraphicFramePr>
        <p:xfrm>
          <a:off x="220618" y="1684324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74.33 %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58.22 %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0.7959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1.3884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8C61C-4207-1B22-F9CA-93A8415E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420"/>
              </p:ext>
            </p:extLst>
          </p:nvPr>
        </p:nvGraphicFramePr>
        <p:xfrm>
          <a:off x="6296315" y="1683539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83.69 %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68.95 %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0.9056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1.4071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5DFBB42-BFB1-6E37-0A3C-E8CB75AFA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4" y="3611286"/>
            <a:ext cx="4110733" cy="3241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70F4F-5469-8360-C8A9-14DB02D73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97" y="3569820"/>
            <a:ext cx="4091319" cy="3283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29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5315338" y="83128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49" y="1088571"/>
            <a:ext cx="45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DENSENET169 (TL – Custom + frozen weights)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2" y="1088570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DenseNet201  (TL – Custom + unfrozen weights)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5BB56-425D-FB70-DF9F-C26242BD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31316"/>
              </p:ext>
            </p:extLst>
          </p:nvPr>
        </p:nvGraphicFramePr>
        <p:xfrm>
          <a:off x="220618" y="1684324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98.31 %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78.73 %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0.0502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0.8535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8C61C-4207-1B22-F9CA-93A8415E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8586"/>
              </p:ext>
            </p:extLst>
          </p:nvPr>
        </p:nvGraphicFramePr>
        <p:xfrm>
          <a:off x="6296315" y="1683539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99.36 %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80.47 %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0.0229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0.7684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AEAC7F6-78AD-0F1F-46E3-EE3792E9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9" y="3574542"/>
            <a:ext cx="4156064" cy="3283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4F62A-211D-7C0D-57A4-2A486299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31" y="3574542"/>
            <a:ext cx="4156250" cy="3283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628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5315338" y="83128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48" y="1088571"/>
            <a:ext cx="4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INCEPTIONRESNETV2 (TL – Custom + unfrozen)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5BB56-425D-FB70-DF9F-C26242BD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8377"/>
              </p:ext>
            </p:extLst>
          </p:nvPr>
        </p:nvGraphicFramePr>
        <p:xfrm>
          <a:off x="220618" y="1684324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 no.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Category 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-apple-system"/>
                        </a:rPr>
                        <a:t>Score</a:t>
                      </a:r>
                      <a:endParaRPr lang="en-IN" sz="1800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99.04 %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77.74 %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0.0326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0.9767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489AE8-ACA7-F3DD-0EFC-A23312B0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39" y="3574542"/>
            <a:ext cx="4156024" cy="3283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32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4043102" y="83128"/>
            <a:ext cx="410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Comparative 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FEB8B-94D3-0098-34DD-6A62A970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93047"/>
              </p:ext>
            </p:extLst>
          </p:nvPr>
        </p:nvGraphicFramePr>
        <p:xfrm>
          <a:off x="332509" y="880532"/>
          <a:ext cx="11536220" cy="470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91">
                  <a:extLst>
                    <a:ext uri="{9D8B030D-6E8A-4147-A177-3AD203B41FA5}">
                      <a16:colId xmlns:a16="http://schemas.microsoft.com/office/drawing/2014/main" val="1332489611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677687624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6196080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678505205"/>
                    </a:ext>
                  </a:extLst>
                </a:gridCol>
                <a:gridCol w="1759529">
                  <a:extLst>
                    <a:ext uri="{9D8B030D-6E8A-4147-A177-3AD203B41FA5}">
                      <a16:colId xmlns:a16="http://schemas.microsoft.com/office/drawing/2014/main" val="3569997322"/>
                    </a:ext>
                  </a:extLst>
                </a:gridCol>
              </a:tblGrid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(%)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 (%)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LOSS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440508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CNN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35.48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2.1162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4.3453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605196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63.80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53.73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1.0536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1.4071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90439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ENB7 Model1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74.33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0.7959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1.3884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770319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ENB7 Model2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83.69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68.95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0.9056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1.4071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701119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InceptionResNetV2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99.04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77.74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0.0326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0.9767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770360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DenseNet169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78.73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0.0502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0.8535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120352"/>
                  </a:ext>
                </a:extLst>
              </a:tr>
              <a:tr h="588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99.36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80.47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0.0229</a:t>
                      </a:r>
                      <a:endParaRPr lang="en-IN" sz="1800" kern="10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0.7684</a:t>
                      </a:r>
                      <a:endParaRPr lang="en-IN" sz="1800" kern="100" dirty="0"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77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2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4043104" y="83128"/>
            <a:ext cx="410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Comparative 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50" y="949233"/>
            <a:ext cx="45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Training Accuracies of Models 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3" y="949232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Testing Accuracies of Models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610C1-DCD3-BAA5-C76C-2A971781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802"/>
            <a:ext cx="6034839" cy="4252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947866-9818-17B4-6A05-9AF6661A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47" y="2043801"/>
            <a:ext cx="5887636" cy="4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4043104" y="83128"/>
            <a:ext cx="410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Comparative 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50" y="949233"/>
            <a:ext cx="45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Training Loss of Models 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3" y="949232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Testing Loss of Models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0954F8-806C-A39B-CA98-1E99E9A6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801"/>
            <a:ext cx="5942162" cy="4252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922BA-93FE-E125-C6AF-0BD1131F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74" y="2043800"/>
            <a:ext cx="5775335" cy="42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68657-7D6F-7552-887E-691F3ECF7393}"/>
              </a:ext>
            </a:extLst>
          </p:cNvPr>
          <p:cNvSpPr txBox="1"/>
          <p:nvPr/>
        </p:nvSpPr>
        <p:spPr>
          <a:xfrm>
            <a:off x="4805582" y="166255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2D41F-D1D9-1403-DB14-BD214ED6440E}"/>
              </a:ext>
            </a:extLst>
          </p:cNvPr>
          <p:cNvCxnSpPr>
            <a:cxnSpLocks/>
          </p:cNvCxnSpPr>
          <p:nvPr/>
        </p:nvCxnSpPr>
        <p:spPr>
          <a:xfrm>
            <a:off x="332509" y="911888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332509" y="1011191"/>
            <a:ext cx="1153621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aims to “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develop an advanced image classification model for supermarket products, leveraging DNN algorithms and to evaluate performance in product categorization of modern Indian retail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”.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</a:rPr>
              <a:t>Background of the problem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The growing need for intelligent technologies for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autonomous product categorization 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 retail settings, particularly in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automated retail storage and self checkout terminals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, necessitates the development of specialized product classifiers.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Domain of Study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is situated within the context of AI (DNN) applications for automated retail in India.</a:t>
            </a:r>
          </a:p>
        </p:txBody>
      </p:sp>
    </p:spTree>
    <p:extLst>
      <p:ext uri="{BB962C8B-B14F-4D97-AF65-F5344CB8AC3E}">
        <p14:creationId xmlns:p14="http://schemas.microsoft.com/office/powerpoint/2010/main" val="2147537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6024-694C-59EE-C6FD-29BF8A72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36D05-BC24-7B97-BBE1-F5E7CBF98A4C}"/>
              </a:ext>
            </a:extLst>
          </p:cNvPr>
          <p:cNvSpPr txBox="1"/>
          <p:nvPr/>
        </p:nvSpPr>
        <p:spPr>
          <a:xfrm>
            <a:off x="3844433" y="83128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Findings &amp; Discussions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7E91F1-2E2F-E406-2574-E7585F74663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179D18-4C4C-2C45-2AB9-B7E304057B30}"/>
              </a:ext>
            </a:extLst>
          </p:cNvPr>
          <p:cNvSpPr txBox="1"/>
          <p:nvPr/>
        </p:nvSpPr>
        <p:spPr>
          <a:xfrm>
            <a:off x="332509" y="1048173"/>
            <a:ext cx="11536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-apple-system"/>
              </a:rPr>
              <a:t>This research showed the efficacy of various DNN models in the classification of Indian supermarket products on the custom dataset.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The traditional models, custom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-apple-system"/>
              </a:rPr>
              <a:t>CNN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-apple-system"/>
              </a:rPr>
              <a:t>VGG19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 architectures faced major difficulties. Despite efforts to address these issues, the performance remained suboptimal.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The Transfer Learning Models (</a:t>
            </a:r>
            <a:r>
              <a:rPr lang="en-US" b="1" dirty="0" err="1">
                <a:solidFill>
                  <a:srgbClr val="000000"/>
                </a:solidFill>
                <a:latin typeface="-apple-system"/>
              </a:rPr>
              <a:t>EfficientNet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-apple-system"/>
              </a:rPr>
              <a:t>DenseNet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, InceptionResNetV2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) architectures had much better performance as compared to the traditional approaches.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-apple-system"/>
              </a:rPr>
              <a:t>The study yielded the following results: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Creation of a new unique dataset - “Indian Grocery Image dataset_v3” (37K images) containing categorized, labelled images of Indian supermarket/grocery products.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The Performance of different models varied greatly depending on the architectures and approaches used, as seen before.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Traditional models have difficulty when generalization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-apple-system"/>
              </a:rPr>
              <a:t>Transfer Learning models showed exceptional performance given by the increase in accuracy and decrease in loss for both testing and training scores. 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0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Conclusion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D8500E-9AA5-C57A-949C-4830038B3D7C}"/>
              </a:ext>
            </a:extLst>
          </p:cNvPr>
          <p:cNvSpPr txBox="1"/>
          <p:nvPr/>
        </p:nvSpPr>
        <p:spPr>
          <a:xfrm>
            <a:off x="341745" y="877713"/>
            <a:ext cx="115177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CNN and VGG19 traditional models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training and testing accuracies were quite low implying difficulty generalizing to new and complex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EfficientNetB7 architecture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outperformed traditional architectures.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Both Model1 and Model2 of EfficientNetB7 had better training and testing accuracies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Model 2 was outperformed Model 1 in all parameters.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Additional, have the lowest difference of train and test values meaning they offer the best generalization potential among all models.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InceptionResNetV2, DenseNet169, and DenseNet201(TL)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most accurate models as compared to other architectures implemented.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showed good performance in terms of training accuracy as well as testing accuracy.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Effectively generalize to new data due to low values for testing loss making them optimal for this research’s problem statement. </a:t>
            </a:r>
          </a:p>
          <a:p>
            <a:pPr lvl="1"/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Among these Transfer Learning architectures,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DenseNet201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performed best relative to any other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11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Future Work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D8500E-9AA5-C57A-949C-4830038B3D7C}"/>
              </a:ext>
            </a:extLst>
          </p:cNvPr>
          <p:cNvSpPr txBox="1"/>
          <p:nvPr/>
        </p:nvSpPr>
        <p:spPr>
          <a:xfrm>
            <a:off x="341745" y="877713"/>
            <a:ext cx="115177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More data augmentation techniques and dataset balancing strategies.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May be necessary to consider other deep neural network architecture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Comprehensive hyperparameter tuning experiments and ensemble learning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Furthermore, these findings indicate the need for the development of domain-specific architectures and datasets for Indian supermarket product images for the practical application of such models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39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Guide Approval mail snapshot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26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5F411D-1E1A-11CE-E870-6C7AEC3E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957"/>
            <a:ext cx="12192000" cy="51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71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Paper Status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4161F6-9103-8183-7D86-F4C392D1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408"/>
            <a:ext cx="12192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Paper Status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0808E5-264B-AF8A-C058-8A4F281D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2" y="823367"/>
            <a:ext cx="1109817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References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5BDD67-FB29-2047-2B6E-30AD375AD9F6}"/>
              </a:ext>
            </a:extLst>
          </p:cNvPr>
          <p:cNvSpPr txBox="1"/>
          <p:nvPr/>
        </p:nvSpPr>
        <p:spPr>
          <a:xfrm>
            <a:off x="332509" y="1025236"/>
            <a:ext cx="115177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[0]Base Paper :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Wiryana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Made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Harmanto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Suryadi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Fauzi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Alfharizky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Qisthi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Imam &amp; Utami,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Zalita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. (2023). Store product classification using convolutional neural network. IAES International Journal of Artificial Intelligence (IJ-AI). 12. 1439. 10.11591/ijai.v12.i3.pp1439-1447.  </a:t>
            </a:r>
          </a:p>
          <a:p>
            <a:pPr algn="just"/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Available :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here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[1]</a:t>
            </a:r>
            <a:r>
              <a:rPr lang="en-IN" sz="1400" dirty="0" err="1">
                <a:latin typeface="-apple-system"/>
              </a:rPr>
              <a:t>Muhathir</a:t>
            </a:r>
            <a:r>
              <a:rPr lang="en-IN" sz="1400" dirty="0">
                <a:latin typeface="-apple-system"/>
              </a:rPr>
              <a:t>, M. F. Dwi </a:t>
            </a:r>
            <a:r>
              <a:rPr lang="en-IN" sz="1400" dirty="0" err="1">
                <a:latin typeface="-apple-system"/>
              </a:rPr>
              <a:t>Ryandra</a:t>
            </a:r>
            <a:r>
              <a:rPr lang="en-IN" sz="1400" dirty="0">
                <a:latin typeface="-apple-system"/>
              </a:rPr>
              <a:t>, R. B. Y. </a:t>
            </a:r>
            <a:r>
              <a:rPr lang="en-IN" sz="1400" dirty="0" err="1">
                <a:latin typeface="-apple-system"/>
              </a:rPr>
              <a:t>Syah</a:t>
            </a:r>
            <a:r>
              <a:rPr lang="en-IN" sz="1400" dirty="0">
                <a:latin typeface="-apple-system"/>
              </a:rPr>
              <a:t>, N. </a:t>
            </a:r>
            <a:r>
              <a:rPr lang="en-IN" sz="1400" dirty="0" err="1">
                <a:latin typeface="-apple-system"/>
              </a:rPr>
              <a:t>Khairina</a:t>
            </a:r>
            <a:r>
              <a:rPr lang="en-IN" sz="1400" dirty="0">
                <a:latin typeface="-apple-system"/>
              </a:rPr>
              <a:t>, and R. </a:t>
            </a:r>
            <a:r>
              <a:rPr lang="en-IN" sz="1400" dirty="0" err="1">
                <a:latin typeface="-apple-system"/>
              </a:rPr>
              <a:t>Muliono</a:t>
            </a:r>
            <a:r>
              <a:rPr lang="en-IN" sz="1400" dirty="0">
                <a:latin typeface="-apple-system"/>
              </a:rPr>
              <a:t>, “Convolutional Neural Network (CNN) of Resnet-50 with Inceptionv3 Architecture in Classification on X-Ray Image,” </a:t>
            </a:r>
            <a:r>
              <a:rPr lang="en-IN" sz="1400" i="1" dirty="0">
                <a:latin typeface="-apple-system"/>
              </a:rPr>
              <a:t>Convolutional Neural Network (CNN) of Resnet-50 with Inceptionv3 Architecture in Classification on X-Ray Image | SpringerLink</a:t>
            </a:r>
            <a:r>
              <a:rPr lang="en-IN" sz="1400" dirty="0">
                <a:latin typeface="-apple-system"/>
              </a:rPr>
              <a:t>, Jul. 09, 2023. [Online]. Available: https://link.springer.com/chapter/10.1007/978-3-031-35314-7_20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[2]“An effective CNN and Transformer complementary network for medical image segmentation,” An effective CNN and Transformer complementary network for medical image segmentation - ScienceDirect, Nov. 30, 2022. [Online]. Available: https://www.sciencedirect.com/science/article/abs/pii/S0031320322007075</a:t>
            </a: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[3]“Comparison of CNN-based deep learning architectures for rice diseases classification,” </a:t>
            </a:r>
            <a:r>
              <a:rPr lang="en-US" sz="1400" i="1" dirty="0">
                <a:latin typeface="-apple-system"/>
              </a:rPr>
              <a:t>Comparison of CNN-based deep learning architectures for rice diseases classification - ScienceDirect</a:t>
            </a:r>
            <a:r>
              <a:rPr lang="en-US" sz="1400" dirty="0">
                <a:latin typeface="-apple-system"/>
              </a:rPr>
              <a:t>, Jul. 14, 2023. [Online]. Available: </a:t>
            </a:r>
            <a:r>
              <a:rPr lang="en-US" sz="1400" dirty="0">
                <a:latin typeface="-apple-system"/>
                <a:hlinkClick r:id="rId3"/>
              </a:rPr>
              <a:t>https://www.sciencedirect.com/science/article/pii/S2589721723000235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[4]S. E. Abdallah, W. M. </a:t>
            </a:r>
            <a:r>
              <a:rPr lang="en-US" sz="1400" dirty="0" err="1">
                <a:latin typeface="-apple-system"/>
              </a:rPr>
              <a:t>Elmessery</a:t>
            </a:r>
            <a:r>
              <a:rPr lang="en-US" sz="1400" dirty="0">
                <a:latin typeface="-apple-system"/>
              </a:rPr>
              <a:t>, M. Y. Shams, and N. S. A. Al-</a:t>
            </a:r>
            <a:r>
              <a:rPr lang="en-US" sz="1400" dirty="0" err="1">
                <a:latin typeface="-apple-system"/>
              </a:rPr>
              <a:t>Sattary</a:t>
            </a:r>
            <a:r>
              <a:rPr lang="en-US" sz="1400" dirty="0">
                <a:latin typeface="-apple-system"/>
              </a:rPr>
              <a:t>, “Deep Learning Model Based on ResNet-50 for Beef Quality Classification,” Arab Journals Platform, Oct. 08, 2022. [Online]. Available: </a:t>
            </a:r>
            <a:r>
              <a:rPr lang="en-US" sz="1400" dirty="0">
                <a:latin typeface="-apple-system"/>
                <a:hlinkClick r:id="rId4"/>
              </a:rPr>
              <a:t>https://digitalcommons.aaru.edu.jo/isl/vol12/iss1/24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[5]S. Kumar, S. Pal, V. P. Singh, and P. Jaiswal, “Performance evaluation of ResNet model for classification of tomato plant disease,” De Gruyter, Jan. 01, 2023. [Online]. Available: </a:t>
            </a:r>
            <a:r>
              <a:rPr lang="en-US" sz="1400" dirty="0">
                <a:latin typeface="-apple-system"/>
                <a:hlinkClick r:id="rId5"/>
              </a:rPr>
              <a:t>https://www.degruyter.com/document/doi/10.1515/em-2021-0044/html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[6]</a:t>
            </a:r>
            <a:r>
              <a:rPr lang="en-IN" sz="1400" dirty="0"/>
              <a:t>V. Anand, S. Gupta, A. </a:t>
            </a:r>
            <a:r>
              <a:rPr lang="en-IN" sz="1400" dirty="0" err="1"/>
              <a:t>Altameem</a:t>
            </a:r>
            <a:r>
              <a:rPr lang="en-IN" sz="1400" dirty="0"/>
              <a:t>, S. R. Nayak, R. C. </a:t>
            </a:r>
            <a:r>
              <a:rPr lang="en-IN" sz="1400" dirty="0" err="1"/>
              <a:t>Poonia</a:t>
            </a:r>
            <a:r>
              <a:rPr lang="en-IN" sz="1400" dirty="0"/>
              <a:t>, and A. K. Jilani </a:t>
            </a:r>
            <a:r>
              <a:rPr lang="en-IN" sz="1400" dirty="0" err="1"/>
              <a:t>Saudagar</a:t>
            </a:r>
            <a:r>
              <a:rPr lang="en-IN" sz="1400" dirty="0"/>
              <a:t>, “An Enhanced Transfer Learning Based Classification for Diagnosis of Skin Cancer,” </a:t>
            </a:r>
            <a:r>
              <a:rPr lang="en-IN" sz="1400" i="1" dirty="0"/>
              <a:t>MDPI</a:t>
            </a:r>
            <a:r>
              <a:rPr lang="en-IN" sz="1400" dirty="0"/>
              <a:t>, Jul. 05, 2022. [Online]. Available: </a:t>
            </a:r>
            <a:r>
              <a:rPr lang="en-IN" sz="1400" dirty="0">
                <a:hlinkClick r:id="rId6"/>
              </a:rPr>
              <a:t>https://www.mdpi.com/2075-4418/12/7/1628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8285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26C32-830E-18C9-950B-D17741AC2148}"/>
              </a:ext>
            </a:extLst>
          </p:cNvPr>
          <p:cNvSpPr txBox="1"/>
          <p:nvPr/>
        </p:nvSpPr>
        <p:spPr>
          <a:xfrm>
            <a:off x="332508" y="83126"/>
            <a:ext cx="1154545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-apple-system"/>
              </a:rPr>
              <a:t>[7]A. W. Salehi et al., “A Study of CNN and Transfer Learning in Medical Imaging: Advantages, Challenges, Future Scope,” MDPI, Mar. 29, 2023. [Online]. Available: </a:t>
            </a:r>
            <a:r>
              <a:rPr lang="en-US" sz="1400" dirty="0">
                <a:latin typeface="-apple-system"/>
                <a:hlinkClick r:id="rId2"/>
              </a:rPr>
              <a:t>https://www.mdpi.com/2071-1050/15/7/5930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[8]M. M. </a:t>
            </a:r>
            <a:r>
              <a:rPr lang="en-IN" sz="1400" dirty="0" err="1">
                <a:latin typeface="-apple-system"/>
              </a:rPr>
              <a:t>Srikantamurthy</a:t>
            </a:r>
            <a:r>
              <a:rPr lang="en-IN" sz="1400" dirty="0">
                <a:latin typeface="-apple-system"/>
              </a:rPr>
              <a:t>, V. P. Subramanyam </a:t>
            </a:r>
            <a:r>
              <a:rPr lang="en-IN" sz="1400" dirty="0" err="1">
                <a:latin typeface="-apple-system"/>
              </a:rPr>
              <a:t>Rallabandi</a:t>
            </a:r>
            <a:r>
              <a:rPr lang="en-IN" sz="1400" dirty="0">
                <a:latin typeface="-apple-system"/>
              </a:rPr>
              <a:t>, D. B. </a:t>
            </a:r>
            <a:r>
              <a:rPr lang="en-IN" sz="1400" dirty="0" err="1">
                <a:latin typeface="-apple-system"/>
              </a:rPr>
              <a:t>Dudekula</a:t>
            </a:r>
            <a:r>
              <a:rPr lang="en-IN" sz="1400" dirty="0">
                <a:latin typeface="-apple-system"/>
              </a:rPr>
              <a:t>, S. Natarajan, and J. Park, “Classification of benign and malignant subtypes of breast cancer histopathology imaging using hybrid CNN-LSTM based transfer learning - BMC Medical Imaging,” SpringerLink, Jan. 30, 2023. [Online]. Available: </a:t>
            </a:r>
            <a:r>
              <a:rPr lang="en-IN" sz="1400" dirty="0">
                <a:latin typeface="-apple-system"/>
                <a:hlinkClick r:id="rId3"/>
              </a:rPr>
              <a:t>https://link.springer.com/article/10.1186/s12880-023-00964-0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[9]“Fusion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images,” 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 - ScienceDirect, Nov. 09, 2022. [Online]. Available: </a:t>
            </a:r>
            <a:r>
              <a:rPr lang="en-IN" sz="1400" dirty="0">
                <a:latin typeface="-apple-system"/>
                <a:hlinkClick r:id="rId4"/>
              </a:rPr>
              <a:t>https://www.sciencedirect.com/science/article/abs/pii/S0957417422022485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[10</a:t>
            </a:r>
            <a:r>
              <a:rPr lang="en-IN" sz="1400" dirty="0">
                <a:latin typeface="-apple-system"/>
              </a:rPr>
              <a:t>] </a:t>
            </a:r>
            <a:r>
              <a:rPr lang="en-IN" sz="1400" dirty="0"/>
              <a:t>A. Patra, V. Vivek, B. R. </a:t>
            </a:r>
            <a:r>
              <a:rPr lang="en-IN" sz="1400" dirty="0" err="1"/>
              <a:t>Shambhavi</a:t>
            </a:r>
            <a:r>
              <a:rPr lang="en-IN" sz="1400" dirty="0"/>
              <a:t>, K. Sindhu, and S. Balaji, “Product Classification in E-Commerce Sites,” </a:t>
            </a:r>
            <a:r>
              <a:rPr lang="en-IN" sz="1400" i="1" dirty="0"/>
              <a:t>Product Classification in E-Commerce Sites | SpringerLink</a:t>
            </a:r>
            <a:r>
              <a:rPr lang="en-IN" sz="1400" dirty="0"/>
              <a:t>, Apr. 16, 2021. [Online]. Available: </a:t>
            </a:r>
            <a:r>
              <a:rPr lang="en-IN" sz="1400" dirty="0">
                <a:hlinkClick r:id="rId5"/>
              </a:rPr>
              <a:t>https://link.springer.com/chapter/10.1007/978-981-33-4299-6_40</a:t>
            </a:r>
            <a:endParaRPr lang="en-IN" sz="1400" dirty="0"/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[11] A. Motwani, G. Bajaj, M. Arya, S. K. Sar, and S. O. Manoj, “Machine Learning-Based Autonomous Framework for Product Classification Over Cloud,” Machine Learning-Based Autonomous Framework for Product Classification Over Cloud | SpringerLink, May 31, 2023.  [Online]. Available: </a:t>
            </a:r>
            <a:r>
              <a:rPr lang="en-US" sz="1400" dirty="0">
                <a:latin typeface="-apple-system"/>
                <a:hlinkClick r:id="rId6"/>
              </a:rPr>
              <a:t>https://link.springer.com/chapter/10.1007/978-981-19-9638-2_6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[12]M. I. Basheer Ahmed et al., “Deep Learning Approach to Recyclable Products Classification: Towards Sustainable Waste Management,” MDPI, Jul. 17, 2023. [Online]. Available: </a:t>
            </a:r>
            <a:r>
              <a:rPr lang="en-US" sz="1400" dirty="0">
                <a:latin typeface="-apple-system"/>
                <a:hlinkClick r:id="rId7"/>
              </a:rPr>
              <a:t>https://www.mdpi.com/2071-1050/15/14/11138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[13]“Convolutional Neural Network (CNN) Based Identification of Crop Diseases Using ResNet-50,” Convolutional Neural Network (CNN) Based Identification of Crop Diseases Using ResNet-50 | IEEE Conference Publication | IEEE Xplore. [Online]. Available: </a:t>
            </a:r>
            <a:r>
              <a:rPr lang="en-US" sz="1400" dirty="0">
                <a:latin typeface="-apple-system"/>
                <a:hlinkClick r:id="rId8"/>
              </a:rPr>
              <a:t>https://ieeexplore.ieee.org/abstract/document/10370122</a:t>
            </a:r>
            <a:endParaRPr lang="en-US" sz="1400" dirty="0"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[14]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Kılıçarslan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G,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Koç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C,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Özyurt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F, Gül Y. Breast lesion classification using features fusion and selection of ensemble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ResNet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 method. 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Int J Imaging </a:t>
            </a:r>
            <a:r>
              <a:rPr lang="en-IN" sz="1400" b="0" i="1" dirty="0" err="1">
                <a:solidFill>
                  <a:srgbClr val="1C1D1E"/>
                </a:solidFill>
                <a:effectLst/>
                <a:latin typeface="-apple-system"/>
              </a:rPr>
              <a:t>Syst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 Technol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. 2023; 33(5): 1779-1795. doi:</a:t>
            </a:r>
            <a:r>
              <a:rPr lang="en-IN" sz="1400" b="0" i="0" u="none" strike="noStrike" dirty="0">
                <a:effectLst/>
                <a:latin typeface="-apple-system"/>
                <a:hlinkClick r:id="rId9" tooltip="Link to external resource: 10.1002/ima.22894"/>
              </a:rPr>
              <a:t>10.1002/ima.22894</a:t>
            </a:r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[15]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R. S.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Sabeenian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Eldho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 Paul &amp; C. Prakash (2023) Fabric defect detection and classification using modified VGG network, The Journal of The Textile Institute, 114:7, 1032-1040, DOI: </a:t>
            </a:r>
            <a:r>
              <a:rPr lang="en-US" sz="1400" b="0" i="0" u="sng" dirty="0">
                <a:solidFill>
                  <a:srgbClr val="333333"/>
                </a:solidFill>
                <a:effectLst/>
                <a:latin typeface="-apple-system"/>
                <a:hlinkClick r:id="rId10"/>
              </a:rPr>
              <a:t>10.1080/00405000.2022.2105112</a:t>
            </a:r>
            <a:r>
              <a:rPr lang="en-IN" sz="1400" dirty="0">
                <a:latin typeface="-apple-system"/>
              </a:rPr>
              <a:t> </a:t>
            </a:r>
          </a:p>
          <a:p>
            <a:pPr algn="just"/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[16] Zheng,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Yufeng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Yang, Clifford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Merkulov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Aleksey. (2018). Breast cancer screening using convolutional neural network and follow-up digital mammography. 4. 10.1117/12.2304564. </a:t>
            </a:r>
          </a:p>
          <a:p>
            <a:pPr algn="just"/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[17] Khalil, Muhammad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Tehsin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Samabia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Humayun,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Mamoona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Jhanjhi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Noor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AlZain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Mohammed. (2022). Multi-Scale Network for Thoracic Organs Segmentation. Computers, Materials and Continua. 70. 3251-3265. 10.32604/cmc.2022.020561. </a:t>
            </a:r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[18] </a:t>
            </a:r>
            <a:r>
              <a:rPr lang="en-US" sz="1400" dirty="0">
                <a:solidFill>
                  <a:schemeClr val="bg1"/>
                </a:solidFill>
              </a:rPr>
              <a:t>Tan, M., &amp; Le, Q. (2019, May). </a:t>
            </a:r>
            <a:r>
              <a:rPr lang="en-US" sz="1400" dirty="0" err="1">
                <a:solidFill>
                  <a:schemeClr val="bg1"/>
                </a:solidFill>
              </a:rPr>
              <a:t>Efficientnet</a:t>
            </a:r>
            <a:r>
              <a:rPr lang="en-US" sz="1400" dirty="0">
                <a:solidFill>
                  <a:schemeClr val="bg1"/>
                </a:solidFill>
              </a:rPr>
              <a:t>: Rethinking model scaling for convolutional neural networks. In </a:t>
            </a:r>
            <a:r>
              <a:rPr lang="en-US" sz="1400" i="1" dirty="0">
                <a:solidFill>
                  <a:schemeClr val="bg1"/>
                </a:solidFill>
              </a:rPr>
              <a:t>International conference on machine learning</a:t>
            </a:r>
            <a:r>
              <a:rPr lang="en-US" sz="1400" dirty="0">
                <a:solidFill>
                  <a:schemeClr val="bg1"/>
                </a:solidFill>
              </a:rPr>
              <a:t> (pp. 6105-6114). PMLR.</a:t>
            </a:r>
          </a:p>
          <a:p>
            <a:pPr algn="just"/>
            <a:endParaRPr lang="en-US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-apple-system"/>
              </a:rPr>
              <a:t>[19] </a:t>
            </a:r>
            <a:r>
              <a:rPr lang="en-US" sz="1400" dirty="0" err="1">
                <a:solidFill>
                  <a:schemeClr val="bg1"/>
                </a:solidFill>
              </a:rPr>
              <a:t>Szegedy</a:t>
            </a:r>
            <a:r>
              <a:rPr lang="en-US" sz="1400" dirty="0">
                <a:solidFill>
                  <a:schemeClr val="bg1"/>
                </a:solidFill>
              </a:rPr>
              <a:t>, C., </a:t>
            </a:r>
            <a:r>
              <a:rPr lang="en-US" sz="1400" dirty="0" err="1">
                <a:solidFill>
                  <a:schemeClr val="bg1"/>
                </a:solidFill>
              </a:rPr>
              <a:t>Ioffe</a:t>
            </a:r>
            <a:r>
              <a:rPr lang="en-US" sz="1400" dirty="0">
                <a:solidFill>
                  <a:schemeClr val="bg1"/>
                </a:solidFill>
              </a:rPr>
              <a:t>, S., </a:t>
            </a:r>
            <a:r>
              <a:rPr lang="en-US" sz="1400" dirty="0" err="1">
                <a:solidFill>
                  <a:schemeClr val="bg1"/>
                </a:solidFill>
              </a:rPr>
              <a:t>Vanhoucke</a:t>
            </a:r>
            <a:r>
              <a:rPr lang="en-US" sz="1400" dirty="0">
                <a:solidFill>
                  <a:schemeClr val="bg1"/>
                </a:solidFill>
              </a:rPr>
              <a:t>, V., &amp; Alemi, A. (2017, February). Inception-v4, inception-</a:t>
            </a:r>
            <a:r>
              <a:rPr lang="en-US" sz="1400" dirty="0" err="1">
                <a:solidFill>
                  <a:schemeClr val="bg1"/>
                </a:solidFill>
              </a:rPr>
              <a:t>resnet</a:t>
            </a:r>
            <a:r>
              <a:rPr lang="en-US" sz="1400" dirty="0">
                <a:solidFill>
                  <a:schemeClr val="bg1"/>
                </a:solidFill>
              </a:rPr>
              <a:t> and the impact of residual connections on learning. In </a:t>
            </a:r>
            <a:r>
              <a:rPr lang="en-US" sz="1400" i="1" dirty="0">
                <a:solidFill>
                  <a:schemeClr val="bg1"/>
                </a:solidFill>
              </a:rPr>
              <a:t>Proceedings of the AAAI conference on artificial intelligence</a:t>
            </a:r>
            <a:r>
              <a:rPr lang="en-US" sz="1400" dirty="0">
                <a:solidFill>
                  <a:schemeClr val="bg1"/>
                </a:solidFill>
              </a:rPr>
              <a:t> (Vol. 31, No. 1).</a:t>
            </a:r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7383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Poster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796979" y="1200727"/>
            <a:ext cx="1081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IN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8C0CB-BFB3-64A8-28F7-8532573DE27C}"/>
              </a:ext>
            </a:extLst>
          </p:cNvPr>
          <p:cNvSpPr txBox="1"/>
          <p:nvPr/>
        </p:nvSpPr>
        <p:spPr>
          <a:xfrm>
            <a:off x="337127" y="230908"/>
            <a:ext cx="1151774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Significance of Study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lies in its dual contributions</a:t>
            </a:r>
            <a:r>
              <a:rPr lang="en-US" dirty="0">
                <a:latin typeface="-apple-system"/>
              </a:rPr>
              <a:t> 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Firstly, the </a:t>
            </a:r>
            <a:r>
              <a:rPr lang="en-US" b="1" i="0" dirty="0">
                <a:effectLst/>
                <a:latin typeface="-apple-system"/>
              </a:rPr>
              <a:t>creation of a custom dataset </a:t>
            </a:r>
            <a:r>
              <a:rPr lang="en-US" b="0" i="0" dirty="0">
                <a:effectLst/>
                <a:latin typeface="-apple-system"/>
              </a:rPr>
              <a:t>for Indian supermarket products addresses the current absence of datasets catering to this domain.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Secondly, the </a:t>
            </a:r>
            <a:r>
              <a:rPr lang="en-US" b="1" i="0" dirty="0">
                <a:effectLst/>
                <a:latin typeface="-apple-system"/>
              </a:rPr>
              <a:t>exploration and comparison of deep learning models </a:t>
            </a:r>
            <a:r>
              <a:rPr lang="en-US" i="0" dirty="0">
                <a:effectLst/>
                <a:latin typeface="-apple-system"/>
              </a:rPr>
              <a:t>(CNN, </a:t>
            </a:r>
            <a:r>
              <a:rPr lang="en-US" i="0" dirty="0" err="1">
                <a:effectLst/>
                <a:latin typeface="-apple-system"/>
              </a:rPr>
              <a:t>InceptionResNet</a:t>
            </a:r>
            <a:r>
              <a:rPr lang="en-US" dirty="0">
                <a:latin typeface="-apple-system"/>
              </a:rPr>
              <a:t>, </a:t>
            </a:r>
            <a:r>
              <a:rPr lang="en-US" dirty="0" err="1">
                <a:latin typeface="-apple-system"/>
              </a:rPr>
              <a:t>EfficientNet</a:t>
            </a:r>
            <a:r>
              <a:rPr lang="en-US" i="0" dirty="0"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</a:rPr>
              <a:t>The study aims to offers insights into the most effective classifier and algorithm for Indian retail environments.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Expected Outcomes: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 Identification of Optimal Model for </a:t>
            </a:r>
            <a:r>
              <a:rPr lang="en-US" b="0" i="0" dirty="0">
                <a:effectLst/>
                <a:latin typeface="-apple-system"/>
              </a:rPr>
              <a:t>image classification of Indian supermarket products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 Construct a </a:t>
            </a:r>
            <a:r>
              <a:rPr lang="en-US" b="1" i="0" dirty="0">
                <a:effectLst/>
                <a:latin typeface="-apple-system"/>
              </a:rPr>
              <a:t>specialized dataset</a:t>
            </a:r>
            <a:r>
              <a:rPr lang="en-US" b="0" i="0" dirty="0">
                <a:effectLst/>
                <a:latin typeface="-apple-system"/>
              </a:rPr>
              <a:t> that fills the void in existing resources for Indian supermarket product classification.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Provide </a:t>
            </a:r>
            <a:r>
              <a:rPr lang="en-US" b="1" i="0" dirty="0">
                <a:effectLst/>
                <a:latin typeface="-apple-system"/>
              </a:rPr>
              <a:t>practical insights </a:t>
            </a:r>
            <a:r>
              <a:rPr lang="en-US" b="0" i="0" dirty="0">
                <a:effectLst/>
                <a:latin typeface="-apple-system"/>
              </a:rPr>
              <a:t>for the development and implementation of automated systems in superstores, aligning with the evolving trend towards minimal human interaction.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Journal Publication </a:t>
            </a:r>
          </a:p>
          <a:p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22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320319" y="83128"/>
            <a:ext cx="355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Literature Review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1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4820B-7E66-55D5-C90A-F2005721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98488"/>
              </p:ext>
            </p:extLst>
          </p:nvPr>
        </p:nvGraphicFramePr>
        <p:xfrm>
          <a:off x="341745" y="867447"/>
          <a:ext cx="11517750" cy="4666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619">
                  <a:extLst>
                    <a:ext uri="{9D8B030D-6E8A-4147-A177-3AD203B41FA5}">
                      <a16:colId xmlns:a16="http://schemas.microsoft.com/office/drawing/2014/main" val="591824806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2612158319"/>
                    </a:ext>
                  </a:extLst>
                </a:gridCol>
                <a:gridCol w="2530764">
                  <a:extLst>
                    <a:ext uri="{9D8B030D-6E8A-4147-A177-3AD203B41FA5}">
                      <a16:colId xmlns:a16="http://schemas.microsoft.com/office/drawing/2014/main" val="102130180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4077979542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1649416298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77466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Store product classification using CNN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Convolutional Neural Network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-apple-system"/>
                        </a:rPr>
                        <a:t>Efficient product sorting, high accuracy (91.37%)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preprocessed image size (256x256 pixels). Trained on small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0860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of Resnet-50 with Inceptionv3 Architecture in Classification on X-Ray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Effective for COVID-19 detection (99% accuracy), Optimized hyperparameters, Comprehensive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Computation time (6h for Inceptionv3, 9h 21min for Resnet-50)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13397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effective CNN and Transformer complementary network for medical image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 - Transformer Complementary Network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(CTC-Net)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Superior performance in medical image segmentation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(multi-organ, cardiac)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Complexity due to multiple components, Potential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33663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Comparison of CNN-based deep learning architectures for rice diseases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DenseNet121, Inceptionv3, Resnet152V, InceptionResNetV2,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(98%), Effective in plant disease detection, Comparison of multiple architectures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specific diseases, Dataset 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8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8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81798"/>
              </p:ext>
            </p:extLst>
          </p:nvPr>
        </p:nvGraphicFramePr>
        <p:xfrm>
          <a:off x="350982" y="73121"/>
          <a:ext cx="11517745" cy="604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Model Based on ResNet-50 for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-apple-system"/>
                        </a:rPr>
                        <a:t>ResNet-50, Generative Adversarial Network (GAN)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Accuracy of 96.03% in training, 91.67% in testing, 88.89% in validation, Efficient in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size, Dependency on GAN for image augmentation, Texture analysis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6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Performance evaluation of ResNet model for classification of tomato plant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ResNet-50, ResNet-18, 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(96.35% for ResNet-50), Time efficiency (ResNet-18)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for testing, No actual tomato leaves collected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61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[6]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Enhanced Transfer Learning Based Classification for Diagnosis of Skin Cancer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with Transfer Learning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(Enhanced VGG16)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(89.09%) in identifying benign and malignant skin cancer 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Requires a considerable amount of computational resources and training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9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[7]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 Study of CNN and Transfer Learning in Medical Imaging: Advantages, Challenges, Future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CNN, Transfer Learning, Residual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Improved accuracy, Reduced time and resource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models, Need for large and diverse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0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[8]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Classification of benign and malignant subtypes of breast cancer histopathology imaging using hybrid CNN-LSTM based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</a:rPr>
                        <a:t>Transfer Learning, CNN+LSTM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High overall accuracy (99% for binary, 92.5% for multi-class), Transfer learning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67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[9]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Fusion of U-Net and CNN model for segmentation and classification of skin lesion from </a:t>
                      </a:r>
                      <a:r>
                        <a:rPr lang="en-US" sz="1400" dirty="0" err="1">
                          <a:effectLst/>
                        </a:rPr>
                        <a:t>dermoscopy</a:t>
                      </a:r>
                      <a:r>
                        <a:rPr lang="en-US" sz="1400" dirty="0">
                          <a:effectLst/>
                        </a:rPr>
                        <a:t>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U-Net, CNN Fusion Model (U-Net + CNN)</a:t>
                      </a:r>
                    </a:p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Adam and Adadelta optimizers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Quick and precise identification of skin lesions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insight into model 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2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30423"/>
              </p:ext>
            </p:extLst>
          </p:nvPr>
        </p:nvGraphicFramePr>
        <p:xfrm>
          <a:off x="350982" y="73121"/>
          <a:ext cx="11517745" cy="582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Product Classification in E-Commerce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Supervised Learning, ML Models, (Decision Trees, SVM, Random Forest, Logistic Regression, Naive Bayes)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Logistic Regression achieved high accuracy (91.55%), Accurate classification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labeled training data, Overfitting with insufficient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6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[11]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Machine Learning-Based Autonomous Framework for Product Classification Over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Optimized Multiclass Logistic Regression (O-MLR) implemented over Microsoft Azure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Utilizes cloud computing for scalable processing of massive datasets (Big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cloud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0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[12]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Approach to Recyclable Products Classification: Towards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DenseNet169, MobileNetV2, ResNet50V2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accuracy, Contribution to automating garbage classification, Potential for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model structure, Limited discussion on challenges and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5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Based Identification of Crop Diseases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Adam 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(99.02%)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model transparency, Specific to crop disease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75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Breast lesion classification using features fusion and selection of ensemble ResNet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ResNet CNN architectures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(ALL-ResNet, Fused ResNet)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Feature selection (MR-MR, NCA)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Successful feature selection, Novel fused ResNet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feature selection techniques, Specific to breast lesion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86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Fabric defect detection and classification using modified VGG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Pseudo–Convolutional Neural Network (P-CNN), Modified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Early detection of fabric defects, High accuracy for fabric types, Automated fabric quality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details on Modification for making P-CNN and no details on VGG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42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C5428-3A69-05B2-6F03-860BD81100AC}"/>
              </a:ext>
            </a:extLst>
          </p:cNvPr>
          <p:cNvSpPr txBox="1"/>
          <p:nvPr/>
        </p:nvSpPr>
        <p:spPr>
          <a:xfrm>
            <a:off x="332509" y="258618"/>
            <a:ext cx="11526982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Themes Discovered: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literature for image classification, emphasizing the use of </a:t>
            </a:r>
            <a:r>
              <a:rPr lang="en-US" b="1" i="0" dirty="0">
                <a:effectLst/>
                <a:latin typeface="-apple-system"/>
              </a:rPr>
              <a:t>deep neural network models </a:t>
            </a:r>
            <a:r>
              <a:rPr lang="en-US" b="0" i="0" dirty="0">
                <a:effectLst/>
                <a:latin typeface="-apple-system"/>
              </a:rPr>
              <a:t>like CNN, ResNet50, and InceptionV3, etc. because of their </a:t>
            </a:r>
            <a:r>
              <a:rPr lang="en-US" b="1" i="0" dirty="0">
                <a:effectLst/>
                <a:latin typeface="-apple-system"/>
              </a:rPr>
              <a:t>superior performance </a:t>
            </a:r>
            <a:r>
              <a:rPr lang="en-US" b="0" i="0" dirty="0">
                <a:effectLst/>
                <a:latin typeface="-apple-system"/>
              </a:rPr>
              <a:t>in diverse image classification tasks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Strategies involve </a:t>
            </a:r>
            <a:r>
              <a:rPr lang="en-US" b="1" i="0" dirty="0">
                <a:effectLst/>
                <a:latin typeface="-apple-system"/>
              </a:rPr>
              <a:t>combinations of CNN with other models </a:t>
            </a:r>
            <a:r>
              <a:rPr lang="en-US" b="0" i="0" dirty="0">
                <a:effectLst/>
                <a:latin typeface="-apple-system"/>
              </a:rPr>
              <a:t>or the use </a:t>
            </a:r>
            <a:r>
              <a:rPr lang="en-US" b="1" i="0" dirty="0">
                <a:effectLst/>
                <a:latin typeface="-apple-system"/>
              </a:rPr>
              <a:t>of pre-trained weighted models (</a:t>
            </a:r>
            <a:r>
              <a:rPr lang="en-IN" b="1" i="0" dirty="0">
                <a:effectLst/>
                <a:latin typeface="-apple-system"/>
              </a:rPr>
              <a:t>Transfer learning</a:t>
            </a:r>
            <a:r>
              <a:rPr lang="en-US" b="1" i="0" dirty="0">
                <a:effectLst/>
                <a:latin typeface="-apple-system"/>
              </a:rPr>
              <a:t>) </a:t>
            </a:r>
            <a:r>
              <a:rPr lang="en-US" b="0" i="0" dirty="0">
                <a:effectLst/>
                <a:latin typeface="-apple-system"/>
              </a:rPr>
              <a:t>are explored to optimize deep learning architectures. (TL over Ensemble)</a:t>
            </a:r>
          </a:p>
          <a:p>
            <a:pPr lvl="1">
              <a:lnSpc>
                <a:spcPct val="150000"/>
              </a:lnSpc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Gaps Identified: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 significant gap is identified in the literature regarding </a:t>
            </a:r>
            <a:r>
              <a:rPr lang="en-US" b="1" i="0" dirty="0">
                <a:effectLst/>
                <a:latin typeface="-apple-system"/>
              </a:rPr>
              <a:t>grocery product classification</a:t>
            </a:r>
            <a:r>
              <a:rPr lang="en-US" b="0" i="0" dirty="0">
                <a:effectLst/>
                <a:latin typeface="-apple-system"/>
              </a:rPr>
              <a:t>, specifically within the context of </a:t>
            </a:r>
            <a:r>
              <a:rPr lang="en-US" b="1" i="0" dirty="0">
                <a:effectLst/>
                <a:latin typeface="-apple-system"/>
              </a:rPr>
              <a:t>Indian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products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lack of </a:t>
            </a:r>
            <a:r>
              <a:rPr lang="en-US" b="1" i="0" dirty="0">
                <a:effectLst/>
                <a:latin typeface="-apple-system"/>
              </a:rPr>
              <a:t>datasets for Indian product classification</a:t>
            </a:r>
            <a:r>
              <a:rPr lang="en-US" b="0" i="0" dirty="0">
                <a:effectLst/>
                <a:latin typeface="-apple-system"/>
              </a:rPr>
              <a:t> underscores a critical gap in understanding the unique characteristics of the Indian market products.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17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05006" y="83128"/>
            <a:ext cx="418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Challenges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23273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2E83-57E7-B612-4F05-48A2A071CCB8}"/>
              </a:ext>
            </a:extLst>
          </p:cNvPr>
          <p:cNvSpPr txBox="1"/>
          <p:nvPr/>
        </p:nvSpPr>
        <p:spPr>
          <a:xfrm>
            <a:off x="323273" y="1209964"/>
            <a:ext cx="1153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Challenges Addressed: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Absence of Specialized Dataset: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No existing dataset aligns with the specific requirements of classifying Indian supermarket products.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Lack of Indian Market-Specific Image Classifier: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Current image classification models do not cater to the diverse range of products found in Indian superstores.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Need for Automated Product Categorization: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 the context of future retail stores with minimal human interaction, there's a pressing need for intelligent systems capable of autonomously categorizing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27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{D69107CE-C5B1-4AA0-9977-54F0665EC568}tf56160789_win32</Template>
  <TotalTime>8545</TotalTime>
  <Words>4585</Words>
  <Application>Microsoft Office PowerPoint</Application>
  <PresentationFormat>Widescreen</PresentationFormat>
  <Paragraphs>587</Paragraphs>
  <Slides>38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-apple-system</vt:lpstr>
      <vt:lpstr>Söhne</vt:lpstr>
      <vt:lpstr>zeitung</vt:lpstr>
      <vt:lpstr>Arial</vt:lpstr>
      <vt:lpstr>Bookman Old Style</vt:lpstr>
      <vt:lpstr>Calibri</vt:lpstr>
      <vt:lpstr>Calibri Light</vt:lpstr>
      <vt:lpstr>Franklin Gothic Book</vt:lpstr>
      <vt:lpstr>JetBrains Mono</vt:lpstr>
      <vt:lpstr>Times New Roman</vt:lpstr>
      <vt:lpstr>Victor mono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Verma</dc:creator>
  <cp:lastModifiedBy>Varun Verma</cp:lastModifiedBy>
  <cp:revision>39</cp:revision>
  <dcterms:created xsi:type="dcterms:W3CDTF">2024-01-07T08:47:13Z</dcterms:created>
  <dcterms:modified xsi:type="dcterms:W3CDTF">2024-04-17T17:25:30Z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