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6" r:id="rId5"/>
    <p:sldId id="280" r:id="rId6"/>
    <p:sldId id="258" r:id="rId7"/>
    <p:sldId id="259" r:id="rId8"/>
    <p:sldId id="277" r:id="rId9"/>
    <p:sldId id="278" r:id="rId10"/>
    <p:sldId id="279" r:id="rId11"/>
    <p:sldId id="261" r:id="rId12"/>
    <p:sldId id="262" r:id="rId13"/>
    <p:sldId id="260" r:id="rId14"/>
    <p:sldId id="263" r:id="rId15"/>
    <p:sldId id="275" r:id="rId16"/>
    <p:sldId id="264" r:id="rId17"/>
    <p:sldId id="265" r:id="rId18"/>
    <p:sldId id="267" r:id="rId19"/>
    <p:sldId id="26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589721723000235" TargetMode="External"/><Relationship Id="rId2" Type="http://schemas.openxmlformats.org/officeDocument/2006/relationships/hyperlink" Target="https://www.researchgate.net/publication/373581571_Store_product_classification_using_convolutional_neural_networ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dpi.com/2075-4418/12/7/1628" TargetMode="External"/><Relationship Id="rId5" Type="http://schemas.openxmlformats.org/officeDocument/2006/relationships/hyperlink" Target="https://www.degruyter.com/document/doi/10.1515/em-2021-0044/html" TargetMode="External"/><Relationship Id="rId4" Type="http://schemas.openxmlformats.org/officeDocument/2006/relationships/hyperlink" Target="https://digitalcommons.aaru.edu.jo/isl/vol12/iss1/2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bstract/document/10370122" TargetMode="External"/><Relationship Id="rId3" Type="http://schemas.openxmlformats.org/officeDocument/2006/relationships/hyperlink" Target="https://link.springer.com/article/10.1186/s12880-023-00964-0" TargetMode="External"/><Relationship Id="rId7" Type="http://schemas.openxmlformats.org/officeDocument/2006/relationships/hyperlink" Target="https://www.mdpi.com/2071-1050/15/14/11138" TargetMode="External"/><Relationship Id="rId2" Type="http://schemas.openxmlformats.org/officeDocument/2006/relationships/hyperlink" Target="https://www.mdpi.com/2071-1050/15/7/593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981-19-9638-2_6" TargetMode="External"/><Relationship Id="rId5" Type="http://schemas.openxmlformats.org/officeDocument/2006/relationships/hyperlink" Target="https://link.springer.com/chapter/10.1007/978-981-33-4299-6_40" TargetMode="External"/><Relationship Id="rId10" Type="http://schemas.openxmlformats.org/officeDocument/2006/relationships/hyperlink" Target="https://doi.org/10.1080/00405000.2022.2105112" TargetMode="External"/><Relationship Id="rId4" Type="http://schemas.openxmlformats.org/officeDocument/2006/relationships/hyperlink" Target="https://www.sciencedirect.com/science/article/abs/pii/S0957417422022485" TargetMode="External"/><Relationship Id="rId9" Type="http://schemas.openxmlformats.org/officeDocument/2006/relationships/hyperlink" Target="https://doi.org/10.1002/ima.2289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967D-D0F8-88B9-8AC9-07F60D7151AB}"/>
              </a:ext>
            </a:extLst>
          </p:cNvPr>
          <p:cNvSpPr txBox="1">
            <a:spLocks/>
          </p:cNvSpPr>
          <p:nvPr/>
        </p:nvSpPr>
        <p:spPr>
          <a:xfrm>
            <a:off x="244762" y="341747"/>
            <a:ext cx="11517745" cy="17456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Deep Supermarket</a:t>
            </a:r>
            <a:br>
              <a:rPr lang="en-US" sz="36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32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b="1" dirty="0">
                <a:solidFill>
                  <a:srgbClr val="000000"/>
                </a:solidFill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Transfer Learning Approach for Classification of Indian Supermarket Products</a:t>
            </a:r>
            <a:endParaRPr lang="en-US" sz="2800" b="1" dirty="0">
              <a:latin typeface="Victor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6A3214-7E20-F696-6A8E-7C9AECD6BC49}"/>
              </a:ext>
            </a:extLst>
          </p:cNvPr>
          <p:cNvCxnSpPr>
            <a:cxnSpLocks/>
          </p:cNvCxnSpPr>
          <p:nvPr/>
        </p:nvCxnSpPr>
        <p:spPr>
          <a:xfrm>
            <a:off x="244763" y="1410652"/>
            <a:ext cx="115177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58358D-1B26-51CF-F094-73EFEB6FEF87}"/>
              </a:ext>
            </a:extLst>
          </p:cNvPr>
          <p:cNvSpPr txBox="1"/>
          <p:nvPr/>
        </p:nvSpPr>
        <p:spPr>
          <a:xfrm>
            <a:off x="3071011" y="3877688"/>
            <a:ext cx="6049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Reg No: 	20BCE1506</a:t>
            </a:r>
          </a:p>
          <a:p>
            <a:pPr algn="just"/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Name: 	Varun Verma</a:t>
            </a:r>
          </a:p>
          <a:p>
            <a:pPr algn="just"/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Guide: 	Dr. Noel </a:t>
            </a:r>
            <a:r>
              <a:rPr lang="en-US" sz="3200" dirty="0" err="1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Jeygar</a:t>
            </a:r>
            <a:r>
              <a:rPr lang="en-US" sz="3200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 Robert V</a:t>
            </a:r>
          </a:p>
        </p:txBody>
      </p:sp>
    </p:spTree>
    <p:extLst>
      <p:ext uri="{BB962C8B-B14F-4D97-AF65-F5344CB8AC3E}">
        <p14:creationId xmlns:p14="http://schemas.microsoft.com/office/powerpoint/2010/main" val="102913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142736" y="83128"/>
            <a:ext cx="390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Problem Statement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1653C4-43F1-74E5-5375-76DE8548168A}"/>
              </a:ext>
            </a:extLst>
          </p:cNvPr>
          <p:cNvSpPr txBox="1"/>
          <p:nvPr/>
        </p:nvSpPr>
        <p:spPr>
          <a:xfrm>
            <a:off x="332509" y="1025236"/>
            <a:ext cx="11536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The research aims to develop a robust and </a:t>
            </a:r>
            <a:r>
              <a:rPr lang="en-US" sz="1800" b="1" i="0" u="none" strike="noStrike" baseline="0" dirty="0">
                <a:latin typeface="-apple-system"/>
              </a:rPr>
              <a:t>advanced product classification </a:t>
            </a:r>
            <a:r>
              <a:rPr lang="en-US" sz="1800" b="0" i="0" u="none" strike="noStrike" baseline="0" dirty="0">
                <a:latin typeface="-apple-system"/>
              </a:rPr>
              <a:t>system tailored for Indian supermarkets, leveraging deep learning.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The </a:t>
            </a:r>
            <a:r>
              <a:rPr lang="en-US" sz="1800" b="1" i="0" u="none" strike="noStrike" baseline="0" dirty="0">
                <a:latin typeface="-apple-system"/>
              </a:rPr>
              <a:t>primary focus </a:t>
            </a:r>
            <a:r>
              <a:rPr lang="en-US" sz="1800" b="0" i="0" u="none" strike="noStrike" baseline="0" dirty="0">
                <a:latin typeface="-apple-system"/>
              </a:rPr>
              <a:t>involves utilizing </a:t>
            </a:r>
            <a:r>
              <a:rPr lang="en-US" sz="1800" b="1" i="0" u="none" strike="noStrike" baseline="0" dirty="0">
                <a:latin typeface="-apple-system"/>
              </a:rPr>
              <a:t>Convolutional Neural Networks (CNN</a:t>
            </a:r>
            <a:r>
              <a:rPr lang="en-US" sz="1800" b="0" i="0" u="none" strike="noStrike" baseline="0" dirty="0">
                <a:latin typeface="-apple-system"/>
              </a:rPr>
              <a:t>) as a base classifier and enhancing its performance through state-of-the-art Deep Neural Networks </a:t>
            </a:r>
            <a:r>
              <a:rPr lang="en-US" sz="1800" b="1" i="0" u="none" strike="noStrike" baseline="0" dirty="0">
                <a:latin typeface="-apple-system"/>
              </a:rPr>
              <a:t>(DNN) </a:t>
            </a:r>
            <a:r>
              <a:rPr lang="en-IN" sz="1800" b="1" i="0" u="none" strike="noStrike" baseline="0" dirty="0">
                <a:latin typeface="-apple-system"/>
              </a:rPr>
              <a:t>algorithms </a:t>
            </a:r>
            <a:r>
              <a:rPr lang="en-IN" sz="1800" b="0" i="0" u="none" strike="noStrike" baseline="0" dirty="0">
                <a:latin typeface="-apple-system"/>
              </a:rPr>
              <a:t>(</a:t>
            </a:r>
            <a:r>
              <a:rPr lang="en-IN" sz="1800" b="0" i="0" u="none" strike="noStrike" baseline="0" dirty="0" err="1">
                <a:latin typeface="-apple-system"/>
              </a:rPr>
              <a:t>VGGNet</a:t>
            </a:r>
            <a:r>
              <a:rPr lang="en-IN" sz="1800" b="0" i="0" u="none" strike="noStrike" baseline="0" dirty="0">
                <a:latin typeface="-apple-system"/>
              </a:rPr>
              <a:t>, ResNet50).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A distinctive contribution of this study is the creation of a </a:t>
            </a:r>
            <a:r>
              <a:rPr lang="en-US" sz="1800" b="1" i="0" u="none" strike="noStrike" baseline="0" dirty="0">
                <a:latin typeface="-apple-system"/>
              </a:rPr>
              <a:t>custom dataset </a:t>
            </a:r>
            <a:r>
              <a:rPr lang="en-US" sz="1800" b="0" i="0" u="none" strike="noStrike" baseline="0" dirty="0">
                <a:latin typeface="-apple-system"/>
              </a:rPr>
              <a:t>specifically designed for the classification of Indian supermarket products. The dataset encompasses a diverse range of items commonly found in Indian supermarkets, ensuring a comprehensive representation of the unique characteristics and variations in the products.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-apple-system"/>
              </a:rPr>
              <a:t>Currently, no </a:t>
            </a:r>
            <a:r>
              <a:rPr lang="en-US" sz="1800" b="0" i="0" u="none" strike="noStrike" baseline="0">
                <a:latin typeface="-apple-system"/>
              </a:rPr>
              <a:t>such dataset</a:t>
            </a:r>
            <a:r>
              <a:rPr lang="en-US" sz="1800" b="0" i="0" u="none" strike="noStrike" baseline="0" dirty="0">
                <a:latin typeface="-apple-system"/>
              </a:rPr>
              <a:t>, classifier or research paper addressing the classification of Indian supermarket products is available, highlighting the </a:t>
            </a:r>
            <a:r>
              <a:rPr lang="en-US" sz="1800" b="1" i="0" u="none" strike="noStrike" baseline="0" dirty="0">
                <a:latin typeface="-apple-system"/>
              </a:rPr>
              <a:t>novelty and significance </a:t>
            </a:r>
            <a:r>
              <a:rPr lang="en-US" sz="1800" b="0" i="0" u="none" strike="noStrike" baseline="0" dirty="0">
                <a:latin typeface="-apple-system"/>
              </a:rPr>
              <a:t>of this research.</a:t>
            </a:r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156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657910" y="83128"/>
            <a:ext cx="287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Methodology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29459"/>
            <a:ext cx="115362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F3A4724-C98C-4BAB-2CE8-B20BF82F4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6" y="729458"/>
            <a:ext cx="10817687" cy="61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2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93B9A-DA20-A12D-52A8-243B11F95261}"/>
              </a:ext>
            </a:extLst>
          </p:cNvPr>
          <p:cNvSpPr txBox="1"/>
          <p:nvPr/>
        </p:nvSpPr>
        <p:spPr>
          <a:xfrm>
            <a:off x="332509" y="92364"/>
            <a:ext cx="11526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i="0" dirty="0">
                <a:effectLst/>
                <a:latin typeface="-apple-system"/>
              </a:rPr>
              <a:t>Data Collection Strategy :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Custom Dataset Creation using Bing Image Downloader and Google </a:t>
            </a:r>
            <a:r>
              <a:rPr lang="en-US" b="1" i="0" dirty="0" err="1">
                <a:effectLst/>
                <a:latin typeface="-apple-system"/>
              </a:rPr>
              <a:t>Colab</a:t>
            </a:r>
            <a:r>
              <a:rPr lang="en-US" b="1" i="0" dirty="0">
                <a:effectLst/>
                <a:latin typeface="-apple-system"/>
              </a:rPr>
              <a:t>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Advantage:</a:t>
            </a:r>
            <a:r>
              <a:rPr lang="en-US" b="0" i="0" dirty="0">
                <a:effectLst/>
                <a:latin typeface="-apple-system"/>
              </a:rPr>
              <a:t> Automated and scalable image collection using </a:t>
            </a:r>
            <a:r>
              <a:rPr lang="en-US" b="1" i="0" dirty="0">
                <a:effectLst/>
                <a:latin typeface="-apple-system"/>
              </a:rPr>
              <a:t>Python's Bing Image Downloader</a:t>
            </a:r>
            <a:r>
              <a:rPr lang="en-US" b="0" i="0" dirty="0">
                <a:effectLst/>
                <a:latin typeface="-apple-system"/>
              </a:rPr>
              <a:t> and Google </a:t>
            </a:r>
            <a:r>
              <a:rPr lang="en-US" b="0" i="0" dirty="0" err="1">
                <a:effectLst/>
                <a:latin typeface="-apple-system"/>
              </a:rPr>
              <a:t>Colab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Limitation:</a:t>
            </a:r>
            <a:r>
              <a:rPr lang="en-US" b="0" i="0" dirty="0">
                <a:effectLst/>
                <a:latin typeface="-apple-system"/>
              </a:rPr>
              <a:t> Dependency on search engine results may lead to variations in </a:t>
            </a:r>
            <a:r>
              <a:rPr lang="en-US" b="1" i="0" dirty="0">
                <a:effectLst/>
                <a:latin typeface="-apple-system"/>
              </a:rPr>
              <a:t>image quality and relevance</a:t>
            </a:r>
            <a:r>
              <a:rPr lang="en-US" b="0" i="0" dirty="0">
                <a:effectLst/>
                <a:latin typeface="-apple-system"/>
              </a:rPr>
              <a:t>; efforts will be made </a:t>
            </a:r>
            <a:r>
              <a:rPr lang="en-US" b="1" i="0" dirty="0">
                <a:effectLst/>
                <a:latin typeface="-apple-system"/>
              </a:rPr>
              <a:t>to filter and refine </a:t>
            </a:r>
            <a:r>
              <a:rPr lang="en-US" b="0" i="0" dirty="0">
                <a:effectLst/>
                <a:latin typeface="-apple-system"/>
              </a:rPr>
              <a:t>the collected images.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Potential Risks: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Inconsistencies</a:t>
            </a:r>
            <a:r>
              <a:rPr lang="en-US" b="0" i="0" dirty="0">
                <a:effectLst/>
                <a:latin typeface="-apple-system"/>
              </a:rPr>
              <a:t> in data quality may arise; </a:t>
            </a:r>
            <a:r>
              <a:rPr lang="en-US" b="1" i="0" dirty="0">
                <a:effectLst/>
                <a:latin typeface="-apple-system"/>
              </a:rPr>
              <a:t>rigorous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preprocessing</a:t>
            </a:r>
            <a:r>
              <a:rPr lang="en-US" b="0" i="0" dirty="0">
                <a:effectLst/>
                <a:latin typeface="-apple-system"/>
              </a:rPr>
              <a:t> will be employed to maintain dataset integrity. </a:t>
            </a:r>
            <a:r>
              <a:rPr lang="en-US" b="1" i="0" dirty="0">
                <a:effectLst/>
                <a:latin typeface="-apple-system"/>
              </a:rPr>
              <a:t>Class imbalance </a:t>
            </a:r>
            <a:r>
              <a:rPr lang="en-US" b="0" i="0" dirty="0">
                <a:effectLst/>
                <a:latin typeface="-apple-system"/>
              </a:rPr>
              <a:t>is likely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Ethical Considerations: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Adhering to </a:t>
            </a:r>
            <a:r>
              <a:rPr lang="en-US" b="1" i="0" dirty="0">
                <a:effectLst/>
                <a:latin typeface="-apple-system"/>
              </a:rPr>
              <a:t>copyright and usage rights </a:t>
            </a:r>
            <a:r>
              <a:rPr lang="en-US" b="0" i="0" dirty="0">
                <a:effectLst/>
                <a:latin typeface="-apple-system"/>
              </a:rPr>
              <a:t>for downloaded images to avoid legal issues. Ensuring that image downloads </a:t>
            </a:r>
            <a:r>
              <a:rPr lang="en-US" b="1" i="0" dirty="0">
                <a:effectLst/>
                <a:latin typeface="-apple-system"/>
              </a:rPr>
              <a:t>comply with the terms of service </a:t>
            </a:r>
            <a:r>
              <a:rPr lang="en-US" b="0" i="0" dirty="0">
                <a:effectLst/>
                <a:latin typeface="-apple-system"/>
              </a:rPr>
              <a:t>of the search engine and respecting copyright and usage rights.</a:t>
            </a:r>
          </a:p>
          <a:p>
            <a:pPr algn="just"/>
            <a:endParaRPr lang="en-US" b="0" i="0" dirty="0">
              <a:effectLst/>
              <a:latin typeface="-apple-system"/>
            </a:endParaRPr>
          </a:p>
          <a:p>
            <a:pPr lvl="1" algn="just"/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457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256554" y="83129"/>
            <a:ext cx="36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Proposed System 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875448D-0D5C-00A6-8374-3E30DAA4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94" y="729459"/>
            <a:ext cx="11352012" cy="61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3365949" y="92369"/>
            <a:ext cx="546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-apple-system"/>
              </a:rPr>
              <a:t>What Is Next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38700"/>
            <a:ext cx="11517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A858F6-9676-C97D-BF23-70D35867AF9F}"/>
              </a:ext>
            </a:extLst>
          </p:cNvPr>
          <p:cNvSpPr txBox="1"/>
          <p:nvPr/>
        </p:nvSpPr>
        <p:spPr>
          <a:xfrm>
            <a:off x="341745" y="808201"/>
            <a:ext cx="11526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Complete the making of custom dataset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-apple-system"/>
              </a:rPr>
              <a:t>Rigorous preprocessing and Filtrations of images </a:t>
            </a:r>
            <a:endParaRPr lang="en-US" dirty="0">
              <a:latin typeface="-apple-system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Implementation of Advanced DNN models (ResNet50, </a:t>
            </a:r>
            <a:r>
              <a:rPr lang="en-US" dirty="0" err="1">
                <a:latin typeface="-apple-system"/>
              </a:rPr>
              <a:t>VGGNet</a:t>
            </a:r>
            <a:r>
              <a:rPr lang="en-US" dirty="0">
                <a:latin typeface="-apple-system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10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2809807" y="83128"/>
            <a:ext cx="65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Guide Approval mail snapshot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50982" y="729459"/>
            <a:ext cx="115269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F8D1CE0-42D3-F8AB-9965-84E0F507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458"/>
            <a:ext cx="12192000" cy="612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7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2809807" y="83128"/>
            <a:ext cx="65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References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32509" y="729459"/>
            <a:ext cx="11517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5BDD67-FB29-2047-2B6E-30AD375AD9F6}"/>
              </a:ext>
            </a:extLst>
          </p:cNvPr>
          <p:cNvSpPr txBox="1"/>
          <p:nvPr/>
        </p:nvSpPr>
        <p:spPr>
          <a:xfrm>
            <a:off x="332509" y="1025236"/>
            <a:ext cx="115177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[0]Base Paper :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Wiryana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Made &amp;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Harmanto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Suryadi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 &amp;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Fauzi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Alfharizky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 &amp;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Qisthi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, Imam &amp; Utami,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Zalita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. (2023). Store product classification using convolutional neural network. IAES International Journal of Artificial Intelligence (IJ-AI). 12. 1439. 10.11591/ijai.v12.i3.pp1439-1447.  </a:t>
            </a:r>
          </a:p>
          <a:p>
            <a:pPr algn="just"/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Available : 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here</a:t>
            </a: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[1]</a:t>
            </a:r>
            <a:r>
              <a:rPr lang="en-IN" sz="1400" dirty="0" err="1">
                <a:latin typeface="-apple-system"/>
              </a:rPr>
              <a:t>Muhathir</a:t>
            </a:r>
            <a:r>
              <a:rPr lang="en-IN" sz="1400" dirty="0">
                <a:latin typeface="-apple-system"/>
              </a:rPr>
              <a:t>, M. F. Dwi </a:t>
            </a:r>
            <a:r>
              <a:rPr lang="en-IN" sz="1400" dirty="0" err="1">
                <a:latin typeface="-apple-system"/>
              </a:rPr>
              <a:t>Ryandra</a:t>
            </a:r>
            <a:r>
              <a:rPr lang="en-IN" sz="1400" dirty="0">
                <a:latin typeface="-apple-system"/>
              </a:rPr>
              <a:t>, R. B. Y. </a:t>
            </a:r>
            <a:r>
              <a:rPr lang="en-IN" sz="1400" dirty="0" err="1">
                <a:latin typeface="-apple-system"/>
              </a:rPr>
              <a:t>Syah</a:t>
            </a:r>
            <a:r>
              <a:rPr lang="en-IN" sz="1400" dirty="0">
                <a:latin typeface="-apple-system"/>
              </a:rPr>
              <a:t>, N. </a:t>
            </a:r>
            <a:r>
              <a:rPr lang="en-IN" sz="1400" dirty="0" err="1">
                <a:latin typeface="-apple-system"/>
              </a:rPr>
              <a:t>Khairina</a:t>
            </a:r>
            <a:r>
              <a:rPr lang="en-IN" sz="1400" dirty="0">
                <a:latin typeface="-apple-system"/>
              </a:rPr>
              <a:t>, and R. </a:t>
            </a:r>
            <a:r>
              <a:rPr lang="en-IN" sz="1400" dirty="0" err="1">
                <a:latin typeface="-apple-system"/>
              </a:rPr>
              <a:t>Muliono</a:t>
            </a:r>
            <a:r>
              <a:rPr lang="en-IN" sz="1400" dirty="0">
                <a:latin typeface="-apple-system"/>
              </a:rPr>
              <a:t>, “Convolutional Neural Network (CNN) of Resnet-50 with Inceptionv3 Architecture in Classification on X-Ray Image,” </a:t>
            </a:r>
            <a:r>
              <a:rPr lang="en-IN" sz="1400" i="1" dirty="0">
                <a:latin typeface="-apple-system"/>
              </a:rPr>
              <a:t>Convolutional Neural Network (CNN) of Resnet-50 with Inceptionv3 Architecture in Classification on X-Ray Image | SpringerLink</a:t>
            </a:r>
            <a:r>
              <a:rPr lang="en-IN" sz="1400" dirty="0">
                <a:latin typeface="-apple-system"/>
              </a:rPr>
              <a:t>, Jul. 09, 2023. [Online]. Available: https://link.springer.com/chapter/10.1007/978-3-031-35314-7_20</a:t>
            </a:r>
            <a:endParaRPr lang="en-US" sz="1400" dirty="0">
              <a:solidFill>
                <a:srgbClr val="111111"/>
              </a:solidFill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[2]“An effective CNN and Transformer complementary network for medical image segmentation,” An effective CNN and Transformer complementary network for medical image segmentation - ScienceDirect, Nov. 30, 2022. [Online]. Available: https://www.sciencedirect.com/science/article/abs/pii/S0031320322007075</a:t>
            </a: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[3]“Comparison of CNN-based deep learning architectures for rice diseases classification,” </a:t>
            </a:r>
            <a:r>
              <a:rPr lang="en-US" sz="1400" i="1" dirty="0">
                <a:latin typeface="-apple-system"/>
              </a:rPr>
              <a:t>Comparison of CNN-based deep learning architectures for rice diseases classification - ScienceDirect</a:t>
            </a:r>
            <a:r>
              <a:rPr lang="en-US" sz="1400" dirty="0">
                <a:latin typeface="-apple-system"/>
              </a:rPr>
              <a:t>, Jul. 14, 2023. [Online]. Available: </a:t>
            </a:r>
            <a:r>
              <a:rPr lang="en-US" sz="1400" dirty="0">
                <a:latin typeface="-apple-system"/>
                <a:hlinkClick r:id="rId3"/>
              </a:rPr>
              <a:t>https://www.sciencedirect.com/science/article/pii/S2589721723000235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[4]S. E. Abdallah, W. M. </a:t>
            </a:r>
            <a:r>
              <a:rPr lang="en-US" sz="1400" dirty="0" err="1">
                <a:latin typeface="-apple-system"/>
              </a:rPr>
              <a:t>Elmessery</a:t>
            </a:r>
            <a:r>
              <a:rPr lang="en-US" sz="1400" dirty="0">
                <a:latin typeface="-apple-system"/>
              </a:rPr>
              <a:t>, M. Y. Shams, and N. S. A. Al-</a:t>
            </a:r>
            <a:r>
              <a:rPr lang="en-US" sz="1400" dirty="0" err="1">
                <a:latin typeface="-apple-system"/>
              </a:rPr>
              <a:t>Sattary</a:t>
            </a:r>
            <a:r>
              <a:rPr lang="en-US" sz="1400" dirty="0">
                <a:latin typeface="-apple-system"/>
              </a:rPr>
              <a:t>, “Deep Learning Model Based on ResNet-50 for Beef Quality Classification,” Arab Journals Platform, Oct. 08, 2022. [Online]. Available: </a:t>
            </a:r>
            <a:r>
              <a:rPr lang="en-US" sz="1400" dirty="0">
                <a:latin typeface="-apple-system"/>
                <a:hlinkClick r:id="rId4"/>
              </a:rPr>
              <a:t>https://digitalcommons.aaru.edu.jo/isl/vol12/iss1/24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[5]S. Kumar, S. Pal, V. P. Singh, and P. Jaiswal, “Performance evaluation of ResNet model for classification of tomato plant disease,” De Gruyter, Jan. 01, 2023. [Online]. Available: </a:t>
            </a:r>
            <a:r>
              <a:rPr lang="en-US" sz="1400" dirty="0">
                <a:latin typeface="-apple-system"/>
                <a:hlinkClick r:id="rId5"/>
              </a:rPr>
              <a:t>https://www.degruyter.com/document/doi/10.1515/em-2021-0044/html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[6]</a:t>
            </a:r>
            <a:r>
              <a:rPr lang="en-IN" sz="1400" dirty="0"/>
              <a:t>V. Anand, S. Gupta, A. </a:t>
            </a:r>
            <a:r>
              <a:rPr lang="en-IN" sz="1400" dirty="0" err="1"/>
              <a:t>Altameem</a:t>
            </a:r>
            <a:r>
              <a:rPr lang="en-IN" sz="1400" dirty="0"/>
              <a:t>, S. R. Nayak, R. C. </a:t>
            </a:r>
            <a:r>
              <a:rPr lang="en-IN" sz="1400" dirty="0" err="1"/>
              <a:t>Poonia</a:t>
            </a:r>
            <a:r>
              <a:rPr lang="en-IN" sz="1400" dirty="0"/>
              <a:t>, and A. K. Jilani </a:t>
            </a:r>
            <a:r>
              <a:rPr lang="en-IN" sz="1400" dirty="0" err="1"/>
              <a:t>Saudagar</a:t>
            </a:r>
            <a:r>
              <a:rPr lang="en-IN" sz="1400" dirty="0"/>
              <a:t>, “An Enhanced Transfer Learning Based Classification for Diagnosis of Skin Cancer,” </a:t>
            </a:r>
            <a:r>
              <a:rPr lang="en-IN" sz="1400" i="1" dirty="0"/>
              <a:t>MDPI</a:t>
            </a:r>
            <a:r>
              <a:rPr lang="en-IN" sz="1400" dirty="0"/>
              <a:t>, Jul. 05, 2022. [Online]. Available: </a:t>
            </a:r>
            <a:r>
              <a:rPr lang="en-IN" sz="1400" dirty="0">
                <a:hlinkClick r:id="rId6"/>
              </a:rPr>
              <a:t>https://www.mdpi.com/2075-4418/12/7/1628</a:t>
            </a: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9828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26C32-830E-18C9-950B-D17741AC2148}"/>
              </a:ext>
            </a:extLst>
          </p:cNvPr>
          <p:cNvSpPr txBox="1"/>
          <p:nvPr/>
        </p:nvSpPr>
        <p:spPr>
          <a:xfrm>
            <a:off x="332508" y="83126"/>
            <a:ext cx="1154545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-apple-system"/>
              </a:rPr>
              <a:t>[7]A. W. Salehi et al., “A Study of CNN and Transfer Learning in Medical Imaging: Advantages, Challenges, Future Scope,” MDPI, Mar. 29, 2023. [Online]. Available: </a:t>
            </a:r>
            <a:r>
              <a:rPr lang="en-US" sz="1400" dirty="0">
                <a:latin typeface="-apple-system"/>
                <a:hlinkClick r:id="rId2"/>
              </a:rPr>
              <a:t>https://www.mdpi.com/2071-1050/15/7/5930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[8]M. M. </a:t>
            </a:r>
            <a:r>
              <a:rPr lang="en-IN" sz="1400" dirty="0" err="1">
                <a:latin typeface="-apple-system"/>
              </a:rPr>
              <a:t>Srikantamurthy</a:t>
            </a:r>
            <a:r>
              <a:rPr lang="en-IN" sz="1400" dirty="0">
                <a:latin typeface="-apple-system"/>
              </a:rPr>
              <a:t>, V. P. Subramanyam </a:t>
            </a:r>
            <a:r>
              <a:rPr lang="en-IN" sz="1400" dirty="0" err="1">
                <a:latin typeface="-apple-system"/>
              </a:rPr>
              <a:t>Rallabandi</a:t>
            </a:r>
            <a:r>
              <a:rPr lang="en-IN" sz="1400" dirty="0">
                <a:latin typeface="-apple-system"/>
              </a:rPr>
              <a:t>, D. B. </a:t>
            </a:r>
            <a:r>
              <a:rPr lang="en-IN" sz="1400" dirty="0" err="1">
                <a:latin typeface="-apple-system"/>
              </a:rPr>
              <a:t>Dudekula</a:t>
            </a:r>
            <a:r>
              <a:rPr lang="en-IN" sz="1400" dirty="0">
                <a:latin typeface="-apple-system"/>
              </a:rPr>
              <a:t>, S. Natarajan, and J. Park, “Classification of benign and malignant subtypes of breast cancer histopathology imaging using hybrid CNN-LSTM based transfer learning - BMC Medical Imaging,” SpringerLink, Jan. 30, 2023. [Online]. Available: </a:t>
            </a:r>
            <a:r>
              <a:rPr lang="en-IN" sz="1400" dirty="0">
                <a:latin typeface="-apple-system"/>
                <a:hlinkClick r:id="rId3"/>
              </a:rPr>
              <a:t>https://link.springer.com/article/10.1186/s12880-023-00964-0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[9]“Fusion of U-Net and CNN model for segmentation and classification of skin lesion from </a:t>
            </a:r>
            <a:r>
              <a:rPr lang="en-IN" sz="1400" dirty="0" err="1">
                <a:latin typeface="-apple-system"/>
              </a:rPr>
              <a:t>dermoscopy</a:t>
            </a:r>
            <a:r>
              <a:rPr lang="en-IN" sz="1400" dirty="0">
                <a:latin typeface="-apple-system"/>
              </a:rPr>
              <a:t> images,” Fusion of U-Net and CNN model for segmentation and classification of skin lesion from </a:t>
            </a:r>
            <a:r>
              <a:rPr lang="en-IN" sz="1400" dirty="0" err="1">
                <a:latin typeface="-apple-system"/>
              </a:rPr>
              <a:t>dermoscopy</a:t>
            </a:r>
            <a:r>
              <a:rPr lang="en-IN" sz="1400" dirty="0">
                <a:latin typeface="-apple-system"/>
              </a:rPr>
              <a:t> images - ScienceDirect, Nov. 09, 2022. [Online]. Available: </a:t>
            </a:r>
            <a:r>
              <a:rPr lang="en-IN" sz="1400" dirty="0">
                <a:latin typeface="-apple-system"/>
                <a:hlinkClick r:id="rId4"/>
              </a:rPr>
              <a:t>https://www.sciencedirect.com/science/article/abs/pii/S0957417422022485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[10</a:t>
            </a:r>
            <a:r>
              <a:rPr lang="en-IN" sz="1400" dirty="0">
                <a:latin typeface="-apple-system"/>
              </a:rPr>
              <a:t>] </a:t>
            </a:r>
            <a:r>
              <a:rPr lang="en-IN" sz="1400" dirty="0"/>
              <a:t>A. Patra, V. Vivek, B. R. </a:t>
            </a:r>
            <a:r>
              <a:rPr lang="en-IN" sz="1400" dirty="0" err="1"/>
              <a:t>Shambhavi</a:t>
            </a:r>
            <a:r>
              <a:rPr lang="en-IN" sz="1400" dirty="0"/>
              <a:t>, K. Sindhu, and S. Balaji, “Product Classification in E-Commerce Sites,” </a:t>
            </a:r>
            <a:r>
              <a:rPr lang="en-IN" sz="1400" i="1" dirty="0"/>
              <a:t>Product Classification in E-Commerce Sites | SpringerLink</a:t>
            </a:r>
            <a:r>
              <a:rPr lang="en-IN" sz="1400" dirty="0"/>
              <a:t>, Apr. 16, 2021. [Online]. Available: </a:t>
            </a:r>
            <a:r>
              <a:rPr lang="en-IN" sz="1400" dirty="0">
                <a:hlinkClick r:id="rId5"/>
              </a:rPr>
              <a:t>https://link.springer.com/chapter/10.1007/978-981-33-4299-6_40</a:t>
            </a:r>
            <a:endParaRPr lang="en-IN" sz="1400" dirty="0"/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[11] A. Motwani, G. Bajaj, M. Arya, S. K. Sar, and S. O. Manoj, “Machine Learning-Based Autonomous Framework for Product Classification Over Cloud,” Machine Learning-Based Autonomous Framework for Product Classification Over Cloud | SpringerLink, May 31, 2023.  [Online]. Available: </a:t>
            </a:r>
            <a:r>
              <a:rPr lang="en-US" sz="1400" dirty="0">
                <a:latin typeface="-apple-system"/>
                <a:hlinkClick r:id="rId6"/>
              </a:rPr>
              <a:t>https://link.springer.com/chapter/10.1007/978-981-19-9638-2_6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[12]M. I. Basheer Ahmed et al., “Deep Learning Approach to Recyclable Products Classification: Towards Sustainable Waste Management,” MDPI, Jul. 17, 2023. [Online]. Available: </a:t>
            </a:r>
            <a:r>
              <a:rPr lang="en-US" sz="1400" dirty="0">
                <a:latin typeface="-apple-system"/>
                <a:hlinkClick r:id="rId7"/>
              </a:rPr>
              <a:t>https://www.mdpi.com/2071-1050/15/14/11138</a:t>
            </a:r>
            <a:endParaRPr lang="en-US" sz="1400" dirty="0">
              <a:latin typeface="-apple-system"/>
            </a:endParaRPr>
          </a:p>
          <a:p>
            <a:pPr algn="just"/>
            <a:endParaRPr lang="en-US" sz="1400" dirty="0">
              <a:latin typeface="-apple-system"/>
            </a:endParaRPr>
          </a:p>
          <a:p>
            <a:pPr algn="just"/>
            <a:r>
              <a:rPr lang="en-US" sz="1400" dirty="0">
                <a:latin typeface="-apple-system"/>
              </a:rPr>
              <a:t>[13]“Convolutional Neural Network (CNN) Based Identification of Crop Diseases Using ResNet-50,” Convolutional Neural Network (CNN) Based Identification of Crop Diseases Using ResNet-50 | IEEE Conference Publication | IEEE Xplore. [Online]. Available: </a:t>
            </a:r>
            <a:r>
              <a:rPr lang="en-US" sz="1400" dirty="0">
                <a:latin typeface="-apple-system"/>
                <a:hlinkClick r:id="rId8"/>
              </a:rPr>
              <a:t>https://ieeexplore.ieee.org/abstract/document/10370122</a:t>
            </a:r>
            <a:endParaRPr lang="en-US" sz="1400" dirty="0"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[14] 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Kılıçarslan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 G, 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Koç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 C, 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Özyurt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 F, Gül Y. Breast lesion classification using features fusion and selection of ensemble </a:t>
            </a:r>
            <a:r>
              <a:rPr lang="en-IN" sz="1400" b="0" i="0" dirty="0" err="1">
                <a:solidFill>
                  <a:srgbClr val="1C1D1E"/>
                </a:solidFill>
                <a:effectLst/>
                <a:latin typeface="-apple-system"/>
              </a:rPr>
              <a:t>ResNet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 method. </a:t>
            </a:r>
            <a:r>
              <a:rPr lang="en-IN" sz="1400" b="0" i="1" dirty="0">
                <a:solidFill>
                  <a:srgbClr val="1C1D1E"/>
                </a:solidFill>
                <a:effectLst/>
                <a:latin typeface="-apple-system"/>
              </a:rPr>
              <a:t>Int J Imaging </a:t>
            </a:r>
            <a:r>
              <a:rPr lang="en-IN" sz="1400" b="0" i="1" dirty="0" err="1">
                <a:solidFill>
                  <a:srgbClr val="1C1D1E"/>
                </a:solidFill>
                <a:effectLst/>
                <a:latin typeface="-apple-system"/>
              </a:rPr>
              <a:t>Syst</a:t>
            </a:r>
            <a:r>
              <a:rPr lang="en-IN" sz="1400" b="0" i="1" dirty="0">
                <a:solidFill>
                  <a:srgbClr val="1C1D1E"/>
                </a:solidFill>
                <a:effectLst/>
                <a:latin typeface="-apple-system"/>
              </a:rPr>
              <a:t> Technol</a:t>
            </a:r>
            <a:r>
              <a:rPr lang="en-IN" sz="1400" b="0" i="0" dirty="0">
                <a:solidFill>
                  <a:srgbClr val="1C1D1E"/>
                </a:solidFill>
                <a:effectLst/>
                <a:latin typeface="-apple-system"/>
              </a:rPr>
              <a:t>. 2023; 33(5): 1779-1795. doi:</a:t>
            </a:r>
            <a:r>
              <a:rPr lang="en-IN" sz="1400" b="0" i="0" u="none" strike="noStrike" dirty="0">
                <a:effectLst/>
                <a:latin typeface="-apple-system"/>
                <a:hlinkClick r:id="rId9" tooltip="Link to external resource: 10.1002/ima.22894"/>
              </a:rPr>
              <a:t>10.1002/ima.22894</a:t>
            </a:r>
            <a:endParaRPr lang="en-IN" sz="1400" b="0" i="0" u="none" strike="noStrike" dirty="0">
              <a:effectLst/>
              <a:latin typeface="-apple-system"/>
            </a:endParaRPr>
          </a:p>
          <a:p>
            <a:pPr algn="just"/>
            <a:endParaRPr lang="en-IN" sz="1400" dirty="0">
              <a:latin typeface="-apple-system"/>
            </a:endParaRPr>
          </a:p>
          <a:p>
            <a:pPr algn="just"/>
            <a:r>
              <a:rPr lang="en-IN" sz="1400" dirty="0">
                <a:latin typeface="-apple-system"/>
              </a:rPr>
              <a:t>[15]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R. S. 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Sabeenian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Eldho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 Paul &amp; C. Prakash (2023) Fabric defect detection and classification using modified VGG network, The Journal of The Textile Institute, 114:7, 1032-1040, DOI: </a:t>
            </a:r>
            <a:r>
              <a:rPr lang="en-US" sz="1400" b="0" i="0" u="sng" dirty="0">
                <a:solidFill>
                  <a:srgbClr val="333333"/>
                </a:solidFill>
                <a:effectLst/>
                <a:latin typeface="-apple-system"/>
                <a:hlinkClick r:id="rId10"/>
              </a:rPr>
              <a:t>10.1080/00405000.2022.2105112</a:t>
            </a:r>
            <a:r>
              <a:rPr lang="en-IN" sz="1400" dirty="0">
                <a:latin typeface="-apple-system"/>
              </a:rPr>
              <a:t> </a:t>
            </a:r>
            <a:endParaRPr lang="en-IN" sz="1400" b="0" i="0" u="none" strike="noStrike" dirty="0">
              <a:effectLst/>
              <a:latin typeface="-apple-system"/>
            </a:endParaRPr>
          </a:p>
          <a:p>
            <a:pPr algn="just"/>
            <a:endParaRPr lang="en-IN" sz="1400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7383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68657-7D6F-7552-887E-691F3ECF7393}"/>
              </a:ext>
            </a:extLst>
          </p:cNvPr>
          <p:cNvSpPr txBox="1"/>
          <p:nvPr/>
        </p:nvSpPr>
        <p:spPr>
          <a:xfrm>
            <a:off x="4805582" y="166255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Introduction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F2D41F-D1D9-1403-DB14-BD214ED6440E}"/>
              </a:ext>
            </a:extLst>
          </p:cNvPr>
          <p:cNvCxnSpPr>
            <a:cxnSpLocks/>
          </p:cNvCxnSpPr>
          <p:nvPr/>
        </p:nvCxnSpPr>
        <p:spPr>
          <a:xfrm>
            <a:off x="332509" y="911888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0D15F-F65D-CBFE-607F-78D540095F93}"/>
              </a:ext>
            </a:extLst>
          </p:cNvPr>
          <p:cNvSpPr txBox="1"/>
          <p:nvPr/>
        </p:nvSpPr>
        <p:spPr>
          <a:xfrm>
            <a:off x="332509" y="1011191"/>
            <a:ext cx="11536218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This research aims to “</a:t>
            </a: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develop an advanced image classification model for supermarket products, leveraging DNN algorithms and to evaluate performance in product categorization of modern Indian retail</a:t>
            </a: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”.</a:t>
            </a:r>
          </a:p>
          <a:p>
            <a:pPr algn="l">
              <a:lnSpc>
                <a:spcPct val="150000"/>
              </a:lnSpc>
            </a:pPr>
            <a:endParaRPr lang="en-US" dirty="0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-apple-system"/>
              </a:rPr>
              <a:t>Background of the problem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The growing need for intelligent technologies for </a:t>
            </a: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autonomous product categorization </a:t>
            </a: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in retail settings, particularly in </a:t>
            </a:r>
            <a:r>
              <a:rPr lang="en-US" b="1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automated retail storage and self checkout terminals</a:t>
            </a: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, necessitates the development of specialized product classifiers.</a:t>
            </a:r>
          </a:p>
          <a:p>
            <a:pPr>
              <a:lnSpc>
                <a:spcPct val="150000"/>
              </a:lnSpc>
            </a:pPr>
            <a:endParaRPr lang="en-US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Domain of Study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This research is situated within the context of AI (DNN) applications for automated retail.</a:t>
            </a:r>
          </a:p>
        </p:txBody>
      </p:sp>
    </p:spTree>
    <p:extLst>
      <p:ext uri="{BB962C8B-B14F-4D97-AF65-F5344CB8AC3E}">
        <p14:creationId xmlns:p14="http://schemas.microsoft.com/office/powerpoint/2010/main" val="214753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80D15F-F65D-CBFE-607F-78D540095F93}"/>
              </a:ext>
            </a:extLst>
          </p:cNvPr>
          <p:cNvSpPr txBox="1"/>
          <p:nvPr/>
        </p:nvSpPr>
        <p:spPr>
          <a:xfrm>
            <a:off x="796979" y="1200727"/>
            <a:ext cx="1081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IN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8C0CB-BFB3-64A8-28F7-8532573DE27C}"/>
              </a:ext>
            </a:extLst>
          </p:cNvPr>
          <p:cNvSpPr txBox="1"/>
          <p:nvPr/>
        </p:nvSpPr>
        <p:spPr>
          <a:xfrm>
            <a:off x="337127" y="230908"/>
            <a:ext cx="115177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-apple-system"/>
              </a:rPr>
              <a:t>Significance of Study</a:t>
            </a:r>
            <a:r>
              <a:rPr lang="en-US" b="0" i="0" dirty="0">
                <a:solidFill>
                  <a:srgbClr val="D1D5DB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lies in its dual contributions</a:t>
            </a:r>
            <a:r>
              <a:rPr lang="en-US" dirty="0">
                <a:latin typeface="-apple-system"/>
              </a:rPr>
              <a:t> 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Firstly, the </a:t>
            </a:r>
            <a:r>
              <a:rPr lang="en-US" b="1" i="0" dirty="0">
                <a:effectLst/>
                <a:latin typeface="-apple-system"/>
              </a:rPr>
              <a:t>creation of a custom dataset </a:t>
            </a:r>
            <a:r>
              <a:rPr lang="en-US" b="0" i="0" dirty="0">
                <a:effectLst/>
                <a:latin typeface="-apple-system"/>
              </a:rPr>
              <a:t>for Indian supermarket products addresses the current absence of datasets catering to this domain.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Secondly, the </a:t>
            </a:r>
            <a:r>
              <a:rPr lang="en-US" b="1" i="0" dirty="0">
                <a:effectLst/>
                <a:latin typeface="-apple-system"/>
              </a:rPr>
              <a:t>exploration and comparison of deep learning models </a:t>
            </a:r>
            <a:r>
              <a:rPr lang="en-US" i="0" dirty="0">
                <a:effectLst/>
                <a:latin typeface="-apple-system"/>
              </a:rPr>
              <a:t>(CNN, ResNet, InceptionV3)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-apple-system"/>
              </a:rPr>
              <a:t>The study aims to offers insights into the most effective classifier for Indian retail environments.</a:t>
            </a:r>
          </a:p>
          <a:p>
            <a:pPr>
              <a:lnSpc>
                <a:spcPct val="150000"/>
              </a:lnSpc>
            </a:pPr>
            <a:endParaRPr lang="en-US" dirty="0"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effectLst/>
                <a:latin typeface="-apple-system"/>
              </a:rPr>
              <a:t>Expected Outcomes: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 Identification of Optimal Model for </a:t>
            </a:r>
            <a:r>
              <a:rPr lang="en-US" b="0" i="0" dirty="0">
                <a:effectLst/>
                <a:latin typeface="-apple-system"/>
              </a:rPr>
              <a:t>image classification of Indian supermarket products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 Construct a </a:t>
            </a:r>
            <a:r>
              <a:rPr lang="en-US" b="1" i="0" dirty="0">
                <a:effectLst/>
                <a:latin typeface="-apple-system"/>
              </a:rPr>
              <a:t>specialized dataset</a:t>
            </a:r>
            <a:r>
              <a:rPr lang="en-US" b="0" i="0" dirty="0">
                <a:effectLst/>
                <a:latin typeface="-apple-system"/>
              </a:rPr>
              <a:t> that fills the void in existing resources for Indian supermarket product classification.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Provide </a:t>
            </a:r>
            <a:r>
              <a:rPr lang="en-US" b="1" i="0" dirty="0">
                <a:effectLst/>
                <a:latin typeface="-apple-system"/>
              </a:rPr>
              <a:t>practical insights </a:t>
            </a:r>
            <a:r>
              <a:rPr lang="en-US" b="0" i="0" dirty="0">
                <a:effectLst/>
                <a:latin typeface="-apple-system"/>
              </a:rPr>
              <a:t>for the development and implementation of automated systems in superstores, aligning with the evolving trend towards minimal human interaction.</a:t>
            </a:r>
          </a:p>
          <a:p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225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320319" y="83128"/>
            <a:ext cx="355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-apple-system"/>
                <a:ea typeface="JetBrains Mono" panose="02000009000000000000" pitchFamily="49" charset="0"/>
                <a:cs typeface="JetBrains Mono" panose="02000009000000000000" pitchFamily="49" charset="0"/>
              </a:rPr>
              <a:t>Literature Review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41745" y="729459"/>
            <a:ext cx="1151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54820B-7E66-55D5-C90A-F2005721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98488"/>
              </p:ext>
            </p:extLst>
          </p:nvPr>
        </p:nvGraphicFramePr>
        <p:xfrm>
          <a:off x="341745" y="867447"/>
          <a:ext cx="11517750" cy="46666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6619">
                  <a:extLst>
                    <a:ext uri="{9D8B030D-6E8A-4147-A177-3AD203B41FA5}">
                      <a16:colId xmlns:a16="http://schemas.microsoft.com/office/drawing/2014/main" val="591824806"/>
                    </a:ext>
                  </a:extLst>
                </a:gridCol>
                <a:gridCol w="3029527">
                  <a:extLst>
                    <a:ext uri="{9D8B030D-6E8A-4147-A177-3AD203B41FA5}">
                      <a16:colId xmlns:a16="http://schemas.microsoft.com/office/drawing/2014/main" val="2612158319"/>
                    </a:ext>
                  </a:extLst>
                </a:gridCol>
                <a:gridCol w="2530764">
                  <a:extLst>
                    <a:ext uri="{9D8B030D-6E8A-4147-A177-3AD203B41FA5}">
                      <a16:colId xmlns:a16="http://schemas.microsoft.com/office/drawing/2014/main" val="102130180"/>
                    </a:ext>
                  </a:extLst>
                </a:gridCol>
                <a:gridCol w="2752436">
                  <a:extLst>
                    <a:ext uri="{9D8B030D-6E8A-4147-A177-3AD203B41FA5}">
                      <a16:colId xmlns:a16="http://schemas.microsoft.com/office/drawing/2014/main" val="4077979542"/>
                    </a:ext>
                  </a:extLst>
                </a:gridCol>
                <a:gridCol w="2438404">
                  <a:extLst>
                    <a:ext uri="{9D8B030D-6E8A-4147-A177-3AD203B41FA5}">
                      <a16:colId xmlns:a16="http://schemas.microsoft.com/office/drawing/2014/main" val="1649416298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S no.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Research Paper Title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Techniques Used 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Pros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Cons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77466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[0]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Store product classification using CNN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Convolutional Neural Network (CNN)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-apple-system"/>
                        </a:rPr>
                        <a:t>Efficient product sorting, high accuracy (91.37%)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Dependency on preprocessed image size (256x256 pixels). Trained on small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210860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Convolutional Neural Network (CNN) of Resnet-50 with Inceptionv3 Architecture in Classification on X-Ray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CNN, Resnet-50, Inceptionv3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Effective for COVID-19 detection (99% accuracy), Optimized hyperparameters, Comprehensive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Computation time (6h for Inceptionv3, 9h 21min for Resnet-50)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013397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An effective CNN and Transformer complementary network for medical image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 - Transformer Complementary Network </a:t>
                      </a:r>
                    </a:p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(CTC-Net)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Superior performance in medical image segmentation 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(multi-organ, cardiac)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Complexity due to multiple components, Potential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33663"/>
                  </a:ext>
                </a:extLst>
              </a:tr>
              <a:tr h="1052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[3]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Comparison of CNN-based deep learning architectures for rice diseases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DenseNet121, Inceptionv3, Resnet152V, InceptionResNetV2, </a:t>
                      </a:r>
                    </a:p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Transfer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(98%), Effective in plant disease detection, Comparison of multiple architectures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discussion on specific diseases, Dataset specificity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38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8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E4A79-0F4B-FF6D-A881-6141A96B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81798"/>
              </p:ext>
            </p:extLst>
          </p:nvPr>
        </p:nvGraphicFramePr>
        <p:xfrm>
          <a:off x="350982" y="73121"/>
          <a:ext cx="11517745" cy="604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5782">
                  <a:extLst>
                    <a:ext uri="{9D8B030D-6E8A-4147-A177-3AD203B41FA5}">
                      <a16:colId xmlns:a16="http://schemas.microsoft.com/office/drawing/2014/main" val="3071621971"/>
                    </a:ext>
                  </a:extLst>
                </a:gridCol>
                <a:gridCol w="2567709">
                  <a:extLst>
                    <a:ext uri="{9D8B030D-6E8A-4147-A177-3AD203B41FA5}">
                      <a16:colId xmlns:a16="http://schemas.microsoft.com/office/drawing/2014/main" val="2128668159"/>
                    </a:ext>
                  </a:extLst>
                </a:gridCol>
                <a:gridCol w="3687156">
                  <a:extLst>
                    <a:ext uri="{9D8B030D-6E8A-4147-A177-3AD203B41FA5}">
                      <a16:colId xmlns:a16="http://schemas.microsoft.com/office/drawing/2014/main" val="926342292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4005424625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53766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S no.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Research Paper Title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Techniques Used 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Pros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Cons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[4]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Deep Learning Model Based on ResNet-50 for Beef Quality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>
                          <a:effectLst/>
                          <a:latin typeface="-apple-system"/>
                        </a:rPr>
                        <a:t>ResNet-50, Generative Adversarial Network (GAN)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Accuracy of 96.03% in training, 91.67% in testing, 88.89% in validation, Efficient in beef quality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dataset size, Dependency on GAN for image augmentation, Texture analysis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6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[5] 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Performance evaluation of ResNet model for classification of tomato plant 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ResNet-50, ResNet-18, 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(96.35% for ResNet-50), Time efficiency (ResNet-18)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dataset for testing, No actual tomato leaves collected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61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[6]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An Enhanced Transfer Learning Based Classification for Diagnosis of Skin Cancer</a:t>
                      </a:r>
                      <a:endParaRPr lang="en-IN" sz="1400" dirty="0"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Deep Learning with Transfer Learning 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(Enhanced VGG16)</a:t>
                      </a:r>
                      <a:endParaRPr lang="en-IN" sz="1400" dirty="0"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(89.09%) in identifying benign and malignant skin cancer stages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Requires a considerable amount of computational resources and training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9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[7]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A Study of CNN and Transfer Learning in Medical Imaging: Advantages, Challenges, Future 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CNN, Transfer Learning, Residual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Improved accuracy, Reduced time and resource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Limited interpretability of deep learning models, Need for large and diverse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0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[8]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Classification of benign and malignant subtypes of breast cancer histopathology imaging using hybrid CNN-LSTM based transfer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</a:rPr>
                        <a:t>Transfer Learning, CNN+LSTM 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High overall accuracy (99% for binary, 92.5% for multi-class), Transfer learning success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Limited interpretability of deep learning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67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[9] 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Fusion of U-Net and CNN model for segmentation and classification of skin lesion from </a:t>
                      </a:r>
                      <a:r>
                        <a:rPr lang="en-US" sz="1400" dirty="0" err="1">
                          <a:effectLst/>
                        </a:rPr>
                        <a:t>dermoscopy</a:t>
                      </a:r>
                      <a:r>
                        <a:rPr lang="en-US" sz="1400" dirty="0">
                          <a:effectLst/>
                        </a:rPr>
                        <a:t>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1400" dirty="0">
                          <a:effectLst/>
                        </a:rPr>
                        <a:t>U-Net, CNN Fusion Model (U-Net + CNN)</a:t>
                      </a:r>
                    </a:p>
                    <a:p>
                      <a:pPr algn="ctr" fontAlgn="base"/>
                      <a:r>
                        <a:rPr lang="nl-NL" sz="1400" dirty="0">
                          <a:effectLst/>
                        </a:rPr>
                        <a:t>Adam and Adadelta optimizers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Quick and precise identification of skin lesions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Limited insight into model 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2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1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E4A79-0F4B-FF6D-A881-6141A96B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30423"/>
              </p:ext>
            </p:extLst>
          </p:nvPr>
        </p:nvGraphicFramePr>
        <p:xfrm>
          <a:off x="350982" y="73121"/>
          <a:ext cx="11517745" cy="582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5782">
                  <a:extLst>
                    <a:ext uri="{9D8B030D-6E8A-4147-A177-3AD203B41FA5}">
                      <a16:colId xmlns:a16="http://schemas.microsoft.com/office/drawing/2014/main" val="3071621971"/>
                    </a:ext>
                  </a:extLst>
                </a:gridCol>
                <a:gridCol w="2567709">
                  <a:extLst>
                    <a:ext uri="{9D8B030D-6E8A-4147-A177-3AD203B41FA5}">
                      <a16:colId xmlns:a16="http://schemas.microsoft.com/office/drawing/2014/main" val="2128668159"/>
                    </a:ext>
                  </a:extLst>
                </a:gridCol>
                <a:gridCol w="3687156">
                  <a:extLst>
                    <a:ext uri="{9D8B030D-6E8A-4147-A177-3AD203B41FA5}">
                      <a16:colId xmlns:a16="http://schemas.microsoft.com/office/drawing/2014/main" val="926342292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4005424625"/>
                    </a:ext>
                  </a:extLst>
                </a:gridCol>
                <a:gridCol w="2303549">
                  <a:extLst>
                    <a:ext uri="{9D8B030D-6E8A-4147-A177-3AD203B41FA5}">
                      <a16:colId xmlns:a16="http://schemas.microsoft.com/office/drawing/2014/main" val="53766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S no.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Research Paper Title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Techniques Used  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Pros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-apple-system"/>
                        </a:rPr>
                        <a:t>Cons</a:t>
                      </a:r>
                      <a:endParaRPr lang="en-IN" b="1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[10]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Product Classification in E-Commerce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Supervised Learning, ML Models, (Decision Trees, SVM, Random Forest, Logistic Regression, Naive Bayes)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Logistic Regression achieved high accuracy (91.55%), Accurate classification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Dependency on labeled training data, Overfitting with insufficient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69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[11]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Machine Learning-Based Autonomous Framework for Product Classification Over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Optimized Multiclass Logistic Regression (O-MLR) implemented over Microsoft Azure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Utilizes cloud computing for scalable processing of massive datasets (Big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Dependency on cloud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0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[12] 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Deep Learning Approach to Recyclable Products Classification: Towards Sustainable Waste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CNN, DenseNet169, MobileNetV2, ResNet50V2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accuracy, Contribution to automating garbage classification, Potential for sustainable waste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insight into model structure, Limited discussion on challenges and 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5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[13]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Convolutional Neural Network (CNN) Based Identification of Crop Diseases Using ResNet-50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dirty="0">
                          <a:effectLst/>
                          <a:latin typeface="-apple-system"/>
                        </a:rPr>
                        <a:t>CNN, ResNet-50, Adam 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High accuracy (99.02%) Using ResNet-50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discussion on model transparency, Specific to crop disease identification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75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[14]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Breast lesion classification using features fusion and selection of ensemble ResNet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ResNet CNN architectures 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(ALL-ResNet, Fused ResNet)</a:t>
                      </a:r>
                    </a:p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Feature selection (MR-MR, NCA)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Successful feature selection, Novel fused ResNet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insight into feature selection techniques, Specific to breast lesion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86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-apple-system"/>
                        </a:rPr>
                        <a:t>[15] </a:t>
                      </a:r>
                      <a:endParaRPr lang="en-IN" sz="1400" dirty="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Fabric defect detection and classification using modified VGG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Pseudo–Convolutional Neural Network (P-CNN), Modified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Early detection of fabric defects, High accuracy for fabric types, Automated fabric quality inspection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-apple-system"/>
                        </a:rPr>
                        <a:t>Limited details on Modification for making P-CNN and no details on VGG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42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5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DC5428-3A69-05B2-6F03-860BD81100AC}"/>
              </a:ext>
            </a:extLst>
          </p:cNvPr>
          <p:cNvSpPr txBox="1"/>
          <p:nvPr/>
        </p:nvSpPr>
        <p:spPr>
          <a:xfrm>
            <a:off x="332509" y="258618"/>
            <a:ext cx="11526982" cy="461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Themes Discovered: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The literature for image classification, emphasizing the use of </a:t>
            </a:r>
            <a:r>
              <a:rPr lang="en-US" b="1" i="0" dirty="0">
                <a:effectLst/>
                <a:latin typeface="-apple-system"/>
              </a:rPr>
              <a:t>deep neural network models </a:t>
            </a:r>
            <a:r>
              <a:rPr lang="en-US" b="0" i="0" dirty="0">
                <a:effectLst/>
                <a:latin typeface="-apple-system"/>
              </a:rPr>
              <a:t>like CNN, ResNet50, and InceptionV3, </a:t>
            </a:r>
            <a:r>
              <a:rPr lang="en-US" b="0" i="0" dirty="0" err="1">
                <a:effectLst/>
                <a:latin typeface="-apple-system"/>
              </a:rPr>
              <a:t>etc</a:t>
            </a:r>
            <a:r>
              <a:rPr lang="en-US" b="0" i="0" dirty="0">
                <a:effectLst/>
                <a:latin typeface="-apple-system"/>
              </a:rPr>
              <a:t> because of their </a:t>
            </a:r>
            <a:r>
              <a:rPr lang="en-US" b="1" i="0" dirty="0">
                <a:effectLst/>
                <a:latin typeface="-apple-system"/>
              </a:rPr>
              <a:t>superior performance </a:t>
            </a:r>
            <a:r>
              <a:rPr lang="en-US" b="0" i="0" dirty="0">
                <a:effectLst/>
                <a:latin typeface="-apple-system"/>
              </a:rPr>
              <a:t>in diverse image classification tasks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Strategies involve </a:t>
            </a:r>
            <a:r>
              <a:rPr lang="en-US" b="1" i="0" dirty="0">
                <a:effectLst/>
                <a:latin typeface="-apple-system"/>
              </a:rPr>
              <a:t>combinations of CNN with other models </a:t>
            </a:r>
            <a:r>
              <a:rPr lang="en-US" b="0" i="0" dirty="0">
                <a:effectLst/>
                <a:latin typeface="-apple-system"/>
              </a:rPr>
              <a:t>or the use </a:t>
            </a:r>
            <a:r>
              <a:rPr lang="en-US" b="1" i="0" dirty="0">
                <a:effectLst/>
                <a:latin typeface="-apple-system"/>
              </a:rPr>
              <a:t>of pre-trained weighted models (</a:t>
            </a:r>
            <a:r>
              <a:rPr lang="en-IN" b="1" i="0" dirty="0">
                <a:effectLst/>
                <a:latin typeface="-apple-system"/>
              </a:rPr>
              <a:t>Transfer learning</a:t>
            </a:r>
            <a:r>
              <a:rPr lang="en-US" b="1" i="0" dirty="0">
                <a:effectLst/>
                <a:latin typeface="-apple-system"/>
              </a:rPr>
              <a:t>) </a:t>
            </a:r>
            <a:r>
              <a:rPr lang="en-US" b="0" i="0" dirty="0">
                <a:effectLst/>
                <a:latin typeface="-apple-system"/>
              </a:rPr>
              <a:t>are explored to optimize deep learning architectures. (TL over Ensemble)</a:t>
            </a:r>
          </a:p>
          <a:p>
            <a:pPr lvl="1">
              <a:lnSpc>
                <a:spcPct val="150000"/>
              </a:lnSpc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Gaps Identified: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A significant gap is identified in the literature regarding </a:t>
            </a:r>
            <a:r>
              <a:rPr lang="en-US" b="1" i="0" dirty="0">
                <a:effectLst/>
                <a:latin typeface="-apple-system"/>
              </a:rPr>
              <a:t>grocery product classification</a:t>
            </a:r>
            <a:r>
              <a:rPr lang="en-US" b="0" i="0" dirty="0">
                <a:effectLst/>
                <a:latin typeface="-apple-system"/>
              </a:rPr>
              <a:t>, specifically within the context of </a:t>
            </a:r>
            <a:r>
              <a:rPr lang="en-US" b="1" i="0" dirty="0">
                <a:effectLst/>
                <a:latin typeface="-apple-system"/>
              </a:rPr>
              <a:t>Indian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1" i="0" dirty="0">
                <a:effectLst/>
                <a:latin typeface="-apple-system"/>
              </a:rPr>
              <a:t>products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The lack of </a:t>
            </a:r>
            <a:r>
              <a:rPr lang="en-US" b="1" i="0" dirty="0">
                <a:effectLst/>
                <a:latin typeface="-apple-system"/>
              </a:rPr>
              <a:t>datasets for Indian product classification</a:t>
            </a:r>
            <a:r>
              <a:rPr lang="en-US" b="0" i="0" dirty="0">
                <a:effectLst/>
                <a:latin typeface="-apple-system"/>
              </a:rPr>
              <a:t> underscores a critical gap in understanding the unique characteristics of the Indian market products.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17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005006" y="83128"/>
            <a:ext cx="418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Research Challenges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23273" y="729459"/>
            <a:ext cx="11536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02E83-57E7-B612-4F05-48A2A071CCB8}"/>
              </a:ext>
            </a:extLst>
          </p:cNvPr>
          <p:cNvSpPr txBox="1"/>
          <p:nvPr/>
        </p:nvSpPr>
        <p:spPr>
          <a:xfrm>
            <a:off x="323273" y="1209964"/>
            <a:ext cx="11536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Challenges Addressed: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Absence of Specialized Dataset: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No existing dataset aligns with the specific requirements of classifying Indian supermarket products.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Lack of Indian Market-Specific Image Classifier: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Current image classification models do not cater to the diverse range of products found in Indian superstores.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Need for Automated Product Categorization: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In the context of future retail stores with minimal human interaction, there's a pressing need for intelligent systems capable of autonomously categorizing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6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50E09-A229-D804-6D30-723506D6CB60}"/>
              </a:ext>
            </a:extLst>
          </p:cNvPr>
          <p:cNvSpPr txBox="1"/>
          <p:nvPr/>
        </p:nvSpPr>
        <p:spPr>
          <a:xfrm>
            <a:off x="4029533" y="83128"/>
            <a:ext cx="413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-apple-system"/>
              </a:rPr>
              <a:t>Research Objectives </a:t>
            </a:r>
            <a:endParaRPr lang="en-IN" sz="3600" b="1" dirty="0">
              <a:latin typeface="-apple-system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F6B56-5F91-AC07-D9E1-608497408BAB}"/>
              </a:ext>
            </a:extLst>
          </p:cNvPr>
          <p:cNvCxnSpPr>
            <a:cxnSpLocks/>
          </p:cNvCxnSpPr>
          <p:nvPr/>
        </p:nvCxnSpPr>
        <p:spPr>
          <a:xfrm>
            <a:off x="350982" y="729459"/>
            <a:ext cx="115085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FD653-FC4E-44F1-FD4F-975BC021DE02}"/>
              </a:ext>
            </a:extLst>
          </p:cNvPr>
          <p:cNvSpPr txBox="1"/>
          <p:nvPr/>
        </p:nvSpPr>
        <p:spPr>
          <a:xfrm>
            <a:off x="350983" y="1052945"/>
            <a:ext cx="115085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Custom Dataset Creation: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Develop a comprehensive dataset featuring a diverse array of Indian supermarket products and their categories.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Model Development and Comparison: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Construct multiple image classification models, incorporating advanced algorithms like CNN, VGGNet, ResNet50</a:t>
            </a:r>
            <a:r>
              <a:rPr lang="en-IN" sz="1800" b="0" i="0" u="none" strike="noStrike" baseline="0" dirty="0">
                <a:latin typeface="-apple-system"/>
              </a:rPr>
              <a:t> ,</a:t>
            </a:r>
            <a:r>
              <a:rPr lang="en-IN" b="1" i="0" dirty="0">
                <a:solidFill>
                  <a:srgbClr val="202124"/>
                </a:solidFill>
                <a:effectLst/>
                <a:latin typeface="zeitung"/>
              </a:rPr>
              <a:t> </a:t>
            </a:r>
            <a:r>
              <a:rPr lang="en-IN" i="0" dirty="0">
                <a:solidFill>
                  <a:srgbClr val="202124"/>
                </a:solidFill>
                <a:effectLst/>
                <a:latin typeface="-apple-system"/>
              </a:rPr>
              <a:t>InceptionV3</a:t>
            </a:r>
            <a:r>
              <a:rPr lang="en-IN" sz="1800" b="0" i="0" u="none" strike="noStrike" baseline="0" dirty="0">
                <a:latin typeface="-apple-system"/>
              </a:rPr>
              <a:t>. 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Performance Evaluation: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Evaluate and compare the performance of each model in accurately categorizing Indian supermarket products.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Fine-Tuning for Indian Market Context: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Optimize the models to effectively handle the unique characteristics and challenges presented by Indian market products.</a:t>
            </a:r>
          </a:p>
          <a:p>
            <a:pPr lvl="1" algn="just"/>
            <a:endParaRPr lang="en-US" b="0" i="0" dirty="0">
              <a:effectLst/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Enhancement of Model Performance: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Investigate techniques to further enhance the accuracy and efficiency of the classification models.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3978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16c05727-aa75-4e4a-9b5f-8a80a116589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71af3243-3dd4-4a8d-8c0d-dd76da1f02a5"/>
    <ds:schemaRef ds:uri="230e9df3-be65-4c73-a93b-d1236ebd677e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{D69107CE-C5B1-4AA0-9977-54F0665EC568}tf56160789_win32</Template>
  <TotalTime>2946</TotalTime>
  <Words>2600</Words>
  <Application>Microsoft Office PowerPoint</Application>
  <PresentationFormat>Widescreen</PresentationFormat>
  <Paragraphs>211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zeitung</vt:lpstr>
      <vt:lpstr>Bookman Old Style</vt:lpstr>
      <vt:lpstr>Calibri</vt:lpstr>
      <vt:lpstr>Franklin Gothic Book</vt:lpstr>
      <vt:lpstr>JetBrains Mono</vt:lpstr>
      <vt:lpstr>Victor mono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Verma</dc:creator>
  <cp:lastModifiedBy>Varun Verma</cp:lastModifiedBy>
  <cp:revision>20</cp:revision>
  <dcterms:created xsi:type="dcterms:W3CDTF">2024-01-07T08:47:13Z</dcterms:created>
  <dcterms:modified xsi:type="dcterms:W3CDTF">2024-01-10T06:23:56Z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