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67" r:id="rId6"/>
    <p:sldId id="291" r:id="rId7"/>
    <p:sldId id="280" r:id="rId8"/>
    <p:sldId id="258" r:id="rId9"/>
    <p:sldId id="259" r:id="rId10"/>
    <p:sldId id="277" r:id="rId11"/>
    <p:sldId id="278" r:id="rId12"/>
    <p:sldId id="279" r:id="rId13"/>
    <p:sldId id="261" r:id="rId14"/>
    <p:sldId id="262" r:id="rId15"/>
    <p:sldId id="260" r:id="rId16"/>
    <p:sldId id="263" r:id="rId17"/>
    <p:sldId id="275" r:id="rId18"/>
    <p:sldId id="264" r:id="rId19"/>
    <p:sldId id="283" r:id="rId20"/>
    <p:sldId id="284" r:id="rId21"/>
    <p:sldId id="29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65" r:id="rId30"/>
    <p:sldId id="268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-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89721723000235" TargetMode="External"/><Relationship Id="rId2" Type="http://schemas.openxmlformats.org/officeDocument/2006/relationships/hyperlink" Target="https://www.researchgate.net/publication/373581571_Store_product_classification_using_convolutional_neural_networ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dpi.com/2075-4418/12/7/1628" TargetMode="External"/><Relationship Id="rId5" Type="http://schemas.openxmlformats.org/officeDocument/2006/relationships/hyperlink" Target="https://www.degruyter.com/document/doi/10.1515/em-2021-0044/html" TargetMode="External"/><Relationship Id="rId4" Type="http://schemas.openxmlformats.org/officeDocument/2006/relationships/hyperlink" Target="https://digitalcommons.aaru.edu.jo/isl/vol12/iss1/24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bstract/document/10370122" TargetMode="External"/><Relationship Id="rId3" Type="http://schemas.openxmlformats.org/officeDocument/2006/relationships/hyperlink" Target="https://link.springer.com/article/10.1186/s12880-023-00964-0" TargetMode="External"/><Relationship Id="rId7" Type="http://schemas.openxmlformats.org/officeDocument/2006/relationships/hyperlink" Target="https://www.mdpi.com/2071-1050/15/14/11138" TargetMode="External"/><Relationship Id="rId2" Type="http://schemas.openxmlformats.org/officeDocument/2006/relationships/hyperlink" Target="https://www.mdpi.com/2071-1050/15/7/593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981-19-9638-2_6" TargetMode="External"/><Relationship Id="rId5" Type="http://schemas.openxmlformats.org/officeDocument/2006/relationships/hyperlink" Target="https://link.springer.com/chapter/10.1007/978-981-33-4299-6_40" TargetMode="External"/><Relationship Id="rId10" Type="http://schemas.openxmlformats.org/officeDocument/2006/relationships/hyperlink" Target="https://doi.org/10.1080/00405000.2022.2105112" TargetMode="External"/><Relationship Id="rId4" Type="http://schemas.openxmlformats.org/officeDocument/2006/relationships/hyperlink" Target="https://www.sciencedirect.com/science/article/abs/pii/S0957417422022485" TargetMode="External"/><Relationship Id="rId9" Type="http://schemas.openxmlformats.org/officeDocument/2006/relationships/hyperlink" Target="https://doi.org/10.1002/ima.2289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67D-D0F8-88B9-8AC9-07F60D7151AB}"/>
              </a:ext>
            </a:extLst>
          </p:cNvPr>
          <p:cNvSpPr txBox="1">
            <a:spLocks/>
          </p:cNvSpPr>
          <p:nvPr/>
        </p:nvSpPr>
        <p:spPr>
          <a:xfrm>
            <a:off x="244762" y="341747"/>
            <a:ext cx="11517745" cy="17456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Deep Supermarket</a:t>
            </a:r>
            <a:br>
              <a:rPr lang="en-US" sz="36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32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Transfer Learning Approach for Classification of Indian Supermarket Products</a:t>
            </a:r>
            <a:endParaRPr lang="en-US" sz="2800" b="1" dirty="0">
              <a:latin typeface="Victor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6A3214-7E20-F696-6A8E-7C9AECD6BC49}"/>
              </a:ext>
            </a:extLst>
          </p:cNvPr>
          <p:cNvCxnSpPr>
            <a:cxnSpLocks/>
          </p:cNvCxnSpPr>
          <p:nvPr/>
        </p:nvCxnSpPr>
        <p:spPr>
          <a:xfrm>
            <a:off x="244763" y="1410652"/>
            <a:ext cx="115177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58358D-1B26-51CF-F094-73EFEB6FEF87}"/>
              </a:ext>
            </a:extLst>
          </p:cNvPr>
          <p:cNvSpPr txBox="1"/>
          <p:nvPr/>
        </p:nvSpPr>
        <p:spPr>
          <a:xfrm>
            <a:off x="3071011" y="3877688"/>
            <a:ext cx="60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Reg No: 	20BCE1506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Name: 	Varun Verma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Guide: 	Dr. Noel </a:t>
            </a:r>
            <a:r>
              <a:rPr lang="en-US" sz="3200" dirty="0" err="1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Jeygar</a:t>
            </a:r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 Robert V</a:t>
            </a:r>
          </a:p>
        </p:txBody>
      </p:sp>
    </p:spTree>
    <p:extLst>
      <p:ext uri="{BB962C8B-B14F-4D97-AF65-F5344CB8AC3E}">
        <p14:creationId xmlns:p14="http://schemas.microsoft.com/office/powerpoint/2010/main" val="102913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05006" y="83128"/>
            <a:ext cx="418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Challenges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23273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2E83-57E7-B612-4F05-48A2A071CCB8}"/>
              </a:ext>
            </a:extLst>
          </p:cNvPr>
          <p:cNvSpPr txBox="1"/>
          <p:nvPr/>
        </p:nvSpPr>
        <p:spPr>
          <a:xfrm>
            <a:off x="323273" y="1209964"/>
            <a:ext cx="1153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Challenges Addressed: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Absence of Specialized Dataset: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No existing dataset aligns with the specific requirements of classifying Indian supermarket products.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Lack of Indian Market-Specific Image Classifier: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Current image classification models do not cater to the diverse range of products found in Indian superstores.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Need for Automated Product Categorization: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 the context of future retail stores with minimal human interaction, there's a pressing need for intelligent systems capable of autonomously categorizing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29533" y="83128"/>
            <a:ext cx="413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Objectives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0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FD653-FC4E-44F1-FD4F-975BC021DE02}"/>
              </a:ext>
            </a:extLst>
          </p:cNvPr>
          <p:cNvSpPr txBox="1"/>
          <p:nvPr/>
        </p:nvSpPr>
        <p:spPr>
          <a:xfrm>
            <a:off x="350983" y="1052945"/>
            <a:ext cx="11508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Develop a comprehensive dataset featuring a diverse array of Indian supermarket products and their categories.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Model Development and Comparison: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Construct multiple image classification models, incorporating advanced algorithms like CNN, VGGNet, ResNet50</a:t>
            </a:r>
            <a:r>
              <a:rPr lang="en-IN" sz="1800" b="0" i="0" u="none" strike="noStrike" baseline="0" dirty="0">
                <a:latin typeface="-apple-system"/>
              </a:rPr>
              <a:t> ,</a:t>
            </a:r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en-IN" i="0" dirty="0">
                <a:solidFill>
                  <a:srgbClr val="202124"/>
                </a:solidFill>
                <a:effectLst/>
                <a:latin typeface="-apple-system"/>
              </a:rPr>
              <a:t>InceptionV3</a:t>
            </a:r>
            <a:r>
              <a:rPr lang="en-IN" sz="1800" b="0" i="0" u="none" strike="noStrike" baseline="0" dirty="0">
                <a:latin typeface="-apple-system"/>
              </a:rPr>
              <a:t>. 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Performance Evaluation: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Evaluate and compare the performance of each model in accurately categorizing Indian supermarket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Fine-Tuning for Indian Market Context: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Optimize the models to effectively handle the unique characteristics and challenges presented by Indian 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Enhancement of Model Performance: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Investigate techniques to further enhance the accuracy and efficiency of the classification models.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9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142736" y="83128"/>
            <a:ext cx="390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1653C4-43F1-74E5-5375-76DE8548168A}"/>
              </a:ext>
            </a:extLst>
          </p:cNvPr>
          <p:cNvSpPr txBox="1"/>
          <p:nvPr/>
        </p:nvSpPr>
        <p:spPr>
          <a:xfrm>
            <a:off x="332509" y="1025236"/>
            <a:ext cx="11536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research aims to develop a robust and </a:t>
            </a:r>
            <a:r>
              <a:rPr lang="en-US" sz="1800" b="1" i="0" u="none" strike="noStrike" baseline="0" dirty="0">
                <a:latin typeface="-apple-system"/>
              </a:rPr>
              <a:t>advanced product classification </a:t>
            </a:r>
            <a:r>
              <a:rPr lang="en-US" sz="1800" b="0" i="0" u="none" strike="noStrike" baseline="0" dirty="0">
                <a:latin typeface="-apple-system"/>
              </a:rPr>
              <a:t>system tailored for Indian supermarkets, leveraging deep learning.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</a:t>
            </a:r>
            <a:r>
              <a:rPr lang="en-US" sz="1800" b="1" i="0" u="none" strike="noStrike" baseline="0" dirty="0">
                <a:latin typeface="-apple-system"/>
              </a:rPr>
              <a:t>primary focus </a:t>
            </a:r>
            <a:r>
              <a:rPr lang="en-US" sz="1800" b="0" i="0" u="none" strike="noStrike" baseline="0" dirty="0">
                <a:latin typeface="-apple-system"/>
              </a:rPr>
              <a:t>involves utilizing </a:t>
            </a:r>
            <a:r>
              <a:rPr lang="en-US" sz="1800" b="1" i="0" u="none" strike="noStrike" baseline="0" dirty="0">
                <a:latin typeface="-apple-system"/>
              </a:rPr>
              <a:t>Convolutional Neural Networks (CNN</a:t>
            </a:r>
            <a:r>
              <a:rPr lang="en-US" sz="1800" b="0" i="0" u="none" strike="noStrike" baseline="0" dirty="0">
                <a:latin typeface="-apple-system"/>
              </a:rPr>
              <a:t>) as a base classifier and enhancing its performance through state-of-the-art Deep Neural Networks </a:t>
            </a:r>
            <a:r>
              <a:rPr lang="en-US" sz="1800" b="1" i="0" u="none" strike="noStrike" baseline="0" dirty="0">
                <a:latin typeface="-apple-system"/>
              </a:rPr>
              <a:t>(DNN) using Transfer Learning </a:t>
            </a:r>
            <a:r>
              <a:rPr lang="en-IN" sz="1800" b="1" i="0" u="none" strike="noStrike" baseline="0" dirty="0">
                <a:latin typeface="-apple-system"/>
              </a:rPr>
              <a:t>approach </a:t>
            </a:r>
            <a:r>
              <a:rPr lang="en-IN" sz="1800" b="0" i="0" u="none" strike="noStrike" baseline="0" dirty="0">
                <a:latin typeface="-apple-system"/>
              </a:rPr>
              <a:t>(</a:t>
            </a:r>
            <a:r>
              <a:rPr lang="en-IN" sz="1800" b="0" i="0" u="none" strike="noStrike" baseline="0" dirty="0" err="1">
                <a:latin typeface="-apple-system"/>
              </a:rPr>
              <a:t>DenseNet</a:t>
            </a:r>
            <a:r>
              <a:rPr lang="en-IN" sz="1800" b="0" i="0" u="none" strike="noStrike" baseline="0" dirty="0">
                <a:latin typeface="-apple-system"/>
              </a:rPr>
              <a:t>, </a:t>
            </a:r>
            <a:r>
              <a:rPr lang="en-IN" sz="1800" b="0" i="0" u="none" strike="noStrike" baseline="0" dirty="0" err="1">
                <a:latin typeface="-apple-system"/>
              </a:rPr>
              <a:t>EfficientNet</a:t>
            </a:r>
            <a:r>
              <a:rPr lang="en-IN" sz="1800" b="0" i="0" u="none" strike="noStrike" baseline="0" dirty="0">
                <a:latin typeface="-apple-system"/>
              </a:rPr>
              <a:t>, etc).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A distinctive contribution of this study is the creation of a </a:t>
            </a:r>
            <a:r>
              <a:rPr lang="en-US" sz="1800" b="1" i="0" u="none" strike="noStrike" baseline="0" dirty="0">
                <a:latin typeface="-apple-system"/>
              </a:rPr>
              <a:t>custom dataset </a:t>
            </a:r>
            <a:r>
              <a:rPr lang="en-US" sz="1800" b="0" i="0" u="none" strike="noStrike" baseline="0" dirty="0">
                <a:latin typeface="-apple-system"/>
              </a:rPr>
              <a:t>specifically designed for the classification of Indian supermarket products. The dataset encompasses a diverse range of items commonly found in Indian supermarkets, ensuring a comprehensive representation of the unique characteristics and variations in the products.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Currently, no such dataset, classifier or research paper addressing the classification of Indian supermarket products is available, highlighting the </a:t>
            </a:r>
            <a:r>
              <a:rPr lang="en-US" sz="1800" b="1" i="0" u="none" strike="noStrike" baseline="0" dirty="0">
                <a:latin typeface="-apple-system"/>
              </a:rPr>
              <a:t>novelty and significance </a:t>
            </a:r>
            <a:r>
              <a:rPr lang="en-US" sz="1800" b="0" i="0" u="none" strike="noStrike" baseline="0" dirty="0">
                <a:latin typeface="-apple-system"/>
              </a:rPr>
              <a:t>of this research.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156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657910" y="83128"/>
            <a:ext cx="28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Methodology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362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F3A4724-C98C-4BAB-2CE8-B20BF82F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6" y="729458"/>
            <a:ext cx="10817687" cy="61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93B9A-DA20-A12D-52A8-243B11F95261}"/>
              </a:ext>
            </a:extLst>
          </p:cNvPr>
          <p:cNvSpPr txBox="1"/>
          <p:nvPr/>
        </p:nvSpPr>
        <p:spPr>
          <a:xfrm>
            <a:off x="332509" y="92364"/>
            <a:ext cx="11526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i="0" dirty="0">
                <a:effectLst/>
                <a:latin typeface="-apple-system"/>
              </a:rPr>
              <a:t>Data Collection Strategy :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 using Bing Image Downloader and Google </a:t>
            </a:r>
            <a:r>
              <a:rPr lang="en-US" b="1" i="0" dirty="0" err="1">
                <a:effectLst/>
                <a:latin typeface="-apple-system"/>
              </a:rPr>
              <a:t>Colab</a:t>
            </a:r>
            <a:r>
              <a:rPr lang="en-US" b="1" i="0" dirty="0">
                <a:effectLst/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Advantage:</a:t>
            </a:r>
            <a:r>
              <a:rPr lang="en-US" b="0" i="0" dirty="0">
                <a:effectLst/>
                <a:latin typeface="-apple-system"/>
              </a:rPr>
              <a:t> Automated and scalable image collection using </a:t>
            </a:r>
            <a:r>
              <a:rPr lang="en-US" b="1" i="0" dirty="0">
                <a:effectLst/>
                <a:latin typeface="-apple-system"/>
              </a:rPr>
              <a:t>Python's Bing Image Downloader</a:t>
            </a:r>
            <a:r>
              <a:rPr lang="en-US" b="0" i="0" dirty="0">
                <a:effectLst/>
                <a:latin typeface="-apple-system"/>
              </a:rPr>
              <a:t> and Google </a:t>
            </a:r>
            <a:r>
              <a:rPr lang="en-US" b="0" i="0" dirty="0" err="1">
                <a:effectLst/>
                <a:latin typeface="-apple-system"/>
              </a:rPr>
              <a:t>Colab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Limitation:</a:t>
            </a:r>
            <a:r>
              <a:rPr lang="en-US" b="0" i="0" dirty="0">
                <a:effectLst/>
                <a:latin typeface="-apple-system"/>
              </a:rPr>
              <a:t> Dependency on search engine results may lead to variations in </a:t>
            </a:r>
            <a:r>
              <a:rPr lang="en-US" b="1" i="0" dirty="0">
                <a:effectLst/>
                <a:latin typeface="-apple-system"/>
              </a:rPr>
              <a:t>image quality and relevance</a:t>
            </a:r>
            <a:r>
              <a:rPr lang="en-US" b="0" i="0" dirty="0">
                <a:effectLst/>
                <a:latin typeface="-apple-system"/>
              </a:rPr>
              <a:t>; efforts will be made </a:t>
            </a:r>
            <a:r>
              <a:rPr lang="en-US" b="1" i="0" dirty="0">
                <a:effectLst/>
                <a:latin typeface="-apple-system"/>
              </a:rPr>
              <a:t>to filter and refine </a:t>
            </a:r>
            <a:r>
              <a:rPr lang="en-US" b="0" i="0" dirty="0">
                <a:effectLst/>
                <a:latin typeface="-apple-system"/>
              </a:rPr>
              <a:t>the collected images.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Potential Risks: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Inconsistencies</a:t>
            </a:r>
            <a:r>
              <a:rPr lang="en-US" b="0" i="0" dirty="0">
                <a:effectLst/>
                <a:latin typeface="-apple-system"/>
              </a:rPr>
              <a:t> in data quality may arise; </a:t>
            </a:r>
            <a:r>
              <a:rPr lang="en-US" b="1" i="0" dirty="0">
                <a:effectLst/>
                <a:latin typeface="-apple-system"/>
              </a:rPr>
              <a:t>rigorous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preprocessing</a:t>
            </a:r>
            <a:r>
              <a:rPr lang="en-US" b="0" i="0" dirty="0">
                <a:effectLst/>
                <a:latin typeface="-apple-system"/>
              </a:rPr>
              <a:t> will be employed to maintain dataset integrity. </a:t>
            </a:r>
            <a:r>
              <a:rPr lang="en-US" b="1" i="0" dirty="0">
                <a:effectLst/>
                <a:latin typeface="-apple-system"/>
              </a:rPr>
              <a:t>Class imbalance </a:t>
            </a:r>
            <a:r>
              <a:rPr lang="en-US" b="0" i="0" dirty="0">
                <a:effectLst/>
                <a:latin typeface="-apple-system"/>
              </a:rPr>
              <a:t>is likely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Ethical Considerations: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Adhering to </a:t>
            </a:r>
            <a:r>
              <a:rPr lang="en-US" b="1" i="0" dirty="0">
                <a:effectLst/>
                <a:latin typeface="-apple-system"/>
              </a:rPr>
              <a:t>copyright and usage rights </a:t>
            </a:r>
            <a:r>
              <a:rPr lang="en-US" b="0" i="0" dirty="0">
                <a:effectLst/>
                <a:latin typeface="-apple-system"/>
              </a:rPr>
              <a:t>for downloaded images to avoid legal issues. Ensuring that image downloads </a:t>
            </a:r>
            <a:r>
              <a:rPr lang="en-US" b="1" i="0" dirty="0">
                <a:effectLst/>
                <a:latin typeface="-apple-system"/>
              </a:rPr>
              <a:t>comply with the terms of service </a:t>
            </a:r>
            <a:r>
              <a:rPr lang="en-US" b="0" i="0" dirty="0">
                <a:effectLst/>
                <a:latin typeface="-apple-system"/>
              </a:rPr>
              <a:t>of the search engine and respecting copyright and usage rights.</a:t>
            </a:r>
          </a:p>
          <a:p>
            <a:pPr algn="just"/>
            <a:endParaRPr lang="en-US" b="0" i="0" dirty="0">
              <a:effectLst/>
              <a:latin typeface="-apple-system"/>
            </a:endParaRPr>
          </a:p>
          <a:p>
            <a:pPr lvl="1" algn="just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457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256554" y="83129"/>
            <a:ext cx="36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Proposed System 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75448D-0D5C-00A6-8374-3E30DAA4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4" y="729459"/>
            <a:ext cx="11352012" cy="61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6546-5A2D-7E95-3032-0C5D26C7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1A5F5-51C7-BEDC-0E5C-9BE75773F4AD}"/>
              </a:ext>
            </a:extLst>
          </p:cNvPr>
          <p:cNvSpPr txBox="1"/>
          <p:nvPr/>
        </p:nvSpPr>
        <p:spPr>
          <a:xfrm>
            <a:off x="4311826" y="83128"/>
            <a:ext cx="356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Implementations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35D134-C92B-A681-DBD5-BB7FA46E0FDF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298C4F-A4C6-3FCA-CD83-25315BA44E22}"/>
              </a:ext>
            </a:extLst>
          </p:cNvPr>
          <p:cNvSpPr txBox="1"/>
          <p:nvPr/>
        </p:nvSpPr>
        <p:spPr>
          <a:xfrm>
            <a:off x="332509" y="1018902"/>
            <a:ext cx="11536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Implemented : </a:t>
            </a:r>
            <a:endParaRPr lang="en-IN" b="1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Dataset_v1 (25K samples)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Dataset_v1 Cleaning </a:t>
            </a:r>
            <a:r>
              <a:rPr lang="en-IN" dirty="0">
                <a:latin typeface="-apple-system"/>
                <a:sym typeface="Wingdings" panose="05000000000000000000" pitchFamily="2" charset="2"/>
              </a:rPr>
              <a:t></a:t>
            </a:r>
            <a:r>
              <a:rPr lang="en-IN" dirty="0">
                <a:latin typeface="-apple-system"/>
              </a:rPr>
              <a:t> Dataset_v2	(22K samples)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-apple-system"/>
              </a:rPr>
              <a:t>Dataset_v2 Categorizing &amp; Dataset_v2</a:t>
            </a:r>
            <a:r>
              <a:rPr lang="en-US" dirty="0">
                <a:latin typeface="-apple-system"/>
              </a:rPr>
              <a:t> Labelling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Custom Model (CNN-10)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EfficientNetB7 (Transfer Learning Model)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r>
              <a:rPr lang="en-US" b="1" dirty="0">
                <a:latin typeface="-apple-system"/>
              </a:rPr>
              <a:t>Partial Implementations (TL) 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EfficientNetB7 (Customized)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VGG-19 model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InceptionResNetV2 model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-apple-system"/>
              </a:rPr>
              <a:t>InceptionV3 model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260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60F0-E276-7B74-3E1B-05BE5A1F52E7}"/>
              </a:ext>
            </a:extLst>
          </p:cNvPr>
          <p:cNvSpPr txBox="1"/>
          <p:nvPr/>
        </p:nvSpPr>
        <p:spPr>
          <a:xfrm>
            <a:off x="3449034" y="83128"/>
            <a:ext cx="529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Class Distributions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D9C636-3B19-8AF5-8BEB-696D0127FA53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8BD3CF-9E57-9D0E-B113-DAB7F183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1" y="729459"/>
            <a:ext cx="7767478" cy="60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3C48-4D0C-792B-A628-34D3462FE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EC153-C88A-5781-D174-E218EF387D3F}"/>
              </a:ext>
            </a:extLst>
          </p:cNvPr>
          <p:cNvSpPr txBox="1"/>
          <p:nvPr/>
        </p:nvSpPr>
        <p:spPr>
          <a:xfrm>
            <a:off x="3449034" y="83128"/>
            <a:ext cx="529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Class Distributions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A8795A-1DEC-C9E0-FB14-43E6C1D7784E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505D71E-2E90-364C-F5A2-9BF7363A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1" y="729459"/>
            <a:ext cx="10365297" cy="55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48EA5-547C-D689-DD77-0D71A7E511A7}"/>
              </a:ext>
            </a:extLst>
          </p:cNvPr>
          <p:cNvSpPr txBox="1"/>
          <p:nvPr/>
        </p:nvSpPr>
        <p:spPr>
          <a:xfrm>
            <a:off x="4527014" y="83128"/>
            <a:ext cx="313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3FA87D-94CB-F90C-67FB-7E8EC511764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F8C9AB-2E87-D923-8142-8C6ADDAB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95458"/>
              </p:ext>
            </p:extLst>
          </p:nvPr>
        </p:nvGraphicFramePr>
        <p:xfrm>
          <a:off x="3059612" y="735023"/>
          <a:ext cx="8127999" cy="612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326">
                  <a:extLst>
                    <a:ext uri="{9D8B030D-6E8A-4147-A177-3AD203B41FA5}">
                      <a16:colId xmlns:a16="http://schemas.microsoft.com/office/drawing/2014/main" val="3393364189"/>
                    </a:ext>
                  </a:extLst>
                </a:gridCol>
                <a:gridCol w="4681340">
                  <a:extLst>
                    <a:ext uri="{9D8B030D-6E8A-4147-A177-3AD203B41FA5}">
                      <a16:colId xmlns:a16="http://schemas.microsoft.com/office/drawing/2014/main" val="2617666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907013"/>
                    </a:ext>
                  </a:extLst>
                </a:gridCol>
              </a:tblGrid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S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Images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856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baby_care_and_products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798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beverages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501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bread_and_bakery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04142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canned_and_packaged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616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dairy_and_dairy_alternatives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7071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fresh_produce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75733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frozen_foods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8368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health_foods_and_supplements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1841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household_essentials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78350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meat_and_seafood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16714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personal_care_products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5836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pet_items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3025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snacks_and_sweets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92084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spices_and_condiments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945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33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568617-AE8E-8A54-1FDA-2EC1310D10EE}"/>
              </a:ext>
            </a:extLst>
          </p:cNvPr>
          <p:cNvSpPr txBox="1"/>
          <p:nvPr/>
        </p:nvSpPr>
        <p:spPr>
          <a:xfrm>
            <a:off x="130629" y="1018903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</a:rPr>
              <a:t>Training Data : </a:t>
            </a:r>
            <a:endParaRPr lang="en-IN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888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Guide Approval mail snapshot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26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5F411D-1E1A-11CE-E870-6C7AEC3E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957"/>
            <a:ext cx="12192000" cy="51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7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71C4-F8BE-8BB2-9D63-3497B5BB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ABF7D-D496-D31D-9CDD-0F310C58F4AE}"/>
              </a:ext>
            </a:extLst>
          </p:cNvPr>
          <p:cNvSpPr txBox="1"/>
          <p:nvPr/>
        </p:nvSpPr>
        <p:spPr>
          <a:xfrm>
            <a:off x="4474915" y="83128"/>
            <a:ext cx="32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1E3DB0-236E-271B-2D59-53EFE276BC37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DE6066-5A57-B16D-FDA5-6B7E70F16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48845"/>
              </p:ext>
            </p:extLst>
          </p:nvPr>
        </p:nvGraphicFramePr>
        <p:xfrm>
          <a:off x="3059612" y="735023"/>
          <a:ext cx="8127999" cy="612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326">
                  <a:extLst>
                    <a:ext uri="{9D8B030D-6E8A-4147-A177-3AD203B41FA5}">
                      <a16:colId xmlns:a16="http://schemas.microsoft.com/office/drawing/2014/main" val="3393364189"/>
                    </a:ext>
                  </a:extLst>
                </a:gridCol>
                <a:gridCol w="4681340">
                  <a:extLst>
                    <a:ext uri="{9D8B030D-6E8A-4147-A177-3AD203B41FA5}">
                      <a16:colId xmlns:a16="http://schemas.microsoft.com/office/drawing/2014/main" val="2617666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907013"/>
                    </a:ext>
                  </a:extLst>
                </a:gridCol>
              </a:tblGrid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S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Images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856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baby_care_and_products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798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beverages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501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bread_and_bakery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04142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canned_and_packaged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616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dairy_and_dairy_alternatives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7071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fresh_produce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75733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frozen_foods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8368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health_foods_and_supplements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1841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household_essentials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78350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meat_and_seafood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16714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personal_care_products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5836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pet_items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30258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snacks_and_sweets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92084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spices_and_condiments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9459"/>
                  </a:ext>
                </a:extLst>
              </a:tr>
              <a:tr h="382686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33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629C3B-DABC-8501-1DD1-CBCBE5F9824E}"/>
              </a:ext>
            </a:extLst>
          </p:cNvPr>
          <p:cNvSpPr txBox="1"/>
          <p:nvPr/>
        </p:nvSpPr>
        <p:spPr>
          <a:xfrm>
            <a:off x="130629" y="1018903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</a:rPr>
              <a:t>Testing Data : </a:t>
            </a:r>
            <a:endParaRPr lang="en-IN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3171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E5D1-4D72-428D-ED5C-61F9FBF8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00A7A-28BC-0EAB-6A9D-290789B4F77E}"/>
              </a:ext>
            </a:extLst>
          </p:cNvPr>
          <p:cNvSpPr txBox="1"/>
          <p:nvPr/>
        </p:nvSpPr>
        <p:spPr>
          <a:xfrm>
            <a:off x="4414069" y="83128"/>
            <a:ext cx="336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F071FF-AC59-8F42-00B8-CC734764EB01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A118C0-37C7-3BD0-9908-5654FA070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4"/>
          <a:stretch/>
        </p:blipFill>
        <p:spPr>
          <a:xfrm>
            <a:off x="6254306" y="1563521"/>
            <a:ext cx="2902229" cy="4603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9F57F-DC87-EE06-F49B-A73D6C31D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6" t="53587" r="17513"/>
          <a:stretch/>
        </p:blipFill>
        <p:spPr>
          <a:xfrm>
            <a:off x="9156535" y="1557323"/>
            <a:ext cx="2318756" cy="460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258494-ADE8-F011-E71B-35E8F68BE86A}"/>
              </a:ext>
            </a:extLst>
          </p:cNvPr>
          <p:cNvSpPr txBox="1"/>
          <p:nvPr/>
        </p:nvSpPr>
        <p:spPr>
          <a:xfrm>
            <a:off x="557349" y="108857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Custom CNN Model Summary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97913-27F5-28D6-64AB-1DC8F75E77C8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1627D-9E86-7C22-A322-406D5ADE4B16}"/>
              </a:ext>
            </a:extLst>
          </p:cNvPr>
          <p:cNvSpPr txBox="1"/>
          <p:nvPr/>
        </p:nvSpPr>
        <p:spPr>
          <a:xfrm>
            <a:off x="6657205" y="108857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Custom CNN Model Structure</a:t>
            </a:r>
            <a:endParaRPr lang="en-IN" b="1" dirty="0">
              <a:latin typeface="-apple-syste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81259-931B-E1C1-5B3D-30AA4087F7E8}"/>
              </a:ext>
            </a:extLst>
          </p:cNvPr>
          <p:cNvCxnSpPr>
            <a:cxnSpLocks/>
          </p:cNvCxnSpPr>
          <p:nvPr/>
        </p:nvCxnSpPr>
        <p:spPr>
          <a:xfrm>
            <a:off x="6096000" y="949234"/>
            <a:ext cx="0" cy="5825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E3263C-8C23-7E7D-71AC-5EFEDEEB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8"/>
          <a:stretch/>
        </p:blipFill>
        <p:spPr>
          <a:xfrm>
            <a:off x="433485" y="1375790"/>
            <a:ext cx="5068389" cy="5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778F-733E-5703-2ABD-E45BCEFF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D3BAE-EB5A-F63D-654C-90452A59DC4B}"/>
              </a:ext>
            </a:extLst>
          </p:cNvPr>
          <p:cNvSpPr txBox="1"/>
          <p:nvPr/>
        </p:nvSpPr>
        <p:spPr>
          <a:xfrm>
            <a:off x="4414066" y="83128"/>
            <a:ext cx="336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 Summary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6E7236-8F62-FFF4-313F-AD54CFC27EE2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E50B50-A7F2-D3B2-4E68-1204E646C266}"/>
              </a:ext>
            </a:extLst>
          </p:cNvPr>
          <p:cNvSpPr txBox="1"/>
          <p:nvPr/>
        </p:nvSpPr>
        <p:spPr>
          <a:xfrm>
            <a:off x="557349" y="1088571"/>
            <a:ext cx="40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EfficientNetB7 Model (TL) Summary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0839-7321-1AB2-0DEC-8DD071B81543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59BE4-5CC6-65E6-70FE-5343F53000B9}"/>
              </a:ext>
            </a:extLst>
          </p:cNvPr>
          <p:cNvSpPr txBox="1"/>
          <p:nvPr/>
        </p:nvSpPr>
        <p:spPr>
          <a:xfrm>
            <a:off x="6444343" y="1088570"/>
            <a:ext cx="40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EfficientNetB7 Model (TL) Structure</a:t>
            </a:r>
            <a:endParaRPr lang="en-IN" b="1" dirty="0"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FFA3C-BCF6-304D-B2BA-5F8D4EEE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37" y="1425864"/>
            <a:ext cx="5424383" cy="4948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D022-8D3E-DB4B-D030-AE2D8EB0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3" y="1457902"/>
            <a:ext cx="5706271" cy="27340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7D426-8598-C392-6B77-0EEACFAAF4D2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1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4AB-F0A2-D25C-D31C-9BDC64E7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F0ED-1A6E-635D-BCEA-9D35722C8EAD}"/>
              </a:ext>
            </a:extLst>
          </p:cNvPr>
          <p:cNvSpPr txBox="1"/>
          <p:nvPr/>
        </p:nvSpPr>
        <p:spPr>
          <a:xfrm>
            <a:off x="5315338" y="83128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F8F4AB-0934-D822-CA0C-5D378EC2267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D3A31-7D54-D170-CBC7-7E61D2D441C7}"/>
              </a:ext>
            </a:extLst>
          </p:cNvPr>
          <p:cNvSpPr txBox="1"/>
          <p:nvPr/>
        </p:nvSpPr>
        <p:spPr>
          <a:xfrm>
            <a:off x="557349" y="1088571"/>
            <a:ext cx="40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CNN Basic Results : </a:t>
            </a:r>
            <a:endParaRPr lang="en-IN" b="1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F3CB-29D1-A5C2-F186-47413E65A74F}"/>
              </a:ext>
            </a:extLst>
          </p:cNvPr>
          <p:cNvSpPr txBox="1"/>
          <p:nvPr/>
        </p:nvSpPr>
        <p:spPr>
          <a:xfrm>
            <a:off x="6444343" y="1088571"/>
            <a:ext cx="5424384" cy="46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A2D7-CE8C-71DA-53D3-B3907A636B67}"/>
              </a:ext>
            </a:extLst>
          </p:cNvPr>
          <p:cNvSpPr txBox="1"/>
          <p:nvPr/>
        </p:nvSpPr>
        <p:spPr>
          <a:xfrm>
            <a:off x="6444342" y="1088570"/>
            <a:ext cx="54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EfficientNetB7 Basic Model_v2 (Customized) Results</a:t>
            </a:r>
            <a:endParaRPr lang="en-IN" b="1" dirty="0">
              <a:latin typeface="-apple-syste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E04E1-1CA1-4D35-4733-8EABA1C4F71F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5BB56-425D-FB70-DF9F-C26242BD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42833"/>
              </p:ext>
            </p:extLst>
          </p:nvPr>
        </p:nvGraphicFramePr>
        <p:xfrm>
          <a:off x="220618" y="1684324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58.87%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8C61C-4207-1B22-F9CA-93A8415E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2437"/>
              </p:ext>
            </p:extLst>
          </p:nvPr>
        </p:nvGraphicFramePr>
        <p:xfrm>
          <a:off x="6296315" y="1683539"/>
          <a:ext cx="5675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3379401330"/>
                    </a:ext>
                  </a:extLst>
                </a:gridCol>
                <a:gridCol w="2993802">
                  <a:extLst>
                    <a:ext uri="{9D8B030D-6E8A-4147-A177-3AD203B41FA5}">
                      <a16:colId xmlns:a16="http://schemas.microsoft.com/office/drawing/2014/main" val="448057908"/>
                    </a:ext>
                  </a:extLst>
                </a:gridCol>
                <a:gridCol w="1891689">
                  <a:extLst>
                    <a:ext uri="{9D8B030D-6E8A-4147-A177-3AD203B41FA5}">
                      <a16:colId xmlns:a16="http://schemas.microsoft.com/office/drawing/2014/main" val="166862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59.98% ≈ 60%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6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6024-694C-59EE-C6FD-29BF8A72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36D05-BC24-7B97-BBE1-F5E7CBF98A4C}"/>
              </a:ext>
            </a:extLst>
          </p:cNvPr>
          <p:cNvSpPr txBox="1"/>
          <p:nvPr/>
        </p:nvSpPr>
        <p:spPr>
          <a:xfrm>
            <a:off x="3608849" y="83128"/>
            <a:ext cx="497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Results &amp; Interpretations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7E91F1-2E2F-E406-2574-E7585F74663A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9E160D-8FAD-6231-22BB-EDD88E192918}"/>
              </a:ext>
            </a:extLst>
          </p:cNvPr>
          <p:cNvSpPr txBox="1"/>
          <p:nvPr/>
        </p:nvSpPr>
        <p:spPr>
          <a:xfrm>
            <a:off x="557349" y="1088571"/>
            <a:ext cx="40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-apple-system"/>
              </a:rPr>
              <a:t>CNN Advanced Results : </a:t>
            </a:r>
            <a:endParaRPr lang="en-IN" b="1" dirty="0">
              <a:latin typeface="-apple-syste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261071-7159-2273-0AD2-666D3C5A4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6156960" y="1233828"/>
            <a:ext cx="5431075" cy="4390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79D18-4C4C-2C45-2AB9-B7E304057B30}"/>
              </a:ext>
            </a:extLst>
          </p:cNvPr>
          <p:cNvSpPr txBox="1"/>
          <p:nvPr/>
        </p:nvSpPr>
        <p:spPr>
          <a:xfrm>
            <a:off x="557349" y="1767840"/>
            <a:ext cx="5599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The precision, recall, and F1-score values are quite low for most classes, indicating that the model's predictions are not very accurate or reliable.</a:t>
            </a:r>
          </a:p>
          <a:p>
            <a:pPr algn="just"/>
            <a:endParaRPr lang="en-US" i="0" dirty="0"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The overall accuracy is also low, suggesting that the model's predictions do not align well with the actual labels.</a:t>
            </a:r>
          </a:p>
          <a:p>
            <a:pPr algn="just"/>
            <a:endParaRPr lang="en-US" i="0" dirty="0"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The AUC score is close to 0.5, which indicates that the model's ability to distinguish between positive and negative classes is not much better than random guessing.</a:t>
            </a:r>
          </a:p>
          <a:p>
            <a:pPr algn="just"/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0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FD56-8018-DC7E-C81A-A4DE8E7D3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7BEBE-D0D6-197A-F07A-8101078425BE}"/>
              </a:ext>
            </a:extLst>
          </p:cNvPr>
          <p:cNvSpPr txBox="1"/>
          <p:nvPr/>
        </p:nvSpPr>
        <p:spPr>
          <a:xfrm>
            <a:off x="2511312" y="83128"/>
            <a:ext cx="716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Findings and Improvements Planned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E3CD0D-8E1B-59EE-EF40-8663289CB3B6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C3CBB5-CBD9-9574-1133-BE453D73606C}"/>
              </a:ext>
            </a:extLst>
          </p:cNvPr>
          <p:cNvSpPr txBox="1"/>
          <p:nvPr/>
        </p:nvSpPr>
        <p:spPr>
          <a:xfrm>
            <a:off x="327891" y="957943"/>
            <a:ext cx="5402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-apple-system"/>
              </a:rPr>
              <a:t>Causes for Poor Performance of Models : </a:t>
            </a:r>
          </a:p>
          <a:p>
            <a:pPr marL="342900" indent="-342900" algn="just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imbalanced classes in the custom dataset are the major contributing factor to the poor model performance.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Imbalanced classes lead to biased predictions, where the model tends to favor the majority class and performs poorly on minority classes.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-apple-system"/>
              </a:rPr>
              <a:t>This also the reason for overfitting in case of Deeper models (TL)</a:t>
            </a:r>
            <a:endParaRPr lang="en-US" b="0" i="0" dirty="0">
              <a:effectLst/>
              <a:latin typeface="-apple-system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7D5A-3E67-9C9E-89C0-A172C837E876}"/>
              </a:ext>
            </a:extLst>
          </p:cNvPr>
          <p:cNvCxnSpPr/>
          <p:nvPr/>
        </p:nvCxnSpPr>
        <p:spPr>
          <a:xfrm>
            <a:off x="6096000" y="949234"/>
            <a:ext cx="6537" cy="5347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8E4AC-03BA-E3BA-1BF4-911D5BD1A0E8}"/>
              </a:ext>
            </a:extLst>
          </p:cNvPr>
          <p:cNvSpPr txBox="1"/>
          <p:nvPr/>
        </p:nvSpPr>
        <p:spPr>
          <a:xfrm>
            <a:off x="6244426" y="957943"/>
            <a:ext cx="5402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0" dirty="0">
                <a:effectLst/>
                <a:latin typeface="-apple-system"/>
              </a:rPr>
              <a:t>Suggestions for Improvement</a:t>
            </a:r>
            <a:r>
              <a:rPr lang="en-US" b="1" dirty="0">
                <a:latin typeface="-apple-system"/>
              </a:rPr>
              <a:t> : </a:t>
            </a:r>
          </a:p>
          <a:p>
            <a:pPr marL="342900" indent="-342900" algn="just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Implement class balancing techniques such as over-sampling, under-sampling, or generating synthetic samples to address class imbalance.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Utilize data augmentation techniques to increase the diversity of the training data and improve model generalization.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Experiment with different model architectures, hyperparameters, and optimization strategies to enhance model performance.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Consider unfreezing TL layers during the end of training, so that models better adapt to the dataset.</a:t>
            </a:r>
          </a:p>
        </p:txBody>
      </p:sp>
    </p:spTree>
    <p:extLst>
      <p:ext uri="{BB962C8B-B14F-4D97-AF65-F5344CB8AC3E}">
        <p14:creationId xmlns:p14="http://schemas.microsoft.com/office/powerpoint/2010/main" val="111529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What Is Next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A858F6-9676-C97D-BF23-70D35867AF9F}"/>
              </a:ext>
            </a:extLst>
          </p:cNvPr>
          <p:cNvSpPr txBox="1"/>
          <p:nvPr/>
        </p:nvSpPr>
        <p:spPr>
          <a:xfrm>
            <a:off x="341745" y="808201"/>
            <a:ext cx="11526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Complete the making of custom dataset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-apple-system"/>
              </a:rPr>
              <a:t>Rigorous preprocessing and Filtrations of images </a:t>
            </a:r>
            <a:endParaRPr lang="en-US" dirty="0">
              <a:latin typeface="-apple-system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Implementation of Advanced DNN models (ResNet50, </a:t>
            </a:r>
            <a:r>
              <a:rPr lang="en-US" dirty="0" err="1">
                <a:latin typeface="-apple-system"/>
              </a:rPr>
              <a:t>VGGNet</a:t>
            </a:r>
            <a:r>
              <a:rPr lang="en-US" dirty="0">
                <a:latin typeface="-apple-system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10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References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5BDD67-FB29-2047-2B6E-30AD375AD9F6}"/>
              </a:ext>
            </a:extLst>
          </p:cNvPr>
          <p:cNvSpPr txBox="1"/>
          <p:nvPr/>
        </p:nvSpPr>
        <p:spPr>
          <a:xfrm>
            <a:off x="332509" y="1025236"/>
            <a:ext cx="115177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[0]Base Paper :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Wiryana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Made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Harmanto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Suryadi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Fauzi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Alfharizky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Qisthi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Imam &amp; Utami,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Zalita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. (2023). Store product classification using convolutional neural network. IAES International Journal of Artificial Intelligence (IJ-AI). 12. 1439. 10.11591/ijai.v12.i3.pp1439-1447.  </a:t>
            </a:r>
          </a:p>
          <a:p>
            <a:pPr algn="just"/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Available :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here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[1]</a:t>
            </a:r>
            <a:r>
              <a:rPr lang="en-IN" sz="1400" dirty="0" err="1">
                <a:latin typeface="-apple-system"/>
              </a:rPr>
              <a:t>Muhathir</a:t>
            </a:r>
            <a:r>
              <a:rPr lang="en-IN" sz="1400" dirty="0">
                <a:latin typeface="-apple-system"/>
              </a:rPr>
              <a:t>, M. F. Dwi </a:t>
            </a:r>
            <a:r>
              <a:rPr lang="en-IN" sz="1400" dirty="0" err="1">
                <a:latin typeface="-apple-system"/>
              </a:rPr>
              <a:t>Ryandra</a:t>
            </a:r>
            <a:r>
              <a:rPr lang="en-IN" sz="1400" dirty="0">
                <a:latin typeface="-apple-system"/>
              </a:rPr>
              <a:t>, R. B. Y. </a:t>
            </a:r>
            <a:r>
              <a:rPr lang="en-IN" sz="1400" dirty="0" err="1">
                <a:latin typeface="-apple-system"/>
              </a:rPr>
              <a:t>Syah</a:t>
            </a:r>
            <a:r>
              <a:rPr lang="en-IN" sz="1400" dirty="0">
                <a:latin typeface="-apple-system"/>
              </a:rPr>
              <a:t>, N. </a:t>
            </a:r>
            <a:r>
              <a:rPr lang="en-IN" sz="1400" dirty="0" err="1">
                <a:latin typeface="-apple-system"/>
              </a:rPr>
              <a:t>Khairina</a:t>
            </a:r>
            <a:r>
              <a:rPr lang="en-IN" sz="1400" dirty="0">
                <a:latin typeface="-apple-system"/>
              </a:rPr>
              <a:t>, and R. </a:t>
            </a:r>
            <a:r>
              <a:rPr lang="en-IN" sz="1400" dirty="0" err="1">
                <a:latin typeface="-apple-system"/>
              </a:rPr>
              <a:t>Muliono</a:t>
            </a:r>
            <a:r>
              <a:rPr lang="en-IN" sz="1400" dirty="0">
                <a:latin typeface="-apple-system"/>
              </a:rPr>
              <a:t>, “Convolutional Neural Network (CNN) of Resnet-50 with Inceptionv3 Architecture in Classification on X-Ray Image,” </a:t>
            </a:r>
            <a:r>
              <a:rPr lang="en-IN" sz="1400" i="1" dirty="0">
                <a:latin typeface="-apple-system"/>
              </a:rPr>
              <a:t>Convolutional Neural Network (CNN) of Resnet-50 with Inceptionv3 Architecture in Classification on X-Ray Image | SpringerLink</a:t>
            </a:r>
            <a:r>
              <a:rPr lang="en-IN" sz="1400" dirty="0">
                <a:latin typeface="-apple-system"/>
              </a:rPr>
              <a:t>, Jul. 09, 2023. [Online]. Available: https://link.springer.com/chapter/10.1007/978-3-031-35314-7_20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[2]“An effective CNN and Transformer complementary network for medical image segmentation,” An effective CNN and Transformer complementary network for medical image segmentation - ScienceDirect, Nov. 30, 2022. [Online]. Available: https://www.sciencedirect.com/science/article/abs/pii/S0031320322007075</a:t>
            </a: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[3]“Comparison of CNN-based deep learning architectures for rice diseases classification,” </a:t>
            </a:r>
            <a:r>
              <a:rPr lang="en-US" sz="1400" i="1" dirty="0">
                <a:latin typeface="-apple-system"/>
              </a:rPr>
              <a:t>Comparison of CNN-based deep learning architectures for rice diseases classification - ScienceDirect</a:t>
            </a:r>
            <a:r>
              <a:rPr lang="en-US" sz="1400" dirty="0">
                <a:latin typeface="-apple-system"/>
              </a:rPr>
              <a:t>, Jul. 14, 2023. [Online]. Available: </a:t>
            </a:r>
            <a:r>
              <a:rPr lang="en-US" sz="1400" dirty="0">
                <a:latin typeface="-apple-system"/>
                <a:hlinkClick r:id="rId3"/>
              </a:rPr>
              <a:t>https://www.sciencedirect.com/science/article/pii/S2589721723000235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[4]S. E. Abdallah, W. M. </a:t>
            </a:r>
            <a:r>
              <a:rPr lang="en-US" sz="1400" dirty="0" err="1">
                <a:latin typeface="-apple-system"/>
              </a:rPr>
              <a:t>Elmessery</a:t>
            </a:r>
            <a:r>
              <a:rPr lang="en-US" sz="1400" dirty="0">
                <a:latin typeface="-apple-system"/>
              </a:rPr>
              <a:t>, M. Y. Shams, and N. S. A. Al-</a:t>
            </a:r>
            <a:r>
              <a:rPr lang="en-US" sz="1400" dirty="0" err="1">
                <a:latin typeface="-apple-system"/>
              </a:rPr>
              <a:t>Sattary</a:t>
            </a:r>
            <a:r>
              <a:rPr lang="en-US" sz="1400" dirty="0">
                <a:latin typeface="-apple-system"/>
              </a:rPr>
              <a:t>, “Deep Learning Model Based on ResNet-50 for Beef Quality Classification,” Arab Journals Platform, Oct. 08, 2022. [Online]. Available: </a:t>
            </a:r>
            <a:r>
              <a:rPr lang="en-US" sz="1400" dirty="0">
                <a:latin typeface="-apple-system"/>
                <a:hlinkClick r:id="rId4"/>
              </a:rPr>
              <a:t>https://digitalcommons.aaru.edu.jo/isl/vol12/iss1/24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[5]S. Kumar, S. Pal, V. P. Singh, and P. Jaiswal, “Performance evaluation of ResNet model for classification of tomato plant disease,” De Gruyter, Jan. 01, 2023. [Online]. Available: </a:t>
            </a:r>
            <a:r>
              <a:rPr lang="en-US" sz="1400" dirty="0">
                <a:latin typeface="-apple-system"/>
                <a:hlinkClick r:id="rId5"/>
              </a:rPr>
              <a:t>https://www.degruyter.com/document/doi/10.1515/em-2021-0044/html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[6]</a:t>
            </a:r>
            <a:r>
              <a:rPr lang="en-IN" sz="1400" dirty="0"/>
              <a:t>V. Anand, S. Gupta, A. </a:t>
            </a:r>
            <a:r>
              <a:rPr lang="en-IN" sz="1400" dirty="0" err="1"/>
              <a:t>Altameem</a:t>
            </a:r>
            <a:r>
              <a:rPr lang="en-IN" sz="1400" dirty="0"/>
              <a:t>, S. R. Nayak, R. C. </a:t>
            </a:r>
            <a:r>
              <a:rPr lang="en-IN" sz="1400" dirty="0" err="1"/>
              <a:t>Poonia</a:t>
            </a:r>
            <a:r>
              <a:rPr lang="en-IN" sz="1400" dirty="0"/>
              <a:t>, and A. K. Jilani </a:t>
            </a:r>
            <a:r>
              <a:rPr lang="en-IN" sz="1400" dirty="0" err="1"/>
              <a:t>Saudagar</a:t>
            </a:r>
            <a:r>
              <a:rPr lang="en-IN" sz="1400" dirty="0"/>
              <a:t>, “An Enhanced Transfer Learning Based Classification for Diagnosis of Skin Cancer,” </a:t>
            </a:r>
            <a:r>
              <a:rPr lang="en-IN" sz="1400" i="1" dirty="0"/>
              <a:t>MDPI</a:t>
            </a:r>
            <a:r>
              <a:rPr lang="en-IN" sz="1400" dirty="0"/>
              <a:t>, Jul. 05, 2022. [Online]. Available: </a:t>
            </a:r>
            <a:r>
              <a:rPr lang="en-IN" sz="1400" dirty="0">
                <a:hlinkClick r:id="rId6"/>
              </a:rPr>
              <a:t>https://www.mdpi.com/2075-4418/12/7/1628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828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26C32-830E-18C9-950B-D17741AC2148}"/>
              </a:ext>
            </a:extLst>
          </p:cNvPr>
          <p:cNvSpPr txBox="1"/>
          <p:nvPr/>
        </p:nvSpPr>
        <p:spPr>
          <a:xfrm>
            <a:off x="332508" y="83126"/>
            <a:ext cx="1154545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-apple-system"/>
              </a:rPr>
              <a:t>[7]A. W. Salehi et al., “A Study of CNN and Transfer Learning in Medical Imaging: Advantages, Challenges, Future Scope,” MDPI, Mar. 29, 2023. [Online]. Available: </a:t>
            </a:r>
            <a:r>
              <a:rPr lang="en-US" sz="1400" dirty="0">
                <a:latin typeface="-apple-system"/>
                <a:hlinkClick r:id="rId2"/>
              </a:rPr>
              <a:t>https://www.mdpi.com/2071-1050/15/7/5930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[8]M. M. </a:t>
            </a:r>
            <a:r>
              <a:rPr lang="en-IN" sz="1400" dirty="0" err="1">
                <a:latin typeface="-apple-system"/>
              </a:rPr>
              <a:t>Srikantamurthy</a:t>
            </a:r>
            <a:r>
              <a:rPr lang="en-IN" sz="1400" dirty="0">
                <a:latin typeface="-apple-system"/>
              </a:rPr>
              <a:t>, V. P. Subramanyam </a:t>
            </a:r>
            <a:r>
              <a:rPr lang="en-IN" sz="1400" dirty="0" err="1">
                <a:latin typeface="-apple-system"/>
              </a:rPr>
              <a:t>Rallabandi</a:t>
            </a:r>
            <a:r>
              <a:rPr lang="en-IN" sz="1400" dirty="0">
                <a:latin typeface="-apple-system"/>
              </a:rPr>
              <a:t>, D. B. </a:t>
            </a:r>
            <a:r>
              <a:rPr lang="en-IN" sz="1400" dirty="0" err="1">
                <a:latin typeface="-apple-system"/>
              </a:rPr>
              <a:t>Dudekula</a:t>
            </a:r>
            <a:r>
              <a:rPr lang="en-IN" sz="1400" dirty="0">
                <a:latin typeface="-apple-system"/>
              </a:rPr>
              <a:t>, S. Natarajan, and J. Park, “Classification of benign and malignant subtypes of breast cancer histopathology imaging using hybrid CNN-LSTM based transfer learning - BMC Medical Imaging,” SpringerLink, Jan. 30, 2023. [Online]. Available: </a:t>
            </a:r>
            <a:r>
              <a:rPr lang="en-IN" sz="1400" dirty="0">
                <a:latin typeface="-apple-system"/>
                <a:hlinkClick r:id="rId3"/>
              </a:rPr>
              <a:t>https://link.springer.com/article/10.1186/s12880-023-00964-0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[9]“Fusion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images,” 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 - ScienceDirect, Nov. 09, 2022. [Online]. Available: </a:t>
            </a:r>
            <a:r>
              <a:rPr lang="en-IN" sz="1400" dirty="0">
                <a:latin typeface="-apple-system"/>
                <a:hlinkClick r:id="rId4"/>
              </a:rPr>
              <a:t>https://www.sciencedirect.com/science/article/abs/pii/S0957417422022485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[10</a:t>
            </a:r>
            <a:r>
              <a:rPr lang="en-IN" sz="1400" dirty="0">
                <a:latin typeface="-apple-system"/>
              </a:rPr>
              <a:t>] </a:t>
            </a:r>
            <a:r>
              <a:rPr lang="en-IN" sz="1400" dirty="0"/>
              <a:t>A. Patra, V. Vivek, B. R. </a:t>
            </a:r>
            <a:r>
              <a:rPr lang="en-IN" sz="1400" dirty="0" err="1"/>
              <a:t>Shambhavi</a:t>
            </a:r>
            <a:r>
              <a:rPr lang="en-IN" sz="1400" dirty="0"/>
              <a:t>, K. Sindhu, and S. Balaji, “Product Classification in E-Commerce Sites,” </a:t>
            </a:r>
            <a:r>
              <a:rPr lang="en-IN" sz="1400" i="1" dirty="0"/>
              <a:t>Product Classification in E-Commerce Sites | SpringerLink</a:t>
            </a:r>
            <a:r>
              <a:rPr lang="en-IN" sz="1400" dirty="0"/>
              <a:t>, Apr. 16, 2021. [Online]. Available: </a:t>
            </a:r>
            <a:r>
              <a:rPr lang="en-IN" sz="1400" dirty="0">
                <a:hlinkClick r:id="rId5"/>
              </a:rPr>
              <a:t>https://link.springer.com/chapter/10.1007/978-981-33-4299-6_40</a:t>
            </a:r>
            <a:endParaRPr lang="en-IN" sz="1400" dirty="0"/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[11] A. Motwani, G. Bajaj, M. Arya, S. K. Sar, and S. O. Manoj, “Machine Learning-Based Autonomous Framework for Product Classification Over Cloud,” Machine Learning-Based Autonomous Framework for Product Classification Over Cloud | SpringerLink, May 31, 2023.  [Online]. Available: </a:t>
            </a:r>
            <a:r>
              <a:rPr lang="en-US" sz="1400" dirty="0">
                <a:latin typeface="-apple-system"/>
                <a:hlinkClick r:id="rId6"/>
              </a:rPr>
              <a:t>https://link.springer.com/chapter/10.1007/978-981-19-9638-2_6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[12]M. I. Basheer Ahmed et al., “Deep Learning Approach to Recyclable Products Classification: Towards Sustainable Waste Management,” MDPI, Jul. 17, 2023. [Online]. Available: </a:t>
            </a:r>
            <a:r>
              <a:rPr lang="en-US" sz="1400" dirty="0">
                <a:latin typeface="-apple-system"/>
                <a:hlinkClick r:id="rId7"/>
              </a:rPr>
              <a:t>https://www.mdpi.com/2071-1050/15/14/11138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[13]“Convolutional Neural Network (CNN) Based Identification of Crop Diseases Using ResNet-50,” Convolutional Neural Network (CNN) Based Identification of Crop Diseases Using ResNet-50 | IEEE Conference Publication | IEEE Xplore. [Online]. Available: </a:t>
            </a:r>
            <a:r>
              <a:rPr lang="en-US" sz="1400" dirty="0">
                <a:latin typeface="-apple-system"/>
                <a:hlinkClick r:id="rId8"/>
              </a:rPr>
              <a:t>https://ieeexplore.ieee.org/abstract/document/10370122</a:t>
            </a:r>
            <a:endParaRPr lang="en-US" sz="1400" dirty="0"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[14]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Kılıçarslan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G,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Koç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C,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Özyurt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F, Gül Y. Breast lesion classification using features fusion and selection of ensemble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ResNet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 method. 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Int J Imaging </a:t>
            </a:r>
            <a:r>
              <a:rPr lang="en-IN" sz="1400" b="0" i="1" dirty="0" err="1">
                <a:solidFill>
                  <a:srgbClr val="1C1D1E"/>
                </a:solidFill>
                <a:effectLst/>
                <a:latin typeface="-apple-system"/>
              </a:rPr>
              <a:t>Syst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 Technol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. 2023; 33(5): 1779-1795. doi:</a:t>
            </a:r>
            <a:r>
              <a:rPr lang="en-IN" sz="1400" b="0" i="0" u="none" strike="noStrike" dirty="0">
                <a:effectLst/>
                <a:latin typeface="-apple-system"/>
                <a:hlinkClick r:id="rId9" tooltip="Link to external resource: 10.1002/ima.22894"/>
              </a:rPr>
              <a:t>10.1002/ima.22894</a:t>
            </a:r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[15]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R. S.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Sabeenian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Eldho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 Paul &amp; C. Prakash (2023) Fabric defect detection and classification using modified VGG network, The Journal of The Textile Institute, 114:7, 1032-1040, DOI: </a:t>
            </a:r>
            <a:r>
              <a:rPr lang="en-US" sz="1400" b="0" i="0" u="sng" dirty="0">
                <a:solidFill>
                  <a:srgbClr val="333333"/>
                </a:solidFill>
                <a:effectLst/>
                <a:latin typeface="-apple-system"/>
                <a:hlinkClick r:id="rId10"/>
              </a:rPr>
              <a:t>10.1080/00405000.2022.2105112</a:t>
            </a:r>
            <a:r>
              <a:rPr lang="en-IN" sz="1400" dirty="0">
                <a:latin typeface="-apple-system"/>
              </a:rPr>
              <a:t> </a:t>
            </a:r>
          </a:p>
          <a:p>
            <a:pPr algn="just"/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[16] Zheng,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Yufeng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Yang, Clifford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Merkulov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Aleksey. (2018). Breast cancer screening using convolutional neural network and follow-up digital mammography. 4. 10.1117/12.2304564. </a:t>
            </a:r>
          </a:p>
          <a:p>
            <a:pPr algn="just"/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[17] Khalil, Muhammad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Tehsin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Samabia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Humayun,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Mamoona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Jhanjhi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Noor &amp; </a:t>
            </a:r>
            <a:r>
              <a:rPr lang="en-IN" sz="1400" dirty="0" err="1">
                <a:solidFill>
                  <a:schemeClr val="bg1"/>
                </a:solidFill>
                <a:latin typeface="-apple-system"/>
              </a:rPr>
              <a:t>AlZain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, Mohammed. (2022). Multi-Scale Network for Thoracic Organs Segmentation. Computers, Materials and Continua. 70. 3251-3265. 10.32604/cmc.2022.020561. </a:t>
            </a:r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-apple-system"/>
              </a:rPr>
              <a:t>[18] </a:t>
            </a:r>
            <a:r>
              <a:rPr lang="en-US" sz="1400" dirty="0">
                <a:solidFill>
                  <a:schemeClr val="bg1"/>
                </a:solidFill>
              </a:rPr>
              <a:t>Tan, M., &amp; Le, Q. (2019, May). </a:t>
            </a:r>
            <a:r>
              <a:rPr lang="en-US" sz="1400" dirty="0" err="1">
                <a:solidFill>
                  <a:schemeClr val="bg1"/>
                </a:solidFill>
              </a:rPr>
              <a:t>Efficientnet</a:t>
            </a:r>
            <a:r>
              <a:rPr lang="en-US" sz="1400" dirty="0">
                <a:solidFill>
                  <a:schemeClr val="bg1"/>
                </a:solidFill>
              </a:rPr>
              <a:t>: Rethinking model scaling for convolutional neural networks. In </a:t>
            </a:r>
            <a:r>
              <a:rPr lang="en-US" sz="1400" i="1" dirty="0">
                <a:solidFill>
                  <a:schemeClr val="bg1"/>
                </a:solidFill>
              </a:rPr>
              <a:t>International conference on machine learning</a:t>
            </a:r>
            <a:r>
              <a:rPr lang="en-US" sz="1400" dirty="0">
                <a:solidFill>
                  <a:schemeClr val="bg1"/>
                </a:solidFill>
              </a:rPr>
              <a:t> (pp. 6105-6114). PMLR.</a:t>
            </a:r>
          </a:p>
          <a:p>
            <a:pPr algn="just"/>
            <a:endParaRPr lang="en-US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-apple-system"/>
              </a:rPr>
              <a:t>[19] </a:t>
            </a:r>
            <a:r>
              <a:rPr lang="en-US" sz="1400" dirty="0" err="1">
                <a:solidFill>
                  <a:schemeClr val="bg1"/>
                </a:solidFill>
              </a:rPr>
              <a:t>Szegedy</a:t>
            </a:r>
            <a:r>
              <a:rPr lang="en-US" sz="1400" dirty="0">
                <a:solidFill>
                  <a:schemeClr val="bg1"/>
                </a:solidFill>
              </a:rPr>
              <a:t>, C., </a:t>
            </a:r>
            <a:r>
              <a:rPr lang="en-US" sz="1400" dirty="0" err="1">
                <a:solidFill>
                  <a:schemeClr val="bg1"/>
                </a:solidFill>
              </a:rPr>
              <a:t>Ioffe</a:t>
            </a:r>
            <a:r>
              <a:rPr lang="en-US" sz="1400" dirty="0">
                <a:solidFill>
                  <a:schemeClr val="bg1"/>
                </a:solidFill>
              </a:rPr>
              <a:t>, S., </a:t>
            </a:r>
            <a:r>
              <a:rPr lang="en-US" sz="1400" dirty="0" err="1">
                <a:solidFill>
                  <a:schemeClr val="bg1"/>
                </a:solidFill>
              </a:rPr>
              <a:t>Vanhoucke</a:t>
            </a:r>
            <a:r>
              <a:rPr lang="en-US" sz="1400" dirty="0">
                <a:solidFill>
                  <a:schemeClr val="bg1"/>
                </a:solidFill>
              </a:rPr>
              <a:t>, V., &amp; Alemi, A. (2017, February). Inception-v4, inception-</a:t>
            </a:r>
            <a:r>
              <a:rPr lang="en-US" sz="1400" dirty="0" err="1">
                <a:solidFill>
                  <a:schemeClr val="bg1"/>
                </a:solidFill>
              </a:rPr>
              <a:t>resnet</a:t>
            </a:r>
            <a:r>
              <a:rPr lang="en-US" sz="1400" dirty="0">
                <a:solidFill>
                  <a:schemeClr val="bg1"/>
                </a:solidFill>
              </a:rPr>
              <a:t> and the impact of residual connections on learning. In </a:t>
            </a:r>
            <a:r>
              <a:rPr lang="en-US" sz="1400" i="1" dirty="0">
                <a:solidFill>
                  <a:schemeClr val="bg1"/>
                </a:solidFill>
              </a:rPr>
              <a:t>Proceedings of the AAAI conference on artificial intelligence</a:t>
            </a:r>
            <a:r>
              <a:rPr lang="en-US" sz="1400" dirty="0">
                <a:solidFill>
                  <a:schemeClr val="bg1"/>
                </a:solidFill>
              </a:rPr>
              <a:t> (Vol. 31, No. 1).</a:t>
            </a:r>
            <a:endParaRPr lang="en-IN" sz="14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7383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DEC6-214E-3345-3D07-095B85338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7DD17-BDE7-1DC7-F4F4-8B0E5C0D0068}"/>
              </a:ext>
            </a:extLst>
          </p:cNvPr>
          <p:cNvSpPr txBox="1"/>
          <p:nvPr/>
        </p:nvSpPr>
        <p:spPr>
          <a:xfrm>
            <a:off x="4805582" y="166255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Outline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00E01-A658-8AB8-4F98-6E2A12F42B45}"/>
              </a:ext>
            </a:extLst>
          </p:cNvPr>
          <p:cNvCxnSpPr>
            <a:cxnSpLocks/>
          </p:cNvCxnSpPr>
          <p:nvPr/>
        </p:nvCxnSpPr>
        <p:spPr>
          <a:xfrm>
            <a:off x="332509" y="911888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DFB53-DE00-3E3A-210A-517F07D17109}"/>
              </a:ext>
            </a:extLst>
          </p:cNvPr>
          <p:cNvSpPr txBox="1"/>
          <p:nvPr/>
        </p:nvSpPr>
        <p:spPr>
          <a:xfrm>
            <a:off x="332509" y="1011191"/>
            <a:ext cx="360376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Literature Review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Themes Discovered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Gaps Identified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Research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Challenges Addressed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Objectives of paper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Methodology Diagram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 Collection Methods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Proposed System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276EF-E6B0-299E-BA7A-C1365CC14F3A}"/>
              </a:ext>
            </a:extLst>
          </p:cNvPr>
          <p:cNvSpPr txBox="1"/>
          <p:nvPr/>
        </p:nvSpPr>
        <p:spPr>
          <a:xfrm>
            <a:off x="5612854" y="1011191"/>
            <a:ext cx="360376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Implementations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Dataset Stats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Class Distributions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Models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CNN (Custom Model)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EfficientNetB7 (TL)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Findings </a:t>
            </a: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&amp; Interpretations </a:t>
            </a:r>
            <a:endParaRPr lang="en-US" b="1" i="0" dirty="0">
              <a:effectLst/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68657-7D6F-7552-887E-691F3ECF7393}"/>
              </a:ext>
            </a:extLst>
          </p:cNvPr>
          <p:cNvSpPr txBox="1"/>
          <p:nvPr/>
        </p:nvSpPr>
        <p:spPr>
          <a:xfrm>
            <a:off x="4805582" y="166255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2D41F-D1D9-1403-DB14-BD214ED6440E}"/>
              </a:ext>
            </a:extLst>
          </p:cNvPr>
          <p:cNvCxnSpPr>
            <a:cxnSpLocks/>
          </p:cNvCxnSpPr>
          <p:nvPr/>
        </p:nvCxnSpPr>
        <p:spPr>
          <a:xfrm>
            <a:off x="332509" y="911888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332509" y="1011191"/>
            <a:ext cx="1153621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aims to “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develop an advanced image classification model for supermarket products, leveraging DNN algorithms and to evaluate performance in product categorization of modern Indian retail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”.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</a:rPr>
              <a:t>Background of the problem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The growing need for intelligent technologies for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autonomous product categorization 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 retail settings, particularly in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automated retail storage and self checkout terminals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, necessitates the development of specialized product classifiers.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Domain of Study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is situated within the context of AI (DNN) applications for automated retail.</a:t>
            </a:r>
          </a:p>
        </p:txBody>
      </p:sp>
    </p:spTree>
    <p:extLst>
      <p:ext uri="{BB962C8B-B14F-4D97-AF65-F5344CB8AC3E}">
        <p14:creationId xmlns:p14="http://schemas.microsoft.com/office/powerpoint/2010/main" val="21475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796979" y="1200727"/>
            <a:ext cx="1081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IN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8C0CB-BFB3-64A8-28F7-8532573DE27C}"/>
              </a:ext>
            </a:extLst>
          </p:cNvPr>
          <p:cNvSpPr txBox="1"/>
          <p:nvPr/>
        </p:nvSpPr>
        <p:spPr>
          <a:xfrm>
            <a:off x="337127" y="230908"/>
            <a:ext cx="11517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Significance of Study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lies in its dual contributions</a:t>
            </a:r>
            <a:r>
              <a:rPr lang="en-US" dirty="0">
                <a:latin typeface="-apple-system"/>
              </a:rPr>
              <a:t> 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Firstly, the </a:t>
            </a:r>
            <a:r>
              <a:rPr lang="en-US" b="1" i="0" dirty="0">
                <a:effectLst/>
                <a:latin typeface="-apple-system"/>
              </a:rPr>
              <a:t>creation of a custom dataset </a:t>
            </a:r>
            <a:r>
              <a:rPr lang="en-US" b="0" i="0" dirty="0">
                <a:effectLst/>
                <a:latin typeface="-apple-system"/>
              </a:rPr>
              <a:t>for Indian supermarket products addresses the current absence of datasets catering to this domain.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Secondly, the </a:t>
            </a:r>
            <a:r>
              <a:rPr lang="en-US" b="1" i="0" dirty="0">
                <a:effectLst/>
                <a:latin typeface="-apple-system"/>
              </a:rPr>
              <a:t>exploration and comparison of deep learning models </a:t>
            </a:r>
            <a:r>
              <a:rPr lang="en-US" i="0" dirty="0">
                <a:effectLst/>
                <a:latin typeface="-apple-system"/>
              </a:rPr>
              <a:t>(CNN, ResNet, InceptionV3)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</a:rPr>
              <a:t>The study aims to offers insights into the most effective classifier for Indian retail environments.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Expected Outcomes: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 Identification of Optimal Model for </a:t>
            </a:r>
            <a:r>
              <a:rPr lang="en-US" b="0" i="0" dirty="0">
                <a:effectLst/>
                <a:latin typeface="-apple-system"/>
              </a:rPr>
              <a:t>image classification of Indian supermarket products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 Construct a </a:t>
            </a:r>
            <a:r>
              <a:rPr lang="en-US" b="1" i="0" dirty="0">
                <a:effectLst/>
                <a:latin typeface="-apple-system"/>
              </a:rPr>
              <a:t>specialized dataset</a:t>
            </a:r>
            <a:r>
              <a:rPr lang="en-US" b="0" i="0" dirty="0">
                <a:effectLst/>
                <a:latin typeface="-apple-system"/>
              </a:rPr>
              <a:t> that fills the void in existing resources for Indian supermarket product classification.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Provide </a:t>
            </a:r>
            <a:r>
              <a:rPr lang="en-US" b="1" i="0" dirty="0">
                <a:effectLst/>
                <a:latin typeface="-apple-system"/>
              </a:rPr>
              <a:t>practical insights </a:t>
            </a:r>
            <a:r>
              <a:rPr lang="en-US" b="0" i="0" dirty="0">
                <a:effectLst/>
                <a:latin typeface="-apple-system"/>
              </a:rPr>
              <a:t>for the development and implementation of automated systems in superstores, aligning with the evolving trend towards minimal human interaction.</a:t>
            </a:r>
          </a:p>
          <a:p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22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320319" y="83128"/>
            <a:ext cx="355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Literature Review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1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4820B-7E66-55D5-C90A-F2005721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98488"/>
              </p:ext>
            </p:extLst>
          </p:nvPr>
        </p:nvGraphicFramePr>
        <p:xfrm>
          <a:off x="341745" y="867447"/>
          <a:ext cx="11517750" cy="4666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619">
                  <a:extLst>
                    <a:ext uri="{9D8B030D-6E8A-4147-A177-3AD203B41FA5}">
                      <a16:colId xmlns:a16="http://schemas.microsoft.com/office/drawing/2014/main" val="591824806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2612158319"/>
                    </a:ext>
                  </a:extLst>
                </a:gridCol>
                <a:gridCol w="2530764">
                  <a:extLst>
                    <a:ext uri="{9D8B030D-6E8A-4147-A177-3AD203B41FA5}">
                      <a16:colId xmlns:a16="http://schemas.microsoft.com/office/drawing/2014/main" val="102130180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4077979542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1649416298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77466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Store product classification using CNN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Convolutional Neural Network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-apple-system"/>
                        </a:rPr>
                        <a:t>Efficient product sorting, high accuracy (91.37%)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preprocessed image size (256x256 pixels). Trained on small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0860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of Resnet-50 with Inceptionv3 Architecture in Classification on X-Ray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Effective for COVID-19 detection (99% accuracy), Optimized hyperparameters, Comprehensive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Computation time (6h for Inceptionv3, 9h 21min for Resnet-50)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13397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effective CNN and Transformer complementary network for medical image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 - Transformer Complementary Network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(CTC-Net)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Superior performance in medical image segmentation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(multi-organ, cardiac)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Complexity due to multiple components, Potential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33663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Comparison of CNN-based deep learning architectures for rice diseases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DenseNet121, Inceptionv3, Resnet152V, InceptionResNetV2,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(98%), Effective in plant disease detection, Comparison of multiple architectures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specific diseases, Dataset 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8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8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81798"/>
              </p:ext>
            </p:extLst>
          </p:nvPr>
        </p:nvGraphicFramePr>
        <p:xfrm>
          <a:off x="350982" y="73121"/>
          <a:ext cx="11517745" cy="604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Model Based on ResNet-50 for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-apple-system"/>
                        </a:rPr>
                        <a:t>ResNet-50, Generative Adversarial Network (GAN)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Accuracy of 96.03% in training, 91.67% in testing, 88.89% in validation, Efficient in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size, Dependency on GAN for image augmentation, Texture analysis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6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Performance evaluation of ResNet model for classification of tomato plant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ResNet-50, ResNet-18, 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(96.35% for ResNet-50), Time efficiency (ResNet-18)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for testing, No actual tomato leaves collected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61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[6]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Enhanced Transfer Learning Based Classification for Diagnosis of Skin Cancer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with Transfer Learning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(Enhanced VGG16)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(89.09%) in identifying benign and malignant skin cancer 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Requires a considerable amount of computational resources and training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9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[7]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 Study of CNN and Transfer Learning in Medical Imaging: Advantages, Challenges, Future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CNN, Transfer Learning, Residual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Improved accuracy, Reduced time and resource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models, Need for large and diverse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0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[8]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Classification of benign and malignant subtypes of breast cancer histopathology imaging using hybrid CNN-LSTM based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</a:rPr>
                        <a:t>Transfer Learning, CNN+LSTM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High overall accuracy (99% for binary, 92.5% for multi-class), Transfer learning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67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[9]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Fusion of U-Net and CNN model for segmentation and classification of skin lesion from </a:t>
                      </a:r>
                      <a:r>
                        <a:rPr lang="en-US" sz="1400" dirty="0" err="1">
                          <a:effectLst/>
                        </a:rPr>
                        <a:t>dermoscopy</a:t>
                      </a:r>
                      <a:r>
                        <a:rPr lang="en-US" sz="1400" dirty="0">
                          <a:effectLst/>
                        </a:rPr>
                        <a:t>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U-Net, CNN Fusion Model (U-Net + CNN)</a:t>
                      </a:r>
                    </a:p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Adam and Adadelta optimizers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Quick and precise identification of skin lesions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insight into model 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2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30423"/>
              </p:ext>
            </p:extLst>
          </p:nvPr>
        </p:nvGraphicFramePr>
        <p:xfrm>
          <a:off x="350982" y="73121"/>
          <a:ext cx="11517745" cy="582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Product Classification in E-Commerce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Supervised Learning, ML Models, (Decision Trees, SVM, Random Forest, Logistic Regression, Naive Bayes)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Logistic Regression achieved high accuracy (91.55%), Accurate classification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labeled training data, Overfitting with insufficient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6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[11]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Machine Learning-Based Autonomous Framework for Product Classification Over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Optimized Multiclass Logistic Regression (O-MLR) implemented over Microsoft Azure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Utilizes cloud computing for scalable processing of massive datasets (Big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cloud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0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[12]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Approach to Recyclable Products Classification: Towards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DenseNet169, MobileNetV2, ResNet50V2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accuracy, Contribution to automating garbage classification, Potential for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model structure, Limited discussion on challenges and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5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Based Identification of Crop Diseases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Adam 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(99.02%)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model transparency, Specific to crop disease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75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Breast lesion classification using features fusion and selection of ensemble ResNet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ResNet CNN architectures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(ALL-ResNet, Fused ResNet)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Feature selection (MR-MR, NCA)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Successful feature selection, Novel fused ResNet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feature selection techniques, Specific to breast lesion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86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Fabric defect detection and classification using modified VGG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Pseudo–Convolutional Neural Network (P-CNN), Modified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Early detection of fabric defects, High accuracy for fabric types, Automated fabric quality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details on Modification for making P-CNN and no details on VGG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42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C5428-3A69-05B2-6F03-860BD81100AC}"/>
              </a:ext>
            </a:extLst>
          </p:cNvPr>
          <p:cNvSpPr txBox="1"/>
          <p:nvPr/>
        </p:nvSpPr>
        <p:spPr>
          <a:xfrm>
            <a:off x="332509" y="258618"/>
            <a:ext cx="11526982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Themes Discovered: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literature for image classification, emphasizing the use of </a:t>
            </a:r>
            <a:r>
              <a:rPr lang="en-US" b="1" i="0" dirty="0">
                <a:effectLst/>
                <a:latin typeface="-apple-system"/>
              </a:rPr>
              <a:t>deep neural network models </a:t>
            </a:r>
            <a:r>
              <a:rPr lang="en-US" b="0" i="0" dirty="0">
                <a:effectLst/>
                <a:latin typeface="-apple-system"/>
              </a:rPr>
              <a:t>like CNN, ResNet50, and InceptionV3, </a:t>
            </a:r>
            <a:r>
              <a:rPr lang="en-US" b="0" i="0" dirty="0" err="1">
                <a:effectLst/>
                <a:latin typeface="-apple-system"/>
              </a:rPr>
              <a:t>etc</a:t>
            </a:r>
            <a:r>
              <a:rPr lang="en-US" b="0" i="0" dirty="0">
                <a:effectLst/>
                <a:latin typeface="-apple-system"/>
              </a:rPr>
              <a:t> because of their </a:t>
            </a:r>
            <a:r>
              <a:rPr lang="en-US" b="1" i="0" dirty="0">
                <a:effectLst/>
                <a:latin typeface="-apple-system"/>
              </a:rPr>
              <a:t>superior performance </a:t>
            </a:r>
            <a:r>
              <a:rPr lang="en-US" b="0" i="0" dirty="0">
                <a:effectLst/>
                <a:latin typeface="-apple-system"/>
              </a:rPr>
              <a:t>in diverse image classification tasks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Strategies involve </a:t>
            </a:r>
            <a:r>
              <a:rPr lang="en-US" b="1" i="0" dirty="0">
                <a:effectLst/>
                <a:latin typeface="-apple-system"/>
              </a:rPr>
              <a:t>combinations of CNN with other models </a:t>
            </a:r>
            <a:r>
              <a:rPr lang="en-US" b="0" i="0" dirty="0">
                <a:effectLst/>
                <a:latin typeface="-apple-system"/>
              </a:rPr>
              <a:t>or the use </a:t>
            </a:r>
            <a:r>
              <a:rPr lang="en-US" b="1" i="0" dirty="0">
                <a:effectLst/>
                <a:latin typeface="-apple-system"/>
              </a:rPr>
              <a:t>of pre-trained weighted models (</a:t>
            </a:r>
            <a:r>
              <a:rPr lang="en-IN" b="1" i="0" dirty="0">
                <a:effectLst/>
                <a:latin typeface="-apple-system"/>
              </a:rPr>
              <a:t>Transfer learning</a:t>
            </a:r>
            <a:r>
              <a:rPr lang="en-US" b="1" i="0" dirty="0">
                <a:effectLst/>
                <a:latin typeface="-apple-system"/>
              </a:rPr>
              <a:t>) </a:t>
            </a:r>
            <a:r>
              <a:rPr lang="en-US" b="0" i="0" dirty="0">
                <a:effectLst/>
                <a:latin typeface="-apple-system"/>
              </a:rPr>
              <a:t>are explored to optimize deep learning architectures. (TL over Ensemble)</a:t>
            </a:r>
          </a:p>
          <a:p>
            <a:pPr lvl="1">
              <a:lnSpc>
                <a:spcPct val="150000"/>
              </a:lnSpc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Gaps Identified: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 significant gap is identified in the literature regarding </a:t>
            </a:r>
            <a:r>
              <a:rPr lang="en-US" b="1" i="0" dirty="0">
                <a:effectLst/>
                <a:latin typeface="-apple-system"/>
              </a:rPr>
              <a:t>grocery product classification</a:t>
            </a:r>
            <a:r>
              <a:rPr lang="en-US" b="0" i="0" dirty="0">
                <a:effectLst/>
                <a:latin typeface="-apple-system"/>
              </a:rPr>
              <a:t>, specifically within the context of </a:t>
            </a:r>
            <a:r>
              <a:rPr lang="en-US" b="1" i="0" dirty="0">
                <a:effectLst/>
                <a:latin typeface="-apple-system"/>
              </a:rPr>
              <a:t>Indian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products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lack of </a:t>
            </a:r>
            <a:r>
              <a:rPr lang="en-US" b="1" i="0" dirty="0">
                <a:effectLst/>
                <a:latin typeface="-apple-system"/>
              </a:rPr>
              <a:t>datasets for Indian product classification</a:t>
            </a:r>
            <a:r>
              <a:rPr lang="en-US" b="0" i="0" dirty="0">
                <a:effectLst/>
                <a:latin typeface="-apple-system"/>
              </a:rPr>
              <a:t> underscores a critical gap in understanding the unique characteristics of the Indian market products.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1731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{D69107CE-C5B1-4AA0-9977-54F0665EC568}tf56160789_win32</Template>
  <TotalTime>8320</TotalTime>
  <Words>3421</Words>
  <Application>Microsoft Office PowerPoint</Application>
  <PresentationFormat>Widescreen</PresentationFormat>
  <Paragraphs>412</Paragraphs>
  <Slides>28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zeitung</vt:lpstr>
      <vt:lpstr>Arial</vt:lpstr>
      <vt:lpstr>Bookman Old Style</vt:lpstr>
      <vt:lpstr>Calibri</vt:lpstr>
      <vt:lpstr>Franklin Gothic Book</vt:lpstr>
      <vt:lpstr>JetBrains Mono</vt:lpstr>
      <vt:lpstr>Victor mono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Verma</dc:creator>
  <cp:lastModifiedBy>Varun Verma</cp:lastModifiedBy>
  <cp:revision>28</cp:revision>
  <dcterms:created xsi:type="dcterms:W3CDTF">2024-01-07T08:47:13Z</dcterms:created>
  <dcterms:modified xsi:type="dcterms:W3CDTF">2024-03-10T18:02:58Z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