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1268" autoAdjust="0"/>
  </p:normalViewPr>
  <p:slideViewPr>
    <p:cSldViewPr snapToGrid="0">
      <p:cViewPr varScale="1">
        <p:scale>
          <a:sx n="56" d="100"/>
          <a:sy n="56" d="100"/>
        </p:scale>
        <p:origin x="908" y="44"/>
      </p:cViewPr>
      <p:guideLst>
        <p:guide orient="horz" pos="3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Phrases you may find useful: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The area of my research covers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Today … has been already studied in the field.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2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i="1" dirty="0" smtClean="0"/>
              <a:t>The overall purpose of the work is to …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44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objectives of the present research run as follows:</a:t>
            </a:r>
          </a:p>
          <a:p>
            <a:r>
              <a:rPr lang="en-US" dirty="0" smtClean="0"/>
              <a:t>1… </a:t>
            </a:r>
          </a:p>
          <a:p>
            <a:r>
              <a:rPr lang="en-US" dirty="0" smtClean="0"/>
              <a:t>2… </a:t>
            </a:r>
          </a:p>
          <a:p>
            <a:r>
              <a:rPr lang="en-US" dirty="0" smtClean="0"/>
              <a:t>3…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ru-RU" sz="1200" dirty="0" smtClean="0">
              <a:solidFill>
                <a:srgbClr val="C00000"/>
              </a:solidFill>
            </a:endParaRPr>
          </a:p>
          <a:p>
            <a:pPr marL="22860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24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 smtClean="0"/>
              <a:t>Primary and processed results of research in the form of graphs, tables, pictures, and charts.</a:t>
            </a:r>
          </a:p>
          <a:p>
            <a:pPr marL="228600" indent="0" algn="just">
              <a:buFont typeface="Arial" panose="020B0604020202020204" pitchFamily="34" charset="0"/>
              <a:buNone/>
            </a:pPr>
            <a:endParaRPr lang="ru-RU" sz="12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8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Phrases you may find useful: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All these results suggest that …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We can conclude that … 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Taken together, these results point to three conclusions …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To sum up, … 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Although it is still too early to draw a definite conclusion, it can be stated that … 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Although the obtained data are limited, we may conclude that … </a:t>
            </a:r>
            <a:endParaRPr lang="ru-RU" sz="1200" i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8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Phrases you may find useful: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The achieved results indicate that the work along the same line should proceed. Thus, the long-term results of the project are to …</a:t>
            </a:r>
            <a:endParaRPr lang="ru-RU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35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Phrases you may find useful: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I would like to express my gratitude to … who &lt;provided </a:t>
            </a:r>
            <a:r>
              <a:rPr lang="en-US" i="1" dirty="0" err="1" smtClean="0"/>
              <a:t>smth</a:t>
            </a:r>
            <a:r>
              <a:rPr lang="en-US" i="1" dirty="0" smtClean="0"/>
              <a:t> /assisted in </a:t>
            </a:r>
            <a:r>
              <a:rPr lang="en-US" i="1" dirty="0" err="1" smtClean="0"/>
              <a:t>smth</a:t>
            </a:r>
            <a:r>
              <a:rPr lang="en-US" i="1" dirty="0" smtClean="0"/>
              <a:t>/ conducted </a:t>
            </a:r>
            <a:r>
              <a:rPr lang="en-US" i="1" dirty="0" err="1" smtClean="0"/>
              <a:t>smth</a:t>
            </a:r>
            <a:r>
              <a:rPr lang="en-US" i="1" dirty="0" smtClean="0"/>
              <a:t>/ etc.&gt;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Thank you for your attention. Now I’m ready to answer your questions.</a:t>
            </a:r>
            <a:endParaRPr lang="ru-RU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 preserve="1">
  <p:cSld name="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Name Surname. Thesis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3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 preserve="1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3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2949" y="359685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M</a:t>
            </a:r>
            <a:r>
              <a:rPr lang="en-US" i="1" dirty="0" smtClean="0"/>
              <a:t>Sc </a:t>
            </a:r>
            <a:r>
              <a:rPr lang="en-US" i="1" dirty="0"/>
              <a:t>P</a:t>
            </a:r>
            <a:r>
              <a:rPr lang="en-US" i="1" dirty="0" smtClean="0"/>
              <a:t>rogram</a:t>
            </a:r>
            <a:endParaRPr lang="ru-RU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6927" y="1919577"/>
            <a:ext cx="10075654" cy="20027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Thesis Title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95967" y="412368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/>
            <a:r>
              <a:rPr lang="en-US" sz="2000" b="0" dirty="0" smtClean="0"/>
              <a:t>Student: </a:t>
            </a:r>
            <a:r>
              <a:rPr lang="en-US" sz="2000" b="0" i="1" dirty="0" smtClean="0"/>
              <a:t>Name Surname</a:t>
            </a:r>
          </a:p>
          <a:p>
            <a:pPr algn="r"/>
            <a:r>
              <a:rPr lang="en-US" sz="2000" b="0" dirty="0" smtClean="0"/>
              <a:t>Research Advisor: </a:t>
            </a:r>
            <a:r>
              <a:rPr lang="en-US" sz="2000" b="0" i="1" dirty="0" smtClean="0"/>
              <a:t>Name Surname</a:t>
            </a:r>
          </a:p>
          <a:p>
            <a:pPr algn="r"/>
            <a:r>
              <a:rPr lang="en-US" sz="2000" b="0" i="1" dirty="0" smtClean="0"/>
              <a:t>Co-Advisor (if any): Name Surname </a:t>
            </a:r>
            <a:endParaRPr lang="en-US" sz="2000" b="0" dirty="0" smtClean="0"/>
          </a:p>
          <a:p>
            <a:pPr indent="-457200">
              <a:buFontTx/>
              <a:buChar char="-"/>
            </a:pPr>
            <a:endParaRPr lang="en-US" dirty="0" smtClean="0"/>
          </a:p>
          <a:p>
            <a:pPr indent="-457200">
              <a:buFontTx/>
              <a:buChar char="-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204795" y="5938164"/>
            <a:ext cx="6400800" cy="340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3200" b="0" kern="1200">
                <a:solidFill>
                  <a:srgbClr val="595959"/>
                </a:solidFill>
                <a:latin typeface="Arial Unicode MS"/>
                <a:ea typeface="+mn-ea"/>
                <a:cs typeface="Arial Unicode MS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Month, Year</a:t>
            </a:r>
            <a:endParaRPr lang="en-US" dirty="0"/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6E2E44C-2A57-4792-AF8D-B0EEFF787FAE}"/>
              </a:ext>
            </a:extLst>
          </p:cNvPr>
          <p:cNvSpPr txBox="1">
            <a:spLocks/>
          </p:cNvSpPr>
          <p:nvPr/>
        </p:nvSpPr>
        <p:spPr>
          <a:xfrm>
            <a:off x="10300608" y="6278196"/>
            <a:ext cx="1891392" cy="34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</a:rPr>
              <a:t>Slides should be numbered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component of your </a:t>
            </a:r>
            <a:r>
              <a:rPr lang="en-US" dirty="0" smtClean="0"/>
              <a:t>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of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Conclusions should summarize the main results of the work and be consistent with the Aim and Objectives!</a:t>
            </a:r>
            <a:endParaRPr lang="ru-RU" dirty="0"/>
          </a:p>
          <a:p>
            <a:pPr algn="just"/>
            <a:r>
              <a:rPr lang="en-US" dirty="0" smtClean="0"/>
              <a:t>Overall </a:t>
            </a:r>
            <a:r>
              <a:rPr lang="en-US" dirty="0"/>
              <a:t>position on the global research </a:t>
            </a:r>
            <a:r>
              <a:rPr lang="en-US" dirty="0" smtClean="0"/>
              <a:t>landscape.</a:t>
            </a:r>
            <a:endParaRPr lang="en-US" dirty="0"/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Conclusion </a:t>
            </a:r>
            <a:r>
              <a:rPr lang="en-US" dirty="0"/>
              <a:t>A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Conclusion </a:t>
            </a:r>
            <a:r>
              <a:rPr lang="en-US" dirty="0"/>
              <a:t>B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Conclusion </a:t>
            </a:r>
            <a:r>
              <a:rPr lang="en-US" dirty="0"/>
              <a:t>C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1808" y="3678694"/>
            <a:ext cx="59219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sz="2800" b="1" i="1" dirty="0" smtClean="0">
                <a:solidFill>
                  <a:srgbClr val="C00000"/>
                </a:solidFill>
              </a:rPr>
              <a:t>NB!</a:t>
            </a:r>
            <a:r>
              <a:rPr lang="en-US" sz="2800" i="1" dirty="0" smtClean="0">
                <a:solidFill>
                  <a:srgbClr val="C00000"/>
                </a:solidFill>
              </a:rPr>
              <a:t> </a:t>
            </a:r>
            <a:endParaRPr lang="en-US" sz="2800" i="1" dirty="0">
              <a:solidFill>
                <a:srgbClr val="C00000"/>
              </a:solidFill>
            </a:endParaRPr>
          </a:p>
          <a:p>
            <a:pPr marL="228600" lvl="0">
              <a:buSzPts val="1400"/>
              <a:defRPr/>
            </a:pPr>
            <a:r>
              <a:rPr lang="en-US" sz="2800" i="1" dirty="0">
                <a:solidFill>
                  <a:srgbClr val="C00000"/>
                </a:solidFill>
              </a:rPr>
              <a:t>On the slides ‘Conclusions’ you are supposed to express </a:t>
            </a:r>
            <a:r>
              <a:rPr lang="en-US" sz="2800" b="1" i="1" u="sng" dirty="0">
                <a:solidFill>
                  <a:srgbClr val="C00000"/>
                </a:solidFill>
              </a:rPr>
              <a:t>the significance of the achieved results </a:t>
            </a:r>
            <a:r>
              <a:rPr lang="en-US" sz="2800" i="1" dirty="0">
                <a:solidFill>
                  <a:srgbClr val="C00000"/>
                </a:solidFill>
              </a:rPr>
              <a:t>(this criterion is going to be evaluated by the Reviewers).</a:t>
            </a:r>
          </a:p>
        </p:txBody>
      </p:sp>
    </p:spTree>
    <p:extLst>
      <p:ext uri="{BB962C8B-B14F-4D97-AF65-F5344CB8AC3E}">
        <p14:creationId xmlns:p14="http://schemas.microsoft.com/office/powerpoint/2010/main" val="3946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[</a:t>
            </a:r>
            <a:r>
              <a:rPr lang="en-US" b="1" i="1" dirty="0" smtClean="0">
                <a:solidFill>
                  <a:srgbClr val="C00000"/>
                </a:solidFill>
              </a:rPr>
              <a:t>for MSc pre-defense </a:t>
            </a:r>
            <a:r>
              <a:rPr lang="en-US" b="1" i="1" dirty="0">
                <a:solidFill>
                  <a:srgbClr val="C00000"/>
                </a:solidFill>
              </a:rPr>
              <a:t>presentations]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amount of work that has been submitted so </a:t>
            </a:r>
            <a:r>
              <a:rPr lang="en-US" dirty="0" smtClean="0"/>
              <a:t>far.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</a:p>
          <a:p>
            <a:r>
              <a:rPr lang="en-US" dirty="0" smtClean="0"/>
              <a:t>Talks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Licenses/patents</a:t>
            </a:r>
          </a:p>
          <a:p>
            <a:r>
              <a:rPr lang="en-US" dirty="0" smtClean="0"/>
              <a:t>Startups,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future prospects for the </a:t>
            </a:r>
            <a:r>
              <a:rPr lang="en-US" dirty="0" smtClean="0"/>
              <a:t>project? What </a:t>
            </a:r>
            <a:r>
              <a:rPr lang="en-US" dirty="0"/>
              <a:t>results you are planning to achieve in the </a:t>
            </a:r>
            <a:r>
              <a:rPr lang="en-US" dirty="0" smtClean="0"/>
              <a:t>future.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colleagues who considerably contributed in the research.</a:t>
            </a:r>
          </a:p>
          <a:p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/>
              <a:t>funding (if any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problem / Introduction / </a:t>
            </a:r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/>
            <a:r>
              <a:rPr lang="en-US" dirty="0"/>
              <a:t>Identifying the area of the </a:t>
            </a:r>
            <a:r>
              <a:rPr lang="en-US" dirty="0" smtClean="0"/>
              <a:t>research.</a:t>
            </a:r>
            <a:endParaRPr lang="en-US" dirty="0"/>
          </a:p>
          <a:p>
            <a:pPr marL="571500" indent="-571500"/>
            <a:endParaRPr lang="en-US" dirty="0"/>
          </a:p>
          <a:p>
            <a:r>
              <a:rPr lang="en-US" dirty="0"/>
              <a:t>Identifying gaps in the current knowledge, technological </a:t>
            </a:r>
            <a:r>
              <a:rPr lang="en-US" dirty="0" smtClean="0"/>
              <a:t>and scientific barriers.</a:t>
            </a:r>
            <a:endParaRPr lang="en-US" dirty="0"/>
          </a:p>
          <a:p>
            <a:pPr marL="571500" indent="-571500"/>
            <a:endParaRPr lang="en-US" dirty="0"/>
          </a:p>
          <a:p>
            <a:pPr marL="571500" indent="-571500"/>
            <a:r>
              <a:rPr lang="en-US" dirty="0"/>
              <a:t>Specifying the area of the research in light of the </a:t>
            </a:r>
            <a:r>
              <a:rPr lang="en-US" dirty="0" smtClean="0"/>
              <a:t>project.</a:t>
            </a:r>
          </a:p>
          <a:p>
            <a:pPr marL="571500" indent="-571500"/>
            <a:endParaRPr lang="en-US" dirty="0"/>
          </a:p>
          <a:p>
            <a:pPr marL="571500" indent="-571500"/>
            <a:r>
              <a:rPr lang="en-US" b="1" i="1" dirty="0" smtClean="0">
                <a:solidFill>
                  <a:srgbClr val="C00000"/>
                </a:solidFill>
              </a:rPr>
              <a:t>NB!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In </a:t>
            </a:r>
            <a:r>
              <a:rPr lang="en-US" i="1" dirty="0">
                <a:solidFill>
                  <a:srgbClr val="C00000"/>
                </a:solidFill>
              </a:rPr>
              <a:t>the series of slides ‘General Problem/Introduction/Background’ you are supposed to express </a:t>
            </a:r>
            <a:r>
              <a:rPr lang="en-US" b="1" i="1" u="sng" dirty="0">
                <a:solidFill>
                  <a:srgbClr val="C00000"/>
                </a:solidFill>
              </a:rPr>
              <a:t>motivation of the project </a:t>
            </a:r>
            <a:r>
              <a:rPr lang="en-US" i="1" dirty="0">
                <a:solidFill>
                  <a:srgbClr val="C00000"/>
                </a:solidFill>
              </a:rPr>
              <a:t>(this criterion is going to be evaluated by the Reviewers).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overall purpose of the </a:t>
            </a:r>
            <a:r>
              <a:rPr lang="en-US" dirty="0" smtClean="0"/>
              <a:t>study. It </a:t>
            </a:r>
            <a:r>
              <a:rPr lang="en-US" dirty="0"/>
              <a:t>is what you hope to achieve in the project; should be clearly and concisely defined.</a:t>
            </a:r>
          </a:p>
          <a:p>
            <a:endParaRPr lang="en-US" dirty="0" smtClean="0"/>
          </a:p>
          <a:p>
            <a:pPr lvl="0">
              <a:buClr>
                <a:srgbClr val="000000"/>
              </a:buClr>
              <a:buSzPts val="1400"/>
              <a:defRPr/>
            </a:pPr>
            <a:r>
              <a:rPr lang="en-US" b="1" i="1" dirty="0">
                <a:solidFill>
                  <a:srgbClr val="C00000"/>
                </a:solidFill>
              </a:rPr>
              <a:t>NB! </a:t>
            </a:r>
          </a:p>
          <a:p>
            <a:pPr lvl="0">
              <a:buClr>
                <a:srgbClr val="000000"/>
              </a:buClr>
              <a:buSzPts val="1400"/>
              <a:defRPr/>
            </a:pPr>
            <a:r>
              <a:rPr lang="en-US" i="1" dirty="0">
                <a:solidFill>
                  <a:srgbClr val="C00000"/>
                </a:solidFill>
              </a:rPr>
              <a:t>On the slide ‘Aim’ you are supposed to express </a:t>
            </a:r>
            <a:r>
              <a:rPr lang="en-US" b="1" i="1" u="sng" dirty="0">
                <a:solidFill>
                  <a:srgbClr val="C00000"/>
                </a:solidFill>
              </a:rPr>
              <a:t>the potential impact of the project</a:t>
            </a:r>
            <a:r>
              <a:rPr lang="en-US" i="1" dirty="0">
                <a:solidFill>
                  <a:srgbClr val="C00000"/>
                </a:solidFill>
              </a:rPr>
              <a:t> (this criterion is going to be evaluated by the Reviewers).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are the specific or concrete </a:t>
            </a:r>
            <a:r>
              <a:rPr lang="en-US" dirty="0" smtClean="0"/>
              <a:t>goals to be achieved. </a:t>
            </a:r>
            <a:r>
              <a:rPr lang="en-US" dirty="0"/>
              <a:t>They are steps or tasks that needed to be taken </a:t>
            </a:r>
            <a:r>
              <a:rPr lang="en-US" dirty="0" smtClean="0"/>
              <a:t>to </a:t>
            </a:r>
            <a:r>
              <a:rPr lang="en-US" dirty="0"/>
              <a:t>reach the final aim of the project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To ...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To ...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To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35021" y="3370997"/>
            <a:ext cx="751877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buSzPts val="1400"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NB!</a:t>
            </a:r>
            <a:endParaRPr lang="en-US" sz="2800" i="1" dirty="0">
              <a:solidFill>
                <a:srgbClr val="C00000"/>
              </a:solidFill>
            </a:endParaRPr>
          </a:p>
          <a:p>
            <a:pPr marL="228600" lvl="0">
              <a:buSzPts val="1400"/>
              <a:defRPr/>
            </a:pPr>
            <a:r>
              <a:rPr lang="en-US" sz="2800" i="1" dirty="0">
                <a:solidFill>
                  <a:srgbClr val="C00000"/>
                </a:solidFill>
              </a:rPr>
              <a:t>On the slide ‘Objectives’ you are supposed to present </a:t>
            </a:r>
            <a:r>
              <a:rPr lang="en-US" sz="2800" b="1" i="1" u="sng" dirty="0">
                <a:solidFill>
                  <a:srgbClr val="C00000"/>
                </a:solidFill>
              </a:rPr>
              <a:t>novelty of the project</a:t>
            </a:r>
            <a:r>
              <a:rPr lang="en-US" sz="2800" i="1" dirty="0">
                <a:solidFill>
                  <a:srgbClr val="C00000"/>
                </a:solidFill>
              </a:rPr>
              <a:t> in a concise form (this criterion is going to be evaluated by the Reviewers). The topic of the novelty should be presented in greater detail on the slide ‘Algorithms and Methods’.</a:t>
            </a:r>
          </a:p>
        </p:txBody>
      </p:sp>
    </p:spTree>
    <p:extLst>
      <p:ext uri="{BB962C8B-B14F-4D97-AF65-F5344CB8AC3E}">
        <p14:creationId xmlns:p14="http://schemas.microsoft.com/office/powerpoint/2010/main" val="9197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and/or Algorithms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Enumerating and describing the theoretical approaches, methods and algorithms used in the </a:t>
            </a:r>
            <a:r>
              <a:rPr lang="en-US" dirty="0" smtClean="0"/>
              <a:t>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/ Experimental setup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Enumerating languages and programs used in the </a:t>
            </a:r>
            <a:r>
              <a:rPr lang="en-US" dirty="0" smtClean="0"/>
              <a:t>research.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Describing </a:t>
            </a:r>
            <a:r>
              <a:rPr lang="en-US" u="sng" dirty="0"/>
              <a:t>in detail</a:t>
            </a:r>
            <a:r>
              <a:rPr lang="en-US" dirty="0"/>
              <a:t> data sets you </a:t>
            </a:r>
            <a:r>
              <a:rPr lang="en-US" dirty="0" smtClean="0"/>
              <a:t>used.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Presenting the metrics </a:t>
            </a:r>
            <a:r>
              <a:rPr lang="en-US" dirty="0" smtClean="0"/>
              <a:t>used.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</a:t>
            </a:r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Presenting the results achieved in the </a:t>
            </a:r>
            <a:r>
              <a:rPr lang="en-US" dirty="0" smtClean="0"/>
              <a:t>experiment.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Comparing the results of the experiment with those obtained using other </a:t>
            </a:r>
            <a:r>
              <a:rPr lang="en-US" dirty="0" smtClean="0"/>
              <a:t>methods.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Outlining the benefits of the used </a:t>
            </a:r>
            <a:r>
              <a:rPr lang="en-US" dirty="0" smtClean="0"/>
              <a:t>method.</a:t>
            </a:r>
            <a:endParaRPr lang="en-US" dirty="0"/>
          </a:p>
          <a:p>
            <a:endParaRPr lang="en-US" dirty="0" smtClean="0"/>
          </a:p>
          <a:p>
            <a:pPr algn="just"/>
            <a:r>
              <a:rPr lang="en-US" b="1" i="1" dirty="0">
                <a:solidFill>
                  <a:srgbClr val="C00000"/>
                </a:solidFill>
              </a:rPr>
              <a:t>NB!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If you introduce a chart or graph you should explain what it shows. The slide should include the graph/chart, a small bit of text is also allowed. 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In addition, your explanations accompanying the graph should be presented orally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Comparative critical analysis: what you have deduced from the findings and how these results relate to previous research or other studies.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Focus on your personal contribution.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smtClean="0"/>
              <a:t>limitations.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847</Words>
  <Application>Microsoft Office PowerPoint</Application>
  <PresentationFormat>Widescreen</PresentationFormat>
  <Paragraphs>154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Unicode MS</vt:lpstr>
      <vt:lpstr>Calibri</vt:lpstr>
      <vt:lpstr>General slides</vt:lpstr>
      <vt:lpstr>PowerPoint Presentation</vt:lpstr>
      <vt:lpstr>General problem / Introduction / Background </vt:lpstr>
      <vt:lpstr>Aim</vt:lpstr>
      <vt:lpstr>Objectives</vt:lpstr>
      <vt:lpstr>Theory and/or Algorithms</vt:lpstr>
      <vt:lpstr>Methodology / Experimental setup</vt:lpstr>
      <vt:lpstr>Results of the Experiment</vt:lpstr>
      <vt:lpstr>Discussion of results</vt:lpstr>
      <vt:lpstr>Discussion of results</vt:lpstr>
      <vt:lpstr>Innovation</vt:lpstr>
      <vt:lpstr>Application</vt:lpstr>
      <vt:lpstr>Conclusions</vt:lpstr>
      <vt:lpstr>Current Status</vt:lpstr>
      <vt:lpstr>Outcomes</vt:lpstr>
      <vt:lpstr>Outlook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Daria Tokmeninova</cp:lastModifiedBy>
  <cp:revision>47</cp:revision>
  <dcterms:modified xsi:type="dcterms:W3CDTF">2020-03-31T12:29:41Z</dcterms:modified>
</cp:coreProperties>
</file>