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7" r:id="rId4"/>
    <p:sldId id="266" r:id="rId5"/>
    <p:sldId id="265" r:id="rId6"/>
    <p:sldId id="278" r:id="rId7"/>
    <p:sldId id="279" r:id="rId8"/>
    <p:sldId id="282" r:id="rId9"/>
    <p:sldId id="280" r:id="rId10"/>
    <p:sldId id="283" r:id="rId11"/>
    <p:sldId id="281" r:id="rId12"/>
    <p:sldId id="269" r:id="rId13"/>
    <p:sldId id="271"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C8EE1-AF27-4536-BE21-8B72F0915003}" v="676" dt="2022-06-29T12:18:54.376"/>
    <p1510:client id="{C1D0454C-12BC-4F9C-9ABD-162AFF582B53}" v="280" dt="2022-07-05T04:36:49.470"/>
    <p1510:client id="{C78F1755-7CAE-4AD9-B91D-F05DCF464533}" v="1174" dt="2022-07-01T23:44:52.373"/>
    <p1510:client id="{C7C28D10-FCB5-4167-9547-48650B694009}" v="556" dt="2022-06-29T12:55:13.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Agent actions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E6F1-EBC7-13C9-342D-1AAA519E75EF}"/>
              </a:ext>
            </a:extLst>
          </p:cNvPr>
          <p:cNvSpPr>
            <a:spLocks noGrp="1"/>
          </p:cNvSpPr>
          <p:nvPr>
            <p:ph type="title"/>
          </p:nvPr>
        </p:nvSpPr>
        <p:spPr>
          <a:xfrm>
            <a:off x="838200" y="365125"/>
            <a:ext cx="10679574" cy="823995"/>
          </a:xfrm>
        </p:spPr>
        <p:txBody>
          <a:bodyPr>
            <a:normAutofit fontScale="90000"/>
          </a:bodyPr>
          <a:lstStyle/>
          <a:p>
            <a:r>
              <a:rPr lang="en-US" sz="2800" b="1" dirty="0">
                <a:latin typeface="Times New Roman"/>
                <a:cs typeface="Times New Roman"/>
              </a:rPr>
              <a:t>Actions that needs to be performed by an agent to prioritize the Ip's received</a:t>
            </a:r>
            <a:endParaRPr lang="en-US" sz="2800" dirty="0">
              <a:ea typeface="+mj-lt"/>
              <a:cs typeface="+mj-lt"/>
            </a:endParaRPr>
          </a:p>
        </p:txBody>
      </p:sp>
      <p:sp>
        <p:nvSpPr>
          <p:cNvPr id="5" name="Rectangle 4">
            <a:extLst>
              <a:ext uri="{FF2B5EF4-FFF2-40B4-BE49-F238E27FC236}">
                <a16:creationId xmlns:a16="http://schemas.microsoft.com/office/drawing/2014/main" id="{168EAE27-9F29-75F4-2A96-36D98D8A68A6}"/>
              </a:ext>
            </a:extLst>
          </p:cNvPr>
          <p:cNvSpPr/>
          <p:nvPr/>
        </p:nvSpPr>
        <p:spPr>
          <a:xfrm>
            <a:off x="4855699" y="1002294"/>
            <a:ext cx="1061012" cy="356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IPs</a:t>
            </a:r>
            <a:endParaRPr lang="en-US" dirty="0"/>
          </a:p>
        </p:txBody>
      </p:sp>
      <p:sp>
        <p:nvSpPr>
          <p:cNvPr id="6" name="Diamond 5">
            <a:extLst>
              <a:ext uri="{FF2B5EF4-FFF2-40B4-BE49-F238E27FC236}">
                <a16:creationId xmlns:a16="http://schemas.microsoft.com/office/drawing/2014/main" id="{900637A7-D046-8732-3201-E81640B64424}"/>
              </a:ext>
            </a:extLst>
          </p:cNvPr>
          <p:cNvSpPr/>
          <p:nvPr/>
        </p:nvSpPr>
        <p:spPr>
          <a:xfrm>
            <a:off x="3214144" y="1897524"/>
            <a:ext cx="4398379" cy="91632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 magnitude of </a:t>
            </a:r>
            <a:r>
              <a:rPr lang="en-US" dirty="0" err="1">
                <a:ea typeface="+mn-lt"/>
                <a:cs typeface="+mn-lt"/>
              </a:rPr>
              <a:t>InboundTrustScore</a:t>
            </a:r>
            <a:r>
              <a:rPr lang="en-US" dirty="0">
                <a:ea typeface="+mn-lt"/>
                <a:cs typeface="+mn-lt"/>
              </a:rPr>
              <a:t> </a:t>
            </a:r>
            <a:endParaRPr lang="en-US" dirty="0"/>
          </a:p>
        </p:txBody>
      </p:sp>
      <p:sp>
        <p:nvSpPr>
          <p:cNvPr id="8" name="Diamond 7">
            <a:extLst>
              <a:ext uri="{FF2B5EF4-FFF2-40B4-BE49-F238E27FC236}">
                <a16:creationId xmlns:a16="http://schemas.microsoft.com/office/drawing/2014/main" id="{D893F0B8-DE2A-1623-F9CF-E95F654DAC4C}"/>
              </a:ext>
            </a:extLst>
          </p:cNvPr>
          <p:cNvSpPr/>
          <p:nvPr/>
        </p:nvSpPr>
        <p:spPr>
          <a:xfrm>
            <a:off x="2934422" y="3315422"/>
            <a:ext cx="4909592" cy="91632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no of positive Amplifications attached</a:t>
            </a:r>
            <a:br>
              <a:rPr lang="en-US" dirty="0">
                <a:ea typeface="+mn-lt"/>
                <a:cs typeface="+mn-lt"/>
              </a:rPr>
            </a:br>
            <a:r>
              <a:rPr lang="en-US" dirty="0">
                <a:ea typeface="+mn-lt"/>
                <a:cs typeface="+mn-lt"/>
              </a:rPr>
              <a:t> to IP-1</a:t>
            </a:r>
          </a:p>
        </p:txBody>
      </p:sp>
      <p:sp>
        <p:nvSpPr>
          <p:cNvPr id="9" name="Diamond 8">
            <a:extLst>
              <a:ext uri="{FF2B5EF4-FFF2-40B4-BE49-F238E27FC236}">
                <a16:creationId xmlns:a16="http://schemas.microsoft.com/office/drawing/2014/main" id="{4A35EEBF-1769-1CE8-82DA-C05802404831}"/>
              </a:ext>
            </a:extLst>
          </p:cNvPr>
          <p:cNvSpPr/>
          <p:nvPr/>
        </p:nvSpPr>
        <p:spPr>
          <a:xfrm>
            <a:off x="2809031" y="4559701"/>
            <a:ext cx="5198960" cy="135037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br>
              <a:rPr lang="en-US" dirty="0"/>
            </a:br>
            <a:r>
              <a:rPr lang="en-US" dirty="0">
                <a:ea typeface="+mn-lt"/>
                <a:cs typeface="+mn-lt"/>
              </a:rPr>
              <a:t>  </a:t>
            </a:r>
            <a:r>
              <a:rPr lang="en-US" dirty="0" err="1">
                <a:ea typeface="+mn-lt"/>
                <a:cs typeface="+mn-lt"/>
              </a:rPr>
              <a:t>TrustScores</a:t>
            </a:r>
            <a:r>
              <a:rPr lang="en-US" dirty="0">
                <a:ea typeface="+mn-lt"/>
                <a:cs typeface="+mn-lt"/>
              </a:rPr>
              <a:t> of the Agents indicated within Endorsements attached</a:t>
            </a:r>
            <a:br>
              <a:rPr lang="en-US" dirty="0">
                <a:ea typeface="+mn-lt"/>
                <a:cs typeface="+mn-lt"/>
              </a:rPr>
            </a:br>
            <a:r>
              <a:rPr lang="en-US" dirty="0">
                <a:ea typeface="+mn-lt"/>
                <a:cs typeface="+mn-lt"/>
              </a:rPr>
              <a:t> to IP-1</a:t>
            </a:r>
            <a:endParaRPr lang="en-US" dirty="0"/>
          </a:p>
        </p:txBody>
      </p:sp>
      <p:sp>
        <p:nvSpPr>
          <p:cNvPr id="10" name="Rectangle 9">
            <a:extLst>
              <a:ext uri="{FF2B5EF4-FFF2-40B4-BE49-F238E27FC236}">
                <a16:creationId xmlns:a16="http://schemas.microsoft.com/office/drawing/2014/main" id="{1872355C-31F8-D7A2-7B48-969838C62315}"/>
              </a:ext>
            </a:extLst>
          </p:cNvPr>
          <p:cNvSpPr/>
          <p:nvPr/>
        </p:nvSpPr>
        <p:spPr>
          <a:xfrm>
            <a:off x="3900786" y="6133736"/>
            <a:ext cx="2970835" cy="356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IP is ready to be processed.</a:t>
            </a:r>
            <a:endParaRPr lang="en-US" dirty="0"/>
          </a:p>
        </p:txBody>
      </p:sp>
      <p:cxnSp>
        <p:nvCxnSpPr>
          <p:cNvPr id="11" name="Straight Arrow Connector 10">
            <a:extLst>
              <a:ext uri="{FF2B5EF4-FFF2-40B4-BE49-F238E27FC236}">
                <a16:creationId xmlns:a16="http://schemas.microsoft.com/office/drawing/2014/main" id="{8BEE8F5F-1EEA-D17A-DD83-CC6BFBD25419}"/>
              </a:ext>
            </a:extLst>
          </p:cNvPr>
          <p:cNvCxnSpPr/>
          <p:nvPr/>
        </p:nvCxnSpPr>
        <p:spPr>
          <a:xfrm flipH="1">
            <a:off x="5380660" y="1374854"/>
            <a:ext cx="1930" cy="52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4E60E12-157A-F7E1-59B7-24608876A7DF}"/>
              </a:ext>
            </a:extLst>
          </p:cNvPr>
          <p:cNvCxnSpPr>
            <a:cxnSpLocks/>
          </p:cNvCxnSpPr>
          <p:nvPr/>
        </p:nvCxnSpPr>
        <p:spPr>
          <a:xfrm flipH="1">
            <a:off x="5409596" y="2792752"/>
            <a:ext cx="1930" cy="52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23397C-F0B5-F10E-4EAC-1612F279AA4B}"/>
              </a:ext>
            </a:extLst>
          </p:cNvPr>
          <p:cNvCxnSpPr>
            <a:cxnSpLocks/>
          </p:cNvCxnSpPr>
          <p:nvPr/>
        </p:nvCxnSpPr>
        <p:spPr>
          <a:xfrm flipH="1">
            <a:off x="5409597" y="4037031"/>
            <a:ext cx="1930" cy="52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3BCB87-1955-2A8C-22A1-51822887C071}"/>
              </a:ext>
            </a:extLst>
          </p:cNvPr>
          <p:cNvCxnSpPr>
            <a:cxnSpLocks/>
          </p:cNvCxnSpPr>
          <p:nvPr/>
        </p:nvCxnSpPr>
        <p:spPr>
          <a:xfrm flipH="1">
            <a:off x="5409596" y="5908271"/>
            <a:ext cx="1931" cy="219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44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424F-6A34-7785-EAD9-071AABA651F1}"/>
              </a:ext>
            </a:extLst>
          </p:cNvPr>
          <p:cNvSpPr>
            <a:spLocks noGrp="1"/>
          </p:cNvSpPr>
          <p:nvPr>
            <p:ph type="title"/>
          </p:nvPr>
        </p:nvSpPr>
        <p:spPr/>
        <p:txBody>
          <a:bodyPr>
            <a:normAutofit/>
          </a:bodyPr>
          <a:lstStyle/>
          <a:p>
            <a:r>
              <a:rPr lang="en-US" sz="2400" b="1" dirty="0">
                <a:latin typeface="Times New Roman"/>
                <a:cs typeface="Calibri Light"/>
              </a:rPr>
              <a:t>Actions that needs to be performed by an agent to prioritize the Ip's received</a:t>
            </a:r>
            <a:endParaRPr lang="en-US" sz="2400" b="1">
              <a:latin typeface="Times New Roman"/>
              <a:cs typeface="Times New Roman"/>
            </a:endParaRPr>
          </a:p>
        </p:txBody>
      </p:sp>
      <p:sp>
        <p:nvSpPr>
          <p:cNvPr id="3" name="Content Placeholder 2">
            <a:extLst>
              <a:ext uri="{FF2B5EF4-FFF2-40B4-BE49-F238E27FC236}">
                <a16:creationId xmlns:a16="http://schemas.microsoft.com/office/drawing/2014/main" id="{EA273BF1-B416-6AD2-CE51-F91B27315F90}"/>
              </a:ext>
            </a:extLst>
          </p:cNvPr>
          <p:cNvSpPr>
            <a:spLocks noGrp="1"/>
          </p:cNvSpPr>
          <p:nvPr>
            <p:ph idx="1"/>
          </p:nvPr>
        </p:nvSpPr>
        <p:spPr>
          <a:xfrm>
            <a:off x="838200" y="1613422"/>
            <a:ext cx="10515600" cy="4351338"/>
          </a:xfrm>
        </p:spPr>
        <p:txBody>
          <a:bodyPr vert="horz" lIns="91440" tIns="45720" rIns="91440" bIns="45720" rtlCol="0" anchor="t">
            <a:normAutofit fontScale="77500" lnSpcReduction="20000"/>
          </a:bodyPr>
          <a:lstStyle/>
          <a:p>
            <a:pPr marL="0" indent="0">
              <a:buNone/>
            </a:pPr>
            <a:r>
              <a:rPr lang="en-US" b="1" dirty="0">
                <a:ea typeface="+mn-lt"/>
                <a:cs typeface="+mn-lt"/>
              </a:rPr>
              <a:t>1.</a:t>
            </a:r>
            <a:r>
              <a:rPr lang="en-US" dirty="0">
                <a:ea typeface="+mn-lt"/>
                <a:cs typeface="+mn-lt"/>
              </a:rPr>
              <a:t> </a:t>
            </a:r>
            <a:r>
              <a:rPr lang="en-US" b="1" dirty="0">
                <a:ea typeface="+mn-lt"/>
                <a:cs typeface="+mn-lt"/>
              </a:rPr>
              <a:t>Magnitude of </a:t>
            </a:r>
            <a:r>
              <a:rPr lang="en-US" b="1" err="1">
                <a:ea typeface="+mn-lt"/>
                <a:cs typeface="+mn-lt"/>
              </a:rPr>
              <a:t>InboundTrustScore</a:t>
            </a:r>
            <a:r>
              <a:rPr lang="en-US" b="1" dirty="0">
                <a:ea typeface="+mn-lt"/>
                <a:cs typeface="+mn-lt"/>
              </a:rPr>
              <a:t> :- </a:t>
            </a:r>
            <a:r>
              <a:rPr lang="en-US" dirty="0">
                <a:ea typeface="+mn-lt"/>
                <a:cs typeface="+mn-lt"/>
              </a:rPr>
              <a:t>Prioritizes the received Ip's based on the magnitude of </a:t>
            </a:r>
            <a:r>
              <a:rPr lang="en-US" err="1">
                <a:ea typeface="+mn-lt"/>
                <a:cs typeface="+mn-lt"/>
              </a:rPr>
              <a:t>InboundTrustScore</a:t>
            </a:r>
            <a:r>
              <a:rPr lang="en-US" dirty="0">
                <a:ea typeface="+mn-lt"/>
                <a:cs typeface="+mn-lt"/>
              </a:rPr>
              <a:t>. </a:t>
            </a:r>
            <a:endParaRPr lang="en-US"/>
          </a:p>
          <a:p>
            <a:pPr marL="0" indent="0">
              <a:buNone/>
            </a:pPr>
            <a:r>
              <a:rPr lang="en-US" dirty="0">
                <a:ea typeface="+mn-lt"/>
                <a:cs typeface="+mn-lt"/>
              </a:rPr>
              <a:t>Checks the </a:t>
            </a:r>
            <a:r>
              <a:rPr lang="en-US" dirty="0" err="1">
                <a:ea typeface="+mn-lt"/>
                <a:cs typeface="+mn-lt"/>
              </a:rPr>
              <a:t>InboundTrustScore</a:t>
            </a:r>
            <a:r>
              <a:rPr lang="en-US" dirty="0">
                <a:ea typeface="+mn-lt"/>
                <a:cs typeface="+mn-lt"/>
              </a:rPr>
              <a:t> with the agents that sends the Ips and prioritize them.</a:t>
            </a:r>
            <a:endParaRPr lang="en-US"/>
          </a:p>
          <a:p>
            <a:pPr marL="0" indent="0">
              <a:buNone/>
            </a:pPr>
            <a:endParaRPr lang="en-US" dirty="0">
              <a:cs typeface="Calibri"/>
            </a:endParaRPr>
          </a:p>
          <a:p>
            <a:pPr marL="0" indent="0">
              <a:buNone/>
            </a:pPr>
            <a:r>
              <a:rPr lang="en-US" b="1" dirty="0">
                <a:ea typeface="+mn-lt"/>
                <a:cs typeface="+mn-lt"/>
              </a:rPr>
              <a:t>2. No of positive Amplifications attached :- </a:t>
            </a:r>
            <a:r>
              <a:rPr lang="en-US" dirty="0">
                <a:ea typeface="+mn-lt"/>
                <a:cs typeface="+mn-lt"/>
              </a:rPr>
              <a:t>Prioritizes the received Ip's based on the number of positive amplifications attached to each IP. </a:t>
            </a:r>
          </a:p>
          <a:p>
            <a:pPr marL="0" indent="0">
              <a:buNone/>
            </a:pPr>
            <a:r>
              <a:rPr lang="en-US" b="1" dirty="0">
                <a:ea typeface="+mn-lt"/>
                <a:cs typeface="+mn-lt"/>
              </a:rPr>
              <a:t>Amplification-of-IP :- </a:t>
            </a:r>
            <a:r>
              <a:rPr lang="en-US" dirty="0">
                <a:ea typeface="+mn-lt"/>
                <a:cs typeface="+mn-lt"/>
              </a:rPr>
              <a:t>An indication of approval or repudiation of the Stance contained within the </a:t>
            </a:r>
            <a:r>
              <a:rPr lang="en-US" dirty="0" err="1">
                <a:ea typeface="+mn-lt"/>
                <a:cs typeface="+mn-lt"/>
              </a:rPr>
              <a:t>InformationPacket</a:t>
            </a:r>
            <a:r>
              <a:rPr lang="en-US" dirty="0">
                <a:ea typeface="+mn-lt"/>
                <a:cs typeface="+mn-lt"/>
              </a:rPr>
              <a:t>.</a:t>
            </a:r>
          </a:p>
          <a:p>
            <a:pPr marL="0" indent="0">
              <a:buNone/>
            </a:pPr>
            <a:r>
              <a:rPr lang="en-US" b="1" dirty="0">
                <a:ea typeface="+mn-lt"/>
                <a:cs typeface="+mn-lt"/>
              </a:rPr>
              <a:t>Endorsement-of-IP :- </a:t>
            </a:r>
            <a:r>
              <a:rPr lang="en-US" dirty="0">
                <a:ea typeface="+mn-lt"/>
                <a:cs typeface="+mn-lt"/>
              </a:rPr>
              <a:t>An </a:t>
            </a:r>
            <a:r>
              <a:rPr lang="en-US" dirty="0" err="1">
                <a:ea typeface="+mn-lt"/>
                <a:cs typeface="+mn-lt"/>
              </a:rPr>
              <a:t>InformationPacket’s</a:t>
            </a:r>
            <a:r>
              <a:rPr lang="en-US" dirty="0">
                <a:ea typeface="+mn-lt"/>
                <a:cs typeface="+mn-lt"/>
              </a:rPr>
              <a:t> sender’s indication of the source Agent from which that sender received the </a:t>
            </a:r>
            <a:r>
              <a:rPr lang="en-US" dirty="0" err="1">
                <a:ea typeface="+mn-lt"/>
                <a:cs typeface="+mn-lt"/>
              </a:rPr>
              <a:t>InformationPacket</a:t>
            </a:r>
            <a:endParaRPr lang="en-US" dirty="0" err="1"/>
          </a:p>
          <a:p>
            <a:pPr marL="0" indent="0">
              <a:buNone/>
            </a:pPr>
            <a:endParaRPr lang="en-US" dirty="0">
              <a:cs typeface="Calibri"/>
            </a:endParaRPr>
          </a:p>
          <a:p>
            <a:pPr marL="0" indent="0">
              <a:buNone/>
            </a:pPr>
            <a:r>
              <a:rPr lang="en-US" b="1" dirty="0">
                <a:cs typeface="Calibri"/>
              </a:rPr>
              <a:t>3.</a:t>
            </a:r>
            <a:r>
              <a:rPr lang="en-US" dirty="0">
                <a:cs typeface="Calibri"/>
              </a:rPr>
              <a:t> Also check the Trust Scores of the Agents indicated within Endorsements attached to the received IP's.</a:t>
            </a:r>
            <a:endParaRPr lang="en-US" dirty="0">
              <a:ea typeface="+mn-lt"/>
              <a:cs typeface="+mn-lt"/>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8022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5FC-FF2F-DEBE-1F48-6C0D573E0EFA}"/>
              </a:ext>
            </a:extLst>
          </p:cNvPr>
          <p:cNvSpPr>
            <a:spLocks noGrp="1"/>
          </p:cNvSpPr>
          <p:nvPr>
            <p:ph type="title"/>
          </p:nvPr>
        </p:nvSpPr>
        <p:spPr>
          <a:xfrm>
            <a:off x="838200" y="181860"/>
            <a:ext cx="10515600" cy="1036197"/>
          </a:xfrm>
        </p:spPr>
        <p:txBody>
          <a:bodyPr>
            <a:normAutofit/>
          </a:bodyPr>
          <a:lstStyle/>
          <a:p>
            <a:pPr>
              <a:spcBef>
                <a:spcPts val="1000"/>
              </a:spcBef>
            </a:pPr>
            <a:r>
              <a:rPr lang="en-US" sz="2800" b="1" dirty="0">
                <a:latin typeface="Calibri"/>
                <a:cs typeface="Calibri"/>
              </a:rPr>
              <a:t>1. Amplify or refute an Information Packet</a:t>
            </a:r>
            <a:endParaRPr lang="en-US" sz="2800" dirty="0">
              <a:ea typeface="+mj-lt"/>
              <a:cs typeface="+mj-lt"/>
            </a:endParaRPr>
          </a:p>
        </p:txBody>
      </p:sp>
      <p:sp>
        <p:nvSpPr>
          <p:cNvPr id="4" name="Rectangle 3">
            <a:extLst>
              <a:ext uri="{FF2B5EF4-FFF2-40B4-BE49-F238E27FC236}">
                <a16:creationId xmlns:a16="http://schemas.microsoft.com/office/drawing/2014/main" id="{5ED7C701-8443-C153-6A4A-BCF0A01BD0BF}"/>
              </a:ext>
            </a:extLst>
          </p:cNvPr>
          <p:cNvSpPr/>
          <p:nvPr/>
        </p:nvSpPr>
        <p:spPr>
          <a:xfrm>
            <a:off x="3999053" y="3782027"/>
            <a:ext cx="3115517" cy="61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Based on a condition or rule</a:t>
            </a:r>
          </a:p>
        </p:txBody>
      </p:sp>
      <p:sp>
        <p:nvSpPr>
          <p:cNvPr id="12" name="Rectangle 11">
            <a:extLst>
              <a:ext uri="{FF2B5EF4-FFF2-40B4-BE49-F238E27FC236}">
                <a16:creationId xmlns:a16="http://schemas.microsoft.com/office/drawing/2014/main" id="{2F90F99F-004A-89BB-5C1A-D7F2FBEBE4F2}"/>
              </a:ext>
            </a:extLst>
          </p:cNvPr>
          <p:cNvSpPr/>
          <p:nvPr/>
        </p:nvSpPr>
        <p:spPr>
          <a:xfrm>
            <a:off x="1828799" y="179503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a:t>
            </a:r>
            <a:r>
              <a:rPr lang="en-US" dirty="0" err="1">
                <a:cs typeface="Calibri"/>
              </a:rPr>
              <a:t>i</a:t>
            </a:r>
            <a:endParaRPr lang="en-US" dirty="0" err="1"/>
          </a:p>
        </p:txBody>
      </p:sp>
      <p:cxnSp>
        <p:nvCxnSpPr>
          <p:cNvPr id="14" name="Straight Arrow Connector 13">
            <a:extLst>
              <a:ext uri="{FF2B5EF4-FFF2-40B4-BE49-F238E27FC236}">
                <a16:creationId xmlns:a16="http://schemas.microsoft.com/office/drawing/2014/main" id="{EB26BED2-EA7C-717B-A612-C8A83A0C42E4}"/>
              </a:ext>
            </a:extLst>
          </p:cNvPr>
          <p:cNvCxnSpPr/>
          <p:nvPr/>
        </p:nvCxnSpPr>
        <p:spPr>
          <a:xfrm flipH="1">
            <a:off x="2538834" y="1995787"/>
            <a:ext cx="21221" cy="116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F406BB-9714-9CC7-92FD-D76EDB2A5307}"/>
              </a:ext>
            </a:extLst>
          </p:cNvPr>
          <p:cNvSpPr/>
          <p:nvPr/>
        </p:nvSpPr>
        <p:spPr>
          <a:xfrm>
            <a:off x="1828799" y="316470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 j</a:t>
            </a:r>
          </a:p>
        </p:txBody>
      </p:sp>
      <p:sp>
        <p:nvSpPr>
          <p:cNvPr id="17" name="TextBox 16">
            <a:extLst>
              <a:ext uri="{FF2B5EF4-FFF2-40B4-BE49-F238E27FC236}">
                <a16:creationId xmlns:a16="http://schemas.microsoft.com/office/drawing/2014/main" id="{07C6E511-F9A3-93AD-5050-882AE727A0D7}"/>
              </a:ext>
            </a:extLst>
          </p:cNvPr>
          <p:cNvSpPr txBox="1"/>
          <p:nvPr/>
        </p:nvSpPr>
        <p:spPr>
          <a:xfrm>
            <a:off x="2824223" y="2505919"/>
            <a:ext cx="3273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IP (Amplification-of-IP = 3)</a:t>
            </a:r>
          </a:p>
        </p:txBody>
      </p:sp>
      <p:cxnSp>
        <p:nvCxnSpPr>
          <p:cNvPr id="19" name="Straight Arrow Connector 18">
            <a:extLst>
              <a:ext uri="{FF2B5EF4-FFF2-40B4-BE49-F238E27FC236}">
                <a16:creationId xmlns:a16="http://schemas.microsoft.com/office/drawing/2014/main" id="{60790F33-0305-1408-C718-C28A4C560BD8}"/>
              </a:ext>
            </a:extLst>
          </p:cNvPr>
          <p:cNvCxnSpPr>
            <a:cxnSpLocks/>
          </p:cNvCxnSpPr>
          <p:nvPr/>
        </p:nvCxnSpPr>
        <p:spPr>
          <a:xfrm flipH="1">
            <a:off x="2915012" y="4330016"/>
            <a:ext cx="1101524" cy="6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DEF066-7510-A301-CBE7-BB6571BD9A93}"/>
              </a:ext>
            </a:extLst>
          </p:cNvPr>
          <p:cNvSpPr txBox="1"/>
          <p:nvPr/>
        </p:nvSpPr>
        <p:spPr>
          <a:xfrm>
            <a:off x="3605514" y="4483260"/>
            <a:ext cx="794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True</a:t>
            </a:r>
            <a:endParaRPr lang="en-US" dirty="0">
              <a:cs typeface="Calibri"/>
            </a:endParaRPr>
          </a:p>
        </p:txBody>
      </p:sp>
      <p:sp>
        <p:nvSpPr>
          <p:cNvPr id="23" name="Rectangle 22">
            <a:extLst>
              <a:ext uri="{FF2B5EF4-FFF2-40B4-BE49-F238E27FC236}">
                <a16:creationId xmlns:a16="http://schemas.microsoft.com/office/drawing/2014/main" id="{A5A4B269-487B-6C1B-0E9C-82E2B1F615D6}"/>
              </a:ext>
            </a:extLst>
          </p:cNvPr>
          <p:cNvSpPr/>
          <p:nvPr/>
        </p:nvSpPr>
        <p:spPr>
          <a:xfrm>
            <a:off x="772008" y="5059461"/>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endParaRPr lang="en-US" dirty="0">
              <a:ea typeface="+mn-lt"/>
              <a:cs typeface="+mn-lt"/>
            </a:endParaRPr>
          </a:p>
          <a:p>
            <a:pPr>
              <a:lnSpc>
                <a:spcPct val="90000"/>
              </a:lnSpc>
              <a:spcBef>
                <a:spcPts val="1000"/>
              </a:spcBef>
            </a:pPr>
            <a:endParaRPr lang="en-US" dirty="0">
              <a:ea typeface="+mn-lt"/>
              <a:cs typeface="+mn-lt"/>
            </a:endParaRPr>
          </a:p>
          <a:p>
            <a:pPr>
              <a:lnSpc>
                <a:spcPct val="90000"/>
              </a:lnSpc>
              <a:spcBef>
                <a:spcPts val="1000"/>
              </a:spcBef>
            </a:pPr>
            <a:r>
              <a:rPr lang="en-US" dirty="0">
                <a:ea typeface="+mn-lt"/>
                <a:cs typeface="+mn-lt"/>
              </a:rPr>
              <a:t>The message credibility will be increased by assigning a positive Amplification to the </a:t>
            </a:r>
            <a:r>
              <a:rPr lang="en-US" dirty="0" err="1">
                <a:ea typeface="+mn-lt"/>
                <a:cs typeface="+mn-lt"/>
              </a:rPr>
              <a:t>InformationPacket</a:t>
            </a:r>
            <a:r>
              <a:rPr lang="en-US" dirty="0">
                <a:ea typeface="+mn-lt"/>
                <a:cs typeface="+mn-lt"/>
              </a:rPr>
              <a:t>. </a:t>
            </a:r>
            <a:endParaRPr lang="en-US">
              <a:cs typeface="Calibri"/>
            </a:endParaRPr>
          </a:p>
          <a:p>
            <a:pPr>
              <a:lnSpc>
                <a:spcPct val="90000"/>
              </a:lnSpc>
              <a:spcBef>
                <a:spcPts val="1000"/>
              </a:spcBef>
            </a:pPr>
            <a:endParaRPr lang="en-US"/>
          </a:p>
          <a:p>
            <a:pPr>
              <a:lnSpc>
                <a:spcPct val="90000"/>
              </a:lnSpc>
              <a:spcBef>
                <a:spcPts val="1000"/>
              </a:spcBef>
            </a:pPr>
            <a:endParaRPr lang="en-US" dirty="0">
              <a:cs typeface="Calibri"/>
            </a:endParaRPr>
          </a:p>
        </p:txBody>
      </p:sp>
      <p:cxnSp>
        <p:nvCxnSpPr>
          <p:cNvPr id="24" name="Straight Arrow Connector 23">
            <a:extLst>
              <a:ext uri="{FF2B5EF4-FFF2-40B4-BE49-F238E27FC236}">
                <a16:creationId xmlns:a16="http://schemas.microsoft.com/office/drawing/2014/main" id="{5E1179B0-0971-E4CA-E133-9C1A11A4720A}"/>
              </a:ext>
            </a:extLst>
          </p:cNvPr>
          <p:cNvCxnSpPr>
            <a:cxnSpLocks/>
          </p:cNvCxnSpPr>
          <p:nvPr/>
        </p:nvCxnSpPr>
        <p:spPr>
          <a:xfrm>
            <a:off x="7083827" y="4214269"/>
            <a:ext cx="1242349" cy="77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12B351F-50F1-0C7F-FB48-4E58D9364FD9}"/>
              </a:ext>
            </a:extLst>
          </p:cNvPr>
          <p:cNvSpPr/>
          <p:nvPr/>
        </p:nvSpPr>
        <p:spPr>
          <a:xfrm>
            <a:off x="6713679" y="5059460"/>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ea typeface="+mn-lt"/>
                <a:cs typeface="+mn-lt"/>
              </a:rPr>
              <a:t>The message credibility will be decreased by assigning a negative Amplification to the </a:t>
            </a:r>
            <a:r>
              <a:rPr lang="en-US" dirty="0" err="1">
                <a:ea typeface="+mn-lt"/>
                <a:cs typeface="+mn-lt"/>
              </a:rPr>
              <a:t>InformationPacket</a:t>
            </a:r>
            <a:r>
              <a:rPr lang="en-US" dirty="0">
                <a:ea typeface="+mn-lt"/>
                <a:cs typeface="+mn-lt"/>
              </a:rPr>
              <a:t>. </a:t>
            </a:r>
          </a:p>
          <a:p>
            <a:pPr algn="ctr"/>
            <a:endParaRPr lang="en-US" dirty="0">
              <a:cs typeface="Calibri"/>
            </a:endParaRPr>
          </a:p>
        </p:txBody>
      </p:sp>
      <p:sp>
        <p:nvSpPr>
          <p:cNvPr id="27" name="TextBox 26">
            <a:extLst>
              <a:ext uri="{FF2B5EF4-FFF2-40B4-BE49-F238E27FC236}">
                <a16:creationId xmlns:a16="http://schemas.microsoft.com/office/drawing/2014/main" id="{48EEFCE2-CAE8-634A-95A1-931F921A7B16}"/>
              </a:ext>
            </a:extLst>
          </p:cNvPr>
          <p:cNvSpPr txBox="1"/>
          <p:nvPr/>
        </p:nvSpPr>
        <p:spPr>
          <a:xfrm>
            <a:off x="7116501" y="4483259"/>
            <a:ext cx="765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sp>
        <p:nvSpPr>
          <p:cNvPr id="28" name="TextBox 27">
            <a:extLst>
              <a:ext uri="{FF2B5EF4-FFF2-40B4-BE49-F238E27FC236}">
                <a16:creationId xmlns:a16="http://schemas.microsoft.com/office/drawing/2014/main" id="{D29C67CB-146E-4BE6-3B86-E40E4F36C30A}"/>
              </a:ext>
            </a:extLst>
          </p:cNvPr>
          <p:cNvSpPr txBox="1"/>
          <p:nvPr/>
        </p:nvSpPr>
        <p:spPr>
          <a:xfrm>
            <a:off x="943337" y="1213412"/>
            <a:ext cx="9890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 Suppose we have an Agent j that receives an IP from Agent-</a:t>
            </a:r>
            <a:r>
              <a:rPr lang="en-US" dirty="0" err="1">
                <a:cs typeface="Calibri"/>
              </a:rPr>
              <a:t>i</a:t>
            </a:r>
            <a:r>
              <a:rPr lang="en-US" dirty="0">
                <a:cs typeface="Calibri"/>
              </a:rPr>
              <a:t> .</a:t>
            </a:r>
            <a:endParaRPr lang="en-US" dirty="0"/>
          </a:p>
        </p:txBody>
      </p:sp>
    </p:spTree>
    <p:extLst>
      <p:ext uri="{BB962C8B-B14F-4D97-AF65-F5344CB8AC3E}">
        <p14:creationId xmlns:p14="http://schemas.microsoft.com/office/powerpoint/2010/main" val="6438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5FC-FF2F-DEBE-1F48-6C0D573E0EFA}"/>
              </a:ext>
            </a:extLst>
          </p:cNvPr>
          <p:cNvSpPr>
            <a:spLocks noGrp="1"/>
          </p:cNvSpPr>
          <p:nvPr>
            <p:ph type="title"/>
          </p:nvPr>
        </p:nvSpPr>
        <p:spPr>
          <a:xfrm>
            <a:off x="838200" y="181860"/>
            <a:ext cx="10515600" cy="1036197"/>
          </a:xfrm>
        </p:spPr>
        <p:txBody>
          <a:bodyPr>
            <a:normAutofit/>
          </a:bodyPr>
          <a:lstStyle/>
          <a:p>
            <a:pPr>
              <a:spcBef>
                <a:spcPts val="1000"/>
              </a:spcBef>
            </a:pPr>
            <a:r>
              <a:rPr lang="en-US" sz="2800" b="1" dirty="0">
                <a:latin typeface="Calibri"/>
                <a:ea typeface="+mj-lt"/>
                <a:cs typeface="Calibri"/>
              </a:rPr>
              <a:t>2. Add or denounce an Agent Endorsement to an </a:t>
            </a:r>
            <a:r>
              <a:rPr lang="en-US" sz="2800" b="1" dirty="0" err="1">
                <a:latin typeface="Calibri"/>
                <a:ea typeface="+mj-lt"/>
                <a:cs typeface="Calibri"/>
              </a:rPr>
              <a:t>InformationPacket</a:t>
            </a:r>
            <a:endParaRPr lang="en-US" sz="2800">
              <a:ea typeface="+mj-lt"/>
              <a:cs typeface="+mj-lt"/>
            </a:endParaRPr>
          </a:p>
        </p:txBody>
      </p:sp>
      <p:sp>
        <p:nvSpPr>
          <p:cNvPr id="4" name="Rectangle 3">
            <a:extLst>
              <a:ext uri="{FF2B5EF4-FFF2-40B4-BE49-F238E27FC236}">
                <a16:creationId xmlns:a16="http://schemas.microsoft.com/office/drawing/2014/main" id="{5ED7C701-8443-C153-6A4A-BCF0A01BD0BF}"/>
              </a:ext>
            </a:extLst>
          </p:cNvPr>
          <p:cNvSpPr/>
          <p:nvPr/>
        </p:nvSpPr>
        <p:spPr>
          <a:xfrm>
            <a:off x="3999053" y="3782027"/>
            <a:ext cx="3115517" cy="61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Based on a condition or rule</a:t>
            </a:r>
          </a:p>
        </p:txBody>
      </p:sp>
      <p:sp>
        <p:nvSpPr>
          <p:cNvPr id="12" name="Rectangle 11">
            <a:extLst>
              <a:ext uri="{FF2B5EF4-FFF2-40B4-BE49-F238E27FC236}">
                <a16:creationId xmlns:a16="http://schemas.microsoft.com/office/drawing/2014/main" id="{2F90F99F-004A-89BB-5C1A-D7F2FBEBE4F2}"/>
              </a:ext>
            </a:extLst>
          </p:cNvPr>
          <p:cNvSpPr/>
          <p:nvPr/>
        </p:nvSpPr>
        <p:spPr>
          <a:xfrm>
            <a:off x="1828799" y="179503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a:t>
            </a:r>
            <a:r>
              <a:rPr lang="en-US" dirty="0" err="1">
                <a:cs typeface="Calibri"/>
              </a:rPr>
              <a:t>i</a:t>
            </a:r>
            <a:endParaRPr lang="en-US" dirty="0" err="1"/>
          </a:p>
        </p:txBody>
      </p:sp>
      <p:cxnSp>
        <p:nvCxnSpPr>
          <p:cNvPr id="14" name="Straight Arrow Connector 13">
            <a:extLst>
              <a:ext uri="{FF2B5EF4-FFF2-40B4-BE49-F238E27FC236}">
                <a16:creationId xmlns:a16="http://schemas.microsoft.com/office/drawing/2014/main" id="{EB26BED2-EA7C-717B-A612-C8A83A0C42E4}"/>
              </a:ext>
            </a:extLst>
          </p:cNvPr>
          <p:cNvCxnSpPr/>
          <p:nvPr/>
        </p:nvCxnSpPr>
        <p:spPr>
          <a:xfrm flipH="1">
            <a:off x="2538834" y="1995787"/>
            <a:ext cx="21221" cy="116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F406BB-9714-9CC7-92FD-D76EDB2A5307}"/>
              </a:ext>
            </a:extLst>
          </p:cNvPr>
          <p:cNvSpPr/>
          <p:nvPr/>
        </p:nvSpPr>
        <p:spPr>
          <a:xfrm>
            <a:off x="1828799" y="316470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 j</a:t>
            </a:r>
          </a:p>
        </p:txBody>
      </p:sp>
      <p:sp>
        <p:nvSpPr>
          <p:cNvPr id="17" name="TextBox 16">
            <a:extLst>
              <a:ext uri="{FF2B5EF4-FFF2-40B4-BE49-F238E27FC236}">
                <a16:creationId xmlns:a16="http://schemas.microsoft.com/office/drawing/2014/main" id="{07C6E511-F9A3-93AD-5050-882AE727A0D7}"/>
              </a:ext>
            </a:extLst>
          </p:cNvPr>
          <p:cNvSpPr txBox="1"/>
          <p:nvPr/>
        </p:nvSpPr>
        <p:spPr>
          <a:xfrm>
            <a:off x="2824223" y="2505919"/>
            <a:ext cx="3273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IP (Endorsement-of-IP = 3)</a:t>
            </a:r>
          </a:p>
        </p:txBody>
      </p:sp>
      <p:cxnSp>
        <p:nvCxnSpPr>
          <p:cNvPr id="19" name="Straight Arrow Connector 18">
            <a:extLst>
              <a:ext uri="{FF2B5EF4-FFF2-40B4-BE49-F238E27FC236}">
                <a16:creationId xmlns:a16="http://schemas.microsoft.com/office/drawing/2014/main" id="{60790F33-0305-1408-C718-C28A4C560BD8}"/>
              </a:ext>
            </a:extLst>
          </p:cNvPr>
          <p:cNvCxnSpPr>
            <a:cxnSpLocks/>
          </p:cNvCxnSpPr>
          <p:nvPr/>
        </p:nvCxnSpPr>
        <p:spPr>
          <a:xfrm flipH="1">
            <a:off x="2915012" y="4330016"/>
            <a:ext cx="1101524" cy="6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DEF066-7510-A301-CBE7-BB6571BD9A93}"/>
              </a:ext>
            </a:extLst>
          </p:cNvPr>
          <p:cNvSpPr txBox="1"/>
          <p:nvPr/>
        </p:nvSpPr>
        <p:spPr>
          <a:xfrm>
            <a:off x="3605514" y="4483260"/>
            <a:ext cx="794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True</a:t>
            </a:r>
            <a:endParaRPr lang="en-US" dirty="0">
              <a:cs typeface="Calibri"/>
            </a:endParaRPr>
          </a:p>
        </p:txBody>
      </p:sp>
      <p:sp>
        <p:nvSpPr>
          <p:cNvPr id="23" name="Rectangle 22">
            <a:extLst>
              <a:ext uri="{FF2B5EF4-FFF2-40B4-BE49-F238E27FC236}">
                <a16:creationId xmlns:a16="http://schemas.microsoft.com/office/drawing/2014/main" id="{A5A4B269-487B-6C1B-0E9C-82E2B1F615D6}"/>
              </a:ext>
            </a:extLst>
          </p:cNvPr>
          <p:cNvSpPr/>
          <p:nvPr/>
        </p:nvSpPr>
        <p:spPr>
          <a:xfrm>
            <a:off x="772008" y="5059461"/>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ea typeface="+mn-lt"/>
                <a:cs typeface="+mn-lt"/>
              </a:rPr>
              <a:t>Create a positive Endorsement and assign it to an </a:t>
            </a:r>
            <a:r>
              <a:rPr lang="en-US" dirty="0" err="1">
                <a:ea typeface="+mn-lt"/>
                <a:cs typeface="+mn-lt"/>
              </a:rPr>
              <a:t>informationPacket</a:t>
            </a:r>
            <a:r>
              <a:rPr lang="en-US" dirty="0">
                <a:ea typeface="+mn-lt"/>
                <a:cs typeface="+mn-lt"/>
              </a:rPr>
              <a:t>.</a:t>
            </a:r>
          </a:p>
          <a:p>
            <a:pPr>
              <a:lnSpc>
                <a:spcPct val="90000"/>
              </a:lnSpc>
              <a:spcBef>
                <a:spcPts val="1000"/>
              </a:spcBef>
            </a:pPr>
            <a:endParaRPr lang="en-US" dirty="0">
              <a:cs typeface="Calibri"/>
            </a:endParaRPr>
          </a:p>
        </p:txBody>
      </p:sp>
      <p:cxnSp>
        <p:nvCxnSpPr>
          <p:cNvPr id="24" name="Straight Arrow Connector 23">
            <a:extLst>
              <a:ext uri="{FF2B5EF4-FFF2-40B4-BE49-F238E27FC236}">
                <a16:creationId xmlns:a16="http://schemas.microsoft.com/office/drawing/2014/main" id="{5E1179B0-0971-E4CA-E133-9C1A11A4720A}"/>
              </a:ext>
            </a:extLst>
          </p:cNvPr>
          <p:cNvCxnSpPr>
            <a:cxnSpLocks/>
          </p:cNvCxnSpPr>
          <p:nvPr/>
        </p:nvCxnSpPr>
        <p:spPr>
          <a:xfrm>
            <a:off x="7083827" y="4214269"/>
            <a:ext cx="1242349" cy="77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12B351F-50F1-0C7F-FB48-4E58D9364FD9}"/>
              </a:ext>
            </a:extLst>
          </p:cNvPr>
          <p:cNvSpPr/>
          <p:nvPr/>
        </p:nvSpPr>
        <p:spPr>
          <a:xfrm>
            <a:off x="6713679" y="5059460"/>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ea typeface="+mn-lt"/>
                <a:cs typeface="+mn-lt"/>
              </a:rPr>
              <a:t>Create a negative Endorsement (“renunciation”) and assign it to an </a:t>
            </a:r>
            <a:r>
              <a:rPr lang="en-US" dirty="0" err="1">
                <a:ea typeface="+mn-lt"/>
                <a:cs typeface="+mn-lt"/>
              </a:rPr>
              <a:t>InformationPacket</a:t>
            </a:r>
          </a:p>
          <a:p>
            <a:pPr>
              <a:lnSpc>
                <a:spcPct val="90000"/>
              </a:lnSpc>
              <a:spcBef>
                <a:spcPts val="1000"/>
              </a:spcBef>
            </a:pPr>
            <a:endParaRPr lang="en-US" dirty="0">
              <a:cs typeface="Calibri"/>
            </a:endParaRPr>
          </a:p>
        </p:txBody>
      </p:sp>
      <p:sp>
        <p:nvSpPr>
          <p:cNvPr id="27" name="TextBox 26">
            <a:extLst>
              <a:ext uri="{FF2B5EF4-FFF2-40B4-BE49-F238E27FC236}">
                <a16:creationId xmlns:a16="http://schemas.microsoft.com/office/drawing/2014/main" id="{48EEFCE2-CAE8-634A-95A1-931F921A7B16}"/>
              </a:ext>
            </a:extLst>
          </p:cNvPr>
          <p:cNvSpPr txBox="1"/>
          <p:nvPr/>
        </p:nvSpPr>
        <p:spPr>
          <a:xfrm>
            <a:off x="7116501" y="4483259"/>
            <a:ext cx="765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sp>
        <p:nvSpPr>
          <p:cNvPr id="28" name="TextBox 27">
            <a:extLst>
              <a:ext uri="{FF2B5EF4-FFF2-40B4-BE49-F238E27FC236}">
                <a16:creationId xmlns:a16="http://schemas.microsoft.com/office/drawing/2014/main" id="{D29C67CB-146E-4BE6-3B86-E40E4F36C30A}"/>
              </a:ext>
            </a:extLst>
          </p:cNvPr>
          <p:cNvSpPr txBox="1"/>
          <p:nvPr/>
        </p:nvSpPr>
        <p:spPr>
          <a:xfrm>
            <a:off x="943337" y="1213412"/>
            <a:ext cx="9890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 Suppose we have an Agent j that receives an IP from Agent-</a:t>
            </a:r>
            <a:r>
              <a:rPr lang="en-US" dirty="0" err="1">
                <a:cs typeface="Calibri"/>
              </a:rPr>
              <a:t>i</a:t>
            </a:r>
            <a:r>
              <a:rPr lang="en-US" dirty="0">
                <a:cs typeface="Calibri"/>
              </a:rPr>
              <a:t> .</a:t>
            </a:r>
            <a:endParaRPr lang="en-US" dirty="0"/>
          </a:p>
        </p:txBody>
      </p:sp>
    </p:spTree>
    <p:extLst>
      <p:ext uri="{BB962C8B-B14F-4D97-AF65-F5344CB8AC3E}">
        <p14:creationId xmlns:p14="http://schemas.microsoft.com/office/powerpoint/2010/main" val="16975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9F04-CB44-8291-86A8-8C0A725C3A4B}"/>
              </a:ext>
            </a:extLst>
          </p:cNvPr>
          <p:cNvSpPr>
            <a:spLocks noGrp="1"/>
          </p:cNvSpPr>
          <p:nvPr>
            <p:ph type="title"/>
          </p:nvPr>
        </p:nvSpPr>
        <p:spPr/>
        <p:txBody>
          <a:bodyPr/>
          <a:lstStyle/>
          <a:p>
            <a:r>
              <a:rPr lang="en-US" b="1" dirty="0">
                <a:ea typeface="+mj-lt"/>
                <a:cs typeface="+mj-lt"/>
              </a:rPr>
              <a:t>                          Identity Actions</a:t>
            </a:r>
            <a:endParaRPr lang="en-US" dirty="0"/>
          </a:p>
        </p:txBody>
      </p:sp>
      <p:sp>
        <p:nvSpPr>
          <p:cNvPr id="3" name="Content Placeholder 2">
            <a:extLst>
              <a:ext uri="{FF2B5EF4-FFF2-40B4-BE49-F238E27FC236}">
                <a16:creationId xmlns:a16="http://schemas.microsoft.com/office/drawing/2014/main" id="{7840E4DE-53F5-AAC3-C4AF-2746F1D8F451}"/>
              </a:ext>
            </a:extLst>
          </p:cNvPr>
          <p:cNvSpPr>
            <a:spLocks noGrp="1"/>
          </p:cNvSpPr>
          <p:nvPr>
            <p:ph idx="1"/>
          </p:nvPr>
        </p:nvSpPr>
        <p:spPr/>
        <p:txBody>
          <a:bodyPr vert="horz" lIns="91440" tIns="45720" rIns="91440" bIns="45720" rtlCol="0" anchor="t">
            <a:normAutofit/>
          </a:bodyPr>
          <a:lstStyle/>
          <a:p>
            <a:pPr marL="0" indent="0" algn="ctr">
              <a:spcBef>
                <a:spcPct val="0"/>
              </a:spcBef>
              <a:buNone/>
            </a:pPr>
            <a:r>
              <a:rPr lang="en-US" dirty="0">
                <a:latin typeface="Times New Roman"/>
                <a:cs typeface="Times New Roman"/>
              </a:rPr>
              <a:t>Possible “identity” actions that an Agent may schedule to execute.</a:t>
            </a:r>
            <a:endParaRPr lang="en-US" dirty="0">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418278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5FC-FF2F-DEBE-1F48-6C0D573E0EFA}"/>
              </a:ext>
            </a:extLst>
          </p:cNvPr>
          <p:cNvSpPr>
            <a:spLocks noGrp="1"/>
          </p:cNvSpPr>
          <p:nvPr>
            <p:ph type="title"/>
          </p:nvPr>
        </p:nvSpPr>
        <p:spPr>
          <a:xfrm>
            <a:off x="838200" y="181860"/>
            <a:ext cx="10515600" cy="1036197"/>
          </a:xfrm>
        </p:spPr>
        <p:txBody>
          <a:bodyPr>
            <a:normAutofit/>
          </a:bodyPr>
          <a:lstStyle/>
          <a:p>
            <a:pPr>
              <a:spcBef>
                <a:spcPts val="1000"/>
              </a:spcBef>
            </a:pPr>
            <a:r>
              <a:rPr lang="en-US" sz="2800" dirty="0">
                <a:ea typeface="+mj-lt"/>
                <a:cs typeface="+mj-lt"/>
              </a:rPr>
              <a:t>1. </a:t>
            </a:r>
            <a:r>
              <a:rPr lang="en-US" sz="2800" b="1" dirty="0">
                <a:latin typeface="Calibri"/>
                <a:ea typeface="+mj-lt"/>
                <a:cs typeface="Calibri"/>
              </a:rPr>
              <a:t>Increase/Decrease stance</a:t>
            </a:r>
            <a:endParaRPr lang="en-US" sz="2800" dirty="0">
              <a:ea typeface="+mj-lt"/>
              <a:cs typeface="+mj-lt"/>
            </a:endParaRPr>
          </a:p>
        </p:txBody>
      </p:sp>
      <p:sp>
        <p:nvSpPr>
          <p:cNvPr id="4" name="Rectangle 3">
            <a:extLst>
              <a:ext uri="{FF2B5EF4-FFF2-40B4-BE49-F238E27FC236}">
                <a16:creationId xmlns:a16="http://schemas.microsoft.com/office/drawing/2014/main" id="{5ED7C701-8443-C153-6A4A-BCF0A01BD0BF}"/>
              </a:ext>
            </a:extLst>
          </p:cNvPr>
          <p:cNvSpPr/>
          <p:nvPr/>
        </p:nvSpPr>
        <p:spPr>
          <a:xfrm>
            <a:off x="3999053" y="3782027"/>
            <a:ext cx="3115517" cy="61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Based on a condition or rule</a:t>
            </a:r>
          </a:p>
        </p:txBody>
      </p:sp>
      <p:sp>
        <p:nvSpPr>
          <p:cNvPr id="12" name="Rectangle 11">
            <a:extLst>
              <a:ext uri="{FF2B5EF4-FFF2-40B4-BE49-F238E27FC236}">
                <a16:creationId xmlns:a16="http://schemas.microsoft.com/office/drawing/2014/main" id="{2F90F99F-004A-89BB-5C1A-D7F2FBEBE4F2}"/>
              </a:ext>
            </a:extLst>
          </p:cNvPr>
          <p:cNvSpPr/>
          <p:nvPr/>
        </p:nvSpPr>
        <p:spPr>
          <a:xfrm>
            <a:off x="1828799" y="179503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a:t>
            </a:r>
            <a:r>
              <a:rPr lang="en-US" dirty="0" err="1">
                <a:cs typeface="Calibri"/>
              </a:rPr>
              <a:t>i</a:t>
            </a:r>
            <a:endParaRPr lang="en-US" dirty="0" err="1"/>
          </a:p>
        </p:txBody>
      </p:sp>
      <p:cxnSp>
        <p:nvCxnSpPr>
          <p:cNvPr id="14" name="Straight Arrow Connector 13">
            <a:extLst>
              <a:ext uri="{FF2B5EF4-FFF2-40B4-BE49-F238E27FC236}">
                <a16:creationId xmlns:a16="http://schemas.microsoft.com/office/drawing/2014/main" id="{EB26BED2-EA7C-717B-A612-C8A83A0C42E4}"/>
              </a:ext>
            </a:extLst>
          </p:cNvPr>
          <p:cNvCxnSpPr/>
          <p:nvPr/>
        </p:nvCxnSpPr>
        <p:spPr>
          <a:xfrm flipH="1">
            <a:off x="2538834" y="1995787"/>
            <a:ext cx="21221" cy="116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F406BB-9714-9CC7-92FD-D76EDB2A5307}"/>
              </a:ext>
            </a:extLst>
          </p:cNvPr>
          <p:cNvSpPr/>
          <p:nvPr/>
        </p:nvSpPr>
        <p:spPr>
          <a:xfrm>
            <a:off x="1828799" y="316470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 j</a:t>
            </a:r>
          </a:p>
        </p:txBody>
      </p:sp>
      <p:sp>
        <p:nvSpPr>
          <p:cNvPr id="17" name="TextBox 16">
            <a:extLst>
              <a:ext uri="{FF2B5EF4-FFF2-40B4-BE49-F238E27FC236}">
                <a16:creationId xmlns:a16="http://schemas.microsoft.com/office/drawing/2014/main" id="{07C6E511-F9A3-93AD-5050-882AE727A0D7}"/>
              </a:ext>
            </a:extLst>
          </p:cNvPr>
          <p:cNvSpPr txBox="1"/>
          <p:nvPr/>
        </p:nvSpPr>
        <p:spPr>
          <a:xfrm>
            <a:off x="2824223" y="2505919"/>
            <a:ext cx="3273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IP </a:t>
            </a:r>
          </a:p>
        </p:txBody>
      </p:sp>
      <p:cxnSp>
        <p:nvCxnSpPr>
          <p:cNvPr id="19" name="Straight Arrow Connector 18">
            <a:extLst>
              <a:ext uri="{FF2B5EF4-FFF2-40B4-BE49-F238E27FC236}">
                <a16:creationId xmlns:a16="http://schemas.microsoft.com/office/drawing/2014/main" id="{60790F33-0305-1408-C718-C28A4C560BD8}"/>
              </a:ext>
            </a:extLst>
          </p:cNvPr>
          <p:cNvCxnSpPr>
            <a:cxnSpLocks/>
          </p:cNvCxnSpPr>
          <p:nvPr/>
        </p:nvCxnSpPr>
        <p:spPr>
          <a:xfrm flipH="1">
            <a:off x="2915012" y="4330016"/>
            <a:ext cx="1101524" cy="6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DEF066-7510-A301-CBE7-BB6571BD9A93}"/>
              </a:ext>
            </a:extLst>
          </p:cNvPr>
          <p:cNvSpPr txBox="1"/>
          <p:nvPr/>
        </p:nvSpPr>
        <p:spPr>
          <a:xfrm>
            <a:off x="3605514" y="4483260"/>
            <a:ext cx="794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True</a:t>
            </a:r>
            <a:endParaRPr lang="en-US" dirty="0">
              <a:cs typeface="Calibri"/>
            </a:endParaRPr>
          </a:p>
        </p:txBody>
      </p:sp>
      <p:sp>
        <p:nvSpPr>
          <p:cNvPr id="23" name="Rectangle 22">
            <a:extLst>
              <a:ext uri="{FF2B5EF4-FFF2-40B4-BE49-F238E27FC236}">
                <a16:creationId xmlns:a16="http://schemas.microsoft.com/office/drawing/2014/main" id="{A5A4B269-487B-6C1B-0E9C-82E2B1F615D6}"/>
              </a:ext>
            </a:extLst>
          </p:cNvPr>
          <p:cNvSpPr/>
          <p:nvPr/>
        </p:nvSpPr>
        <p:spPr>
          <a:xfrm>
            <a:off x="772008" y="5059461"/>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ea typeface="+mn-lt"/>
                <a:cs typeface="+mn-lt"/>
              </a:rPr>
              <a:t>Agent can Increase the magnitude of a Topic’s Stance within an existing Triad.</a:t>
            </a:r>
            <a:endParaRPr lang="en-US" dirty="0"/>
          </a:p>
          <a:p>
            <a:pPr>
              <a:lnSpc>
                <a:spcPct val="90000"/>
              </a:lnSpc>
              <a:spcBef>
                <a:spcPts val="1000"/>
              </a:spcBef>
            </a:pPr>
            <a:endParaRPr lang="en-US" dirty="0">
              <a:cs typeface="Calibri"/>
            </a:endParaRPr>
          </a:p>
        </p:txBody>
      </p:sp>
      <p:cxnSp>
        <p:nvCxnSpPr>
          <p:cNvPr id="24" name="Straight Arrow Connector 23">
            <a:extLst>
              <a:ext uri="{FF2B5EF4-FFF2-40B4-BE49-F238E27FC236}">
                <a16:creationId xmlns:a16="http://schemas.microsoft.com/office/drawing/2014/main" id="{5E1179B0-0971-E4CA-E133-9C1A11A4720A}"/>
              </a:ext>
            </a:extLst>
          </p:cNvPr>
          <p:cNvCxnSpPr>
            <a:cxnSpLocks/>
          </p:cNvCxnSpPr>
          <p:nvPr/>
        </p:nvCxnSpPr>
        <p:spPr>
          <a:xfrm>
            <a:off x="7083827" y="4214269"/>
            <a:ext cx="1242349" cy="77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12B351F-50F1-0C7F-FB48-4E58D9364FD9}"/>
              </a:ext>
            </a:extLst>
          </p:cNvPr>
          <p:cNvSpPr/>
          <p:nvPr/>
        </p:nvSpPr>
        <p:spPr>
          <a:xfrm>
            <a:off x="6713679" y="5059460"/>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cs typeface="Calibri"/>
              </a:rPr>
              <a:t>Agent can decrease the magnitude of a Topic’s Stance within an existing Triad</a:t>
            </a:r>
            <a:endParaRPr lang="en-US" dirty="0"/>
          </a:p>
        </p:txBody>
      </p:sp>
      <p:sp>
        <p:nvSpPr>
          <p:cNvPr id="27" name="TextBox 26">
            <a:extLst>
              <a:ext uri="{FF2B5EF4-FFF2-40B4-BE49-F238E27FC236}">
                <a16:creationId xmlns:a16="http://schemas.microsoft.com/office/drawing/2014/main" id="{48EEFCE2-CAE8-634A-95A1-931F921A7B16}"/>
              </a:ext>
            </a:extLst>
          </p:cNvPr>
          <p:cNvSpPr txBox="1"/>
          <p:nvPr/>
        </p:nvSpPr>
        <p:spPr>
          <a:xfrm>
            <a:off x="7116501" y="4483259"/>
            <a:ext cx="765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sp>
        <p:nvSpPr>
          <p:cNvPr id="28" name="TextBox 27">
            <a:extLst>
              <a:ext uri="{FF2B5EF4-FFF2-40B4-BE49-F238E27FC236}">
                <a16:creationId xmlns:a16="http://schemas.microsoft.com/office/drawing/2014/main" id="{D29C67CB-146E-4BE6-3B86-E40E4F36C30A}"/>
              </a:ext>
            </a:extLst>
          </p:cNvPr>
          <p:cNvSpPr txBox="1"/>
          <p:nvPr/>
        </p:nvSpPr>
        <p:spPr>
          <a:xfrm>
            <a:off x="943337" y="1213412"/>
            <a:ext cx="9890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 Suppose we have an Agent j that receives an IP from Agent-</a:t>
            </a:r>
            <a:r>
              <a:rPr lang="en-US" dirty="0" err="1">
                <a:cs typeface="Calibri"/>
              </a:rPr>
              <a:t>i</a:t>
            </a:r>
            <a:r>
              <a:rPr lang="en-US" dirty="0">
                <a:cs typeface="Calibri"/>
              </a:rPr>
              <a:t> .</a:t>
            </a:r>
            <a:endParaRPr lang="en-US" dirty="0"/>
          </a:p>
        </p:txBody>
      </p:sp>
    </p:spTree>
    <p:extLst>
      <p:ext uri="{BB962C8B-B14F-4D97-AF65-F5344CB8AC3E}">
        <p14:creationId xmlns:p14="http://schemas.microsoft.com/office/powerpoint/2010/main" val="174346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5FC-FF2F-DEBE-1F48-6C0D573E0EFA}"/>
              </a:ext>
            </a:extLst>
          </p:cNvPr>
          <p:cNvSpPr>
            <a:spLocks noGrp="1"/>
          </p:cNvSpPr>
          <p:nvPr>
            <p:ph type="title"/>
          </p:nvPr>
        </p:nvSpPr>
        <p:spPr>
          <a:xfrm>
            <a:off x="838200" y="181860"/>
            <a:ext cx="10515600" cy="1036197"/>
          </a:xfrm>
        </p:spPr>
        <p:txBody>
          <a:bodyPr>
            <a:normAutofit/>
          </a:bodyPr>
          <a:lstStyle/>
          <a:p>
            <a:pPr>
              <a:spcBef>
                <a:spcPts val="1000"/>
              </a:spcBef>
            </a:pPr>
            <a:r>
              <a:rPr lang="en-US" sz="2800" b="1" dirty="0">
                <a:latin typeface="Calibri"/>
                <a:ea typeface="+mj-lt"/>
                <a:cs typeface="Calibri"/>
              </a:rPr>
              <a:t>2. Adjust Personality</a:t>
            </a:r>
            <a:endParaRPr lang="en-US" sz="2800" dirty="0">
              <a:ea typeface="+mj-lt"/>
              <a:cs typeface="+mj-lt"/>
            </a:endParaRPr>
          </a:p>
        </p:txBody>
      </p:sp>
      <p:sp>
        <p:nvSpPr>
          <p:cNvPr id="4" name="Rectangle 3">
            <a:extLst>
              <a:ext uri="{FF2B5EF4-FFF2-40B4-BE49-F238E27FC236}">
                <a16:creationId xmlns:a16="http://schemas.microsoft.com/office/drawing/2014/main" id="{5ED7C701-8443-C153-6A4A-BCF0A01BD0BF}"/>
              </a:ext>
            </a:extLst>
          </p:cNvPr>
          <p:cNvSpPr/>
          <p:nvPr/>
        </p:nvSpPr>
        <p:spPr>
          <a:xfrm>
            <a:off x="3999053" y="3782027"/>
            <a:ext cx="3115517" cy="61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Based on a condition or rule</a:t>
            </a:r>
          </a:p>
        </p:txBody>
      </p:sp>
      <p:sp>
        <p:nvSpPr>
          <p:cNvPr id="12" name="Rectangle 11">
            <a:extLst>
              <a:ext uri="{FF2B5EF4-FFF2-40B4-BE49-F238E27FC236}">
                <a16:creationId xmlns:a16="http://schemas.microsoft.com/office/drawing/2014/main" id="{2F90F99F-004A-89BB-5C1A-D7F2FBEBE4F2}"/>
              </a:ext>
            </a:extLst>
          </p:cNvPr>
          <p:cNvSpPr/>
          <p:nvPr/>
        </p:nvSpPr>
        <p:spPr>
          <a:xfrm>
            <a:off x="1828799" y="179503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a:t>
            </a:r>
            <a:r>
              <a:rPr lang="en-US" dirty="0" err="1">
                <a:cs typeface="Calibri"/>
              </a:rPr>
              <a:t>i</a:t>
            </a:r>
            <a:endParaRPr lang="en-US" dirty="0" err="1"/>
          </a:p>
        </p:txBody>
      </p:sp>
      <p:cxnSp>
        <p:nvCxnSpPr>
          <p:cNvPr id="14" name="Straight Arrow Connector 13">
            <a:extLst>
              <a:ext uri="{FF2B5EF4-FFF2-40B4-BE49-F238E27FC236}">
                <a16:creationId xmlns:a16="http://schemas.microsoft.com/office/drawing/2014/main" id="{EB26BED2-EA7C-717B-A612-C8A83A0C42E4}"/>
              </a:ext>
            </a:extLst>
          </p:cNvPr>
          <p:cNvCxnSpPr/>
          <p:nvPr/>
        </p:nvCxnSpPr>
        <p:spPr>
          <a:xfrm flipH="1">
            <a:off x="2538834" y="1995787"/>
            <a:ext cx="21221" cy="116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F406BB-9714-9CC7-92FD-D76EDB2A5307}"/>
              </a:ext>
            </a:extLst>
          </p:cNvPr>
          <p:cNvSpPr/>
          <p:nvPr/>
        </p:nvSpPr>
        <p:spPr>
          <a:xfrm>
            <a:off x="1828799" y="316470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 j</a:t>
            </a:r>
          </a:p>
        </p:txBody>
      </p:sp>
      <p:sp>
        <p:nvSpPr>
          <p:cNvPr id="17" name="TextBox 16">
            <a:extLst>
              <a:ext uri="{FF2B5EF4-FFF2-40B4-BE49-F238E27FC236}">
                <a16:creationId xmlns:a16="http://schemas.microsoft.com/office/drawing/2014/main" id="{07C6E511-F9A3-93AD-5050-882AE727A0D7}"/>
              </a:ext>
            </a:extLst>
          </p:cNvPr>
          <p:cNvSpPr txBox="1"/>
          <p:nvPr/>
        </p:nvSpPr>
        <p:spPr>
          <a:xfrm>
            <a:off x="2824223" y="2505919"/>
            <a:ext cx="3273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IP </a:t>
            </a:r>
          </a:p>
        </p:txBody>
      </p:sp>
      <p:cxnSp>
        <p:nvCxnSpPr>
          <p:cNvPr id="19" name="Straight Arrow Connector 18">
            <a:extLst>
              <a:ext uri="{FF2B5EF4-FFF2-40B4-BE49-F238E27FC236}">
                <a16:creationId xmlns:a16="http://schemas.microsoft.com/office/drawing/2014/main" id="{60790F33-0305-1408-C718-C28A4C560BD8}"/>
              </a:ext>
            </a:extLst>
          </p:cNvPr>
          <p:cNvCxnSpPr>
            <a:cxnSpLocks/>
          </p:cNvCxnSpPr>
          <p:nvPr/>
        </p:nvCxnSpPr>
        <p:spPr>
          <a:xfrm flipH="1">
            <a:off x="2915012" y="4330016"/>
            <a:ext cx="1101524" cy="6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DEF066-7510-A301-CBE7-BB6571BD9A93}"/>
              </a:ext>
            </a:extLst>
          </p:cNvPr>
          <p:cNvSpPr txBox="1"/>
          <p:nvPr/>
        </p:nvSpPr>
        <p:spPr>
          <a:xfrm>
            <a:off x="3605514" y="4483260"/>
            <a:ext cx="794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True</a:t>
            </a:r>
            <a:endParaRPr lang="en-US" dirty="0">
              <a:cs typeface="Calibri"/>
            </a:endParaRPr>
          </a:p>
        </p:txBody>
      </p:sp>
      <p:sp>
        <p:nvSpPr>
          <p:cNvPr id="23" name="Rectangle 22">
            <a:extLst>
              <a:ext uri="{FF2B5EF4-FFF2-40B4-BE49-F238E27FC236}">
                <a16:creationId xmlns:a16="http://schemas.microsoft.com/office/drawing/2014/main" id="{A5A4B269-487B-6C1B-0E9C-82E2B1F615D6}"/>
              </a:ext>
            </a:extLst>
          </p:cNvPr>
          <p:cNvSpPr/>
          <p:nvPr/>
        </p:nvSpPr>
        <p:spPr>
          <a:xfrm>
            <a:off x="772008" y="5059461"/>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ea typeface="+mn-lt"/>
                <a:cs typeface="+mn-lt"/>
              </a:rPr>
              <a:t>create a new Triad and add it to the agent's </a:t>
            </a:r>
            <a:r>
              <a:rPr lang="en-US" dirty="0" err="1">
                <a:ea typeface="+mn-lt"/>
                <a:cs typeface="+mn-lt"/>
              </a:rPr>
              <a:t>TriadStack</a:t>
            </a:r>
            <a:endParaRPr lang="en-US" dirty="0" err="1"/>
          </a:p>
          <a:p>
            <a:pPr>
              <a:lnSpc>
                <a:spcPct val="90000"/>
              </a:lnSpc>
              <a:spcBef>
                <a:spcPts val="1000"/>
              </a:spcBef>
            </a:pPr>
            <a:endParaRPr lang="en-US" dirty="0">
              <a:cs typeface="Calibri"/>
            </a:endParaRPr>
          </a:p>
        </p:txBody>
      </p:sp>
      <p:cxnSp>
        <p:nvCxnSpPr>
          <p:cNvPr id="24" name="Straight Arrow Connector 23">
            <a:extLst>
              <a:ext uri="{FF2B5EF4-FFF2-40B4-BE49-F238E27FC236}">
                <a16:creationId xmlns:a16="http://schemas.microsoft.com/office/drawing/2014/main" id="{5E1179B0-0971-E4CA-E133-9C1A11A4720A}"/>
              </a:ext>
            </a:extLst>
          </p:cNvPr>
          <p:cNvCxnSpPr>
            <a:cxnSpLocks/>
          </p:cNvCxnSpPr>
          <p:nvPr/>
        </p:nvCxnSpPr>
        <p:spPr>
          <a:xfrm>
            <a:off x="7083827" y="4214269"/>
            <a:ext cx="1242349" cy="77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12B351F-50F1-0C7F-FB48-4E58D9364FD9}"/>
              </a:ext>
            </a:extLst>
          </p:cNvPr>
          <p:cNvSpPr/>
          <p:nvPr/>
        </p:nvSpPr>
        <p:spPr>
          <a:xfrm>
            <a:off x="6713679" y="5059460"/>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cs typeface="Calibri"/>
              </a:rPr>
              <a:t>Remove an existing triad from the agent's </a:t>
            </a:r>
            <a:r>
              <a:rPr lang="en-US" dirty="0" err="1">
                <a:cs typeface="Calibri"/>
              </a:rPr>
              <a:t>TriadStack</a:t>
            </a:r>
            <a:endParaRPr lang="en-US" dirty="0" err="1"/>
          </a:p>
        </p:txBody>
      </p:sp>
      <p:sp>
        <p:nvSpPr>
          <p:cNvPr id="27" name="TextBox 26">
            <a:extLst>
              <a:ext uri="{FF2B5EF4-FFF2-40B4-BE49-F238E27FC236}">
                <a16:creationId xmlns:a16="http://schemas.microsoft.com/office/drawing/2014/main" id="{48EEFCE2-CAE8-634A-95A1-931F921A7B16}"/>
              </a:ext>
            </a:extLst>
          </p:cNvPr>
          <p:cNvSpPr txBox="1"/>
          <p:nvPr/>
        </p:nvSpPr>
        <p:spPr>
          <a:xfrm>
            <a:off x="7116501" y="4483259"/>
            <a:ext cx="765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sp>
        <p:nvSpPr>
          <p:cNvPr id="28" name="TextBox 27">
            <a:extLst>
              <a:ext uri="{FF2B5EF4-FFF2-40B4-BE49-F238E27FC236}">
                <a16:creationId xmlns:a16="http://schemas.microsoft.com/office/drawing/2014/main" id="{D29C67CB-146E-4BE6-3B86-E40E4F36C30A}"/>
              </a:ext>
            </a:extLst>
          </p:cNvPr>
          <p:cNvSpPr txBox="1"/>
          <p:nvPr/>
        </p:nvSpPr>
        <p:spPr>
          <a:xfrm>
            <a:off x="943337" y="1213412"/>
            <a:ext cx="9890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 Suppose we have an Agent j that receives an IP from Agent-</a:t>
            </a:r>
            <a:r>
              <a:rPr lang="en-US" dirty="0" err="1">
                <a:cs typeface="Calibri"/>
              </a:rPr>
              <a:t>i</a:t>
            </a:r>
            <a:r>
              <a:rPr lang="en-US" dirty="0">
                <a:cs typeface="Calibri"/>
              </a:rPr>
              <a:t> .</a:t>
            </a:r>
            <a:endParaRPr lang="en-US" dirty="0"/>
          </a:p>
        </p:txBody>
      </p:sp>
    </p:spTree>
    <p:extLst>
      <p:ext uri="{BB962C8B-B14F-4D97-AF65-F5344CB8AC3E}">
        <p14:creationId xmlns:p14="http://schemas.microsoft.com/office/powerpoint/2010/main" val="7126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5FC-FF2F-DEBE-1F48-6C0D573E0EFA}"/>
              </a:ext>
            </a:extLst>
          </p:cNvPr>
          <p:cNvSpPr>
            <a:spLocks noGrp="1"/>
          </p:cNvSpPr>
          <p:nvPr>
            <p:ph type="title"/>
          </p:nvPr>
        </p:nvSpPr>
        <p:spPr>
          <a:xfrm>
            <a:off x="838200" y="181860"/>
            <a:ext cx="10515600" cy="1036197"/>
          </a:xfrm>
        </p:spPr>
        <p:txBody>
          <a:bodyPr>
            <a:normAutofit/>
          </a:bodyPr>
          <a:lstStyle/>
          <a:p>
            <a:pPr>
              <a:spcBef>
                <a:spcPts val="1000"/>
              </a:spcBef>
            </a:pPr>
            <a:r>
              <a:rPr lang="en-US" sz="2800" b="1" dirty="0">
                <a:latin typeface="Calibri"/>
                <a:ea typeface="+mj-lt"/>
                <a:cs typeface="Calibri"/>
              </a:rPr>
              <a:t>3. Adjust Group Prestige</a:t>
            </a:r>
            <a:endParaRPr lang="en-US" sz="2800" dirty="0">
              <a:ea typeface="+mj-lt"/>
              <a:cs typeface="+mj-lt"/>
            </a:endParaRPr>
          </a:p>
        </p:txBody>
      </p:sp>
      <p:sp>
        <p:nvSpPr>
          <p:cNvPr id="4" name="Rectangle 3">
            <a:extLst>
              <a:ext uri="{FF2B5EF4-FFF2-40B4-BE49-F238E27FC236}">
                <a16:creationId xmlns:a16="http://schemas.microsoft.com/office/drawing/2014/main" id="{5ED7C701-8443-C153-6A4A-BCF0A01BD0BF}"/>
              </a:ext>
            </a:extLst>
          </p:cNvPr>
          <p:cNvSpPr/>
          <p:nvPr/>
        </p:nvSpPr>
        <p:spPr>
          <a:xfrm>
            <a:off x="3999053" y="3782027"/>
            <a:ext cx="3115517" cy="61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Based on a condition or rule</a:t>
            </a:r>
          </a:p>
        </p:txBody>
      </p:sp>
      <p:sp>
        <p:nvSpPr>
          <p:cNvPr id="12" name="Rectangle 11">
            <a:extLst>
              <a:ext uri="{FF2B5EF4-FFF2-40B4-BE49-F238E27FC236}">
                <a16:creationId xmlns:a16="http://schemas.microsoft.com/office/drawing/2014/main" id="{2F90F99F-004A-89BB-5C1A-D7F2FBEBE4F2}"/>
              </a:ext>
            </a:extLst>
          </p:cNvPr>
          <p:cNvSpPr/>
          <p:nvPr/>
        </p:nvSpPr>
        <p:spPr>
          <a:xfrm>
            <a:off x="1828799" y="179503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a:t>
            </a:r>
            <a:r>
              <a:rPr lang="en-US" dirty="0" err="1">
                <a:cs typeface="Calibri"/>
              </a:rPr>
              <a:t>i</a:t>
            </a:r>
            <a:endParaRPr lang="en-US" dirty="0" err="1"/>
          </a:p>
        </p:txBody>
      </p:sp>
      <p:cxnSp>
        <p:nvCxnSpPr>
          <p:cNvPr id="14" name="Straight Arrow Connector 13">
            <a:extLst>
              <a:ext uri="{FF2B5EF4-FFF2-40B4-BE49-F238E27FC236}">
                <a16:creationId xmlns:a16="http://schemas.microsoft.com/office/drawing/2014/main" id="{EB26BED2-EA7C-717B-A612-C8A83A0C42E4}"/>
              </a:ext>
            </a:extLst>
          </p:cNvPr>
          <p:cNvCxnSpPr/>
          <p:nvPr/>
        </p:nvCxnSpPr>
        <p:spPr>
          <a:xfrm flipH="1">
            <a:off x="2538834" y="1995787"/>
            <a:ext cx="21221" cy="116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F406BB-9714-9CC7-92FD-D76EDB2A5307}"/>
              </a:ext>
            </a:extLst>
          </p:cNvPr>
          <p:cNvSpPr/>
          <p:nvPr/>
        </p:nvSpPr>
        <p:spPr>
          <a:xfrm>
            <a:off x="1828799" y="316470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 j</a:t>
            </a:r>
          </a:p>
        </p:txBody>
      </p:sp>
      <p:sp>
        <p:nvSpPr>
          <p:cNvPr id="17" name="TextBox 16">
            <a:extLst>
              <a:ext uri="{FF2B5EF4-FFF2-40B4-BE49-F238E27FC236}">
                <a16:creationId xmlns:a16="http://schemas.microsoft.com/office/drawing/2014/main" id="{07C6E511-F9A3-93AD-5050-882AE727A0D7}"/>
              </a:ext>
            </a:extLst>
          </p:cNvPr>
          <p:cNvSpPr txBox="1"/>
          <p:nvPr/>
        </p:nvSpPr>
        <p:spPr>
          <a:xfrm>
            <a:off x="2824223" y="2505919"/>
            <a:ext cx="3273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IP </a:t>
            </a:r>
          </a:p>
        </p:txBody>
      </p:sp>
      <p:cxnSp>
        <p:nvCxnSpPr>
          <p:cNvPr id="19" name="Straight Arrow Connector 18">
            <a:extLst>
              <a:ext uri="{FF2B5EF4-FFF2-40B4-BE49-F238E27FC236}">
                <a16:creationId xmlns:a16="http://schemas.microsoft.com/office/drawing/2014/main" id="{60790F33-0305-1408-C718-C28A4C560BD8}"/>
              </a:ext>
            </a:extLst>
          </p:cNvPr>
          <p:cNvCxnSpPr>
            <a:cxnSpLocks/>
          </p:cNvCxnSpPr>
          <p:nvPr/>
        </p:nvCxnSpPr>
        <p:spPr>
          <a:xfrm flipH="1">
            <a:off x="2915012" y="4330016"/>
            <a:ext cx="1101524" cy="6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DEF066-7510-A301-CBE7-BB6571BD9A93}"/>
              </a:ext>
            </a:extLst>
          </p:cNvPr>
          <p:cNvSpPr txBox="1"/>
          <p:nvPr/>
        </p:nvSpPr>
        <p:spPr>
          <a:xfrm>
            <a:off x="3605514" y="4483260"/>
            <a:ext cx="794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True</a:t>
            </a:r>
            <a:endParaRPr lang="en-US" dirty="0">
              <a:cs typeface="Calibri"/>
            </a:endParaRPr>
          </a:p>
        </p:txBody>
      </p:sp>
      <p:sp>
        <p:nvSpPr>
          <p:cNvPr id="23" name="Rectangle 22">
            <a:extLst>
              <a:ext uri="{FF2B5EF4-FFF2-40B4-BE49-F238E27FC236}">
                <a16:creationId xmlns:a16="http://schemas.microsoft.com/office/drawing/2014/main" id="{A5A4B269-487B-6C1B-0E9C-82E2B1F615D6}"/>
              </a:ext>
            </a:extLst>
          </p:cNvPr>
          <p:cNvSpPr/>
          <p:nvPr/>
        </p:nvSpPr>
        <p:spPr>
          <a:xfrm>
            <a:off x="772008" y="5059461"/>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ea typeface="+mn-lt"/>
                <a:cs typeface="+mn-lt"/>
              </a:rPr>
              <a:t>Increase perception of Prestige for a Group</a:t>
            </a:r>
            <a:endParaRPr lang="en-US" dirty="0"/>
          </a:p>
        </p:txBody>
      </p:sp>
      <p:cxnSp>
        <p:nvCxnSpPr>
          <p:cNvPr id="24" name="Straight Arrow Connector 23">
            <a:extLst>
              <a:ext uri="{FF2B5EF4-FFF2-40B4-BE49-F238E27FC236}">
                <a16:creationId xmlns:a16="http://schemas.microsoft.com/office/drawing/2014/main" id="{5E1179B0-0971-E4CA-E133-9C1A11A4720A}"/>
              </a:ext>
            </a:extLst>
          </p:cNvPr>
          <p:cNvCxnSpPr>
            <a:cxnSpLocks/>
          </p:cNvCxnSpPr>
          <p:nvPr/>
        </p:nvCxnSpPr>
        <p:spPr>
          <a:xfrm>
            <a:off x="7083827" y="4214269"/>
            <a:ext cx="1242349" cy="77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12B351F-50F1-0C7F-FB48-4E58D9364FD9}"/>
              </a:ext>
            </a:extLst>
          </p:cNvPr>
          <p:cNvSpPr/>
          <p:nvPr/>
        </p:nvSpPr>
        <p:spPr>
          <a:xfrm>
            <a:off x="6713679" y="5059460"/>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cs typeface="Calibri"/>
              </a:rPr>
              <a:t>Decrease perception of Prestige for a Group</a:t>
            </a:r>
            <a:endParaRPr lang="en-US" dirty="0"/>
          </a:p>
        </p:txBody>
      </p:sp>
      <p:sp>
        <p:nvSpPr>
          <p:cNvPr id="27" name="TextBox 26">
            <a:extLst>
              <a:ext uri="{FF2B5EF4-FFF2-40B4-BE49-F238E27FC236}">
                <a16:creationId xmlns:a16="http://schemas.microsoft.com/office/drawing/2014/main" id="{48EEFCE2-CAE8-634A-95A1-931F921A7B16}"/>
              </a:ext>
            </a:extLst>
          </p:cNvPr>
          <p:cNvSpPr txBox="1"/>
          <p:nvPr/>
        </p:nvSpPr>
        <p:spPr>
          <a:xfrm>
            <a:off x="7116501" y="4483259"/>
            <a:ext cx="765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sp>
        <p:nvSpPr>
          <p:cNvPr id="28" name="TextBox 27">
            <a:extLst>
              <a:ext uri="{FF2B5EF4-FFF2-40B4-BE49-F238E27FC236}">
                <a16:creationId xmlns:a16="http://schemas.microsoft.com/office/drawing/2014/main" id="{D29C67CB-146E-4BE6-3B86-E40E4F36C30A}"/>
              </a:ext>
            </a:extLst>
          </p:cNvPr>
          <p:cNvSpPr txBox="1"/>
          <p:nvPr/>
        </p:nvSpPr>
        <p:spPr>
          <a:xfrm>
            <a:off x="943337" y="1213412"/>
            <a:ext cx="9890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 Suppose we have an Agent j that receives an IP from Agent-</a:t>
            </a:r>
            <a:r>
              <a:rPr lang="en-US" dirty="0" err="1">
                <a:cs typeface="Calibri"/>
              </a:rPr>
              <a:t>i</a:t>
            </a:r>
            <a:r>
              <a:rPr lang="en-US" dirty="0">
                <a:cs typeface="Calibri"/>
              </a:rPr>
              <a:t> .</a:t>
            </a:r>
            <a:endParaRPr lang="en-US" dirty="0"/>
          </a:p>
        </p:txBody>
      </p:sp>
    </p:spTree>
    <p:extLst>
      <p:ext uri="{BB962C8B-B14F-4D97-AF65-F5344CB8AC3E}">
        <p14:creationId xmlns:p14="http://schemas.microsoft.com/office/powerpoint/2010/main" val="316866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A03182-3C5B-FF6F-6B4F-48CF8C1F10FF}"/>
              </a:ext>
            </a:extLst>
          </p:cNvPr>
          <p:cNvSpPr txBox="1"/>
          <p:nvPr/>
        </p:nvSpPr>
        <p:spPr>
          <a:xfrm>
            <a:off x="1859666" y="2660249"/>
            <a:ext cx="68715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                                </a:t>
            </a:r>
            <a:r>
              <a:rPr lang="en-US" sz="4400" b="1" dirty="0">
                <a:cs typeface="Calibri"/>
              </a:rPr>
              <a:t>Relationship Actions</a:t>
            </a:r>
            <a:endParaRPr lang="en-US" sz="4400">
              <a:cs typeface="Calibri"/>
            </a:endParaRPr>
          </a:p>
        </p:txBody>
      </p:sp>
    </p:spTree>
    <p:extLst>
      <p:ext uri="{BB962C8B-B14F-4D97-AF65-F5344CB8AC3E}">
        <p14:creationId xmlns:p14="http://schemas.microsoft.com/office/powerpoint/2010/main" val="273350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AB67-8527-90D6-7E70-59E869FF134C}"/>
              </a:ext>
            </a:extLst>
          </p:cNvPr>
          <p:cNvSpPr>
            <a:spLocks noGrp="1"/>
          </p:cNvSpPr>
          <p:nvPr>
            <p:ph type="title"/>
          </p:nvPr>
        </p:nvSpPr>
        <p:spPr>
          <a:xfrm>
            <a:off x="838200" y="365125"/>
            <a:ext cx="10515600" cy="920450"/>
          </a:xfrm>
        </p:spPr>
        <p:txBody>
          <a:bodyPr/>
          <a:lstStyle/>
          <a:p>
            <a:pPr>
              <a:spcBef>
                <a:spcPts val="1000"/>
              </a:spcBef>
            </a:pPr>
            <a:r>
              <a:rPr lang="en-US" sz="2800" b="1" dirty="0">
                <a:ea typeface="+mj-lt"/>
                <a:cs typeface="+mj-lt"/>
              </a:rPr>
              <a:t>1. </a:t>
            </a:r>
            <a:r>
              <a:rPr lang="en-US" sz="2800" b="1" dirty="0">
                <a:latin typeface="Calibri"/>
                <a:cs typeface="Calibri"/>
              </a:rPr>
              <a:t>Strengthen or weaken the contact with sending agent.</a:t>
            </a:r>
            <a:endParaRPr lang="en-US" sz="2800" dirty="0">
              <a:ea typeface="+mj-lt"/>
              <a:cs typeface="+mj-lt"/>
            </a:endParaRPr>
          </a:p>
          <a:p>
            <a:endParaRPr lang="en-US" dirty="0">
              <a:cs typeface="Calibri Light"/>
            </a:endParaRPr>
          </a:p>
        </p:txBody>
      </p:sp>
      <p:sp>
        <p:nvSpPr>
          <p:cNvPr id="4" name="Rectangle 3">
            <a:extLst>
              <a:ext uri="{FF2B5EF4-FFF2-40B4-BE49-F238E27FC236}">
                <a16:creationId xmlns:a16="http://schemas.microsoft.com/office/drawing/2014/main" id="{6408B01C-0E62-5E91-85A2-A9973C527A58}"/>
              </a:ext>
            </a:extLst>
          </p:cNvPr>
          <p:cNvSpPr/>
          <p:nvPr/>
        </p:nvSpPr>
        <p:spPr>
          <a:xfrm>
            <a:off x="1336875" y="1515317"/>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a:t>
            </a:r>
            <a:r>
              <a:rPr lang="en-US" dirty="0" err="1">
                <a:cs typeface="Calibri"/>
              </a:rPr>
              <a:t>i</a:t>
            </a:r>
            <a:endParaRPr lang="en-US" dirty="0" err="1"/>
          </a:p>
        </p:txBody>
      </p:sp>
      <p:cxnSp>
        <p:nvCxnSpPr>
          <p:cNvPr id="5" name="Straight Arrow Connector 4">
            <a:extLst>
              <a:ext uri="{FF2B5EF4-FFF2-40B4-BE49-F238E27FC236}">
                <a16:creationId xmlns:a16="http://schemas.microsoft.com/office/drawing/2014/main" id="{AED8F299-02A7-6670-7F61-1AF27CAD73BA}"/>
              </a:ext>
            </a:extLst>
          </p:cNvPr>
          <p:cNvCxnSpPr/>
          <p:nvPr/>
        </p:nvCxnSpPr>
        <p:spPr>
          <a:xfrm flipH="1">
            <a:off x="2046910" y="1947560"/>
            <a:ext cx="21221" cy="116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2F6D7DF-DD28-3AB1-CB65-9677C5D228E9}"/>
              </a:ext>
            </a:extLst>
          </p:cNvPr>
          <p:cNvSpPr/>
          <p:nvPr/>
        </p:nvSpPr>
        <p:spPr>
          <a:xfrm>
            <a:off x="1336875" y="3116481"/>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 j</a:t>
            </a:r>
          </a:p>
        </p:txBody>
      </p:sp>
      <p:sp>
        <p:nvSpPr>
          <p:cNvPr id="7" name="TextBox 6">
            <a:extLst>
              <a:ext uri="{FF2B5EF4-FFF2-40B4-BE49-F238E27FC236}">
                <a16:creationId xmlns:a16="http://schemas.microsoft.com/office/drawing/2014/main" id="{2B98A4F1-8111-5D73-2F76-B078C2428BB1}"/>
              </a:ext>
            </a:extLst>
          </p:cNvPr>
          <p:cNvSpPr txBox="1"/>
          <p:nvPr/>
        </p:nvSpPr>
        <p:spPr>
          <a:xfrm>
            <a:off x="2290099" y="23865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IP</a:t>
            </a:r>
          </a:p>
        </p:txBody>
      </p:sp>
      <p:sp>
        <p:nvSpPr>
          <p:cNvPr id="8" name="TextBox 7">
            <a:extLst>
              <a:ext uri="{FF2B5EF4-FFF2-40B4-BE49-F238E27FC236}">
                <a16:creationId xmlns:a16="http://schemas.microsoft.com/office/drawing/2014/main" id="{F1BA4CC3-CD46-B2A6-13F5-87F3E0B11DAC}"/>
              </a:ext>
            </a:extLst>
          </p:cNvPr>
          <p:cNvSpPr txBox="1"/>
          <p:nvPr/>
        </p:nvSpPr>
        <p:spPr>
          <a:xfrm>
            <a:off x="3667607" y="1941048"/>
            <a:ext cx="68522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Here Agent j is trying to receive an IP from Agent </a:t>
            </a:r>
            <a:r>
              <a:rPr lang="en-US" dirty="0" err="1">
                <a:ea typeface="+mn-lt"/>
                <a:cs typeface="+mn-lt"/>
              </a:rPr>
              <a:t>i</a:t>
            </a:r>
            <a:r>
              <a:rPr lang="en-US" dirty="0">
                <a:ea typeface="+mn-lt"/>
                <a:cs typeface="+mn-lt"/>
              </a:rPr>
              <a:t> .</a:t>
            </a:r>
            <a:br>
              <a:rPr lang="en-US" dirty="0">
                <a:ea typeface="+mn-lt"/>
                <a:cs typeface="+mn-lt"/>
              </a:rPr>
            </a:br>
            <a:r>
              <a:rPr lang="en-US" dirty="0">
                <a:ea typeface="+mn-lt"/>
                <a:cs typeface="+mn-lt"/>
              </a:rPr>
              <a:t>Inbound Trust Score for the Reception Channel is  </a:t>
            </a:r>
            <a:r>
              <a:rPr lang="en-US" dirty="0" err="1">
                <a:ea typeface="+mn-lt"/>
                <a:cs typeface="+mn-lt"/>
              </a:rPr>
              <a:t>InboundTrustscore-ij</a:t>
            </a:r>
            <a:endParaRPr lang="en-US" dirty="0">
              <a:cs typeface="Calibri"/>
            </a:endParaRPr>
          </a:p>
        </p:txBody>
      </p:sp>
      <p:sp>
        <p:nvSpPr>
          <p:cNvPr id="9" name="TextBox 8">
            <a:extLst>
              <a:ext uri="{FF2B5EF4-FFF2-40B4-BE49-F238E27FC236}">
                <a16:creationId xmlns:a16="http://schemas.microsoft.com/office/drawing/2014/main" id="{5784646D-155E-717D-C55E-AC65198DB457}"/>
              </a:ext>
            </a:extLst>
          </p:cNvPr>
          <p:cNvSpPr txBox="1"/>
          <p:nvPr/>
        </p:nvSpPr>
        <p:spPr>
          <a:xfrm>
            <a:off x="1251995" y="4000981"/>
            <a:ext cx="66689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If agent j wants to Strengthen the contact with agent </a:t>
            </a:r>
            <a:r>
              <a:rPr lang="en-US" b="1" dirty="0" err="1"/>
              <a:t>i</a:t>
            </a:r>
            <a:endParaRPr lang="en-US" dirty="0" err="1">
              <a:cs typeface="Calibri" panose="020F0502020204030204"/>
            </a:endParaRPr>
          </a:p>
        </p:txBody>
      </p:sp>
      <p:sp>
        <p:nvSpPr>
          <p:cNvPr id="10" name="TextBox 9">
            <a:extLst>
              <a:ext uri="{FF2B5EF4-FFF2-40B4-BE49-F238E27FC236}">
                <a16:creationId xmlns:a16="http://schemas.microsoft.com/office/drawing/2014/main" id="{E3ED2FFC-6D10-BF77-D974-E186D46EA74F}"/>
              </a:ext>
            </a:extLst>
          </p:cNvPr>
          <p:cNvSpPr txBox="1"/>
          <p:nvPr/>
        </p:nvSpPr>
        <p:spPr>
          <a:xfrm>
            <a:off x="2234034" y="4481451"/>
            <a:ext cx="37174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-&gt; Increase the </a:t>
            </a:r>
            <a:r>
              <a:rPr lang="en-US" dirty="0" err="1">
                <a:cs typeface="Calibri"/>
              </a:rPr>
              <a:t>InboundTrustscore-ij</a:t>
            </a:r>
          </a:p>
        </p:txBody>
      </p:sp>
      <p:sp>
        <p:nvSpPr>
          <p:cNvPr id="11" name="TextBox 10">
            <a:extLst>
              <a:ext uri="{FF2B5EF4-FFF2-40B4-BE49-F238E27FC236}">
                <a16:creationId xmlns:a16="http://schemas.microsoft.com/office/drawing/2014/main" id="{C6CEE685-2708-79AB-4E17-ECD846B8EABD}"/>
              </a:ext>
            </a:extLst>
          </p:cNvPr>
          <p:cNvSpPr txBox="1"/>
          <p:nvPr/>
        </p:nvSpPr>
        <p:spPr>
          <a:xfrm>
            <a:off x="1251994" y="5004120"/>
            <a:ext cx="66689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If agent j wants to Weaken the contact with agent </a:t>
            </a:r>
            <a:r>
              <a:rPr lang="en-US" b="1" dirty="0" err="1"/>
              <a:t>i</a:t>
            </a:r>
            <a:endParaRPr lang="en-US" dirty="0" err="1">
              <a:cs typeface="Calibri" panose="020F0502020204030204"/>
            </a:endParaRPr>
          </a:p>
        </p:txBody>
      </p:sp>
      <p:sp>
        <p:nvSpPr>
          <p:cNvPr id="13" name="TextBox 12">
            <a:extLst>
              <a:ext uri="{FF2B5EF4-FFF2-40B4-BE49-F238E27FC236}">
                <a16:creationId xmlns:a16="http://schemas.microsoft.com/office/drawing/2014/main" id="{7A88CE9A-76BC-D4E2-8A26-8D10D2B5276E}"/>
              </a:ext>
            </a:extLst>
          </p:cNvPr>
          <p:cNvSpPr txBox="1"/>
          <p:nvPr/>
        </p:nvSpPr>
        <p:spPr>
          <a:xfrm>
            <a:off x="2291907" y="5629273"/>
            <a:ext cx="37174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-&gt; Decrease the </a:t>
            </a:r>
            <a:r>
              <a:rPr lang="en-US" dirty="0" err="1">
                <a:cs typeface="Calibri"/>
              </a:rPr>
              <a:t>InboundTrustscore-ij</a:t>
            </a:r>
            <a:endParaRPr lang="en-US" dirty="0">
              <a:cs typeface="Calibri"/>
            </a:endParaRPr>
          </a:p>
        </p:txBody>
      </p:sp>
    </p:spTree>
    <p:extLst>
      <p:ext uri="{BB962C8B-B14F-4D97-AF65-F5344CB8AC3E}">
        <p14:creationId xmlns:p14="http://schemas.microsoft.com/office/powerpoint/2010/main" val="32777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5FC-FF2F-DEBE-1F48-6C0D573E0EFA}"/>
              </a:ext>
            </a:extLst>
          </p:cNvPr>
          <p:cNvSpPr>
            <a:spLocks noGrp="1"/>
          </p:cNvSpPr>
          <p:nvPr>
            <p:ph type="title"/>
          </p:nvPr>
        </p:nvSpPr>
        <p:spPr>
          <a:xfrm>
            <a:off x="838200" y="181860"/>
            <a:ext cx="10515600" cy="1036197"/>
          </a:xfrm>
        </p:spPr>
        <p:txBody>
          <a:bodyPr>
            <a:normAutofit/>
          </a:bodyPr>
          <a:lstStyle/>
          <a:p>
            <a:pPr>
              <a:spcBef>
                <a:spcPts val="1000"/>
              </a:spcBef>
            </a:pPr>
            <a:r>
              <a:rPr lang="en-US" sz="2800" b="1" dirty="0">
                <a:latin typeface="Calibri"/>
                <a:cs typeface="Calibri"/>
              </a:rPr>
              <a:t>2. Create new/Renew contact with an Agent or block agent.(</a:t>
            </a:r>
            <a:r>
              <a:rPr lang="en-US" sz="2800" dirty="0">
                <a:latin typeface="Calibri"/>
                <a:cs typeface="Calibri"/>
              </a:rPr>
              <a:t>Probably with an endorsed Agent</a:t>
            </a:r>
            <a:r>
              <a:rPr lang="en-US" sz="2800" b="1" dirty="0">
                <a:latin typeface="Calibri"/>
                <a:cs typeface="Calibri"/>
              </a:rPr>
              <a:t>)</a:t>
            </a:r>
            <a:endParaRPr lang="en-US" sz="2800" dirty="0">
              <a:ea typeface="+mj-lt"/>
              <a:cs typeface="+mj-lt"/>
            </a:endParaRPr>
          </a:p>
        </p:txBody>
      </p:sp>
      <p:sp>
        <p:nvSpPr>
          <p:cNvPr id="4" name="Rectangle 3">
            <a:extLst>
              <a:ext uri="{FF2B5EF4-FFF2-40B4-BE49-F238E27FC236}">
                <a16:creationId xmlns:a16="http://schemas.microsoft.com/office/drawing/2014/main" id="{5ED7C701-8443-C153-6A4A-BCF0A01BD0BF}"/>
              </a:ext>
            </a:extLst>
          </p:cNvPr>
          <p:cNvSpPr/>
          <p:nvPr/>
        </p:nvSpPr>
        <p:spPr>
          <a:xfrm>
            <a:off x="3999053" y="3782027"/>
            <a:ext cx="3115517" cy="61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Based on a condition or rule</a:t>
            </a:r>
          </a:p>
        </p:txBody>
      </p:sp>
      <p:sp>
        <p:nvSpPr>
          <p:cNvPr id="12" name="Rectangle 11">
            <a:extLst>
              <a:ext uri="{FF2B5EF4-FFF2-40B4-BE49-F238E27FC236}">
                <a16:creationId xmlns:a16="http://schemas.microsoft.com/office/drawing/2014/main" id="{2F90F99F-004A-89BB-5C1A-D7F2FBEBE4F2}"/>
              </a:ext>
            </a:extLst>
          </p:cNvPr>
          <p:cNvSpPr/>
          <p:nvPr/>
        </p:nvSpPr>
        <p:spPr>
          <a:xfrm>
            <a:off x="1828799" y="179503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a:t>
            </a:r>
            <a:r>
              <a:rPr lang="en-US" dirty="0" err="1">
                <a:cs typeface="Calibri"/>
              </a:rPr>
              <a:t>i</a:t>
            </a:r>
            <a:endParaRPr lang="en-US" dirty="0" err="1"/>
          </a:p>
        </p:txBody>
      </p:sp>
      <p:cxnSp>
        <p:nvCxnSpPr>
          <p:cNvPr id="14" name="Straight Arrow Connector 13">
            <a:extLst>
              <a:ext uri="{FF2B5EF4-FFF2-40B4-BE49-F238E27FC236}">
                <a16:creationId xmlns:a16="http://schemas.microsoft.com/office/drawing/2014/main" id="{EB26BED2-EA7C-717B-A612-C8A83A0C42E4}"/>
              </a:ext>
            </a:extLst>
          </p:cNvPr>
          <p:cNvCxnSpPr/>
          <p:nvPr/>
        </p:nvCxnSpPr>
        <p:spPr>
          <a:xfrm flipH="1">
            <a:off x="2538834" y="1995787"/>
            <a:ext cx="21221" cy="116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F406BB-9714-9CC7-92FD-D76EDB2A5307}"/>
              </a:ext>
            </a:extLst>
          </p:cNvPr>
          <p:cNvSpPr/>
          <p:nvPr/>
        </p:nvSpPr>
        <p:spPr>
          <a:xfrm>
            <a:off x="1828799" y="3164709"/>
            <a:ext cx="1446835" cy="5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 j</a:t>
            </a:r>
          </a:p>
        </p:txBody>
      </p:sp>
      <p:sp>
        <p:nvSpPr>
          <p:cNvPr id="17" name="TextBox 16">
            <a:extLst>
              <a:ext uri="{FF2B5EF4-FFF2-40B4-BE49-F238E27FC236}">
                <a16:creationId xmlns:a16="http://schemas.microsoft.com/office/drawing/2014/main" id="{07C6E511-F9A3-93AD-5050-882AE727A0D7}"/>
              </a:ext>
            </a:extLst>
          </p:cNvPr>
          <p:cNvSpPr txBox="1"/>
          <p:nvPr/>
        </p:nvSpPr>
        <p:spPr>
          <a:xfrm>
            <a:off x="2824223" y="2505919"/>
            <a:ext cx="3273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IP (Endorsement-of-IP = Agent-k)</a:t>
            </a:r>
          </a:p>
        </p:txBody>
      </p:sp>
      <p:cxnSp>
        <p:nvCxnSpPr>
          <p:cNvPr id="19" name="Straight Arrow Connector 18">
            <a:extLst>
              <a:ext uri="{FF2B5EF4-FFF2-40B4-BE49-F238E27FC236}">
                <a16:creationId xmlns:a16="http://schemas.microsoft.com/office/drawing/2014/main" id="{60790F33-0305-1408-C718-C28A4C560BD8}"/>
              </a:ext>
            </a:extLst>
          </p:cNvPr>
          <p:cNvCxnSpPr>
            <a:cxnSpLocks/>
          </p:cNvCxnSpPr>
          <p:nvPr/>
        </p:nvCxnSpPr>
        <p:spPr>
          <a:xfrm flipH="1">
            <a:off x="2915012" y="4330016"/>
            <a:ext cx="1101524" cy="6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DEF066-7510-A301-CBE7-BB6571BD9A93}"/>
              </a:ext>
            </a:extLst>
          </p:cNvPr>
          <p:cNvSpPr txBox="1"/>
          <p:nvPr/>
        </p:nvSpPr>
        <p:spPr>
          <a:xfrm>
            <a:off x="3605514" y="4483260"/>
            <a:ext cx="794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True</a:t>
            </a:r>
            <a:endParaRPr lang="en-US" dirty="0">
              <a:cs typeface="Calibri"/>
            </a:endParaRPr>
          </a:p>
        </p:txBody>
      </p:sp>
      <p:sp>
        <p:nvSpPr>
          <p:cNvPr id="23" name="Rectangle 22">
            <a:extLst>
              <a:ext uri="{FF2B5EF4-FFF2-40B4-BE49-F238E27FC236}">
                <a16:creationId xmlns:a16="http://schemas.microsoft.com/office/drawing/2014/main" id="{A5A4B269-487B-6C1B-0E9C-82E2B1F615D6}"/>
              </a:ext>
            </a:extLst>
          </p:cNvPr>
          <p:cNvSpPr/>
          <p:nvPr/>
        </p:nvSpPr>
        <p:spPr>
          <a:xfrm>
            <a:off x="772008" y="5059461"/>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Create connection between Agent j and Agent k(IP's Endorsed agent)</a:t>
            </a:r>
          </a:p>
          <a:p>
            <a:pPr algn="ctr"/>
            <a:endParaRPr lang="en-US" dirty="0">
              <a:cs typeface="Calibri"/>
            </a:endParaRPr>
          </a:p>
          <a:p>
            <a:pPr algn="ctr"/>
            <a:r>
              <a:rPr lang="en-US" dirty="0">
                <a:cs typeface="Calibri"/>
              </a:rPr>
              <a:t>-&gt; This can be done by increasing </a:t>
            </a:r>
            <a:r>
              <a:rPr lang="en-US" dirty="0" err="1">
                <a:cs typeface="Calibri"/>
              </a:rPr>
              <a:t>Inboundtrustscore-jk</a:t>
            </a:r>
            <a:endParaRPr lang="en-US" dirty="0">
              <a:cs typeface="Calibri"/>
            </a:endParaRPr>
          </a:p>
        </p:txBody>
      </p:sp>
      <p:cxnSp>
        <p:nvCxnSpPr>
          <p:cNvPr id="24" name="Straight Arrow Connector 23">
            <a:extLst>
              <a:ext uri="{FF2B5EF4-FFF2-40B4-BE49-F238E27FC236}">
                <a16:creationId xmlns:a16="http://schemas.microsoft.com/office/drawing/2014/main" id="{5E1179B0-0971-E4CA-E133-9C1A11A4720A}"/>
              </a:ext>
            </a:extLst>
          </p:cNvPr>
          <p:cNvCxnSpPr>
            <a:cxnSpLocks/>
          </p:cNvCxnSpPr>
          <p:nvPr/>
        </p:nvCxnSpPr>
        <p:spPr>
          <a:xfrm>
            <a:off x="7083827" y="4214269"/>
            <a:ext cx="1242349" cy="77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12B351F-50F1-0C7F-FB48-4E58D9364FD9}"/>
              </a:ext>
            </a:extLst>
          </p:cNvPr>
          <p:cNvSpPr/>
          <p:nvPr/>
        </p:nvSpPr>
        <p:spPr>
          <a:xfrm>
            <a:off x="6713679" y="5059460"/>
            <a:ext cx="3964327" cy="144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Block the Agent k(Endorsed Agent)</a:t>
            </a:r>
            <a:endParaRPr lang="en-US" dirty="0"/>
          </a:p>
          <a:p>
            <a:pPr algn="ctr"/>
            <a:endParaRPr lang="en-US" dirty="0">
              <a:cs typeface="Calibri"/>
            </a:endParaRPr>
          </a:p>
          <a:p>
            <a:pPr algn="ctr"/>
            <a:r>
              <a:rPr lang="en-US" dirty="0">
                <a:cs typeface="Calibri"/>
              </a:rPr>
              <a:t>-&gt;This can be done by decreasing </a:t>
            </a:r>
            <a:r>
              <a:rPr lang="en-US" dirty="0" err="1">
                <a:cs typeface="Calibri"/>
              </a:rPr>
              <a:t>Inboundtrustscore-jk</a:t>
            </a:r>
            <a:r>
              <a:rPr lang="en-US" dirty="0">
                <a:cs typeface="Calibri"/>
              </a:rPr>
              <a:t> below a lower threshold</a:t>
            </a:r>
            <a:endParaRPr lang="en-US"/>
          </a:p>
        </p:txBody>
      </p:sp>
      <p:sp>
        <p:nvSpPr>
          <p:cNvPr id="27" name="TextBox 26">
            <a:extLst>
              <a:ext uri="{FF2B5EF4-FFF2-40B4-BE49-F238E27FC236}">
                <a16:creationId xmlns:a16="http://schemas.microsoft.com/office/drawing/2014/main" id="{48EEFCE2-CAE8-634A-95A1-931F921A7B16}"/>
              </a:ext>
            </a:extLst>
          </p:cNvPr>
          <p:cNvSpPr txBox="1"/>
          <p:nvPr/>
        </p:nvSpPr>
        <p:spPr>
          <a:xfrm>
            <a:off x="7116501" y="4483259"/>
            <a:ext cx="765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False</a:t>
            </a:r>
          </a:p>
        </p:txBody>
      </p:sp>
      <p:sp>
        <p:nvSpPr>
          <p:cNvPr id="28" name="TextBox 27">
            <a:extLst>
              <a:ext uri="{FF2B5EF4-FFF2-40B4-BE49-F238E27FC236}">
                <a16:creationId xmlns:a16="http://schemas.microsoft.com/office/drawing/2014/main" id="{D29C67CB-146E-4BE6-3B86-E40E4F36C30A}"/>
              </a:ext>
            </a:extLst>
          </p:cNvPr>
          <p:cNvSpPr txBox="1"/>
          <p:nvPr/>
        </p:nvSpPr>
        <p:spPr>
          <a:xfrm>
            <a:off x="943337" y="1213412"/>
            <a:ext cx="9890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 Suppose we have an Agent j that receives an IP(</a:t>
            </a:r>
            <a:r>
              <a:rPr lang="en-US" dirty="0">
                <a:ea typeface="+mn-lt"/>
                <a:cs typeface="+mn-lt"/>
              </a:rPr>
              <a:t>whose endorsed agent is Agent-k</a:t>
            </a:r>
            <a:r>
              <a:rPr lang="en-US" dirty="0">
                <a:cs typeface="Calibri"/>
              </a:rPr>
              <a:t>) from Agent-</a:t>
            </a:r>
            <a:r>
              <a:rPr lang="en-US" dirty="0" err="1">
                <a:cs typeface="Calibri"/>
              </a:rPr>
              <a:t>i</a:t>
            </a:r>
            <a:r>
              <a:rPr lang="en-US" dirty="0">
                <a:cs typeface="Calibri"/>
              </a:rPr>
              <a:t> .</a:t>
            </a:r>
            <a:endParaRPr lang="en-US" dirty="0"/>
          </a:p>
        </p:txBody>
      </p:sp>
      <p:cxnSp>
        <p:nvCxnSpPr>
          <p:cNvPr id="31" name="Straight Arrow Connector 30">
            <a:extLst>
              <a:ext uri="{FF2B5EF4-FFF2-40B4-BE49-F238E27FC236}">
                <a16:creationId xmlns:a16="http://schemas.microsoft.com/office/drawing/2014/main" id="{1E5C1C8B-1C4F-82F4-6D75-ADFA607BC598}"/>
              </a:ext>
            </a:extLst>
          </p:cNvPr>
          <p:cNvCxnSpPr>
            <a:cxnSpLocks/>
          </p:cNvCxnSpPr>
          <p:nvPr/>
        </p:nvCxnSpPr>
        <p:spPr>
          <a:xfrm>
            <a:off x="5926358" y="2719205"/>
            <a:ext cx="1068729" cy="44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75CB372-F769-A790-5FAD-102582334E4C}"/>
              </a:ext>
            </a:extLst>
          </p:cNvPr>
          <p:cNvSpPr txBox="1"/>
          <p:nvPr/>
        </p:nvSpPr>
        <p:spPr>
          <a:xfrm>
            <a:off x="6971818" y="2978551"/>
            <a:ext cx="50581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Agent-k is the agent that sent the IP to the Agent-</a:t>
            </a:r>
            <a:r>
              <a:rPr lang="en-US" dirty="0" err="1">
                <a:cs typeface="Calibri"/>
              </a:rPr>
              <a:t>i</a:t>
            </a:r>
            <a:r>
              <a:rPr lang="en-US" dirty="0">
                <a:cs typeface="Calibri"/>
              </a:rPr>
              <a:t>. </a:t>
            </a:r>
          </a:p>
        </p:txBody>
      </p:sp>
    </p:spTree>
    <p:extLst>
      <p:ext uri="{BB962C8B-B14F-4D97-AF65-F5344CB8AC3E}">
        <p14:creationId xmlns:p14="http://schemas.microsoft.com/office/powerpoint/2010/main" val="342291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9C6-1437-2D3B-4B60-BD12021EA9D6}"/>
              </a:ext>
            </a:extLst>
          </p:cNvPr>
          <p:cNvSpPr>
            <a:spLocks noGrp="1"/>
          </p:cNvSpPr>
          <p:nvPr>
            <p:ph type="title"/>
          </p:nvPr>
        </p:nvSpPr>
        <p:spPr>
          <a:xfrm>
            <a:off x="780327" y="2303885"/>
            <a:ext cx="10515600" cy="1325563"/>
          </a:xfrm>
        </p:spPr>
        <p:txBody>
          <a:bodyPr/>
          <a:lstStyle/>
          <a:p>
            <a:r>
              <a:rPr lang="en-US" b="1" dirty="0">
                <a:ea typeface="+mj-lt"/>
                <a:cs typeface="+mj-lt"/>
              </a:rPr>
              <a:t>                      Information Actions</a:t>
            </a:r>
            <a:endParaRPr lang="en-US" dirty="0"/>
          </a:p>
        </p:txBody>
      </p:sp>
      <p:sp>
        <p:nvSpPr>
          <p:cNvPr id="4" name="TextBox 3">
            <a:extLst>
              <a:ext uri="{FF2B5EF4-FFF2-40B4-BE49-F238E27FC236}">
                <a16:creationId xmlns:a16="http://schemas.microsoft.com/office/drawing/2014/main" id="{C6211239-37CA-4FAD-3D86-945FBAE820A2}"/>
              </a:ext>
            </a:extLst>
          </p:cNvPr>
          <p:cNvSpPr txBox="1"/>
          <p:nvPr/>
        </p:nvSpPr>
        <p:spPr>
          <a:xfrm>
            <a:off x="1570299" y="3721260"/>
            <a:ext cx="90513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 Possible “information” actions that an Agent may schedule to execute.</a:t>
            </a:r>
            <a:endParaRPr lang="en-US" sz="2400">
              <a:cs typeface="Calibri"/>
            </a:endParaRPr>
          </a:p>
        </p:txBody>
      </p:sp>
    </p:spTree>
    <p:extLst>
      <p:ext uri="{BB962C8B-B14F-4D97-AF65-F5344CB8AC3E}">
        <p14:creationId xmlns:p14="http://schemas.microsoft.com/office/powerpoint/2010/main" val="271729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5D09-D167-5462-64E2-FD53EFC430E2}"/>
              </a:ext>
            </a:extLst>
          </p:cNvPr>
          <p:cNvSpPr>
            <a:spLocks noGrp="1"/>
          </p:cNvSpPr>
          <p:nvPr>
            <p:ph type="title"/>
          </p:nvPr>
        </p:nvSpPr>
        <p:spPr>
          <a:xfrm>
            <a:off x="838200" y="365125"/>
            <a:ext cx="10515600" cy="968677"/>
          </a:xfrm>
        </p:spPr>
        <p:txBody>
          <a:bodyPr>
            <a:normAutofit/>
          </a:bodyPr>
          <a:lstStyle/>
          <a:p>
            <a:br>
              <a:rPr lang="en-US" sz="2800" b="1" dirty="0">
                <a:latin typeface="Times New Roman"/>
                <a:cs typeface="Times New Roman"/>
              </a:rPr>
            </a:br>
            <a:r>
              <a:rPr lang="en-US" sz="2800" b="1" dirty="0">
                <a:latin typeface="Times New Roman"/>
                <a:cs typeface="Times New Roman"/>
              </a:rPr>
              <a:t>Actions that needs to be performed by an agent when sending an IP.</a:t>
            </a:r>
            <a:endParaRPr lang="en-US" sz="2800"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4EC1DE6A-D8E6-E5D6-3DE2-BBC4E4006025}"/>
              </a:ext>
            </a:extLst>
          </p:cNvPr>
          <p:cNvSpPr>
            <a:spLocks noGrp="1"/>
          </p:cNvSpPr>
          <p:nvPr>
            <p:ph idx="1"/>
          </p:nvPr>
        </p:nvSpPr>
        <p:spPr/>
        <p:txBody>
          <a:bodyPr vert="horz" lIns="91440" tIns="45720" rIns="91440" bIns="45720" rtlCol="0" anchor="t">
            <a:normAutofit/>
          </a:bodyPr>
          <a:lstStyle/>
          <a:p>
            <a:pPr marL="0" indent="0">
              <a:buNone/>
            </a:pPr>
            <a:r>
              <a:rPr lang="en-US" sz="2400" b="1" dirty="0">
                <a:latin typeface="Times New Roman"/>
                <a:cs typeface="Times New Roman"/>
              </a:rPr>
              <a:t>Action 1 : Outbound Trust Score</a:t>
            </a:r>
            <a:endParaRPr lang="en-US" sz="2400" dirty="0">
              <a:ea typeface="+mn-lt"/>
              <a:cs typeface="+mn-lt"/>
            </a:endParaRPr>
          </a:p>
          <a:p>
            <a:pPr marL="0" indent="0">
              <a:buNone/>
            </a:pPr>
            <a:endParaRPr lang="en-US" sz="2400" dirty="0">
              <a:ea typeface="+mn-lt"/>
              <a:cs typeface="+mn-lt"/>
            </a:endParaRPr>
          </a:p>
          <a:p>
            <a:pPr marL="0" indent="0">
              <a:buNone/>
            </a:pPr>
            <a:r>
              <a:rPr lang="en-US" sz="2400" dirty="0">
                <a:latin typeface="Times New Roman"/>
                <a:cs typeface="Times New Roman"/>
              </a:rPr>
              <a:t>An agent before sending an IP checks if the </a:t>
            </a:r>
            <a:r>
              <a:rPr lang="en-US" sz="2400" b="1" dirty="0">
                <a:latin typeface="Times New Roman"/>
                <a:cs typeface="Times New Roman"/>
              </a:rPr>
              <a:t>Outbound Trust Score</a:t>
            </a:r>
            <a:r>
              <a:rPr lang="en-US" sz="2400" dirty="0">
                <a:latin typeface="Times New Roman"/>
                <a:cs typeface="Times New Roman"/>
              </a:rPr>
              <a:t> for the Communication channel connecting it to the receiver agent is greater than the </a:t>
            </a:r>
            <a:r>
              <a:rPr lang="en-US" sz="2400" b="1" dirty="0">
                <a:latin typeface="Times New Roman"/>
                <a:cs typeface="Times New Roman"/>
              </a:rPr>
              <a:t>predefined  threshold Outbound Trust Score</a:t>
            </a:r>
            <a:r>
              <a:rPr lang="en-US" sz="2400" dirty="0">
                <a:latin typeface="Times New Roman"/>
                <a:cs typeface="Times New Roman"/>
              </a:rPr>
              <a:t>.</a:t>
            </a:r>
            <a:endParaRPr lang="en-US" sz="2400" dirty="0">
              <a:ea typeface="+mn-lt"/>
              <a:cs typeface="+mn-lt"/>
            </a:endParaRPr>
          </a:p>
          <a:p>
            <a:pPr marL="0" indent="0">
              <a:buNone/>
            </a:pPr>
            <a:endParaRPr lang="en-US" sz="2400" dirty="0">
              <a:ea typeface="+mn-lt"/>
              <a:cs typeface="+mn-lt"/>
            </a:endParaRPr>
          </a:p>
          <a:p>
            <a:pPr marL="0" indent="0">
              <a:buNone/>
            </a:pPr>
            <a:r>
              <a:rPr lang="en-US" sz="2400" b="1" dirty="0">
                <a:ea typeface="+mn-lt"/>
                <a:cs typeface="+mn-lt"/>
              </a:rPr>
              <a:t>Outboun</a:t>
            </a:r>
            <a:r>
              <a:rPr lang="en-US" sz="2400" b="1" dirty="0">
                <a:latin typeface="Times New Roman"/>
                <a:cs typeface="Times New Roman"/>
              </a:rPr>
              <a:t>d Trust Score:- </a:t>
            </a:r>
            <a:r>
              <a:rPr lang="en-US" sz="2400" dirty="0">
                <a:latin typeface="Times New Roman"/>
                <a:cs typeface="Times New Roman"/>
              </a:rPr>
              <a:t>Each Communication channel connecting Agent </a:t>
            </a:r>
            <a:r>
              <a:rPr lang="en-US" sz="2400" dirty="0" err="1">
                <a:latin typeface="Times New Roman"/>
                <a:cs typeface="Times New Roman"/>
              </a:rPr>
              <a:t>i</a:t>
            </a:r>
            <a:r>
              <a:rPr lang="en-US" sz="2400" dirty="0">
                <a:latin typeface="Times New Roman"/>
                <a:cs typeface="Times New Roman"/>
              </a:rPr>
              <a:t> to Agent j</a:t>
            </a:r>
            <a:r>
              <a:rPr lang="en-US" sz="2400" dirty="0">
                <a:ea typeface="+mn-lt"/>
                <a:cs typeface="+mn-lt"/>
              </a:rPr>
              <a:t> </a:t>
            </a:r>
            <a:r>
              <a:rPr lang="en-US" sz="2400" dirty="0">
                <a:latin typeface="Times New Roman"/>
                <a:cs typeface="Times New Roman"/>
              </a:rPr>
              <a:t>has an </a:t>
            </a:r>
            <a:r>
              <a:rPr lang="en-US" sz="2400" dirty="0" err="1">
                <a:latin typeface="Times New Roman"/>
                <a:cs typeface="Times New Roman"/>
              </a:rPr>
              <a:t>OutboundTrustScore</a:t>
            </a:r>
            <a:r>
              <a:rPr lang="en-US" sz="2400" dirty="0">
                <a:latin typeface="Times New Roman"/>
                <a:cs typeface="Times New Roman"/>
              </a:rPr>
              <a:t> property. </a:t>
            </a:r>
          </a:p>
        </p:txBody>
      </p:sp>
    </p:spTree>
    <p:extLst>
      <p:ext uri="{BB962C8B-B14F-4D97-AF65-F5344CB8AC3E}">
        <p14:creationId xmlns:p14="http://schemas.microsoft.com/office/powerpoint/2010/main" val="404669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71C9-E7F6-F652-0DBA-7188BF52B667}"/>
              </a:ext>
            </a:extLst>
          </p:cNvPr>
          <p:cNvSpPr>
            <a:spLocks noGrp="1"/>
          </p:cNvSpPr>
          <p:nvPr>
            <p:ph type="title"/>
          </p:nvPr>
        </p:nvSpPr>
        <p:spPr>
          <a:xfrm>
            <a:off x="838200" y="365125"/>
            <a:ext cx="10515600" cy="1007260"/>
          </a:xfrm>
        </p:spPr>
        <p:txBody>
          <a:bodyPr>
            <a:normAutofit/>
          </a:bodyPr>
          <a:lstStyle/>
          <a:p>
            <a:r>
              <a:rPr lang="en-US" sz="2800" b="1" dirty="0">
                <a:latin typeface="Times New Roman"/>
                <a:ea typeface="+mj-lt"/>
                <a:cs typeface="+mj-lt"/>
              </a:rPr>
              <a:t>Actions that needs to be performed by agents when receiving an IP.</a:t>
            </a:r>
            <a:endParaRPr lang="en-US" sz="2800" b="1">
              <a:latin typeface="Times New Roman"/>
              <a:cs typeface="Calibri Light"/>
            </a:endParaRPr>
          </a:p>
        </p:txBody>
      </p:sp>
      <p:sp>
        <p:nvSpPr>
          <p:cNvPr id="5" name="Rectangle 4">
            <a:extLst>
              <a:ext uri="{FF2B5EF4-FFF2-40B4-BE49-F238E27FC236}">
                <a16:creationId xmlns:a16="http://schemas.microsoft.com/office/drawing/2014/main" id="{3023321C-6CB1-00F1-2E9E-DE15E1277EF4}"/>
              </a:ext>
            </a:extLst>
          </p:cNvPr>
          <p:cNvSpPr/>
          <p:nvPr/>
        </p:nvSpPr>
        <p:spPr>
          <a:xfrm>
            <a:off x="4903927" y="1146977"/>
            <a:ext cx="1147822" cy="443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Set of IPs</a:t>
            </a:r>
            <a:endParaRPr lang="en-US" dirty="0"/>
          </a:p>
        </p:txBody>
      </p:sp>
      <p:sp>
        <p:nvSpPr>
          <p:cNvPr id="8" name="Diamond 7">
            <a:extLst>
              <a:ext uri="{FF2B5EF4-FFF2-40B4-BE49-F238E27FC236}">
                <a16:creationId xmlns:a16="http://schemas.microsoft.com/office/drawing/2014/main" id="{AD10828F-C420-8E32-8FE3-71DF5D77B1A5}"/>
              </a:ext>
            </a:extLst>
          </p:cNvPr>
          <p:cNvSpPr/>
          <p:nvPr/>
        </p:nvSpPr>
        <p:spPr>
          <a:xfrm>
            <a:off x="3030879" y="2080792"/>
            <a:ext cx="4851719" cy="1552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 IF </a:t>
            </a:r>
            <a:r>
              <a:rPr lang="en-US" dirty="0" err="1">
                <a:ea typeface="+mn-lt"/>
                <a:cs typeface="+mn-lt"/>
              </a:rPr>
              <a:t>InboundTrustScore</a:t>
            </a:r>
            <a:r>
              <a:rPr lang="en-US" dirty="0">
                <a:ea typeface="+mn-lt"/>
                <a:cs typeface="+mn-lt"/>
              </a:rPr>
              <a:t> &gt;= </a:t>
            </a:r>
            <a:br>
              <a:rPr lang="en-US" dirty="0">
                <a:ea typeface="+mn-lt"/>
                <a:cs typeface="+mn-lt"/>
              </a:rPr>
            </a:br>
            <a:r>
              <a:rPr lang="en-US" dirty="0">
                <a:ea typeface="+mn-lt"/>
                <a:cs typeface="+mn-lt"/>
              </a:rPr>
              <a:t>threshold Inbound </a:t>
            </a:r>
            <a:r>
              <a:rPr lang="en-US" dirty="0" err="1">
                <a:ea typeface="+mn-lt"/>
                <a:cs typeface="+mn-lt"/>
              </a:rPr>
              <a:t>TrustScore</a:t>
            </a:r>
            <a:endParaRPr lang="en-US" dirty="0" err="1"/>
          </a:p>
        </p:txBody>
      </p:sp>
      <p:cxnSp>
        <p:nvCxnSpPr>
          <p:cNvPr id="9" name="Straight Arrow Connector 8">
            <a:extLst>
              <a:ext uri="{FF2B5EF4-FFF2-40B4-BE49-F238E27FC236}">
                <a16:creationId xmlns:a16="http://schemas.microsoft.com/office/drawing/2014/main" id="{552A41E9-0681-1F9B-1D9E-196E89DDA9CE}"/>
              </a:ext>
            </a:extLst>
          </p:cNvPr>
          <p:cNvCxnSpPr/>
          <p:nvPr/>
        </p:nvCxnSpPr>
        <p:spPr>
          <a:xfrm flipV="1">
            <a:off x="7938666" y="2848697"/>
            <a:ext cx="1145892"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4F06CD-D7AB-9F21-F873-0884C8738AB4}"/>
              </a:ext>
            </a:extLst>
          </p:cNvPr>
          <p:cNvSpPr/>
          <p:nvPr/>
        </p:nvSpPr>
        <p:spPr>
          <a:xfrm>
            <a:off x="9090103" y="2632394"/>
            <a:ext cx="1147822" cy="443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End</a:t>
            </a:r>
            <a:endParaRPr lang="en-US" dirty="0"/>
          </a:p>
        </p:txBody>
      </p:sp>
      <p:sp>
        <p:nvSpPr>
          <p:cNvPr id="11" name="TextBox 10">
            <a:extLst>
              <a:ext uri="{FF2B5EF4-FFF2-40B4-BE49-F238E27FC236}">
                <a16:creationId xmlns:a16="http://schemas.microsoft.com/office/drawing/2014/main" id="{1F9D01F0-D13B-F9E1-4CD0-274BD34BF904}"/>
              </a:ext>
            </a:extLst>
          </p:cNvPr>
          <p:cNvSpPr txBox="1"/>
          <p:nvPr/>
        </p:nvSpPr>
        <p:spPr>
          <a:xfrm>
            <a:off x="8122052" y="241187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False</a:t>
            </a:r>
          </a:p>
        </p:txBody>
      </p:sp>
      <p:cxnSp>
        <p:nvCxnSpPr>
          <p:cNvPr id="12" name="Straight Arrow Connector 11">
            <a:extLst>
              <a:ext uri="{FF2B5EF4-FFF2-40B4-BE49-F238E27FC236}">
                <a16:creationId xmlns:a16="http://schemas.microsoft.com/office/drawing/2014/main" id="{9C2176BD-517F-433E-C53C-B73499CF35D2}"/>
              </a:ext>
            </a:extLst>
          </p:cNvPr>
          <p:cNvCxnSpPr/>
          <p:nvPr/>
        </p:nvCxnSpPr>
        <p:spPr>
          <a:xfrm>
            <a:off x="5456138" y="1380883"/>
            <a:ext cx="7716" cy="66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iamond 12">
            <a:extLst>
              <a:ext uri="{FF2B5EF4-FFF2-40B4-BE49-F238E27FC236}">
                <a16:creationId xmlns:a16="http://schemas.microsoft.com/office/drawing/2014/main" id="{2934B92B-93B0-C4C2-6EAB-5314DE831FDA}"/>
              </a:ext>
            </a:extLst>
          </p:cNvPr>
          <p:cNvSpPr/>
          <p:nvPr/>
        </p:nvSpPr>
        <p:spPr>
          <a:xfrm>
            <a:off x="3040526" y="4058133"/>
            <a:ext cx="4880655" cy="15915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If IP's Triad is compatible with one or</a:t>
            </a:r>
            <a:br>
              <a:rPr lang="en-US" dirty="0">
                <a:ea typeface="+mn-lt"/>
                <a:cs typeface="+mn-lt"/>
              </a:rPr>
            </a:br>
            <a:r>
              <a:rPr lang="en-US" dirty="0">
                <a:ea typeface="+mn-lt"/>
                <a:cs typeface="+mn-lt"/>
              </a:rPr>
              <a:t>more Triads in Receiver's </a:t>
            </a:r>
            <a:r>
              <a:rPr lang="en-US" dirty="0" err="1">
                <a:ea typeface="+mn-lt"/>
                <a:cs typeface="+mn-lt"/>
              </a:rPr>
              <a:t>TriadStack</a:t>
            </a:r>
            <a:br>
              <a:rPr lang="en-US" dirty="0">
                <a:ea typeface="+mn-lt"/>
                <a:cs typeface="+mn-lt"/>
              </a:rPr>
            </a:br>
            <a:r>
              <a:rPr lang="en-US" dirty="0">
                <a:ea typeface="+mn-lt"/>
                <a:cs typeface="+mn-lt"/>
              </a:rPr>
              <a:t> </a:t>
            </a:r>
            <a:endParaRPr lang="en-US" dirty="0"/>
          </a:p>
        </p:txBody>
      </p:sp>
      <p:cxnSp>
        <p:nvCxnSpPr>
          <p:cNvPr id="14" name="Straight Arrow Connector 13">
            <a:extLst>
              <a:ext uri="{FF2B5EF4-FFF2-40B4-BE49-F238E27FC236}">
                <a16:creationId xmlns:a16="http://schemas.microsoft.com/office/drawing/2014/main" id="{93758231-0A48-50B0-6476-8DF6EA92C681}"/>
              </a:ext>
            </a:extLst>
          </p:cNvPr>
          <p:cNvCxnSpPr>
            <a:cxnSpLocks/>
          </p:cNvCxnSpPr>
          <p:nvPr/>
        </p:nvCxnSpPr>
        <p:spPr>
          <a:xfrm>
            <a:off x="5456137" y="3396807"/>
            <a:ext cx="7716" cy="66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5F44A00-4F6C-62F8-DAC4-9681A48CA0EE}"/>
              </a:ext>
            </a:extLst>
          </p:cNvPr>
          <p:cNvSpPr/>
          <p:nvPr/>
        </p:nvSpPr>
        <p:spPr>
          <a:xfrm>
            <a:off x="9321596" y="4667609"/>
            <a:ext cx="1147822" cy="443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End</a:t>
            </a:r>
            <a:endParaRPr lang="en-US" dirty="0"/>
          </a:p>
        </p:txBody>
      </p:sp>
      <p:cxnSp>
        <p:nvCxnSpPr>
          <p:cNvPr id="16" name="Straight Arrow Connector 15">
            <a:extLst>
              <a:ext uri="{FF2B5EF4-FFF2-40B4-BE49-F238E27FC236}">
                <a16:creationId xmlns:a16="http://schemas.microsoft.com/office/drawing/2014/main" id="{F05C0030-8381-BDF9-EE93-A2A2F0491245}"/>
              </a:ext>
            </a:extLst>
          </p:cNvPr>
          <p:cNvCxnSpPr>
            <a:cxnSpLocks/>
          </p:cNvCxnSpPr>
          <p:nvPr/>
        </p:nvCxnSpPr>
        <p:spPr>
          <a:xfrm flipV="1">
            <a:off x="7938665" y="4845330"/>
            <a:ext cx="1377385"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724BBC-85D9-B6B6-BD06-88E35A1FC3E8}"/>
              </a:ext>
            </a:extLst>
          </p:cNvPr>
          <p:cNvSpPr txBox="1"/>
          <p:nvPr/>
        </p:nvSpPr>
        <p:spPr>
          <a:xfrm>
            <a:off x="8122051" y="44856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False</a:t>
            </a:r>
          </a:p>
        </p:txBody>
      </p:sp>
      <p:sp>
        <p:nvSpPr>
          <p:cNvPr id="18" name="TextBox 17">
            <a:extLst>
              <a:ext uri="{FF2B5EF4-FFF2-40B4-BE49-F238E27FC236}">
                <a16:creationId xmlns:a16="http://schemas.microsoft.com/office/drawing/2014/main" id="{683A4CE4-0C58-C8B2-438A-C35DB73EF2D1}"/>
              </a:ext>
            </a:extLst>
          </p:cNvPr>
          <p:cNvSpPr txBox="1"/>
          <p:nvPr/>
        </p:nvSpPr>
        <p:spPr>
          <a:xfrm>
            <a:off x="5585267" y="363686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True</a:t>
            </a:r>
          </a:p>
        </p:txBody>
      </p:sp>
      <p:sp>
        <p:nvSpPr>
          <p:cNvPr id="21" name="TextBox 20">
            <a:extLst>
              <a:ext uri="{FF2B5EF4-FFF2-40B4-BE49-F238E27FC236}">
                <a16:creationId xmlns:a16="http://schemas.microsoft.com/office/drawing/2014/main" id="{4909A62D-4FD8-CF31-E3B3-B9E2DC9F8B39}"/>
              </a:ext>
            </a:extLst>
          </p:cNvPr>
          <p:cNvSpPr txBox="1"/>
          <p:nvPr/>
        </p:nvSpPr>
        <p:spPr>
          <a:xfrm>
            <a:off x="5556330" y="56142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True</a:t>
            </a:r>
          </a:p>
        </p:txBody>
      </p:sp>
      <p:cxnSp>
        <p:nvCxnSpPr>
          <p:cNvPr id="22" name="Straight Arrow Connector 21">
            <a:extLst>
              <a:ext uri="{FF2B5EF4-FFF2-40B4-BE49-F238E27FC236}">
                <a16:creationId xmlns:a16="http://schemas.microsoft.com/office/drawing/2014/main" id="{4A1515A6-589D-CCB9-A761-385EA6E1C85A}"/>
              </a:ext>
            </a:extLst>
          </p:cNvPr>
          <p:cNvCxnSpPr>
            <a:cxnSpLocks/>
          </p:cNvCxnSpPr>
          <p:nvPr/>
        </p:nvCxnSpPr>
        <p:spPr>
          <a:xfrm>
            <a:off x="5485074" y="5316276"/>
            <a:ext cx="7716" cy="66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3929290-F9DF-C59D-F8F0-DB5738FC484A}"/>
              </a:ext>
            </a:extLst>
          </p:cNvPr>
          <p:cNvSpPr txBox="1"/>
          <p:nvPr/>
        </p:nvSpPr>
        <p:spPr>
          <a:xfrm>
            <a:off x="4211979" y="604463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Consider for processing</a:t>
            </a:r>
          </a:p>
        </p:txBody>
      </p:sp>
    </p:spTree>
    <p:extLst>
      <p:ext uri="{BB962C8B-B14F-4D97-AF65-F5344CB8AC3E}">
        <p14:creationId xmlns:p14="http://schemas.microsoft.com/office/powerpoint/2010/main" val="311587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71C9-E7F6-F652-0DBA-7188BF52B667}"/>
              </a:ext>
            </a:extLst>
          </p:cNvPr>
          <p:cNvSpPr>
            <a:spLocks noGrp="1"/>
          </p:cNvSpPr>
          <p:nvPr>
            <p:ph type="title"/>
          </p:nvPr>
        </p:nvSpPr>
        <p:spPr>
          <a:xfrm>
            <a:off x="838200" y="365125"/>
            <a:ext cx="10515600" cy="1007260"/>
          </a:xfrm>
        </p:spPr>
        <p:txBody>
          <a:bodyPr>
            <a:normAutofit/>
          </a:bodyPr>
          <a:lstStyle/>
          <a:p>
            <a:r>
              <a:rPr lang="en-US" sz="2800" b="1" dirty="0">
                <a:latin typeface="Times New Roman"/>
                <a:ea typeface="+mj-lt"/>
                <a:cs typeface="+mj-lt"/>
              </a:rPr>
              <a:t>Actions that needs to be performed by agents when receiving an IP.</a:t>
            </a:r>
            <a:endParaRPr lang="en-US" sz="2800" b="1">
              <a:latin typeface="Times New Roman"/>
              <a:cs typeface="Calibri Light"/>
            </a:endParaRPr>
          </a:p>
        </p:txBody>
      </p:sp>
      <p:sp>
        <p:nvSpPr>
          <p:cNvPr id="3" name="Content Placeholder 2">
            <a:extLst>
              <a:ext uri="{FF2B5EF4-FFF2-40B4-BE49-F238E27FC236}">
                <a16:creationId xmlns:a16="http://schemas.microsoft.com/office/drawing/2014/main" id="{15FA04CB-484B-7064-83D5-180350C17095}"/>
              </a:ext>
            </a:extLst>
          </p:cNvPr>
          <p:cNvSpPr>
            <a:spLocks noGrp="1"/>
          </p:cNvSpPr>
          <p:nvPr>
            <p:ph idx="1"/>
          </p:nvPr>
        </p:nvSpPr>
        <p:spPr>
          <a:xfrm>
            <a:off x="838200" y="1507321"/>
            <a:ext cx="10515600" cy="4351338"/>
          </a:xfrm>
        </p:spPr>
        <p:txBody>
          <a:bodyPr vert="horz" lIns="91440" tIns="45720" rIns="91440" bIns="45720" rtlCol="0" anchor="t">
            <a:normAutofit/>
          </a:bodyPr>
          <a:lstStyle/>
          <a:p>
            <a:pPr marL="0" indent="0">
              <a:buNone/>
            </a:pPr>
            <a:r>
              <a:rPr lang="en-US" sz="2400" b="1" dirty="0">
                <a:latin typeface="Times New Roman"/>
                <a:ea typeface="Cambria"/>
                <a:cs typeface="Calibri"/>
              </a:rPr>
              <a:t>Action 1 : </a:t>
            </a:r>
            <a:r>
              <a:rPr lang="en-US" sz="2400" b="1" dirty="0">
                <a:latin typeface="Times New Roman"/>
                <a:ea typeface="Cambria"/>
                <a:cs typeface="Times New Roman"/>
              </a:rPr>
              <a:t>Inbound Trust Score</a:t>
            </a:r>
          </a:p>
          <a:p>
            <a:pPr marL="0" indent="0">
              <a:buNone/>
            </a:pPr>
            <a:endParaRPr lang="en-US" sz="2400" b="1" dirty="0">
              <a:latin typeface="Times New Roman"/>
              <a:ea typeface="Cambria"/>
              <a:cs typeface="Times New Roman"/>
            </a:endParaRPr>
          </a:p>
          <a:p>
            <a:pPr marL="0" indent="0">
              <a:buNone/>
            </a:pPr>
            <a:r>
              <a:rPr lang="en-US" sz="2400" dirty="0">
                <a:latin typeface="Times New Roman"/>
                <a:ea typeface="Cambria"/>
                <a:cs typeface="Calibri"/>
              </a:rPr>
              <a:t>An agent before receiving an IP checks if the </a:t>
            </a:r>
            <a:r>
              <a:rPr lang="en-US" sz="2400" b="1" dirty="0">
                <a:latin typeface="Times New Roman"/>
                <a:ea typeface="Cambria"/>
                <a:cs typeface="Calibri"/>
              </a:rPr>
              <a:t>Inbound Trust Score</a:t>
            </a:r>
            <a:r>
              <a:rPr lang="en-US" sz="2400" dirty="0">
                <a:latin typeface="Times New Roman"/>
                <a:ea typeface="Cambria"/>
                <a:cs typeface="Calibri"/>
              </a:rPr>
              <a:t> for the Reception Channel connecting it to the sender agent is greater than the </a:t>
            </a:r>
            <a:r>
              <a:rPr lang="en-US" sz="2400" b="1" dirty="0">
                <a:latin typeface="Times New Roman"/>
                <a:ea typeface="Cambria"/>
                <a:cs typeface="Calibri"/>
              </a:rPr>
              <a:t>threshold Inbound Trust Score</a:t>
            </a:r>
            <a:r>
              <a:rPr lang="en-US" sz="2400" dirty="0">
                <a:latin typeface="Times New Roman"/>
                <a:ea typeface="Cambria"/>
                <a:cs typeface="Calibri"/>
              </a:rPr>
              <a:t>.</a:t>
            </a:r>
          </a:p>
          <a:p>
            <a:pPr marL="0" indent="0">
              <a:buNone/>
            </a:pPr>
            <a:endParaRPr lang="en-US" sz="2400" dirty="0">
              <a:latin typeface="Times New Roman"/>
              <a:ea typeface="Cambria"/>
              <a:cs typeface="Calibri"/>
            </a:endParaRPr>
          </a:p>
          <a:p>
            <a:pPr marL="0" indent="0">
              <a:buNone/>
            </a:pPr>
            <a:r>
              <a:rPr lang="en-US" sz="2400" b="1" dirty="0">
                <a:latin typeface="Times New Roman"/>
                <a:ea typeface="Cambria"/>
                <a:cs typeface="Times New Roman"/>
              </a:rPr>
              <a:t>Inbound Trust Score:- </a:t>
            </a:r>
            <a:r>
              <a:rPr lang="en-US" sz="2400" dirty="0">
                <a:latin typeface="Times New Roman"/>
                <a:ea typeface="Cambria"/>
                <a:cs typeface="Calibri"/>
              </a:rPr>
              <a:t>Each Reception Channel connecting Agent </a:t>
            </a:r>
            <a:r>
              <a:rPr lang="en-US" sz="2400" dirty="0" err="1">
                <a:latin typeface="Times New Roman"/>
                <a:ea typeface="Cambria"/>
                <a:cs typeface="Calibri"/>
              </a:rPr>
              <a:t>i</a:t>
            </a:r>
            <a:r>
              <a:rPr lang="en-US" sz="2400" dirty="0">
                <a:latin typeface="Times New Roman"/>
                <a:ea typeface="Cambria"/>
                <a:cs typeface="Calibri"/>
              </a:rPr>
              <a:t> to Agent j has an </a:t>
            </a:r>
            <a:r>
              <a:rPr lang="en-US" sz="2400" dirty="0" err="1">
                <a:latin typeface="Times New Roman"/>
                <a:ea typeface="Cambria"/>
                <a:cs typeface="Calibri"/>
              </a:rPr>
              <a:t>InboundTrustScore</a:t>
            </a:r>
            <a:r>
              <a:rPr lang="en-US" sz="2400" dirty="0">
                <a:latin typeface="Times New Roman"/>
                <a:ea typeface="Cambria"/>
                <a:cs typeface="Calibri"/>
              </a:rPr>
              <a:t> property. </a:t>
            </a:r>
          </a:p>
          <a:p>
            <a:pPr marL="0" indent="0">
              <a:buNone/>
            </a:pPr>
            <a:endParaRPr lang="en-US" dirty="0">
              <a:latin typeface="Times New Roman"/>
              <a:ea typeface="Cambria"/>
              <a:cs typeface="Calibri"/>
            </a:endParaRPr>
          </a:p>
          <a:p>
            <a:endParaRPr lang="en-US" sz="2100" dirty="0">
              <a:latin typeface="Times New Roman"/>
              <a:ea typeface="Cambria"/>
              <a:cs typeface="Calibri"/>
            </a:endParaRPr>
          </a:p>
        </p:txBody>
      </p:sp>
    </p:spTree>
    <p:extLst>
      <p:ext uri="{BB962C8B-B14F-4D97-AF65-F5344CB8AC3E}">
        <p14:creationId xmlns:p14="http://schemas.microsoft.com/office/powerpoint/2010/main" val="338456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8882-457D-CA37-2DF2-0EFCEF66589A}"/>
              </a:ext>
            </a:extLst>
          </p:cNvPr>
          <p:cNvSpPr>
            <a:spLocks noGrp="1"/>
          </p:cNvSpPr>
          <p:nvPr>
            <p:ph type="title"/>
          </p:nvPr>
        </p:nvSpPr>
        <p:spPr>
          <a:xfrm>
            <a:off x="838200" y="365125"/>
            <a:ext cx="10515600" cy="891513"/>
          </a:xfrm>
        </p:spPr>
        <p:txBody>
          <a:bodyPr>
            <a:normAutofit fontScale="90000"/>
          </a:bodyPr>
          <a:lstStyle/>
          <a:p>
            <a:br>
              <a:rPr lang="en-US" sz="2800" b="1" dirty="0">
                <a:latin typeface="Times New Roman"/>
                <a:ea typeface="+mj-lt"/>
                <a:cs typeface="+mj-lt"/>
              </a:rPr>
            </a:br>
            <a:br>
              <a:rPr lang="en-US" sz="2800" b="1" dirty="0">
                <a:latin typeface="Times New Roman"/>
                <a:ea typeface="+mj-lt"/>
                <a:cs typeface="+mj-lt"/>
              </a:rPr>
            </a:br>
            <a:r>
              <a:rPr lang="en-US" sz="2800" b="1" dirty="0">
                <a:latin typeface="Times New Roman"/>
                <a:ea typeface="+mj-lt"/>
                <a:cs typeface="+mj-lt"/>
              </a:rPr>
              <a:t>Actions that needs to be performed by agents when receiving an IP.</a:t>
            </a:r>
          </a:p>
          <a:p>
            <a:endParaRPr lang="en-US" dirty="0">
              <a:cs typeface="Calibri Light"/>
            </a:endParaRPr>
          </a:p>
        </p:txBody>
      </p:sp>
      <p:sp>
        <p:nvSpPr>
          <p:cNvPr id="3" name="Content Placeholder 2">
            <a:extLst>
              <a:ext uri="{FF2B5EF4-FFF2-40B4-BE49-F238E27FC236}">
                <a16:creationId xmlns:a16="http://schemas.microsoft.com/office/drawing/2014/main" id="{1B9B3A22-55B5-3DD5-C92F-2D25F3A65EB3}"/>
              </a:ext>
            </a:extLst>
          </p:cNvPr>
          <p:cNvSpPr>
            <a:spLocks noGrp="1"/>
          </p:cNvSpPr>
          <p:nvPr>
            <p:ph idx="1"/>
          </p:nvPr>
        </p:nvSpPr>
        <p:spPr/>
        <p:txBody>
          <a:bodyPr vert="horz" lIns="91440" tIns="45720" rIns="91440" bIns="45720" rtlCol="0" anchor="t">
            <a:normAutofit/>
          </a:bodyPr>
          <a:lstStyle/>
          <a:p>
            <a:pPr marL="0" indent="0">
              <a:buNone/>
            </a:pPr>
            <a:r>
              <a:rPr lang="en-US" sz="2400" b="1" dirty="0">
                <a:latin typeface="Times New Roman"/>
                <a:cs typeface="Times New Roman"/>
              </a:rPr>
              <a:t>Action 2 : </a:t>
            </a:r>
            <a:r>
              <a:rPr lang="en-US" sz="2400" b="1" dirty="0" err="1">
                <a:latin typeface="Times New Roman"/>
                <a:cs typeface="Times New Roman"/>
              </a:rPr>
              <a:t>Ipiscompatible</a:t>
            </a:r>
            <a:r>
              <a:rPr lang="en-US" sz="2400" b="1" dirty="0">
                <a:latin typeface="Times New Roman"/>
                <a:cs typeface="Times New Roman"/>
              </a:rPr>
              <a:t>?</a:t>
            </a:r>
            <a:endParaRPr lang="en-US" sz="2400">
              <a:latin typeface="Times New Roman"/>
              <a:cs typeface="Calibri" panose="020F0502020204030204"/>
            </a:endParaRPr>
          </a:p>
          <a:p>
            <a:pPr marL="0" indent="0">
              <a:buNone/>
            </a:pPr>
            <a:r>
              <a:rPr lang="en-US" sz="2400" dirty="0">
                <a:latin typeface="Times New Roman"/>
                <a:cs typeface="Times New Roman"/>
              </a:rPr>
              <a:t>The Agent checks if the received IP's triad is compatible with one or more triads in the triad stack.</a:t>
            </a:r>
            <a:endParaRPr lang="en-US" sz="2400" dirty="0">
              <a:latin typeface="Times New Roman"/>
              <a:ea typeface="+mn-lt"/>
              <a:cs typeface="+mn-lt"/>
            </a:endParaRPr>
          </a:p>
          <a:p>
            <a:pPr marL="0" indent="0">
              <a:buNone/>
            </a:pPr>
            <a:r>
              <a:rPr lang="en-US" sz="2400" b="1" dirty="0">
                <a:latin typeface="Times New Roman"/>
                <a:cs typeface="Times New Roman"/>
              </a:rPr>
              <a:t>Triad </a:t>
            </a:r>
            <a:r>
              <a:rPr lang="en-US" sz="2400" dirty="0">
                <a:latin typeface="Times New Roman"/>
                <a:cs typeface="Times New Roman"/>
              </a:rPr>
              <a:t>: A triple containing a Group, a Topic, and a Stance value.</a:t>
            </a:r>
            <a:endParaRPr lang="en-US" sz="2400" dirty="0">
              <a:latin typeface="Times New Roman"/>
              <a:ea typeface="+mn-lt"/>
              <a:cs typeface="+mn-lt"/>
            </a:endParaRPr>
          </a:p>
          <a:p>
            <a:pPr marL="0" indent="0">
              <a:buNone/>
            </a:pPr>
            <a:r>
              <a:rPr lang="en-US" sz="2400" b="1" dirty="0" err="1">
                <a:latin typeface="Times New Roman"/>
                <a:cs typeface="Calibri"/>
              </a:rPr>
              <a:t>TriadStack</a:t>
            </a:r>
            <a:r>
              <a:rPr lang="en-US" sz="2400" b="1" dirty="0">
                <a:latin typeface="Times New Roman"/>
                <a:cs typeface="Calibri"/>
              </a:rPr>
              <a:t> </a:t>
            </a:r>
            <a:r>
              <a:rPr lang="en-US" sz="2400" dirty="0">
                <a:latin typeface="Times New Roman"/>
                <a:cs typeface="Calibri"/>
              </a:rPr>
              <a:t>:</a:t>
            </a:r>
            <a:r>
              <a:rPr lang="en-US" sz="2400" dirty="0">
                <a:latin typeface="Times New Roman"/>
                <a:cs typeface="Times New Roman"/>
              </a:rPr>
              <a:t>An Agent will have a set of up to a predefined number of Triads. These Triads are ordered according to a prioritization algorithm associated with the direction and magnitude of the Stances within each Triad.</a:t>
            </a:r>
            <a:endParaRPr lang="en-US" sz="2400" dirty="0">
              <a:latin typeface="Times New Roman"/>
              <a:ea typeface="+mn-lt"/>
              <a:cs typeface="+mn-lt"/>
            </a:endParaRPr>
          </a:p>
          <a:p>
            <a:pPr marL="0" indent="0">
              <a:buNone/>
            </a:pPr>
            <a:r>
              <a:rPr lang="en-US" sz="2400" b="1" dirty="0">
                <a:latin typeface="Times New Roman"/>
                <a:cs typeface="Calibri"/>
              </a:rPr>
              <a:t>Triad compatibility : </a:t>
            </a:r>
            <a:r>
              <a:rPr lang="en-US" sz="2400" dirty="0">
                <a:latin typeface="Times New Roman"/>
                <a:cs typeface="Times New Roman"/>
              </a:rPr>
              <a:t>Two Triads are Compatible if they share the same Group and Topic and have Stance values that are “close” (in terms of magnitude according to  the configured scale). Compatibility “closeness” is configurable.</a:t>
            </a:r>
            <a:endParaRPr lang="en-US" sz="2400" dirty="0">
              <a:latin typeface="Times New Roman"/>
              <a:ea typeface="+mn-lt"/>
              <a:cs typeface="+mn-lt"/>
            </a:endParaRPr>
          </a:p>
          <a:p>
            <a:endParaRPr lang="en-US" sz="2400" dirty="0">
              <a:latin typeface="Times New Roman"/>
              <a:ea typeface="+mn-lt"/>
              <a:cs typeface="+mn-lt"/>
            </a:endParaRPr>
          </a:p>
          <a:p>
            <a:endParaRPr lang="en-US" dirty="0">
              <a:cs typeface="Calibri"/>
            </a:endParaRPr>
          </a:p>
        </p:txBody>
      </p:sp>
    </p:spTree>
    <p:extLst>
      <p:ext uri="{BB962C8B-B14F-4D97-AF65-F5344CB8AC3E}">
        <p14:creationId xmlns:p14="http://schemas.microsoft.com/office/powerpoint/2010/main" val="3955164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Agent actions</vt:lpstr>
      <vt:lpstr>PowerPoint Presentation</vt:lpstr>
      <vt:lpstr>1. Strengthen or weaken the contact with sending agent. </vt:lpstr>
      <vt:lpstr>2. Create new/Renew contact with an Agent or block agent.(Probably with an endorsed Agent)</vt:lpstr>
      <vt:lpstr>                      Information Actions</vt:lpstr>
      <vt:lpstr> Actions that needs to be performed by an agent when sending an IP. </vt:lpstr>
      <vt:lpstr>Actions that needs to be performed by agents when receiving an IP.</vt:lpstr>
      <vt:lpstr>Actions that needs to be performed by agents when receiving an IP.</vt:lpstr>
      <vt:lpstr>  Actions that needs to be performed by agents when receiving an IP. </vt:lpstr>
      <vt:lpstr>Actions that needs to be performed by an agent to prioritize the Ip's received</vt:lpstr>
      <vt:lpstr>Actions that needs to be performed by an agent to prioritize the Ip's received</vt:lpstr>
      <vt:lpstr>1. Amplify or refute an Information Packet</vt:lpstr>
      <vt:lpstr>2. Add or denounce an Agent Endorsement to an InformationPacket</vt:lpstr>
      <vt:lpstr>                          Identity Actions</vt:lpstr>
      <vt:lpstr>1. Increase/Decrease stance</vt:lpstr>
      <vt:lpstr>2. Adjust Personality</vt:lpstr>
      <vt:lpstr>3. Adjust Group Prestige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844</cp:revision>
  <dcterms:created xsi:type="dcterms:W3CDTF">2022-06-29T10:50:19Z</dcterms:created>
  <dcterms:modified xsi:type="dcterms:W3CDTF">2022-07-05T04:37:44Z</dcterms:modified>
</cp:coreProperties>
</file>