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gUved901Cw74et6tLhgKyy6g9d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6ac228ade_1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6ac228ade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6ac228ade_1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136ac228ade_1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cc041df0b_1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3cc041df0b_1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6ac228ade_1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36ac228ade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6ac228ad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g136ac228ad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3d289be2d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13d289be2d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d289be2d2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13d289be2d2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3d289be2d2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13d289be2d2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6ac228ade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g136ac228ade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6ac228ade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g136ac228ade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6ac228ade_1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g136ac228ade_1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6ac228ade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g136ac228ade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6ac228ade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136ac228ade_1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6ac228ade_1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g136ac228ade_1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6ac228ade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g136ac228ade_1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p:nvPr>
            <p:ph idx="2" type="pic"/>
          </p:nvPr>
        </p:nvSpPr>
        <p:spPr>
          <a:xfrm>
            <a:off x="5183188" y="987425"/>
            <a:ext cx="6172200" cy="4873625"/>
          </a:xfrm>
          <a:prstGeom prst="rect">
            <a:avLst/>
          </a:prstGeom>
          <a:noFill/>
          <a:ln>
            <a:noFill/>
          </a:ln>
        </p:spPr>
      </p:sp>
      <p:sp>
        <p:nvSpPr>
          <p:cNvPr id="64" name="Google Shape;64;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rive.google.com/file/d/1Jbr97NwggzFcSgiGIup_jCJ-uGSWLThS/view?usp=sharing" TargetMode="External"/><Relationship Id="rId4" Type="http://schemas.openxmlformats.org/officeDocument/2006/relationships/hyperlink" Target="https://drive.google.com/file/d/1pMi72DrVF9Dfc3b16zWIaGtRzFEoVq1A/view?usp=sharing" TargetMode="External"/><Relationship Id="rId5" Type="http://schemas.openxmlformats.org/officeDocument/2006/relationships/hyperlink" Target="https://drive.google.com/file/d/1L6oLW7odw4qpdiHf3UZ1V9K77dUiW5_x/view?usp=sharing" TargetMode="External"/><Relationship Id="rId6" Type="http://schemas.openxmlformats.org/officeDocument/2006/relationships/hyperlink" Target="https://drive.google.com/file/d/16yoGqzR4IAbiXUmRa1XoTtDzqYFyShEg/view?usp=shar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rive.google.com/file/d/1c8CAu_sWKY4pktBiw8IUTcFSIketfxJB/view?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rive.google.com/file/d/1IXc9AjJAeHNsHG7R-LbaNT1rEZbpAYht/view?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136ac228ade_1_104"/>
          <p:cNvSpPr txBox="1"/>
          <p:nvPr>
            <p:ph type="title"/>
          </p:nvPr>
        </p:nvSpPr>
        <p:spPr>
          <a:xfrm>
            <a:off x="838200" y="365125"/>
            <a:ext cx="10515600" cy="1325700"/>
          </a:xfrm>
          <a:prstGeom prst="rect">
            <a:avLst/>
          </a:prstGeom>
          <a:solidFill>
            <a:srgbClr val="31538F"/>
          </a:solidFill>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6000"/>
              <a:t>                 </a:t>
            </a:r>
            <a:r>
              <a:rPr lang="en-US" sz="6000">
                <a:solidFill>
                  <a:schemeClr val="lt1"/>
                </a:solidFill>
              </a:rPr>
              <a:t>Agent actions</a:t>
            </a:r>
            <a:endParaRPr>
              <a:solidFill>
                <a:schemeClr val="lt1"/>
              </a:solidFill>
            </a:endParaRPr>
          </a:p>
        </p:txBody>
      </p:sp>
      <p:sp>
        <p:nvSpPr>
          <p:cNvPr id="85" name="Google Shape;85;g136ac228ade_1_10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4000"/>
              <a:t>1. Information Actions</a:t>
            </a:r>
            <a:endParaRPr sz="4000"/>
          </a:p>
          <a:p>
            <a:pPr indent="0" lvl="0" marL="0" rtl="0" algn="l">
              <a:spcBef>
                <a:spcPts val="0"/>
              </a:spcBef>
              <a:spcAft>
                <a:spcPts val="0"/>
              </a:spcAft>
              <a:buNone/>
            </a:pPr>
            <a:r>
              <a:t/>
            </a:r>
            <a:endParaRPr sz="4000"/>
          </a:p>
          <a:p>
            <a:pPr indent="0" lvl="0" marL="0" rtl="0" algn="l">
              <a:spcBef>
                <a:spcPts val="0"/>
              </a:spcBef>
              <a:spcAft>
                <a:spcPts val="0"/>
              </a:spcAft>
              <a:buNone/>
            </a:pPr>
            <a:r>
              <a:rPr lang="en-US" sz="4000"/>
              <a:t>2. Relationship Actions</a:t>
            </a:r>
            <a:endParaRPr sz="4000"/>
          </a:p>
          <a:p>
            <a:pPr indent="0" lvl="0" marL="0" rtl="0" algn="l">
              <a:spcBef>
                <a:spcPts val="0"/>
              </a:spcBef>
              <a:spcAft>
                <a:spcPts val="0"/>
              </a:spcAft>
              <a:buClr>
                <a:schemeClr val="dk1"/>
              </a:buClr>
              <a:buSzPts val="6000"/>
              <a:buFont typeface="Calibri"/>
              <a:buNone/>
            </a:pPr>
            <a:r>
              <a:t/>
            </a:r>
            <a:endParaRPr sz="4000"/>
          </a:p>
          <a:p>
            <a:pPr indent="0" lvl="0" marL="0" rtl="0" algn="l">
              <a:spcBef>
                <a:spcPts val="0"/>
              </a:spcBef>
              <a:spcAft>
                <a:spcPts val="0"/>
              </a:spcAft>
              <a:buClr>
                <a:schemeClr val="dk1"/>
              </a:buClr>
              <a:buSzPts val="6000"/>
              <a:buFont typeface="Calibri"/>
              <a:buNone/>
            </a:pPr>
            <a:r>
              <a:rPr lang="en-US" sz="4000"/>
              <a:t>3. Identity Actions</a:t>
            </a:r>
            <a:endParaRPr sz="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36ac228ade_1_83"/>
          <p:cNvSpPr txBox="1"/>
          <p:nvPr>
            <p:ph type="title"/>
          </p:nvPr>
        </p:nvSpPr>
        <p:spPr>
          <a:xfrm>
            <a:off x="838200" y="181860"/>
            <a:ext cx="10515600" cy="103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latin typeface="Calibri"/>
                <a:ea typeface="Calibri"/>
                <a:cs typeface="Calibri"/>
                <a:sym typeface="Calibri"/>
              </a:rPr>
              <a:t>2. Add or denounce an Agent Endorsement to an InformationPacket</a:t>
            </a:r>
            <a:endParaRPr sz="2800"/>
          </a:p>
        </p:txBody>
      </p:sp>
      <p:sp>
        <p:nvSpPr>
          <p:cNvPr id="186" name="Google Shape;186;g136ac228ade_1_83"/>
          <p:cNvSpPr/>
          <p:nvPr/>
        </p:nvSpPr>
        <p:spPr>
          <a:xfrm>
            <a:off x="3999053" y="3782027"/>
            <a:ext cx="3115500" cy="6174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Based on a condition or rule</a:t>
            </a:r>
            <a:endParaRPr b="0" i="0" sz="1400" u="none" cap="none" strike="noStrike">
              <a:solidFill>
                <a:srgbClr val="000000"/>
              </a:solidFill>
              <a:latin typeface="Arial"/>
              <a:ea typeface="Arial"/>
              <a:cs typeface="Arial"/>
              <a:sym typeface="Arial"/>
            </a:endParaRPr>
          </a:p>
        </p:txBody>
      </p:sp>
      <p:sp>
        <p:nvSpPr>
          <p:cNvPr id="187" name="Google Shape;187;g136ac228ade_1_83"/>
          <p:cNvSpPr/>
          <p:nvPr/>
        </p:nvSpPr>
        <p:spPr>
          <a:xfrm>
            <a:off x="1828799" y="1795039"/>
            <a:ext cx="1446900" cy="5304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Agent i</a:t>
            </a:r>
            <a:endParaRPr b="0" i="0" sz="1800" u="none" cap="none" strike="noStrike">
              <a:solidFill>
                <a:schemeClr val="lt1"/>
              </a:solidFill>
              <a:latin typeface="Calibri"/>
              <a:ea typeface="Calibri"/>
              <a:cs typeface="Calibri"/>
              <a:sym typeface="Calibri"/>
            </a:endParaRPr>
          </a:p>
        </p:txBody>
      </p:sp>
      <p:cxnSp>
        <p:nvCxnSpPr>
          <p:cNvPr id="188" name="Google Shape;188;g136ac228ade_1_83"/>
          <p:cNvCxnSpPr/>
          <p:nvPr/>
        </p:nvCxnSpPr>
        <p:spPr>
          <a:xfrm flipH="1">
            <a:off x="2538755" y="1995787"/>
            <a:ext cx="21300" cy="1165200"/>
          </a:xfrm>
          <a:prstGeom prst="straightConnector1">
            <a:avLst/>
          </a:prstGeom>
          <a:noFill/>
          <a:ln cap="flat" cmpd="sng" w="9525">
            <a:solidFill>
              <a:schemeClr val="accent1"/>
            </a:solidFill>
            <a:prstDash val="solid"/>
            <a:miter lim="800000"/>
            <a:headEnd len="sm" w="sm" type="none"/>
            <a:tailEnd len="med" w="med" type="triangle"/>
          </a:ln>
        </p:spPr>
      </p:cxnSp>
      <p:sp>
        <p:nvSpPr>
          <p:cNvPr id="189" name="Google Shape;189;g136ac228ade_1_83"/>
          <p:cNvSpPr/>
          <p:nvPr/>
        </p:nvSpPr>
        <p:spPr>
          <a:xfrm>
            <a:off x="1828799" y="3164709"/>
            <a:ext cx="1446900" cy="5304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Agent j</a:t>
            </a:r>
            <a:endParaRPr b="0" i="0" sz="1400" u="none" cap="none" strike="noStrike">
              <a:solidFill>
                <a:srgbClr val="000000"/>
              </a:solidFill>
              <a:latin typeface="Arial"/>
              <a:ea typeface="Arial"/>
              <a:cs typeface="Arial"/>
              <a:sym typeface="Arial"/>
            </a:endParaRPr>
          </a:p>
        </p:txBody>
      </p:sp>
      <p:sp>
        <p:nvSpPr>
          <p:cNvPr id="190" name="Google Shape;190;g136ac228ade_1_83"/>
          <p:cNvSpPr txBox="1"/>
          <p:nvPr/>
        </p:nvSpPr>
        <p:spPr>
          <a:xfrm>
            <a:off x="2824223" y="2505919"/>
            <a:ext cx="3273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IP (Endorsement-of-IP = 3)</a:t>
            </a:r>
            <a:endParaRPr b="0" i="0" sz="1400" u="none" cap="none" strike="noStrike">
              <a:solidFill>
                <a:srgbClr val="000000"/>
              </a:solidFill>
              <a:latin typeface="Arial"/>
              <a:ea typeface="Arial"/>
              <a:cs typeface="Arial"/>
              <a:sym typeface="Arial"/>
            </a:endParaRPr>
          </a:p>
        </p:txBody>
      </p:sp>
      <p:cxnSp>
        <p:nvCxnSpPr>
          <p:cNvPr id="191" name="Google Shape;191;g136ac228ade_1_83"/>
          <p:cNvCxnSpPr/>
          <p:nvPr/>
        </p:nvCxnSpPr>
        <p:spPr>
          <a:xfrm flipH="1">
            <a:off x="2914936" y="4330016"/>
            <a:ext cx="1101600" cy="663600"/>
          </a:xfrm>
          <a:prstGeom prst="straightConnector1">
            <a:avLst/>
          </a:prstGeom>
          <a:noFill/>
          <a:ln cap="flat" cmpd="sng" w="9525">
            <a:solidFill>
              <a:schemeClr val="accent1"/>
            </a:solidFill>
            <a:prstDash val="solid"/>
            <a:miter lim="800000"/>
            <a:headEnd len="sm" w="sm" type="none"/>
            <a:tailEnd len="med" w="med" type="triangle"/>
          </a:ln>
        </p:spPr>
      </p:cxnSp>
      <p:sp>
        <p:nvSpPr>
          <p:cNvPr id="192" name="Google Shape;192;g136ac228ade_1_83"/>
          <p:cNvSpPr txBox="1"/>
          <p:nvPr/>
        </p:nvSpPr>
        <p:spPr>
          <a:xfrm>
            <a:off x="3605514" y="4483260"/>
            <a:ext cx="794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True</a:t>
            </a:r>
            <a:endParaRPr b="0" i="0" sz="1800" u="none" cap="none" strike="noStrike">
              <a:solidFill>
                <a:schemeClr val="dk1"/>
              </a:solidFill>
              <a:latin typeface="Calibri"/>
              <a:ea typeface="Calibri"/>
              <a:cs typeface="Calibri"/>
              <a:sym typeface="Calibri"/>
            </a:endParaRPr>
          </a:p>
        </p:txBody>
      </p:sp>
      <p:sp>
        <p:nvSpPr>
          <p:cNvPr id="193" name="Google Shape;193;g136ac228ade_1_83"/>
          <p:cNvSpPr/>
          <p:nvPr/>
        </p:nvSpPr>
        <p:spPr>
          <a:xfrm>
            <a:off x="772008" y="5059461"/>
            <a:ext cx="3964200" cy="14469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Create a positive Endorsement and assign it to an informationPacket.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94" name="Google Shape;194;g136ac228ade_1_83"/>
          <p:cNvCxnSpPr/>
          <p:nvPr/>
        </p:nvCxnSpPr>
        <p:spPr>
          <a:xfrm>
            <a:off x="7083827" y="4214269"/>
            <a:ext cx="1242300" cy="779400"/>
          </a:xfrm>
          <a:prstGeom prst="straightConnector1">
            <a:avLst/>
          </a:prstGeom>
          <a:noFill/>
          <a:ln cap="flat" cmpd="sng" w="9525">
            <a:solidFill>
              <a:schemeClr val="accent1"/>
            </a:solidFill>
            <a:prstDash val="solid"/>
            <a:miter lim="800000"/>
            <a:headEnd len="sm" w="sm" type="none"/>
            <a:tailEnd len="med" w="med" type="triangle"/>
          </a:ln>
        </p:spPr>
      </p:cxnSp>
      <p:sp>
        <p:nvSpPr>
          <p:cNvPr id="195" name="Google Shape;195;g136ac228ade_1_83"/>
          <p:cNvSpPr/>
          <p:nvPr/>
        </p:nvSpPr>
        <p:spPr>
          <a:xfrm>
            <a:off x="6713679" y="5059460"/>
            <a:ext cx="3964200" cy="14469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Create a negative Endorsement (“renunciation”) and assign it to an InformationPacket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6" name="Google Shape;196;g136ac228ade_1_83"/>
          <p:cNvSpPr txBox="1"/>
          <p:nvPr/>
        </p:nvSpPr>
        <p:spPr>
          <a:xfrm>
            <a:off x="7116501" y="4483259"/>
            <a:ext cx="765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False</a:t>
            </a:r>
            <a:endParaRPr b="0" i="0" sz="1400" u="none" cap="none" strike="noStrike">
              <a:solidFill>
                <a:srgbClr val="000000"/>
              </a:solidFill>
              <a:latin typeface="Arial"/>
              <a:ea typeface="Arial"/>
              <a:cs typeface="Arial"/>
              <a:sym typeface="Arial"/>
            </a:endParaRPr>
          </a:p>
        </p:txBody>
      </p:sp>
      <p:sp>
        <p:nvSpPr>
          <p:cNvPr id="197" name="Google Shape;197;g136ac228ade_1_83"/>
          <p:cNvSpPr txBox="1"/>
          <p:nvPr/>
        </p:nvSpPr>
        <p:spPr>
          <a:xfrm>
            <a:off x="943337" y="1213412"/>
            <a:ext cx="9890700" cy="3693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Suppose we have an Agent j that receives an IP from Agent-i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
          <p:cNvSpPr txBox="1"/>
          <p:nvPr/>
        </p:nvSpPr>
        <p:spPr>
          <a:xfrm>
            <a:off x="1859675" y="2224625"/>
            <a:ext cx="9324900" cy="769500"/>
          </a:xfrm>
          <a:prstGeom prst="rect">
            <a:avLst/>
          </a:prstGeom>
          <a:solidFill>
            <a:srgbClr val="31538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lt1"/>
                </a:solidFill>
                <a:latin typeface="Calibri"/>
                <a:ea typeface="Calibri"/>
                <a:cs typeface="Calibri"/>
                <a:sym typeface="Calibri"/>
              </a:rPr>
              <a:t>                                </a:t>
            </a:r>
            <a:r>
              <a:rPr i="0" lang="en-US" sz="4400" u="none" cap="none" strike="noStrike">
                <a:solidFill>
                  <a:schemeClr val="lt1"/>
                </a:solidFill>
                <a:latin typeface="Calibri"/>
                <a:ea typeface="Calibri"/>
                <a:cs typeface="Calibri"/>
                <a:sym typeface="Calibri"/>
              </a:rPr>
              <a:t>Relationship Actions</a:t>
            </a:r>
            <a:endParaRPr i="0" sz="44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
          <p:cNvSpPr txBox="1"/>
          <p:nvPr>
            <p:ph type="title"/>
          </p:nvPr>
        </p:nvSpPr>
        <p:spPr>
          <a:xfrm>
            <a:off x="838200" y="365125"/>
            <a:ext cx="10515600" cy="920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1. </a:t>
            </a:r>
            <a:r>
              <a:rPr b="1" lang="en-US" sz="2800">
                <a:latin typeface="Calibri"/>
                <a:ea typeface="Calibri"/>
                <a:cs typeface="Calibri"/>
                <a:sym typeface="Calibri"/>
              </a:rPr>
              <a:t>Strengthen or weaken the contact with sending agent.</a:t>
            </a:r>
            <a:endParaRPr sz="2800"/>
          </a:p>
          <a:p>
            <a:pPr indent="0" lvl="0" marL="0" rtl="0" algn="l">
              <a:lnSpc>
                <a:spcPct val="90000"/>
              </a:lnSpc>
              <a:spcBef>
                <a:spcPts val="0"/>
              </a:spcBef>
              <a:spcAft>
                <a:spcPts val="0"/>
              </a:spcAft>
              <a:buClr>
                <a:schemeClr val="dk1"/>
              </a:buClr>
              <a:buSzPts val="4400"/>
              <a:buFont typeface="Calibri"/>
              <a:buNone/>
            </a:pPr>
            <a:r>
              <a:t/>
            </a:r>
            <a:endParaRPr/>
          </a:p>
        </p:txBody>
      </p:sp>
      <p:sp>
        <p:nvSpPr>
          <p:cNvPr id="208" name="Google Shape;208;p3"/>
          <p:cNvSpPr/>
          <p:nvPr/>
        </p:nvSpPr>
        <p:spPr>
          <a:xfrm>
            <a:off x="1336875" y="1515317"/>
            <a:ext cx="1446835" cy="530507"/>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Agent i</a:t>
            </a:r>
            <a:endParaRPr b="0" i="0" sz="1800" u="none" cap="none" strike="noStrike">
              <a:solidFill>
                <a:schemeClr val="lt1"/>
              </a:solidFill>
              <a:latin typeface="Calibri"/>
              <a:ea typeface="Calibri"/>
              <a:cs typeface="Calibri"/>
              <a:sym typeface="Calibri"/>
            </a:endParaRPr>
          </a:p>
        </p:txBody>
      </p:sp>
      <p:cxnSp>
        <p:nvCxnSpPr>
          <p:cNvPr id="209" name="Google Shape;209;p3"/>
          <p:cNvCxnSpPr/>
          <p:nvPr/>
        </p:nvCxnSpPr>
        <p:spPr>
          <a:xfrm flipH="1">
            <a:off x="2046910" y="1947560"/>
            <a:ext cx="21221" cy="1165183"/>
          </a:xfrm>
          <a:prstGeom prst="straightConnector1">
            <a:avLst/>
          </a:prstGeom>
          <a:noFill/>
          <a:ln cap="flat" cmpd="sng" w="9525">
            <a:solidFill>
              <a:schemeClr val="accent1"/>
            </a:solidFill>
            <a:prstDash val="solid"/>
            <a:miter lim="800000"/>
            <a:headEnd len="sm" w="sm" type="none"/>
            <a:tailEnd len="med" w="med" type="triangle"/>
          </a:ln>
        </p:spPr>
      </p:cxnSp>
      <p:sp>
        <p:nvSpPr>
          <p:cNvPr id="210" name="Google Shape;210;p3"/>
          <p:cNvSpPr/>
          <p:nvPr/>
        </p:nvSpPr>
        <p:spPr>
          <a:xfrm>
            <a:off x="1336875" y="3116481"/>
            <a:ext cx="1446835" cy="530507"/>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Agent j</a:t>
            </a:r>
            <a:endParaRPr b="0" i="0" sz="1400" u="none" cap="none" strike="noStrike">
              <a:solidFill>
                <a:srgbClr val="000000"/>
              </a:solidFill>
              <a:latin typeface="Arial"/>
              <a:ea typeface="Arial"/>
              <a:cs typeface="Arial"/>
              <a:sym typeface="Arial"/>
            </a:endParaRPr>
          </a:p>
        </p:txBody>
      </p:sp>
      <p:sp>
        <p:nvSpPr>
          <p:cNvPr id="211" name="Google Shape;211;p3"/>
          <p:cNvSpPr txBox="1"/>
          <p:nvPr/>
        </p:nvSpPr>
        <p:spPr>
          <a:xfrm>
            <a:off x="2290099" y="2386554"/>
            <a:ext cx="27431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IP</a:t>
            </a:r>
            <a:endParaRPr b="0" i="0" sz="1400" u="none" cap="none" strike="noStrike">
              <a:solidFill>
                <a:srgbClr val="000000"/>
              </a:solidFill>
              <a:latin typeface="Arial"/>
              <a:ea typeface="Arial"/>
              <a:cs typeface="Arial"/>
              <a:sym typeface="Arial"/>
            </a:endParaRPr>
          </a:p>
        </p:txBody>
      </p:sp>
      <p:sp>
        <p:nvSpPr>
          <p:cNvPr id="212" name="Google Shape;212;p3"/>
          <p:cNvSpPr txBox="1"/>
          <p:nvPr/>
        </p:nvSpPr>
        <p:spPr>
          <a:xfrm>
            <a:off x="3667607" y="1941048"/>
            <a:ext cx="685221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Here Agent j is trying to receive an IP from Agent i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Inbound Trust Score for the Reception Channel is  InboundTrustscore-ij</a:t>
            </a:r>
            <a:endParaRPr b="0" i="0" sz="1800" u="none" cap="none" strike="noStrike">
              <a:solidFill>
                <a:schemeClr val="dk1"/>
              </a:solidFill>
              <a:latin typeface="Calibri"/>
              <a:ea typeface="Calibri"/>
              <a:cs typeface="Calibri"/>
              <a:sym typeface="Calibri"/>
            </a:endParaRPr>
          </a:p>
        </p:txBody>
      </p:sp>
      <p:sp>
        <p:nvSpPr>
          <p:cNvPr id="213" name="Google Shape;213;p3"/>
          <p:cNvSpPr txBox="1"/>
          <p:nvPr/>
        </p:nvSpPr>
        <p:spPr>
          <a:xfrm>
            <a:off x="1251995" y="4000981"/>
            <a:ext cx="6668945" cy="3693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If agent j wants to Strengthen the contact with agent i</a:t>
            </a:r>
            <a:endParaRPr b="0" i="0" sz="1800" u="none" cap="none" strike="noStrike">
              <a:solidFill>
                <a:schemeClr val="dk1"/>
              </a:solidFill>
              <a:latin typeface="Calibri"/>
              <a:ea typeface="Calibri"/>
              <a:cs typeface="Calibri"/>
              <a:sym typeface="Calibri"/>
            </a:endParaRPr>
          </a:p>
        </p:txBody>
      </p:sp>
      <p:sp>
        <p:nvSpPr>
          <p:cNvPr id="214" name="Google Shape;214;p3"/>
          <p:cNvSpPr txBox="1"/>
          <p:nvPr/>
        </p:nvSpPr>
        <p:spPr>
          <a:xfrm>
            <a:off x="2234034" y="4481451"/>
            <a:ext cx="371740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-&gt; Increase the InboundTrustscore-ij</a:t>
            </a:r>
            <a:endParaRPr b="0" i="0" sz="1400" u="none" cap="none" strike="noStrike">
              <a:solidFill>
                <a:srgbClr val="000000"/>
              </a:solidFill>
              <a:latin typeface="Arial"/>
              <a:ea typeface="Arial"/>
              <a:cs typeface="Arial"/>
              <a:sym typeface="Arial"/>
            </a:endParaRPr>
          </a:p>
        </p:txBody>
      </p:sp>
      <p:sp>
        <p:nvSpPr>
          <p:cNvPr id="215" name="Google Shape;215;p3"/>
          <p:cNvSpPr txBox="1"/>
          <p:nvPr/>
        </p:nvSpPr>
        <p:spPr>
          <a:xfrm>
            <a:off x="1251994" y="5004120"/>
            <a:ext cx="6668945" cy="3693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If agent j wants to Weaken the contact with agent i</a:t>
            </a:r>
            <a:endParaRPr b="0" i="0" sz="1800" u="none" cap="none" strike="noStrike">
              <a:solidFill>
                <a:schemeClr val="dk1"/>
              </a:solidFill>
              <a:latin typeface="Calibri"/>
              <a:ea typeface="Calibri"/>
              <a:cs typeface="Calibri"/>
              <a:sym typeface="Calibri"/>
            </a:endParaRPr>
          </a:p>
        </p:txBody>
      </p:sp>
      <p:sp>
        <p:nvSpPr>
          <p:cNvPr id="216" name="Google Shape;216;p3"/>
          <p:cNvSpPr txBox="1"/>
          <p:nvPr/>
        </p:nvSpPr>
        <p:spPr>
          <a:xfrm>
            <a:off x="2291907" y="5629273"/>
            <a:ext cx="371740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-&gt; Decrease the InboundTrustscore-ij</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3cc041df0b_1_9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2800"/>
              <a:t>2</a:t>
            </a:r>
            <a:r>
              <a:rPr b="1" lang="en-US" sz="2800"/>
              <a:t>. Strengthen or weaken the contact with sending agent.</a:t>
            </a:r>
            <a:r>
              <a:rPr lang="en-US" sz="2800"/>
              <a:t>(Out-Bound-trust score)</a:t>
            </a:r>
            <a:endParaRPr/>
          </a:p>
        </p:txBody>
      </p:sp>
      <p:sp>
        <p:nvSpPr>
          <p:cNvPr id="222" name="Google Shape;222;g13cc041df0b_1_94"/>
          <p:cNvSpPr/>
          <p:nvPr/>
        </p:nvSpPr>
        <p:spPr>
          <a:xfrm>
            <a:off x="1336875" y="1515317"/>
            <a:ext cx="1446900" cy="5304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Agent i</a:t>
            </a:r>
            <a:endParaRPr b="0" i="0" sz="1800" u="none" cap="none" strike="noStrike">
              <a:solidFill>
                <a:schemeClr val="lt1"/>
              </a:solidFill>
              <a:latin typeface="Calibri"/>
              <a:ea typeface="Calibri"/>
              <a:cs typeface="Calibri"/>
              <a:sym typeface="Calibri"/>
            </a:endParaRPr>
          </a:p>
        </p:txBody>
      </p:sp>
      <p:cxnSp>
        <p:nvCxnSpPr>
          <p:cNvPr id="223" name="Google Shape;223;g13cc041df0b_1_94"/>
          <p:cNvCxnSpPr/>
          <p:nvPr/>
        </p:nvCxnSpPr>
        <p:spPr>
          <a:xfrm flipH="1">
            <a:off x="2046831" y="1947560"/>
            <a:ext cx="21300" cy="1165200"/>
          </a:xfrm>
          <a:prstGeom prst="straightConnector1">
            <a:avLst/>
          </a:prstGeom>
          <a:noFill/>
          <a:ln cap="flat" cmpd="sng" w="9525">
            <a:solidFill>
              <a:schemeClr val="accent1"/>
            </a:solidFill>
            <a:prstDash val="solid"/>
            <a:miter lim="800000"/>
            <a:headEnd len="sm" w="sm" type="none"/>
            <a:tailEnd len="med" w="med" type="triangle"/>
          </a:ln>
        </p:spPr>
      </p:cxnSp>
      <p:sp>
        <p:nvSpPr>
          <p:cNvPr id="224" name="Google Shape;224;g13cc041df0b_1_94"/>
          <p:cNvSpPr/>
          <p:nvPr/>
        </p:nvSpPr>
        <p:spPr>
          <a:xfrm>
            <a:off x="1336875" y="3116481"/>
            <a:ext cx="1446900" cy="5304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Agent j</a:t>
            </a:r>
            <a:endParaRPr b="0" i="0" sz="1400" u="none" cap="none" strike="noStrike">
              <a:solidFill>
                <a:srgbClr val="000000"/>
              </a:solidFill>
              <a:latin typeface="Arial"/>
              <a:ea typeface="Arial"/>
              <a:cs typeface="Arial"/>
              <a:sym typeface="Arial"/>
            </a:endParaRPr>
          </a:p>
        </p:txBody>
      </p:sp>
      <p:sp>
        <p:nvSpPr>
          <p:cNvPr id="225" name="Google Shape;225;g13cc041df0b_1_94"/>
          <p:cNvSpPr txBox="1"/>
          <p:nvPr/>
        </p:nvSpPr>
        <p:spPr>
          <a:xfrm>
            <a:off x="2290099" y="2386554"/>
            <a:ext cx="2743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IP</a:t>
            </a:r>
            <a:endParaRPr b="0" i="0" sz="1400" u="none" cap="none" strike="noStrike">
              <a:solidFill>
                <a:srgbClr val="000000"/>
              </a:solidFill>
              <a:latin typeface="Arial"/>
              <a:ea typeface="Arial"/>
              <a:cs typeface="Arial"/>
              <a:sym typeface="Arial"/>
            </a:endParaRPr>
          </a:p>
        </p:txBody>
      </p:sp>
      <p:sp>
        <p:nvSpPr>
          <p:cNvPr id="226" name="Google Shape;226;g13cc041df0b_1_94"/>
          <p:cNvSpPr txBox="1"/>
          <p:nvPr/>
        </p:nvSpPr>
        <p:spPr>
          <a:xfrm>
            <a:off x="3667607" y="1941048"/>
            <a:ext cx="68523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Here Agent </a:t>
            </a:r>
            <a:r>
              <a:rPr lang="en-US" sz="1800">
                <a:solidFill>
                  <a:schemeClr val="dk1"/>
                </a:solidFill>
                <a:latin typeface="Calibri"/>
                <a:ea typeface="Calibri"/>
                <a:cs typeface="Calibri"/>
                <a:sym typeface="Calibri"/>
              </a:rPr>
              <a:t>i</a:t>
            </a:r>
            <a:r>
              <a:rPr b="0" i="0" lang="en-US" sz="1800" u="none" cap="none" strike="noStrike">
                <a:solidFill>
                  <a:schemeClr val="dk1"/>
                </a:solidFill>
                <a:latin typeface="Calibri"/>
                <a:ea typeface="Calibri"/>
                <a:cs typeface="Calibri"/>
                <a:sym typeface="Calibri"/>
              </a:rPr>
              <a:t> is trying to </a:t>
            </a:r>
            <a:r>
              <a:rPr lang="en-US" sz="1800">
                <a:solidFill>
                  <a:schemeClr val="dk1"/>
                </a:solidFill>
                <a:latin typeface="Calibri"/>
                <a:ea typeface="Calibri"/>
                <a:cs typeface="Calibri"/>
                <a:sym typeface="Calibri"/>
              </a:rPr>
              <a:t>send </a:t>
            </a:r>
            <a:r>
              <a:rPr b="0" i="0" lang="en-US" sz="1800" u="none" cap="none" strike="noStrike">
                <a:solidFill>
                  <a:schemeClr val="dk1"/>
                </a:solidFill>
                <a:latin typeface="Calibri"/>
                <a:ea typeface="Calibri"/>
                <a:cs typeface="Calibri"/>
                <a:sym typeface="Calibri"/>
              </a:rPr>
              <a:t>an IP </a:t>
            </a:r>
            <a:r>
              <a:rPr lang="en-US" sz="1800">
                <a:solidFill>
                  <a:schemeClr val="dk1"/>
                </a:solidFill>
                <a:latin typeface="Calibri"/>
                <a:ea typeface="Calibri"/>
                <a:cs typeface="Calibri"/>
                <a:sym typeface="Calibri"/>
              </a:rPr>
              <a:t>to </a:t>
            </a:r>
            <a:r>
              <a:rPr b="0" i="0" lang="en-US" sz="1800" u="none" cap="none" strike="noStrike">
                <a:solidFill>
                  <a:schemeClr val="dk1"/>
                </a:solidFill>
                <a:latin typeface="Calibri"/>
                <a:ea typeface="Calibri"/>
                <a:cs typeface="Calibri"/>
                <a:sym typeface="Calibri"/>
              </a:rPr>
              <a:t>Agent </a:t>
            </a:r>
            <a:r>
              <a:rPr lang="en-US" sz="1800">
                <a:solidFill>
                  <a:schemeClr val="dk1"/>
                </a:solidFill>
                <a:latin typeface="Calibri"/>
                <a:ea typeface="Calibri"/>
                <a:cs typeface="Calibri"/>
                <a:sym typeface="Calibri"/>
              </a:rPr>
              <a:t>j</a:t>
            </a:r>
            <a:r>
              <a:rPr b="0" i="0" lang="en-US" sz="1800" u="none" cap="none" strike="noStrike">
                <a:solidFill>
                  <a:schemeClr val="dk1"/>
                </a:solidFill>
                <a:latin typeface="Calibri"/>
                <a:ea typeface="Calibri"/>
                <a:cs typeface="Calibri"/>
                <a:sym typeface="Calibri"/>
              </a:rPr>
              <a:t> .</a:t>
            </a:r>
            <a:br>
              <a:rPr b="0" i="0" lang="en-US" sz="1800" u="none" cap="none" strike="noStrike">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Out</a:t>
            </a:r>
            <a:r>
              <a:rPr b="0" i="0" lang="en-US" sz="1800" u="none" cap="none" strike="noStrike">
                <a:solidFill>
                  <a:schemeClr val="dk1"/>
                </a:solidFill>
                <a:latin typeface="Calibri"/>
                <a:ea typeface="Calibri"/>
                <a:cs typeface="Calibri"/>
                <a:sym typeface="Calibri"/>
              </a:rPr>
              <a:t>bound Trust Score for the</a:t>
            </a:r>
            <a:r>
              <a:rPr lang="en-US" sz="1800">
                <a:solidFill>
                  <a:schemeClr val="dk1"/>
                </a:solidFill>
                <a:latin typeface="Calibri"/>
                <a:ea typeface="Calibri"/>
                <a:cs typeface="Calibri"/>
                <a:sym typeface="Calibri"/>
              </a:rPr>
              <a:t> Communication Channel is </a:t>
            </a:r>
            <a:r>
              <a:rPr b="0" i="0" lang="en-US" sz="1800" u="none" cap="none" strike="noStrike">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Out</a:t>
            </a:r>
            <a:r>
              <a:rPr b="0" i="0" lang="en-US" sz="1800" u="none" cap="none" strike="noStrike">
                <a:solidFill>
                  <a:schemeClr val="dk1"/>
                </a:solidFill>
                <a:latin typeface="Calibri"/>
                <a:ea typeface="Calibri"/>
                <a:cs typeface="Calibri"/>
                <a:sym typeface="Calibri"/>
              </a:rPr>
              <a:t>boundTrustscore-ij</a:t>
            </a:r>
            <a:endParaRPr b="0" i="0" sz="1800" u="none" cap="none" strike="noStrike">
              <a:solidFill>
                <a:schemeClr val="dk1"/>
              </a:solidFill>
              <a:latin typeface="Calibri"/>
              <a:ea typeface="Calibri"/>
              <a:cs typeface="Calibri"/>
              <a:sym typeface="Calibri"/>
            </a:endParaRPr>
          </a:p>
        </p:txBody>
      </p:sp>
      <p:sp>
        <p:nvSpPr>
          <p:cNvPr id="227" name="Google Shape;227;g13cc041df0b_1_94"/>
          <p:cNvSpPr txBox="1"/>
          <p:nvPr/>
        </p:nvSpPr>
        <p:spPr>
          <a:xfrm>
            <a:off x="1251995" y="4000981"/>
            <a:ext cx="6669000" cy="3693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If agent </a:t>
            </a:r>
            <a:r>
              <a:rPr b="1" lang="en-US" sz="1800">
                <a:solidFill>
                  <a:schemeClr val="dk1"/>
                </a:solidFill>
                <a:latin typeface="Calibri"/>
                <a:ea typeface="Calibri"/>
                <a:cs typeface="Calibri"/>
                <a:sym typeface="Calibri"/>
              </a:rPr>
              <a:t>i</a:t>
            </a:r>
            <a:r>
              <a:rPr b="1" i="0" lang="en-US" sz="1800" u="none" cap="none" strike="noStrike">
                <a:solidFill>
                  <a:schemeClr val="dk1"/>
                </a:solidFill>
                <a:latin typeface="Calibri"/>
                <a:ea typeface="Calibri"/>
                <a:cs typeface="Calibri"/>
                <a:sym typeface="Calibri"/>
              </a:rPr>
              <a:t> wants to Strengthen the contact with agent </a:t>
            </a:r>
            <a:r>
              <a:rPr b="1" lang="en-US" sz="1800">
                <a:solidFill>
                  <a:schemeClr val="dk1"/>
                </a:solidFill>
                <a:latin typeface="Calibri"/>
                <a:ea typeface="Calibri"/>
                <a:cs typeface="Calibri"/>
                <a:sym typeface="Calibri"/>
              </a:rPr>
              <a:t>j</a:t>
            </a:r>
            <a:endParaRPr b="0" i="0" sz="1800" u="none" cap="none" strike="noStrike">
              <a:solidFill>
                <a:schemeClr val="dk1"/>
              </a:solidFill>
              <a:latin typeface="Calibri"/>
              <a:ea typeface="Calibri"/>
              <a:cs typeface="Calibri"/>
              <a:sym typeface="Calibri"/>
            </a:endParaRPr>
          </a:p>
        </p:txBody>
      </p:sp>
      <p:sp>
        <p:nvSpPr>
          <p:cNvPr id="228" name="Google Shape;228;g13cc041df0b_1_94"/>
          <p:cNvSpPr txBox="1"/>
          <p:nvPr/>
        </p:nvSpPr>
        <p:spPr>
          <a:xfrm>
            <a:off x="2234034" y="4481451"/>
            <a:ext cx="3717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-&gt; Increase the </a:t>
            </a:r>
            <a:r>
              <a:rPr lang="en-US" sz="1800">
                <a:solidFill>
                  <a:schemeClr val="dk1"/>
                </a:solidFill>
                <a:latin typeface="Calibri"/>
                <a:ea typeface="Calibri"/>
                <a:cs typeface="Calibri"/>
                <a:sym typeface="Calibri"/>
              </a:rPr>
              <a:t>Out</a:t>
            </a:r>
            <a:r>
              <a:rPr b="0" i="0" lang="en-US" sz="1800" u="none" cap="none" strike="noStrike">
                <a:solidFill>
                  <a:schemeClr val="dk1"/>
                </a:solidFill>
                <a:latin typeface="Calibri"/>
                <a:ea typeface="Calibri"/>
                <a:cs typeface="Calibri"/>
                <a:sym typeface="Calibri"/>
              </a:rPr>
              <a:t>boundTrustscore-ij</a:t>
            </a:r>
            <a:endParaRPr b="0" i="0" sz="1400" u="none" cap="none" strike="noStrike">
              <a:solidFill>
                <a:srgbClr val="000000"/>
              </a:solidFill>
              <a:latin typeface="Arial"/>
              <a:ea typeface="Arial"/>
              <a:cs typeface="Arial"/>
              <a:sym typeface="Arial"/>
            </a:endParaRPr>
          </a:p>
        </p:txBody>
      </p:sp>
      <p:sp>
        <p:nvSpPr>
          <p:cNvPr id="229" name="Google Shape;229;g13cc041df0b_1_94"/>
          <p:cNvSpPr txBox="1"/>
          <p:nvPr/>
        </p:nvSpPr>
        <p:spPr>
          <a:xfrm>
            <a:off x="1251994" y="5004120"/>
            <a:ext cx="6669000" cy="3693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If agent </a:t>
            </a:r>
            <a:r>
              <a:rPr b="1" lang="en-US" sz="1800">
                <a:solidFill>
                  <a:schemeClr val="dk1"/>
                </a:solidFill>
                <a:latin typeface="Calibri"/>
                <a:ea typeface="Calibri"/>
                <a:cs typeface="Calibri"/>
                <a:sym typeface="Calibri"/>
              </a:rPr>
              <a:t>i</a:t>
            </a:r>
            <a:r>
              <a:rPr b="1" i="0" lang="en-US" sz="1800" u="none" cap="none" strike="noStrike">
                <a:solidFill>
                  <a:schemeClr val="dk1"/>
                </a:solidFill>
                <a:latin typeface="Calibri"/>
                <a:ea typeface="Calibri"/>
                <a:cs typeface="Calibri"/>
                <a:sym typeface="Calibri"/>
              </a:rPr>
              <a:t> wants to Weaken the contact with agent </a:t>
            </a:r>
            <a:r>
              <a:rPr b="1" lang="en-US" sz="1800">
                <a:solidFill>
                  <a:schemeClr val="dk1"/>
                </a:solidFill>
                <a:latin typeface="Calibri"/>
                <a:ea typeface="Calibri"/>
                <a:cs typeface="Calibri"/>
                <a:sym typeface="Calibri"/>
              </a:rPr>
              <a:t>j</a:t>
            </a:r>
            <a:endParaRPr b="0" i="0" sz="1800" u="none" cap="none" strike="noStrike">
              <a:solidFill>
                <a:schemeClr val="dk1"/>
              </a:solidFill>
              <a:latin typeface="Calibri"/>
              <a:ea typeface="Calibri"/>
              <a:cs typeface="Calibri"/>
              <a:sym typeface="Calibri"/>
            </a:endParaRPr>
          </a:p>
        </p:txBody>
      </p:sp>
      <p:sp>
        <p:nvSpPr>
          <p:cNvPr id="230" name="Google Shape;230;g13cc041df0b_1_94"/>
          <p:cNvSpPr txBox="1"/>
          <p:nvPr/>
        </p:nvSpPr>
        <p:spPr>
          <a:xfrm>
            <a:off x="2291899" y="5629275"/>
            <a:ext cx="4259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-&gt; Decrease the </a:t>
            </a:r>
            <a:r>
              <a:rPr lang="en-US" sz="1800">
                <a:solidFill>
                  <a:schemeClr val="dk1"/>
                </a:solidFill>
                <a:latin typeface="Calibri"/>
                <a:ea typeface="Calibri"/>
                <a:cs typeface="Calibri"/>
                <a:sym typeface="Calibri"/>
              </a:rPr>
              <a:t>Out</a:t>
            </a:r>
            <a:r>
              <a:rPr b="0" i="0" lang="en-US" sz="1800" u="none" cap="none" strike="noStrike">
                <a:solidFill>
                  <a:schemeClr val="dk1"/>
                </a:solidFill>
                <a:latin typeface="Calibri"/>
                <a:ea typeface="Calibri"/>
                <a:cs typeface="Calibri"/>
                <a:sym typeface="Calibri"/>
              </a:rPr>
              <a:t>boundTrustscore-ij</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
          <p:cNvSpPr txBox="1"/>
          <p:nvPr>
            <p:ph type="title"/>
          </p:nvPr>
        </p:nvSpPr>
        <p:spPr>
          <a:xfrm>
            <a:off x="838200" y="181860"/>
            <a:ext cx="10515600" cy="10361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3</a:t>
            </a:r>
            <a:r>
              <a:rPr b="1" lang="en-US" sz="2800">
                <a:latin typeface="Calibri"/>
                <a:ea typeface="Calibri"/>
                <a:cs typeface="Calibri"/>
                <a:sym typeface="Calibri"/>
              </a:rPr>
              <a:t>. Create new/Renew contact with an Agent or block agent.(</a:t>
            </a:r>
            <a:r>
              <a:rPr lang="en-US" sz="2800">
                <a:latin typeface="Calibri"/>
                <a:ea typeface="Calibri"/>
                <a:cs typeface="Calibri"/>
                <a:sym typeface="Calibri"/>
              </a:rPr>
              <a:t>Probably with an endorsed Agent</a:t>
            </a:r>
            <a:r>
              <a:rPr b="1" lang="en-US" sz="2800">
                <a:latin typeface="Calibri"/>
                <a:ea typeface="Calibri"/>
                <a:cs typeface="Calibri"/>
                <a:sym typeface="Calibri"/>
              </a:rPr>
              <a:t>)</a:t>
            </a:r>
            <a:endParaRPr sz="2800"/>
          </a:p>
        </p:txBody>
      </p:sp>
      <p:sp>
        <p:nvSpPr>
          <p:cNvPr id="236" name="Google Shape;236;p4"/>
          <p:cNvSpPr/>
          <p:nvPr/>
        </p:nvSpPr>
        <p:spPr>
          <a:xfrm>
            <a:off x="3999053" y="3782027"/>
            <a:ext cx="3115517" cy="617317"/>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Based on a condition or rule</a:t>
            </a:r>
            <a:endParaRPr b="0" i="0" sz="1400" u="none" cap="none" strike="noStrike">
              <a:solidFill>
                <a:srgbClr val="000000"/>
              </a:solidFill>
              <a:latin typeface="Arial"/>
              <a:ea typeface="Arial"/>
              <a:cs typeface="Arial"/>
              <a:sym typeface="Arial"/>
            </a:endParaRPr>
          </a:p>
        </p:txBody>
      </p:sp>
      <p:sp>
        <p:nvSpPr>
          <p:cNvPr id="237" name="Google Shape;237;p4"/>
          <p:cNvSpPr/>
          <p:nvPr/>
        </p:nvSpPr>
        <p:spPr>
          <a:xfrm>
            <a:off x="1828799" y="1795039"/>
            <a:ext cx="1446835" cy="530507"/>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Agent i</a:t>
            </a:r>
            <a:endParaRPr b="0" i="0" sz="1800" u="none" cap="none" strike="noStrike">
              <a:solidFill>
                <a:schemeClr val="lt1"/>
              </a:solidFill>
              <a:latin typeface="Calibri"/>
              <a:ea typeface="Calibri"/>
              <a:cs typeface="Calibri"/>
              <a:sym typeface="Calibri"/>
            </a:endParaRPr>
          </a:p>
        </p:txBody>
      </p:sp>
      <p:cxnSp>
        <p:nvCxnSpPr>
          <p:cNvPr id="238" name="Google Shape;238;p4"/>
          <p:cNvCxnSpPr/>
          <p:nvPr/>
        </p:nvCxnSpPr>
        <p:spPr>
          <a:xfrm flipH="1">
            <a:off x="2538834" y="1995787"/>
            <a:ext cx="21221" cy="1165183"/>
          </a:xfrm>
          <a:prstGeom prst="straightConnector1">
            <a:avLst/>
          </a:prstGeom>
          <a:noFill/>
          <a:ln cap="flat" cmpd="sng" w="9525">
            <a:solidFill>
              <a:schemeClr val="accent1"/>
            </a:solidFill>
            <a:prstDash val="solid"/>
            <a:miter lim="800000"/>
            <a:headEnd len="sm" w="sm" type="none"/>
            <a:tailEnd len="med" w="med" type="triangle"/>
          </a:ln>
        </p:spPr>
      </p:cxnSp>
      <p:sp>
        <p:nvSpPr>
          <p:cNvPr id="239" name="Google Shape;239;p4"/>
          <p:cNvSpPr/>
          <p:nvPr/>
        </p:nvSpPr>
        <p:spPr>
          <a:xfrm>
            <a:off x="1828799" y="3164709"/>
            <a:ext cx="1446835" cy="530507"/>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Agent j</a:t>
            </a:r>
            <a:endParaRPr b="0" i="0" sz="1400" u="none" cap="none" strike="noStrike">
              <a:solidFill>
                <a:srgbClr val="000000"/>
              </a:solidFill>
              <a:latin typeface="Arial"/>
              <a:ea typeface="Arial"/>
              <a:cs typeface="Arial"/>
              <a:sym typeface="Arial"/>
            </a:endParaRPr>
          </a:p>
        </p:txBody>
      </p:sp>
      <p:sp>
        <p:nvSpPr>
          <p:cNvPr id="240" name="Google Shape;240;p4"/>
          <p:cNvSpPr txBox="1"/>
          <p:nvPr/>
        </p:nvSpPr>
        <p:spPr>
          <a:xfrm>
            <a:off x="2824223" y="2505919"/>
            <a:ext cx="327370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IP (Endorsement-of-IP = Agent-k)</a:t>
            </a:r>
            <a:endParaRPr b="0" i="0" sz="1400" u="none" cap="none" strike="noStrike">
              <a:solidFill>
                <a:srgbClr val="000000"/>
              </a:solidFill>
              <a:latin typeface="Arial"/>
              <a:ea typeface="Arial"/>
              <a:cs typeface="Arial"/>
              <a:sym typeface="Arial"/>
            </a:endParaRPr>
          </a:p>
        </p:txBody>
      </p:sp>
      <p:cxnSp>
        <p:nvCxnSpPr>
          <p:cNvPr id="241" name="Google Shape;241;p4"/>
          <p:cNvCxnSpPr/>
          <p:nvPr/>
        </p:nvCxnSpPr>
        <p:spPr>
          <a:xfrm flipH="1">
            <a:off x="2915012" y="4330016"/>
            <a:ext cx="1101524" cy="663614"/>
          </a:xfrm>
          <a:prstGeom prst="straightConnector1">
            <a:avLst/>
          </a:prstGeom>
          <a:noFill/>
          <a:ln cap="flat" cmpd="sng" w="9525">
            <a:solidFill>
              <a:schemeClr val="accent1"/>
            </a:solidFill>
            <a:prstDash val="solid"/>
            <a:miter lim="800000"/>
            <a:headEnd len="sm" w="sm" type="none"/>
            <a:tailEnd len="med" w="med" type="triangle"/>
          </a:ln>
        </p:spPr>
      </p:cxnSp>
      <p:sp>
        <p:nvSpPr>
          <p:cNvPr id="242" name="Google Shape;242;p4"/>
          <p:cNvSpPr txBox="1"/>
          <p:nvPr/>
        </p:nvSpPr>
        <p:spPr>
          <a:xfrm>
            <a:off x="3605514" y="4483260"/>
            <a:ext cx="7947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True</a:t>
            </a:r>
            <a:endParaRPr b="0" i="0" sz="1800" u="none" cap="none" strike="noStrike">
              <a:solidFill>
                <a:schemeClr val="dk1"/>
              </a:solidFill>
              <a:latin typeface="Calibri"/>
              <a:ea typeface="Calibri"/>
              <a:cs typeface="Calibri"/>
              <a:sym typeface="Calibri"/>
            </a:endParaRPr>
          </a:p>
        </p:txBody>
      </p:sp>
      <p:sp>
        <p:nvSpPr>
          <p:cNvPr id="243" name="Google Shape;243;p4"/>
          <p:cNvSpPr/>
          <p:nvPr/>
        </p:nvSpPr>
        <p:spPr>
          <a:xfrm>
            <a:off x="772008" y="5059461"/>
            <a:ext cx="3964327" cy="144683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Create connection between Agent j and Agent k(IP's Endorsed agent)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-&gt; This can be done by increasing Inboundtrustscore-jk</a:t>
            </a:r>
            <a:endParaRPr b="0" i="0" sz="1800" u="none" cap="none" strike="noStrike">
              <a:solidFill>
                <a:schemeClr val="lt1"/>
              </a:solidFill>
              <a:latin typeface="Calibri"/>
              <a:ea typeface="Calibri"/>
              <a:cs typeface="Calibri"/>
              <a:sym typeface="Calibri"/>
            </a:endParaRPr>
          </a:p>
        </p:txBody>
      </p:sp>
      <p:cxnSp>
        <p:nvCxnSpPr>
          <p:cNvPr id="244" name="Google Shape;244;p4"/>
          <p:cNvCxnSpPr/>
          <p:nvPr/>
        </p:nvCxnSpPr>
        <p:spPr>
          <a:xfrm>
            <a:off x="7083827" y="4214269"/>
            <a:ext cx="1242349" cy="779360"/>
          </a:xfrm>
          <a:prstGeom prst="straightConnector1">
            <a:avLst/>
          </a:prstGeom>
          <a:noFill/>
          <a:ln cap="flat" cmpd="sng" w="9525">
            <a:solidFill>
              <a:schemeClr val="accent1"/>
            </a:solidFill>
            <a:prstDash val="solid"/>
            <a:miter lim="800000"/>
            <a:headEnd len="sm" w="sm" type="none"/>
            <a:tailEnd len="med" w="med" type="triangle"/>
          </a:ln>
        </p:spPr>
      </p:cxnSp>
      <p:sp>
        <p:nvSpPr>
          <p:cNvPr id="245" name="Google Shape;245;p4"/>
          <p:cNvSpPr/>
          <p:nvPr/>
        </p:nvSpPr>
        <p:spPr>
          <a:xfrm>
            <a:off x="6713679" y="5059460"/>
            <a:ext cx="3964327" cy="144683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Block the Agent k(Endorsed Agent)</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-&gt;This can be done by decreasing Inboundtrustscore-jk below a lower threshold</a:t>
            </a:r>
            <a:endParaRPr b="0" i="0" sz="1800" u="none" cap="none" strike="noStrike">
              <a:solidFill>
                <a:schemeClr val="lt1"/>
              </a:solidFill>
              <a:latin typeface="Calibri"/>
              <a:ea typeface="Calibri"/>
              <a:cs typeface="Calibri"/>
              <a:sym typeface="Calibri"/>
            </a:endParaRPr>
          </a:p>
        </p:txBody>
      </p:sp>
      <p:sp>
        <p:nvSpPr>
          <p:cNvPr id="246" name="Google Shape;246;p4"/>
          <p:cNvSpPr txBox="1"/>
          <p:nvPr/>
        </p:nvSpPr>
        <p:spPr>
          <a:xfrm>
            <a:off x="7116501" y="4483259"/>
            <a:ext cx="7658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False</a:t>
            </a:r>
            <a:endParaRPr b="0" i="0" sz="1400" u="none" cap="none" strike="noStrike">
              <a:solidFill>
                <a:srgbClr val="000000"/>
              </a:solidFill>
              <a:latin typeface="Arial"/>
              <a:ea typeface="Arial"/>
              <a:cs typeface="Arial"/>
              <a:sym typeface="Arial"/>
            </a:endParaRPr>
          </a:p>
        </p:txBody>
      </p:sp>
      <p:sp>
        <p:nvSpPr>
          <p:cNvPr id="247" name="Google Shape;247;p4"/>
          <p:cNvSpPr txBox="1"/>
          <p:nvPr/>
        </p:nvSpPr>
        <p:spPr>
          <a:xfrm>
            <a:off x="943337" y="1213412"/>
            <a:ext cx="9890565" cy="3693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Suppose we have an Agent j that receives an IP(whose endorsed agent is Agent-k) from Agent-i .</a:t>
            </a:r>
            <a:endParaRPr b="0" i="0" sz="1800" u="none" cap="none" strike="noStrike">
              <a:solidFill>
                <a:schemeClr val="dk1"/>
              </a:solidFill>
              <a:latin typeface="Calibri"/>
              <a:ea typeface="Calibri"/>
              <a:cs typeface="Calibri"/>
              <a:sym typeface="Calibri"/>
            </a:endParaRPr>
          </a:p>
        </p:txBody>
      </p:sp>
      <p:cxnSp>
        <p:nvCxnSpPr>
          <p:cNvPr id="248" name="Google Shape;248;p4"/>
          <p:cNvCxnSpPr/>
          <p:nvPr/>
        </p:nvCxnSpPr>
        <p:spPr>
          <a:xfrm>
            <a:off x="5926358" y="2719205"/>
            <a:ext cx="1068729" cy="441765"/>
          </a:xfrm>
          <a:prstGeom prst="straightConnector1">
            <a:avLst/>
          </a:prstGeom>
          <a:noFill/>
          <a:ln cap="flat" cmpd="sng" w="9525">
            <a:solidFill>
              <a:schemeClr val="accent1"/>
            </a:solidFill>
            <a:prstDash val="solid"/>
            <a:miter lim="800000"/>
            <a:headEnd len="sm" w="sm" type="none"/>
            <a:tailEnd len="med" w="med" type="triangle"/>
          </a:ln>
        </p:spPr>
      </p:cxnSp>
      <p:sp>
        <p:nvSpPr>
          <p:cNvPr id="249" name="Google Shape;249;p4"/>
          <p:cNvSpPr txBox="1"/>
          <p:nvPr/>
        </p:nvSpPr>
        <p:spPr>
          <a:xfrm>
            <a:off x="6971818" y="2978551"/>
            <a:ext cx="505813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Agent-k is the agent that sent the IP to the Agent-i.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4"/>
          <p:cNvSpPr txBox="1"/>
          <p:nvPr>
            <p:ph type="title"/>
          </p:nvPr>
        </p:nvSpPr>
        <p:spPr>
          <a:xfrm>
            <a:off x="838200" y="2543725"/>
            <a:ext cx="10515600" cy="1325700"/>
          </a:xfrm>
          <a:prstGeom prst="rect">
            <a:avLst/>
          </a:prstGeom>
          <a:solidFill>
            <a:srgbClr val="31538F"/>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                          </a:t>
            </a:r>
            <a:r>
              <a:rPr b="1" lang="en-US">
                <a:solidFill>
                  <a:schemeClr val="lt1"/>
                </a:solidFill>
              </a:rPr>
              <a:t>Identity Actions</a:t>
            </a:r>
            <a:endParaRPr>
              <a:solidFill>
                <a:schemeClr val="lt1"/>
              </a:solidFill>
            </a:endParaRPr>
          </a:p>
        </p:txBody>
      </p:sp>
      <p:sp>
        <p:nvSpPr>
          <p:cNvPr id="255" name="Google Shape;25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Possible “identity” actions that an Agent may schedule to execute.</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5"/>
          <p:cNvSpPr txBox="1"/>
          <p:nvPr>
            <p:ph type="title"/>
          </p:nvPr>
        </p:nvSpPr>
        <p:spPr>
          <a:xfrm>
            <a:off x="838200" y="181860"/>
            <a:ext cx="10515600" cy="10361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US" sz="2800"/>
              <a:t>1. </a:t>
            </a:r>
            <a:r>
              <a:rPr b="1" lang="en-US" sz="2800">
                <a:latin typeface="Calibri"/>
                <a:ea typeface="Calibri"/>
                <a:cs typeface="Calibri"/>
                <a:sym typeface="Calibri"/>
              </a:rPr>
              <a:t>Increase/Decrease stance</a:t>
            </a:r>
            <a:endParaRPr sz="2800"/>
          </a:p>
        </p:txBody>
      </p:sp>
      <p:sp>
        <p:nvSpPr>
          <p:cNvPr id="261" name="Google Shape;261;p15"/>
          <p:cNvSpPr/>
          <p:nvPr/>
        </p:nvSpPr>
        <p:spPr>
          <a:xfrm>
            <a:off x="3999053" y="3782027"/>
            <a:ext cx="3115517" cy="617317"/>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Based on a condition or rule</a:t>
            </a:r>
            <a:endParaRPr b="0" i="0" sz="1400" u="none" cap="none" strike="noStrike">
              <a:solidFill>
                <a:srgbClr val="000000"/>
              </a:solidFill>
              <a:latin typeface="Arial"/>
              <a:ea typeface="Arial"/>
              <a:cs typeface="Arial"/>
              <a:sym typeface="Arial"/>
            </a:endParaRPr>
          </a:p>
        </p:txBody>
      </p:sp>
      <p:sp>
        <p:nvSpPr>
          <p:cNvPr id="262" name="Google Shape;262;p15"/>
          <p:cNvSpPr/>
          <p:nvPr/>
        </p:nvSpPr>
        <p:spPr>
          <a:xfrm>
            <a:off x="1828799" y="1795039"/>
            <a:ext cx="1446835" cy="530507"/>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Agent i</a:t>
            </a:r>
            <a:endParaRPr b="0" i="0" sz="1800" u="none" cap="none" strike="noStrike">
              <a:solidFill>
                <a:schemeClr val="lt1"/>
              </a:solidFill>
              <a:latin typeface="Calibri"/>
              <a:ea typeface="Calibri"/>
              <a:cs typeface="Calibri"/>
              <a:sym typeface="Calibri"/>
            </a:endParaRPr>
          </a:p>
        </p:txBody>
      </p:sp>
      <p:cxnSp>
        <p:nvCxnSpPr>
          <p:cNvPr id="263" name="Google Shape;263;p15"/>
          <p:cNvCxnSpPr/>
          <p:nvPr/>
        </p:nvCxnSpPr>
        <p:spPr>
          <a:xfrm flipH="1">
            <a:off x="2538834" y="1995787"/>
            <a:ext cx="21221" cy="1165183"/>
          </a:xfrm>
          <a:prstGeom prst="straightConnector1">
            <a:avLst/>
          </a:prstGeom>
          <a:noFill/>
          <a:ln cap="flat" cmpd="sng" w="9525">
            <a:solidFill>
              <a:schemeClr val="accent1"/>
            </a:solidFill>
            <a:prstDash val="solid"/>
            <a:miter lim="800000"/>
            <a:headEnd len="sm" w="sm" type="none"/>
            <a:tailEnd len="med" w="med" type="triangle"/>
          </a:ln>
        </p:spPr>
      </p:cxnSp>
      <p:sp>
        <p:nvSpPr>
          <p:cNvPr id="264" name="Google Shape;264;p15"/>
          <p:cNvSpPr/>
          <p:nvPr/>
        </p:nvSpPr>
        <p:spPr>
          <a:xfrm>
            <a:off x="1828799" y="3164709"/>
            <a:ext cx="1446835" cy="530507"/>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Agent j</a:t>
            </a:r>
            <a:endParaRPr b="0" i="0" sz="1400" u="none" cap="none" strike="noStrike">
              <a:solidFill>
                <a:srgbClr val="000000"/>
              </a:solidFill>
              <a:latin typeface="Arial"/>
              <a:ea typeface="Arial"/>
              <a:cs typeface="Arial"/>
              <a:sym typeface="Arial"/>
            </a:endParaRPr>
          </a:p>
        </p:txBody>
      </p:sp>
      <p:sp>
        <p:nvSpPr>
          <p:cNvPr id="265" name="Google Shape;265;p15"/>
          <p:cNvSpPr txBox="1"/>
          <p:nvPr/>
        </p:nvSpPr>
        <p:spPr>
          <a:xfrm>
            <a:off x="2824223" y="2505919"/>
            <a:ext cx="327370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IP </a:t>
            </a:r>
            <a:endParaRPr b="0" i="0" sz="1400" u="none" cap="none" strike="noStrike">
              <a:solidFill>
                <a:srgbClr val="000000"/>
              </a:solidFill>
              <a:latin typeface="Arial"/>
              <a:ea typeface="Arial"/>
              <a:cs typeface="Arial"/>
              <a:sym typeface="Arial"/>
            </a:endParaRPr>
          </a:p>
        </p:txBody>
      </p:sp>
      <p:cxnSp>
        <p:nvCxnSpPr>
          <p:cNvPr id="266" name="Google Shape;266;p15"/>
          <p:cNvCxnSpPr/>
          <p:nvPr/>
        </p:nvCxnSpPr>
        <p:spPr>
          <a:xfrm flipH="1">
            <a:off x="2915012" y="4330016"/>
            <a:ext cx="1101524" cy="663614"/>
          </a:xfrm>
          <a:prstGeom prst="straightConnector1">
            <a:avLst/>
          </a:prstGeom>
          <a:noFill/>
          <a:ln cap="flat" cmpd="sng" w="9525">
            <a:solidFill>
              <a:schemeClr val="accent1"/>
            </a:solidFill>
            <a:prstDash val="solid"/>
            <a:miter lim="800000"/>
            <a:headEnd len="sm" w="sm" type="none"/>
            <a:tailEnd len="med" w="med" type="triangle"/>
          </a:ln>
        </p:spPr>
      </p:cxnSp>
      <p:sp>
        <p:nvSpPr>
          <p:cNvPr id="267" name="Google Shape;267;p15"/>
          <p:cNvSpPr txBox="1"/>
          <p:nvPr/>
        </p:nvSpPr>
        <p:spPr>
          <a:xfrm>
            <a:off x="3605514" y="4483260"/>
            <a:ext cx="7947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True</a:t>
            </a:r>
            <a:endParaRPr b="0" i="0" sz="1800" u="none" cap="none" strike="noStrike">
              <a:solidFill>
                <a:schemeClr val="dk1"/>
              </a:solidFill>
              <a:latin typeface="Calibri"/>
              <a:ea typeface="Calibri"/>
              <a:cs typeface="Calibri"/>
              <a:sym typeface="Calibri"/>
            </a:endParaRPr>
          </a:p>
        </p:txBody>
      </p:sp>
      <p:sp>
        <p:nvSpPr>
          <p:cNvPr id="268" name="Google Shape;268;p15"/>
          <p:cNvSpPr/>
          <p:nvPr/>
        </p:nvSpPr>
        <p:spPr>
          <a:xfrm>
            <a:off x="772008" y="5059461"/>
            <a:ext cx="3964200" cy="14469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Agent can Increase the magnitude of a Topic’s Stance within an existing Triad.</a:t>
            </a:r>
            <a:endParaRPr b="0" i="0" sz="18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69" name="Google Shape;269;p15"/>
          <p:cNvCxnSpPr/>
          <p:nvPr/>
        </p:nvCxnSpPr>
        <p:spPr>
          <a:xfrm>
            <a:off x="7083827" y="4214269"/>
            <a:ext cx="1242349" cy="779360"/>
          </a:xfrm>
          <a:prstGeom prst="straightConnector1">
            <a:avLst/>
          </a:prstGeom>
          <a:noFill/>
          <a:ln cap="flat" cmpd="sng" w="9525">
            <a:solidFill>
              <a:schemeClr val="accent1"/>
            </a:solidFill>
            <a:prstDash val="solid"/>
            <a:miter lim="800000"/>
            <a:headEnd len="sm" w="sm" type="none"/>
            <a:tailEnd len="med" w="med" type="triangle"/>
          </a:ln>
        </p:spPr>
      </p:cxnSp>
      <p:sp>
        <p:nvSpPr>
          <p:cNvPr id="270" name="Google Shape;270;p15"/>
          <p:cNvSpPr/>
          <p:nvPr/>
        </p:nvSpPr>
        <p:spPr>
          <a:xfrm>
            <a:off x="6713679" y="5059460"/>
            <a:ext cx="3964327" cy="144683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Agent can decrease the magnitude of a Topic’s Stance within an existing Triad</a:t>
            </a:r>
            <a:endParaRPr b="0" i="0" sz="1800" u="none" cap="none" strike="noStrike">
              <a:solidFill>
                <a:schemeClr val="lt1"/>
              </a:solidFill>
              <a:latin typeface="Calibri"/>
              <a:ea typeface="Calibri"/>
              <a:cs typeface="Calibri"/>
              <a:sym typeface="Calibri"/>
            </a:endParaRPr>
          </a:p>
        </p:txBody>
      </p:sp>
      <p:sp>
        <p:nvSpPr>
          <p:cNvPr id="271" name="Google Shape;271;p15"/>
          <p:cNvSpPr txBox="1"/>
          <p:nvPr/>
        </p:nvSpPr>
        <p:spPr>
          <a:xfrm>
            <a:off x="7116501" y="4483259"/>
            <a:ext cx="7658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False</a:t>
            </a:r>
            <a:endParaRPr b="0" i="0" sz="1400" u="none" cap="none" strike="noStrike">
              <a:solidFill>
                <a:srgbClr val="000000"/>
              </a:solidFill>
              <a:latin typeface="Arial"/>
              <a:ea typeface="Arial"/>
              <a:cs typeface="Arial"/>
              <a:sym typeface="Arial"/>
            </a:endParaRPr>
          </a:p>
        </p:txBody>
      </p:sp>
      <p:sp>
        <p:nvSpPr>
          <p:cNvPr id="272" name="Google Shape;272;p15"/>
          <p:cNvSpPr txBox="1"/>
          <p:nvPr/>
        </p:nvSpPr>
        <p:spPr>
          <a:xfrm>
            <a:off x="943337" y="1213412"/>
            <a:ext cx="9890565" cy="3693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Suppose we have an Agent j that receives an IP from Agent-i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6"/>
          <p:cNvSpPr txBox="1"/>
          <p:nvPr>
            <p:ph type="title"/>
          </p:nvPr>
        </p:nvSpPr>
        <p:spPr>
          <a:xfrm>
            <a:off x="838200" y="181860"/>
            <a:ext cx="10515600" cy="10361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latin typeface="Calibri"/>
                <a:ea typeface="Calibri"/>
                <a:cs typeface="Calibri"/>
                <a:sym typeface="Calibri"/>
              </a:rPr>
              <a:t>2. Adjust Personality</a:t>
            </a:r>
            <a:endParaRPr sz="2800"/>
          </a:p>
        </p:txBody>
      </p:sp>
      <p:sp>
        <p:nvSpPr>
          <p:cNvPr id="278" name="Google Shape;278;p16"/>
          <p:cNvSpPr/>
          <p:nvPr/>
        </p:nvSpPr>
        <p:spPr>
          <a:xfrm>
            <a:off x="3999053" y="3782027"/>
            <a:ext cx="3115517" cy="617317"/>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Based on a condition or rule</a:t>
            </a:r>
            <a:endParaRPr b="0" i="0" sz="1400" u="none" cap="none" strike="noStrike">
              <a:solidFill>
                <a:srgbClr val="000000"/>
              </a:solidFill>
              <a:latin typeface="Arial"/>
              <a:ea typeface="Arial"/>
              <a:cs typeface="Arial"/>
              <a:sym typeface="Arial"/>
            </a:endParaRPr>
          </a:p>
        </p:txBody>
      </p:sp>
      <p:sp>
        <p:nvSpPr>
          <p:cNvPr id="279" name="Google Shape;279;p16"/>
          <p:cNvSpPr/>
          <p:nvPr/>
        </p:nvSpPr>
        <p:spPr>
          <a:xfrm>
            <a:off x="1828799" y="1795039"/>
            <a:ext cx="1446835" cy="530507"/>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Agent i</a:t>
            </a:r>
            <a:endParaRPr b="0" i="0" sz="1800" u="none" cap="none" strike="noStrike">
              <a:solidFill>
                <a:schemeClr val="lt1"/>
              </a:solidFill>
              <a:latin typeface="Calibri"/>
              <a:ea typeface="Calibri"/>
              <a:cs typeface="Calibri"/>
              <a:sym typeface="Calibri"/>
            </a:endParaRPr>
          </a:p>
        </p:txBody>
      </p:sp>
      <p:cxnSp>
        <p:nvCxnSpPr>
          <p:cNvPr id="280" name="Google Shape;280;p16"/>
          <p:cNvCxnSpPr/>
          <p:nvPr/>
        </p:nvCxnSpPr>
        <p:spPr>
          <a:xfrm flipH="1">
            <a:off x="2538834" y="1995787"/>
            <a:ext cx="21221" cy="1165183"/>
          </a:xfrm>
          <a:prstGeom prst="straightConnector1">
            <a:avLst/>
          </a:prstGeom>
          <a:noFill/>
          <a:ln cap="flat" cmpd="sng" w="9525">
            <a:solidFill>
              <a:schemeClr val="accent1"/>
            </a:solidFill>
            <a:prstDash val="solid"/>
            <a:miter lim="800000"/>
            <a:headEnd len="sm" w="sm" type="none"/>
            <a:tailEnd len="med" w="med" type="triangle"/>
          </a:ln>
        </p:spPr>
      </p:cxnSp>
      <p:sp>
        <p:nvSpPr>
          <p:cNvPr id="281" name="Google Shape;281;p16"/>
          <p:cNvSpPr/>
          <p:nvPr/>
        </p:nvSpPr>
        <p:spPr>
          <a:xfrm>
            <a:off x="1828799" y="3164709"/>
            <a:ext cx="1446835" cy="530507"/>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Agent j</a:t>
            </a:r>
            <a:endParaRPr b="0" i="0" sz="1400" u="none" cap="none" strike="noStrike">
              <a:solidFill>
                <a:srgbClr val="000000"/>
              </a:solidFill>
              <a:latin typeface="Arial"/>
              <a:ea typeface="Arial"/>
              <a:cs typeface="Arial"/>
              <a:sym typeface="Arial"/>
            </a:endParaRPr>
          </a:p>
        </p:txBody>
      </p:sp>
      <p:sp>
        <p:nvSpPr>
          <p:cNvPr id="282" name="Google Shape;282;p16"/>
          <p:cNvSpPr txBox="1"/>
          <p:nvPr/>
        </p:nvSpPr>
        <p:spPr>
          <a:xfrm>
            <a:off x="2824223" y="2505919"/>
            <a:ext cx="327370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IP </a:t>
            </a:r>
            <a:endParaRPr b="0" i="0" sz="1400" u="none" cap="none" strike="noStrike">
              <a:solidFill>
                <a:srgbClr val="000000"/>
              </a:solidFill>
              <a:latin typeface="Arial"/>
              <a:ea typeface="Arial"/>
              <a:cs typeface="Arial"/>
              <a:sym typeface="Arial"/>
            </a:endParaRPr>
          </a:p>
        </p:txBody>
      </p:sp>
      <p:cxnSp>
        <p:nvCxnSpPr>
          <p:cNvPr id="283" name="Google Shape;283;p16"/>
          <p:cNvCxnSpPr/>
          <p:nvPr/>
        </p:nvCxnSpPr>
        <p:spPr>
          <a:xfrm flipH="1">
            <a:off x="2915012" y="4330016"/>
            <a:ext cx="1101524" cy="663614"/>
          </a:xfrm>
          <a:prstGeom prst="straightConnector1">
            <a:avLst/>
          </a:prstGeom>
          <a:noFill/>
          <a:ln cap="flat" cmpd="sng" w="9525">
            <a:solidFill>
              <a:schemeClr val="accent1"/>
            </a:solidFill>
            <a:prstDash val="solid"/>
            <a:miter lim="800000"/>
            <a:headEnd len="sm" w="sm" type="none"/>
            <a:tailEnd len="med" w="med" type="triangle"/>
          </a:ln>
        </p:spPr>
      </p:cxnSp>
      <p:sp>
        <p:nvSpPr>
          <p:cNvPr id="284" name="Google Shape;284;p16"/>
          <p:cNvSpPr txBox="1"/>
          <p:nvPr/>
        </p:nvSpPr>
        <p:spPr>
          <a:xfrm>
            <a:off x="3605514" y="4483260"/>
            <a:ext cx="7947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True</a:t>
            </a:r>
            <a:endParaRPr b="0" i="0" sz="1800" u="none" cap="none" strike="noStrike">
              <a:solidFill>
                <a:schemeClr val="dk1"/>
              </a:solidFill>
              <a:latin typeface="Calibri"/>
              <a:ea typeface="Calibri"/>
              <a:cs typeface="Calibri"/>
              <a:sym typeface="Calibri"/>
            </a:endParaRPr>
          </a:p>
        </p:txBody>
      </p:sp>
      <p:sp>
        <p:nvSpPr>
          <p:cNvPr id="285" name="Google Shape;285;p16"/>
          <p:cNvSpPr/>
          <p:nvPr/>
        </p:nvSpPr>
        <p:spPr>
          <a:xfrm>
            <a:off x="772008" y="5059461"/>
            <a:ext cx="3964327" cy="144683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create a new Triad and add it to the agent's TriadStack</a:t>
            </a:r>
            <a:endParaRPr b="0" i="0" sz="18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86" name="Google Shape;286;p16"/>
          <p:cNvCxnSpPr/>
          <p:nvPr/>
        </p:nvCxnSpPr>
        <p:spPr>
          <a:xfrm>
            <a:off x="7083827" y="4214269"/>
            <a:ext cx="1242349" cy="779360"/>
          </a:xfrm>
          <a:prstGeom prst="straightConnector1">
            <a:avLst/>
          </a:prstGeom>
          <a:noFill/>
          <a:ln cap="flat" cmpd="sng" w="9525">
            <a:solidFill>
              <a:schemeClr val="accent1"/>
            </a:solidFill>
            <a:prstDash val="solid"/>
            <a:miter lim="800000"/>
            <a:headEnd len="sm" w="sm" type="none"/>
            <a:tailEnd len="med" w="med" type="triangle"/>
          </a:ln>
        </p:spPr>
      </p:cxnSp>
      <p:sp>
        <p:nvSpPr>
          <p:cNvPr id="287" name="Google Shape;287;p16"/>
          <p:cNvSpPr/>
          <p:nvPr/>
        </p:nvSpPr>
        <p:spPr>
          <a:xfrm>
            <a:off x="6713679" y="5059460"/>
            <a:ext cx="3964327" cy="144683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Remove an existing triad from the agent's TriadStack</a:t>
            </a:r>
            <a:endParaRPr b="0" i="0" sz="1800" u="none" cap="none" strike="noStrike">
              <a:solidFill>
                <a:schemeClr val="lt1"/>
              </a:solidFill>
              <a:latin typeface="Calibri"/>
              <a:ea typeface="Calibri"/>
              <a:cs typeface="Calibri"/>
              <a:sym typeface="Calibri"/>
            </a:endParaRPr>
          </a:p>
        </p:txBody>
      </p:sp>
      <p:sp>
        <p:nvSpPr>
          <p:cNvPr id="288" name="Google Shape;288;p16"/>
          <p:cNvSpPr txBox="1"/>
          <p:nvPr/>
        </p:nvSpPr>
        <p:spPr>
          <a:xfrm>
            <a:off x="7116501" y="4483259"/>
            <a:ext cx="7658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False</a:t>
            </a:r>
            <a:endParaRPr b="0" i="0" sz="1400" u="none" cap="none" strike="noStrike">
              <a:solidFill>
                <a:srgbClr val="000000"/>
              </a:solidFill>
              <a:latin typeface="Arial"/>
              <a:ea typeface="Arial"/>
              <a:cs typeface="Arial"/>
              <a:sym typeface="Arial"/>
            </a:endParaRPr>
          </a:p>
        </p:txBody>
      </p:sp>
      <p:sp>
        <p:nvSpPr>
          <p:cNvPr id="289" name="Google Shape;289;p16"/>
          <p:cNvSpPr txBox="1"/>
          <p:nvPr/>
        </p:nvSpPr>
        <p:spPr>
          <a:xfrm>
            <a:off x="943337" y="1213412"/>
            <a:ext cx="9890565" cy="3693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Suppose we have an Agent j that receives an IP from Agent-i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7"/>
          <p:cNvSpPr txBox="1"/>
          <p:nvPr>
            <p:ph type="title"/>
          </p:nvPr>
        </p:nvSpPr>
        <p:spPr>
          <a:xfrm>
            <a:off x="838200" y="181860"/>
            <a:ext cx="10515600" cy="10361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latin typeface="Calibri"/>
                <a:ea typeface="Calibri"/>
                <a:cs typeface="Calibri"/>
                <a:sym typeface="Calibri"/>
              </a:rPr>
              <a:t>3. Adjust Group Prestige</a:t>
            </a:r>
            <a:endParaRPr sz="2800"/>
          </a:p>
        </p:txBody>
      </p:sp>
      <p:sp>
        <p:nvSpPr>
          <p:cNvPr id="295" name="Google Shape;295;p17"/>
          <p:cNvSpPr/>
          <p:nvPr/>
        </p:nvSpPr>
        <p:spPr>
          <a:xfrm>
            <a:off x="3999053" y="3782027"/>
            <a:ext cx="3115517" cy="617317"/>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Based on a condition or rule</a:t>
            </a:r>
            <a:endParaRPr b="0" i="0" sz="1400" u="none" cap="none" strike="noStrike">
              <a:solidFill>
                <a:srgbClr val="000000"/>
              </a:solidFill>
              <a:latin typeface="Arial"/>
              <a:ea typeface="Arial"/>
              <a:cs typeface="Arial"/>
              <a:sym typeface="Arial"/>
            </a:endParaRPr>
          </a:p>
        </p:txBody>
      </p:sp>
      <p:sp>
        <p:nvSpPr>
          <p:cNvPr id="296" name="Google Shape;296;p17"/>
          <p:cNvSpPr/>
          <p:nvPr/>
        </p:nvSpPr>
        <p:spPr>
          <a:xfrm>
            <a:off x="1828799" y="1795039"/>
            <a:ext cx="1446835" cy="530507"/>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Agent i</a:t>
            </a:r>
            <a:endParaRPr b="0" i="0" sz="1800" u="none" cap="none" strike="noStrike">
              <a:solidFill>
                <a:schemeClr val="lt1"/>
              </a:solidFill>
              <a:latin typeface="Calibri"/>
              <a:ea typeface="Calibri"/>
              <a:cs typeface="Calibri"/>
              <a:sym typeface="Calibri"/>
            </a:endParaRPr>
          </a:p>
        </p:txBody>
      </p:sp>
      <p:cxnSp>
        <p:nvCxnSpPr>
          <p:cNvPr id="297" name="Google Shape;297;p17"/>
          <p:cNvCxnSpPr/>
          <p:nvPr/>
        </p:nvCxnSpPr>
        <p:spPr>
          <a:xfrm flipH="1">
            <a:off x="2538834" y="1995787"/>
            <a:ext cx="21221" cy="1165183"/>
          </a:xfrm>
          <a:prstGeom prst="straightConnector1">
            <a:avLst/>
          </a:prstGeom>
          <a:noFill/>
          <a:ln cap="flat" cmpd="sng" w="9525">
            <a:solidFill>
              <a:schemeClr val="accent1"/>
            </a:solidFill>
            <a:prstDash val="solid"/>
            <a:miter lim="800000"/>
            <a:headEnd len="sm" w="sm" type="none"/>
            <a:tailEnd len="med" w="med" type="triangle"/>
          </a:ln>
        </p:spPr>
      </p:cxnSp>
      <p:sp>
        <p:nvSpPr>
          <p:cNvPr id="298" name="Google Shape;298;p17"/>
          <p:cNvSpPr/>
          <p:nvPr/>
        </p:nvSpPr>
        <p:spPr>
          <a:xfrm>
            <a:off x="1828799" y="3164709"/>
            <a:ext cx="1446835" cy="530507"/>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Agent j</a:t>
            </a:r>
            <a:endParaRPr b="0" i="0" sz="1400" u="none" cap="none" strike="noStrike">
              <a:solidFill>
                <a:srgbClr val="000000"/>
              </a:solidFill>
              <a:latin typeface="Arial"/>
              <a:ea typeface="Arial"/>
              <a:cs typeface="Arial"/>
              <a:sym typeface="Arial"/>
            </a:endParaRPr>
          </a:p>
        </p:txBody>
      </p:sp>
      <p:sp>
        <p:nvSpPr>
          <p:cNvPr id="299" name="Google Shape;299;p17"/>
          <p:cNvSpPr txBox="1"/>
          <p:nvPr/>
        </p:nvSpPr>
        <p:spPr>
          <a:xfrm>
            <a:off x="2824223" y="2505919"/>
            <a:ext cx="327370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IP </a:t>
            </a:r>
            <a:endParaRPr b="0" i="0" sz="1400" u="none" cap="none" strike="noStrike">
              <a:solidFill>
                <a:srgbClr val="000000"/>
              </a:solidFill>
              <a:latin typeface="Arial"/>
              <a:ea typeface="Arial"/>
              <a:cs typeface="Arial"/>
              <a:sym typeface="Arial"/>
            </a:endParaRPr>
          </a:p>
        </p:txBody>
      </p:sp>
      <p:cxnSp>
        <p:nvCxnSpPr>
          <p:cNvPr id="300" name="Google Shape;300;p17"/>
          <p:cNvCxnSpPr/>
          <p:nvPr/>
        </p:nvCxnSpPr>
        <p:spPr>
          <a:xfrm flipH="1">
            <a:off x="2915012" y="4330016"/>
            <a:ext cx="1101524" cy="663614"/>
          </a:xfrm>
          <a:prstGeom prst="straightConnector1">
            <a:avLst/>
          </a:prstGeom>
          <a:noFill/>
          <a:ln cap="flat" cmpd="sng" w="9525">
            <a:solidFill>
              <a:schemeClr val="accent1"/>
            </a:solidFill>
            <a:prstDash val="solid"/>
            <a:miter lim="800000"/>
            <a:headEnd len="sm" w="sm" type="none"/>
            <a:tailEnd len="med" w="med" type="triangle"/>
          </a:ln>
        </p:spPr>
      </p:cxnSp>
      <p:sp>
        <p:nvSpPr>
          <p:cNvPr id="301" name="Google Shape;301;p17"/>
          <p:cNvSpPr txBox="1"/>
          <p:nvPr/>
        </p:nvSpPr>
        <p:spPr>
          <a:xfrm>
            <a:off x="3605514" y="4483260"/>
            <a:ext cx="7947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True</a:t>
            </a:r>
            <a:endParaRPr b="0" i="0" sz="1800" u="none" cap="none" strike="noStrike">
              <a:solidFill>
                <a:schemeClr val="dk1"/>
              </a:solidFill>
              <a:latin typeface="Calibri"/>
              <a:ea typeface="Calibri"/>
              <a:cs typeface="Calibri"/>
              <a:sym typeface="Calibri"/>
            </a:endParaRPr>
          </a:p>
        </p:txBody>
      </p:sp>
      <p:sp>
        <p:nvSpPr>
          <p:cNvPr id="302" name="Google Shape;302;p17"/>
          <p:cNvSpPr/>
          <p:nvPr/>
        </p:nvSpPr>
        <p:spPr>
          <a:xfrm>
            <a:off x="772008" y="5059461"/>
            <a:ext cx="3964327" cy="144683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Increase perception of Prestige for a Group</a:t>
            </a:r>
            <a:endParaRPr b="0" i="0" sz="1800" u="none" cap="none" strike="noStrike">
              <a:solidFill>
                <a:schemeClr val="lt1"/>
              </a:solidFill>
              <a:latin typeface="Calibri"/>
              <a:ea typeface="Calibri"/>
              <a:cs typeface="Calibri"/>
              <a:sym typeface="Calibri"/>
            </a:endParaRPr>
          </a:p>
        </p:txBody>
      </p:sp>
      <p:cxnSp>
        <p:nvCxnSpPr>
          <p:cNvPr id="303" name="Google Shape;303;p17"/>
          <p:cNvCxnSpPr/>
          <p:nvPr/>
        </p:nvCxnSpPr>
        <p:spPr>
          <a:xfrm>
            <a:off x="7083827" y="4214269"/>
            <a:ext cx="1242349" cy="779360"/>
          </a:xfrm>
          <a:prstGeom prst="straightConnector1">
            <a:avLst/>
          </a:prstGeom>
          <a:noFill/>
          <a:ln cap="flat" cmpd="sng" w="9525">
            <a:solidFill>
              <a:schemeClr val="accent1"/>
            </a:solidFill>
            <a:prstDash val="solid"/>
            <a:miter lim="800000"/>
            <a:headEnd len="sm" w="sm" type="none"/>
            <a:tailEnd len="med" w="med" type="triangle"/>
          </a:ln>
        </p:spPr>
      </p:cxnSp>
      <p:sp>
        <p:nvSpPr>
          <p:cNvPr id="304" name="Google Shape;304;p17"/>
          <p:cNvSpPr/>
          <p:nvPr/>
        </p:nvSpPr>
        <p:spPr>
          <a:xfrm>
            <a:off x="6713679" y="5059460"/>
            <a:ext cx="3964327" cy="144683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Decrease perception of Prestige for a Group</a:t>
            </a:r>
            <a:endParaRPr b="0" i="0" sz="1800" u="none" cap="none" strike="noStrike">
              <a:solidFill>
                <a:schemeClr val="lt1"/>
              </a:solidFill>
              <a:latin typeface="Calibri"/>
              <a:ea typeface="Calibri"/>
              <a:cs typeface="Calibri"/>
              <a:sym typeface="Calibri"/>
            </a:endParaRPr>
          </a:p>
        </p:txBody>
      </p:sp>
      <p:sp>
        <p:nvSpPr>
          <p:cNvPr id="305" name="Google Shape;305;p17"/>
          <p:cNvSpPr txBox="1"/>
          <p:nvPr/>
        </p:nvSpPr>
        <p:spPr>
          <a:xfrm>
            <a:off x="7116501" y="4483259"/>
            <a:ext cx="7658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False</a:t>
            </a:r>
            <a:endParaRPr b="0" i="0" sz="1400" u="none" cap="none" strike="noStrike">
              <a:solidFill>
                <a:srgbClr val="000000"/>
              </a:solidFill>
              <a:latin typeface="Arial"/>
              <a:ea typeface="Arial"/>
              <a:cs typeface="Arial"/>
              <a:sym typeface="Arial"/>
            </a:endParaRPr>
          </a:p>
        </p:txBody>
      </p:sp>
      <p:sp>
        <p:nvSpPr>
          <p:cNvPr id="306" name="Google Shape;306;p17"/>
          <p:cNvSpPr txBox="1"/>
          <p:nvPr/>
        </p:nvSpPr>
        <p:spPr>
          <a:xfrm>
            <a:off x="943337" y="1213412"/>
            <a:ext cx="9890565" cy="3693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Suppose we have an Agent j that receives an IP from Agent-i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36ac228ade_1_99"/>
          <p:cNvSpPr txBox="1"/>
          <p:nvPr>
            <p:ph type="title"/>
          </p:nvPr>
        </p:nvSpPr>
        <p:spPr>
          <a:xfrm>
            <a:off x="899575" y="2881275"/>
            <a:ext cx="10515600" cy="1325700"/>
          </a:xfrm>
          <a:prstGeom prst="rect">
            <a:avLst/>
          </a:prstGeom>
          <a:solidFill>
            <a:srgbClr val="31538F"/>
          </a:solidFill>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r>
              <a:rPr lang="en-US">
                <a:solidFill>
                  <a:schemeClr val="lt1"/>
                </a:solidFill>
              </a:rPr>
              <a:t>Flow of Agents in the Simulation</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36ac228ade_1_0"/>
          <p:cNvSpPr txBox="1"/>
          <p:nvPr>
            <p:ph type="title"/>
          </p:nvPr>
        </p:nvSpPr>
        <p:spPr>
          <a:xfrm>
            <a:off x="780327" y="2303885"/>
            <a:ext cx="10515600" cy="1325700"/>
          </a:xfrm>
          <a:prstGeom prst="rect">
            <a:avLst/>
          </a:prstGeom>
          <a:solidFill>
            <a:srgbClr val="31538F"/>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                      </a:t>
            </a:r>
            <a:r>
              <a:rPr b="1" lang="en-US">
                <a:solidFill>
                  <a:schemeClr val="lt1"/>
                </a:solidFill>
              </a:rPr>
              <a:t>Information Actions</a:t>
            </a:r>
            <a:endParaRPr>
              <a:solidFill>
                <a:schemeClr val="lt1"/>
              </a:solidFill>
            </a:endParaRPr>
          </a:p>
        </p:txBody>
      </p:sp>
      <p:sp>
        <p:nvSpPr>
          <p:cNvPr id="91" name="Google Shape;91;g136ac228ade_1_0"/>
          <p:cNvSpPr txBox="1"/>
          <p:nvPr/>
        </p:nvSpPr>
        <p:spPr>
          <a:xfrm>
            <a:off x="1570299" y="3721260"/>
            <a:ext cx="905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Possible “information” actions that an Agent may schedule to execute.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13d289be2d2_0_0"/>
          <p:cNvSpPr txBox="1"/>
          <p:nvPr>
            <p:ph type="title"/>
          </p:nvPr>
        </p:nvSpPr>
        <p:spPr>
          <a:xfrm>
            <a:off x="130800" y="215625"/>
            <a:ext cx="10205700" cy="793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64516"/>
              <a:buNone/>
            </a:pPr>
            <a:r>
              <a:rPr b="1" lang="en-US" sz="3100"/>
              <a:t>Actions performed by Basic Agents at each tick in the simulation</a:t>
            </a:r>
            <a:endParaRPr b="1" sz="3100"/>
          </a:p>
        </p:txBody>
      </p:sp>
      <p:sp>
        <p:nvSpPr>
          <p:cNvPr id="317" name="Google Shape;317;g13d289be2d2_0_0"/>
          <p:cNvSpPr txBox="1"/>
          <p:nvPr>
            <p:ph idx="1" type="body"/>
          </p:nvPr>
        </p:nvSpPr>
        <p:spPr>
          <a:xfrm>
            <a:off x="130800" y="1083875"/>
            <a:ext cx="12061200" cy="5774100"/>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1000"/>
              </a:spcBef>
              <a:spcAft>
                <a:spcPts val="0"/>
              </a:spcAft>
              <a:buSzPts val="1800"/>
              <a:buNone/>
            </a:pPr>
            <a:r>
              <a:rPr lang="en-US" sz="2000"/>
              <a:t>After creating the agents in the simulation. </a:t>
            </a:r>
            <a:endParaRPr sz="2000"/>
          </a:p>
          <a:p>
            <a:pPr indent="-292100" lvl="0" marL="457200" rtl="0" algn="l">
              <a:lnSpc>
                <a:spcPct val="70000"/>
              </a:lnSpc>
              <a:spcBef>
                <a:spcPts val="1000"/>
              </a:spcBef>
              <a:spcAft>
                <a:spcPts val="0"/>
              </a:spcAft>
              <a:buSzPts val="1000"/>
              <a:buChar char="•"/>
            </a:pPr>
            <a:r>
              <a:rPr lang="en-US" sz="2000"/>
              <a:t>Let’s suppose at tick number n </a:t>
            </a:r>
            <a:endParaRPr sz="2000"/>
          </a:p>
          <a:p>
            <a:pPr indent="0" lvl="0" marL="0" rtl="0" algn="l">
              <a:lnSpc>
                <a:spcPct val="70000"/>
              </a:lnSpc>
              <a:spcBef>
                <a:spcPts val="1000"/>
              </a:spcBef>
              <a:spcAft>
                <a:spcPts val="0"/>
              </a:spcAft>
              <a:buSzPts val="1800"/>
              <a:buNone/>
            </a:pPr>
            <a:r>
              <a:rPr lang="en-US" sz="2000"/>
              <a:t>		-&gt; The logic checks for the type of the agent it’s dealing with </a:t>
            </a:r>
            <a:endParaRPr sz="2000"/>
          </a:p>
          <a:p>
            <a:pPr indent="457200" lvl="0" marL="457200" rtl="0" algn="l">
              <a:lnSpc>
                <a:spcPct val="70000"/>
              </a:lnSpc>
              <a:spcBef>
                <a:spcPts val="1000"/>
              </a:spcBef>
              <a:spcAft>
                <a:spcPts val="0"/>
              </a:spcAft>
              <a:buSzPts val="1800"/>
              <a:buNone/>
            </a:pPr>
            <a:r>
              <a:rPr lang="en-US" sz="2000"/>
              <a:t>-&gt; If the type is basic agent we perform the actions mentioned below.</a:t>
            </a:r>
            <a:endParaRPr sz="2000"/>
          </a:p>
          <a:p>
            <a:pPr indent="0" lvl="0" marL="0" rtl="0" algn="l">
              <a:lnSpc>
                <a:spcPct val="70000"/>
              </a:lnSpc>
              <a:spcBef>
                <a:spcPts val="1000"/>
              </a:spcBef>
              <a:spcAft>
                <a:spcPts val="0"/>
              </a:spcAft>
              <a:buSzPts val="1800"/>
              <a:buNone/>
            </a:pPr>
            <a:r>
              <a:t/>
            </a:r>
            <a:endParaRPr sz="2000"/>
          </a:p>
          <a:p>
            <a:pPr indent="-292100" lvl="0" marL="457200" rtl="0" algn="l">
              <a:lnSpc>
                <a:spcPct val="70000"/>
              </a:lnSpc>
              <a:spcBef>
                <a:spcPts val="1000"/>
              </a:spcBef>
              <a:spcAft>
                <a:spcPts val="0"/>
              </a:spcAft>
              <a:buSzPts val="1000"/>
              <a:buChar char="•"/>
            </a:pPr>
            <a:r>
              <a:rPr lang="en-US" sz="2000"/>
              <a:t>Basic Agent Actions                                                            </a:t>
            </a:r>
            <a:endParaRPr sz="2000"/>
          </a:p>
          <a:p>
            <a:pPr indent="457200" lvl="0" marL="457200" rtl="0" algn="l">
              <a:lnSpc>
                <a:spcPct val="70000"/>
              </a:lnSpc>
              <a:spcBef>
                <a:spcPts val="1000"/>
              </a:spcBef>
              <a:spcAft>
                <a:spcPts val="0"/>
              </a:spcAft>
              <a:buSzPts val="1800"/>
              <a:buNone/>
            </a:pPr>
            <a:r>
              <a:rPr lang="en-US" sz="2000"/>
              <a:t>                                                      </a:t>
            </a:r>
            <a:endParaRPr sz="2000"/>
          </a:p>
          <a:p>
            <a:pPr indent="457200" lvl="0" marL="457200" rtl="0" algn="l">
              <a:lnSpc>
                <a:spcPct val="70000"/>
              </a:lnSpc>
              <a:spcBef>
                <a:spcPts val="1000"/>
              </a:spcBef>
              <a:spcAft>
                <a:spcPts val="0"/>
              </a:spcAft>
              <a:buSzPts val="1800"/>
              <a:buNone/>
            </a:pPr>
            <a:r>
              <a:t/>
            </a:r>
            <a:endParaRPr sz="2000"/>
          </a:p>
          <a:p>
            <a:pPr indent="457200" lvl="0" marL="457200" rtl="0" algn="l">
              <a:lnSpc>
                <a:spcPct val="70000"/>
              </a:lnSpc>
              <a:spcBef>
                <a:spcPts val="1000"/>
              </a:spcBef>
              <a:spcAft>
                <a:spcPts val="0"/>
              </a:spcAft>
              <a:buSzPts val="1800"/>
              <a:buNone/>
            </a:pPr>
            <a:r>
              <a:rPr lang="en-US" sz="2000"/>
              <a:t> -&gt; Information Actions</a:t>
            </a:r>
            <a:endParaRPr sz="2000"/>
          </a:p>
          <a:p>
            <a:pPr indent="0" lvl="0" marL="914400" rtl="0" algn="l">
              <a:lnSpc>
                <a:spcPct val="70000"/>
              </a:lnSpc>
              <a:spcBef>
                <a:spcPts val="1000"/>
              </a:spcBef>
              <a:spcAft>
                <a:spcPts val="0"/>
              </a:spcAft>
              <a:buSzPts val="1800"/>
              <a:buNone/>
            </a:pPr>
            <a:r>
              <a:rPr lang="en-US" sz="2000"/>
              <a:t> </a:t>
            </a:r>
            <a:endParaRPr sz="2000"/>
          </a:p>
          <a:p>
            <a:pPr indent="0" lvl="0" marL="914400" rtl="0" algn="l">
              <a:lnSpc>
                <a:spcPct val="70000"/>
              </a:lnSpc>
              <a:spcBef>
                <a:spcPts val="1000"/>
              </a:spcBef>
              <a:spcAft>
                <a:spcPts val="0"/>
              </a:spcAft>
              <a:buSzPts val="1800"/>
              <a:buNone/>
            </a:pPr>
            <a:r>
              <a:t/>
            </a:r>
            <a:endParaRPr sz="2000"/>
          </a:p>
          <a:p>
            <a:pPr indent="0" lvl="0" marL="914400" rtl="0" algn="l">
              <a:lnSpc>
                <a:spcPct val="70000"/>
              </a:lnSpc>
              <a:spcBef>
                <a:spcPts val="1000"/>
              </a:spcBef>
              <a:spcAft>
                <a:spcPts val="0"/>
              </a:spcAft>
              <a:buSzPts val="1800"/>
              <a:buNone/>
            </a:pPr>
            <a:r>
              <a:t/>
            </a:r>
            <a:endParaRPr sz="2000"/>
          </a:p>
          <a:p>
            <a:pPr indent="0" lvl="0" marL="914400" rtl="0" algn="l">
              <a:lnSpc>
                <a:spcPct val="70000"/>
              </a:lnSpc>
              <a:spcBef>
                <a:spcPts val="1000"/>
              </a:spcBef>
              <a:spcAft>
                <a:spcPts val="0"/>
              </a:spcAft>
              <a:buSzPts val="1800"/>
              <a:buNone/>
            </a:pPr>
            <a:r>
              <a:rPr lang="en-US" sz="2000"/>
              <a:t>-&gt; Relationship Actions</a:t>
            </a:r>
            <a:endParaRPr sz="2000"/>
          </a:p>
          <a:p>
            <a:pPr indent="0" lvl="0" marL="914400" rtl="0" algn="l">
              <a:lnSpc>
                <a:spcPct val="70000"/>
              </a:lnSpc>
              <a:spcBef>
                <a:spcPts val="1000"/>
              </a:spcBef>
              <a:spcAft>
                <a:spcPts val="0"/>
              </a:spcAft>
              <a:buSzPts val="1800"/>
              <a:buNone/>
            </a:pPr>
            <a:r>
              <a:rPr lang="en-US" sz="2000"/>
              <a:t> -&gt; Identity Actions</a:t>
            </a:r>
            <a:endParaRPr sz="2000"/>
          </a:p>
          <a:p>
            <a:pPr indent="457200" lvl="0" marL="457200" rtl="0" algn="l">
              <a:lnSpc>
                <a:spcPct val="70000"/>
              </a:lnSpc>
              <a:spcBef>
                <a:spcPts val="1000"/>
              </a:spcBef>
              <a:spcAft>
                <a:spcPts val="0"/>
              </a:spcAft>
              <a:buSzPts val="1800"/>
              <a:buNone/>
            </a:pPr>
            <a:r>
              <a:t/>
            </a:r>
            <a:endParaRPr sz="2000"/>
          </a:p>
        </p:txBody>
      </p:sp>
      <p:cxnSp>
        <p:nvCxnSpPr>
          <p:cNvPr id="318" name="Google Shape;318;g13d289be2d2_0_0"/>
          <p:cNvCxnSpPr>
            <a:endCxn id="319" idx="1"/>
          </p:cNvCxnSpPr>
          <p:nvPr/>
        </p:nvCxnSpPr>
        <p:spPr>
          <a:xfrm flipH="1" rot="10800000">
            <a:off x="3550500" y="3545788"/>
            <a:ext cx="1516500" cy="397200"/>
          </a:xfrm>
          <a:prstGeom prst="straightConnector1">
            <a:avLst/>
          </a:prstGeom>
          <a:noFill/>
          <a:ln cap="flat" cmpd="sng" w="9525">
            <a:solidFill>
              <a:schemeClr val="dk2"/>
            </a:solidFill>
            <a:prstDash val="solid"/>
            <a:round/>
            <a:headEnd len="sm" w="sm" type="none"/>
            <a:tailEnd len="med" w="med" type="triangle"/>
          </a:ln>
        </p:spPr>
      </p:cxnSp>
      <p:sp>
        <p:nvSpPr>
          <p:cNvPr id="319" name="Google Shape;319;g13d289be2d2_0_0"/>
          <p:cNvSpPr/>
          <p:nvPr/>
        </p:nvSpPr>
        <p:spPr>
          <a:xfrm>
            <a:off x="5067000" y="3363538"/>
            <a:ext cx="1305000" cy="36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Check Inbox</a:t>
            </a:r>
            <a:endParaRPr b="0" i="0" sz="1400" u="none" cap="none" strike="noStrike">
              <a:solidFill>
                <a:srgbClr val="000000"/>
              </a:solidFill>
              <a:latin typeface="Arial"/>
              <a:ea typeface="Arial"/>
              <a:cs typeface="Arial"/>
              <a:sym typeface="Arial"/>
            </a:endParaRPr>
          </a:p>
        </p:txBody>
      </p:sp>
      <p:sp>
        <p:nvSpPr>
          <p:cNvPr id="320" name="Google Shape;320;g13d289be2d2_0_0"/>
          <p:cNvSpPr/>
          <p:nvPr/>
        </p:nvSpPr>
        <p:spPr>
          <a:xfrm>
            <a:off x="5067000" y="4185763"/>
            <a:ext cx="1305000" cy="36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Organize Outbox</a:t>
            </a:r>
            <a:endParaRPr b="0" i="0" sz="1400" u="none" cap="none" strike="noStrike">
              <a:solidFill>
                <a:srgbClr val="000000"/>
              </a:solidFill>
              <a:latin typeface="Arial"/>
              <a:ea typeface="Arial"/>
              <a:cs typeface="Arial"/>
              <a:sym typeface="Arial"/>
            </a:endParaRPr>
          </a:p>
        </p:txBody>
      </p:sp>
      <p:cxnSp>
        <p:nvCxnSpPr>
          <p:cNvPr id="321" name="Google Shape;321;g13d289be2d2_0_0"/>
          <p:cNvCxnSpPr>
            <a:endCxn id="320" idx="1"/>
          </p:cNvCxnSpPr>
          <p:nvPr/>
        </p:nvCxnSpPr>
        <p:spPr>
          <a:xfrm>
            <a:off x="3531900" y="3933613"/>
            <a:ext cx="1535100" cy="434400"/>
          </a:xfrm>
          <a:prstGeom prst="straightConnector1">
            <a:avLst/>
          </a:prstGeom>
          <a:noFill/>
          <a:ln cap="flat" cmpd="sng" w="9525">
            <a:solidFill>
              <a:schemeClr val="dk2"/>
            </a:solidFill>
            <a:prstDash val="solid"/>
            <a:round/>
            <a:headEnd len="sm" w="sm" type="none"/>
            <a:tailEnd len="med" w="med" type="triangle"/>
          </a:ln>
        </p:spPr>
      </p:cxnSp>
      <p:cxnSp>
        <p:nvCxnSpPr>
          <p:cNvPr id="322" name="Google Shape;322;g13d289be2d2_0_0"/>
          <p:cNvCxnSpPr/>
          <p:nvPr/>
        </p:nvCxnSpPr>
        <p:spPr>
          <a:xfrm flipH="1" rot="10800000">
            <a:off x="6372000" y="4363375"/>
            <a:ext cx="972000" cy="9300"/>
          </a:xfrm>
          <a:prstGeom prst="straightConnector1">
            <a:avLst/>
          </a:prstGeom>
          <a:noFill/>
          <a:ln cap="flat" cmpd="sng" w="9525">
            <a:solidFill>
              <a:schemeClr val="dk2"/>
            </a:solidFill>
            <a:prstDash val="solid"/>
            <a:round/>
            <a:headEnd len="sm" w="sm" type="none"/>
            <a:tailEnd len="med" w="med" type="triangle"/>
          </a:ln>
        </p:spPr>
      </p:cxnSp>
      <p:cxnSp>
        <p:nvCxnSpPr>
          <p:cNvPr id="323" name="Google Shape;323;g13d289be2d2_0_0"/>
          <p:cNvCxnSpPr/>
          <p:nvPr/>
        </p:nvCxnSpPr>
        <p:spPr>
          <a:xfrm flipH="1" rot="10800000">
            <a:off x="6372000" y="3541150"/>
            <a:ext cx="972000" cy="9300"/>
          </a:xfrm>
          <a:prstGeom prst="straightConnector1">
            <a:avLst/>
          </a:prstGeom>
          <a:noFill/>
          <a:ln cap="flat" cmpd="sng" w="9525">
            <a:solidFill>
              <a:schemeClr val="dk2"/>
            </a:solidFill>
            <a:prstDash val="solid"/>
            <a:round/>
            <a:headEnd len="sm" w="sm" type="none"/>
            <a:tailEnd len="med" w="med" type="triangle"/>
          </a:ln>
        </p:spPr>
      </p:cxnSp>
      <p:sp>
        <p:nvSpPr>
          <p:cNvPr id="324" name="Google Shape;324;g13d289be2d2_0_0"/>
          <p:cNvSpPr txBox="1"/>
          <p:nvPr/>
        </p:nvSpPr>
        <p:spPr>
          <a:xfrm>
            <a:off x="7344000" y="3299500"/>
            <a:ext cx="9777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sng" cap="none" strike="noStrike">
                <a:solidFill>
                  <a:schemeClr val="hlink"/>
                </a:solidFill>
                <a:latin typeface="Calibri"/>
                <a:ea typeface="Calibri"/>
                <a:cs typeface="Calibri"/>
                <a:sym typeface="Calibri"/>
                <a:hlinkClick r:id="rId3"/>
              </a:rPr>
              <a:t>Flow for Receiving the IPs</a:t>
            </a:r>
            <a:endParaRPr b="0" i="0" sz="2000" u="none" cap="none" strike="noStrike">
              <a:solidFill>
                <a:schemeClr val="dk1"/>
              </a:solidFill>
              <a:latin typeface="Calibri"/>
              <a:ea typeface="Calibri"/>
              <a:cs typeface="Calibri"/>
              <a:sym typeface="Calibri"/>
            </a:endParaRPr>
          </a:p>
        </p:txBody>
      </p:sp>
      <p:sp>
        <p:nvSpPr>
          <p:cNvPr id="325" name="Google Shape;325;g13d289be2d2_0_0"/>
          <p:cNvSpPr txBox="1"/>
          <p:nvPr/>
        </p:nvSpPr>
        <p:spPr>
          <a:xfrm>
            <a:off x="7344000" y="4121725"/>
            <a:ext cx="9777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sng" cap="none" strike="noStrike">
                <a:solidFill>
                  <a:schemeClr val="hlink"/>
                </a:solidFill>
                <a:latin typeface="Calibri"/>
                <a:ea typeface="Calibri"/>
                <a:cs typeface="Calibri"/>
                <a:sym typeface="Calibri"/>
                <a:hlinkClick r:id="rId4"/>
              </a:rPr>
              <a:t>Flow for Sending the IPs</a:t>
            </a:r>
            <a:endParaRPr b="0" i="0" sz="2000" u="sng" cap="none" strike="noStrike">
              <a:solidFill>
                <a:schemeClr val="hlink"/>
              </a:solidFill>
              <a:latin typeface="Calibri"/>
              <a:ea typeface="Calibri"/>
              <a:cs typeface="Calibri"/>
              <a:sym typeface="Calibri"/>
            </a:endParaRPr>
          </a:p>
        </p:txBody>
      </p:sp>
      <p:cxnSp>
        <p:nvCxnSpPr>
          <p:cNvPr id="326" name="Google Shape;326;g13d289be2d2_0_0"/>
          <p:cNvCxnSpPr/>
          <p:nvPr/>
        </p:nvCxnSpPr>
        <p:spPr>
          <a:xfrm>
            <a:off x="3550500" y="5310038"/>
            <a:ext cx="1532400" cy="15600"/>
          </a:xfrm>
          <a:prstGeom prst="straightConnector1">
            <a:avLst/>
          </a:prstGeom>
          <a:noFill/>
          <a:ln cap="flat" cmpd="sng" w="9525">
            <a:solidFill>
              <a:schemeClr val="dk2"/>
            </a:solidFill>
            <a:prstDash val="solid"/>
            <a:round/>
            <a:headEnd len="sm" w="sm" type="none"/>
            <a:tailEnd len="med" w="med" type="triangle"/>
          </a:ln>
        </p:spPr>
      </p:cxnSp>
      <p:sp>
        <p:nvSpPr>
          <p:cNvPr id="327" name="Google Shape;327;g13d289be2d2_0_0"/>
          <p:cNvSpPr txBox="1"/>
          <p:nvPr/>
        </p:nvSpPr>
        <p:spPr>
          <a:xfrm>
            <a:off x="5082900" y="5008000"/>
            <a:ext cx="9777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sng" cap="none" strike="noStrike">
                <a:solidFill>
                  <a:schemeClr val="hlink"/>
                </a:solidFill>
                <a:latin typeface="Calibri"/>
                <a:ea typeface="Calibri"/>
                <a:cs typeface="Calibri"/>
                <a:sym typeface="Calibri"/>
                <a:hlinkClick r:id="rId5"/>
              </a:rPr>
              <a:t>Flow of Relationship actions</a:t>
            </a:r>
            <a:endParaRPr b="0" i="0" sz="1400" u="none" cap="none" strike="noStrike">
              <a:solidFill>
                <a:srgbClr val="000000"/>
              </a:solidFill>
              <a:latin typeface="Calibri"/>
              <a:ea typeface="Calibri"/>
              <a:cs typeface="Calibri"/>
              <a:sym typeface="Calibri"/>
            </a:endParaRPr>
          </a:p>
        </p:txBody>
      </p:sp>
      <p:cxnSp>
        <p:nvCxnSpPr>
          <p:cNvPr id="328" name="Google Shape;328;g13d289be2d2_0_0"/>
          <p:cNvCxnSpPr/>
          <p:nvPr/>
        </p:nvCxnSpPr>
        <p:spPr>
          <a:xfrm>
            <a:off x="3179675" y="5686688"/>
            <a:ext cx="1532400" cy="15600"/>
          </a:xfrm>
          <a:prstGeom prst="straightConnector1">
            <a:avLst/>
          </a:prstGeom>
          <a:noFill/>
          <a:ln cap="flat" cmpd="sng" w="9525">
            <a:solidFill>
              <a:schemeClr val="dk2"/>
            </a:solidFill>
            <a:prstDash val="solid"/>
            <a:round/>
            <a:headEnd len="sm" w="sm" type="none"/>
            <a:tailEnd len="med" w="med" type="triangle"/>
          </a:ln>
        </p:spPr>
      </p:cxnSp>
      <p:sp>
        <p:nvSpPr>
          <p:cNvPr id="329" name="Google Shape;329;g13d289be2d2_0_0"/>
          <p:cNvSpPr txBox="1"/>
          <p:nvPr/>
        </p:nvSpPr>
        <p:spPr>
          <a:xfrm>
            <a:off x="4712075" y="5448200"/>
            <a:ext cx="9777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sng" cap="none" strike="noStrike">
                <a:solidFill>
                  <a:schemeClr val="hlink"/>
                </a:solidFill>
                <a:latin typeface="Calibri"/>
                <a:ea typeface="Calibri"/>
                <a:cs typeface="Calibri"/>
                <a:sym typeface="Calibri"/>
                <a:hlinkClick r:id="rId6"/>
              </a:rPr>
              <a:t>Flow of Identity actions</a:t>
            </a:r>
            <a:endParaRPr b="0" i="0" sz="2000" u="sng" cap="none" strike="noStrike">
              <a:solidFill>
                <a:schemeClr val="hlink"/>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13d289be2d2_0_92"/>
          <p:cNvSpPr txBox="1"/>
          <p:nvPr>
            <p:ph type="title"/>
          </p:nvPr>
        </p:nvSpPr>
        <p:spPr>
          <a:xfrm>
            <a:off x="130800" y="215625"/>
            <a:ext cx="10205700" cy="793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64516"/>
              <a:buNone/>
            </a:pPr>
            <a:r>
              <a:rPr b="1" lang="en-US" sz="3100"/>
              <a:t>Actions performed by Information Dissemination Agent at each tick in the simulation</a:t>
            </a:r>
            <a:endParaRPr b="1" sz="3100"/>
          </a:p>
        </p:txBody>
      </p:sp>
      <p:sp>
        <p:nvSpPr>
          <p:cNvPr id="335" name="Google Shape;335;g13d289be2d2_0_92"/>
          <p:cNvSpPr txBox="1"/>
          <p:nvPr>
            <p:ph idx="1" type="body"/>
          </p:nvPr>
        </p:nvSpPr>
        <p:spPr>
          <a:xfrm>
            <a:off x="130800" y="1083875"/>
            <a:ext cx="12061200" cy="5774100"/>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1000"/>
              </a:spcBef>
              <a:spcAft>
                <a:spcPts val="0"/>
              </a:spcAft>
              <a:buSzPts val="1800"/>
              <a:buNone/>
            </a:pPr>
            <a:r>
              <a:rPr lang="en-US" sz="2000"/>
              <a:t>After creating the agents in the simulation. </a:t>
            </a:r>
            <a:endParaRPr sz="2000"/>
          </a:p>
          <a:p>
            <a:pPr indent="-292100" lvl="0" marL="457200" rtl="0" algn="l">
              <a:lnSpc>
                <a:spcPct val="70000"/>
              </a:lnSpc>
              <a:spcBef>
                <a:spcPts val="1000"/>
              </a:spcBef>
              <a:spcAft>
                <a:spcPts val="0"/>
              </a:spcAft>
              <a:buSzPts val="1000"/>
              <a:buChar char="•"/>
            </a:pPr>
            <a:r>
              <a:rPr lang="en-US" sz="2000"/>
              <a:t>Let’s suppose at tick number n </a:t>
            </a:r>
            <a:endParaRPr sz="2000"/>
          </a:p>
          <a:p>
            <a:pPr indent="0" lvl="0" marL="0" rtl="0" algn="l">
              <a:lnSpc>
                <a:spcPct val="70000"/>
              </a:lnSpc>
              <a:spcBef>
                <a:spcPts val="1000"/>
              </a:spcBef>
              <a:spcAft>
                <a:spcPts val="0"/>
              </a:spcAft>
              <a:buSzPts val="1800"/>
              <a:buNone/>
            </a:pPr>
            <a:r>
              <a:rPr lang="en-US" sz="2000"/>
              <a:t>		-&gt; The logic checks for the type of the agent it’s dealing with </a:t>
            </a:r>
            <a:endParaRPr sz="2000"/>
          </a:p>
          <a:p>
            <a:pPr indent="457200" lvl="0" marL="457200" rtl="0" algn="l">
              <a:lnSpc>
                <a:spcPct val="70000"/>
              </a:lnSpc>
              <a:spcBef>
                <a:spcPts val="1000"/>
              </a:spcBef>
              <a:spcAft>
                <a:spcPts val="0"/>
              </a:spcAft>
              <a:buSzPts val="1800"/>
              <a:buNone/>
            </a:pPr>
            <a:r>
              <a:rPr lang="en-US" sz="2000"/>
              <a:t>-&gt; If the type is Information Dissemination Agent we perform the actions mentioned below.</a:t>
            </a:r>
            <a:endParaRPr sz="2000"/>
          </a:p>
          <a:p>
            <a:pPr indent="0" lvl="0" marL="0" rtl="0" algn="l">
              <a:lnSpc>
                <a:spcPct val="70000"/>
              </a:lnSpc>
              <a:spcBef>
                <a:spcPts val="1000"/>
              </a:spcBef>
              <a:spcAft>
                <a:spcPts val="0"/>
              </a:spcAft>
              <a:buSzPts val="1800"/>
              <a:buNone/>
            </a:pPr>
            <a:r>
              <a:t/>
            </a:r>
            <a:endParaRPr sz="2000"/>
          </a:p>
          <a:p>
            <a:pPr indent="-292100" lvl="0" marL="457200" rtl="0" algn="l">
              <a:lnSpc>
                <a:spcPct val="70000"/>
              </a:lnSpc>
              <a:spcBef>
                <a:spcPts val="1000"/>
              </a:spcBef>
              <a:spcAft>
                <a:spcPts val="0"/>
              </a:spcAft>
              <a:buSzPts val="1000"/>
              <a:buChar char="•"/>
            </a:pPr>
            <a:r>
              <a:rPr lang="en-US" sz="2000"/>
              <a:t>Information Dissemination Agent Actions                                                            </a:t>
            </a:r>
            <a:endParaRPr sz="2000"/>
          </a:p>
          <a:p>
            <a:pPr indent="457200" lvl="0" marL="457200" rtl="0" algn="l">
              <a:lnSpc>
                <a:spcPct val="70000"/>
              </a:lnSpc>
              <a:spcBef>
                <a:spcPts val="1000"/>
              </a:spcBef>
              <a:spcAft>
                <a:spcPts val="0"/>
              </a:spcAft>
              <a:buSzPts val="1800"/>
              <a:buNone/>
            </a:pPr>
            <a:r>
              <a:rPr lang="en-US" sz="2000"/>
              <a:t>                                                      </a:t>
            </a:r>
            <a:endParaRPr sz="2000"/>
          </a:p>
          <a:p>
            <a:pPr indent="457200" lvl="0" marL="457200" rtl="0" algn="l">
              <a:lnSpc>
                <a:spcPct val="70000"/>
              </a:lnSpc>
              <a:spcBef>
                <a:spcPts val="1000"/>
              </a:spcBef>
              <a:spcAft>
                <a:spcPts val="0"/>
              </a:spcAft>
              <a:buSzPts val="1800"/>
              <a:buNone/>
            </a:pPr>
            <a:r>
              <a:t/>
            </a:r>
            <a:endParaRPr sz="2000"/>
          </a:p>
          <a:p>
            <a:pPr indent="457200" lvl="0" marL="457200" rtl="0" algn="l">
              <a:lnSpc>
                <a:spcPct val="70000"/>
              </a:lnSpc>
              <a:spcBef>
                <a:spcPts val="1000"/>
              </a:spcBef>
              <a:spcAft>
                <a:spcPts val="0"/>
              </a:spcAft>
              <a:buSzPts val="1800"/>
              <a:buNone/>
            </a:pPr>
            <a:r>
              <a:rPr lang="en-US" sz="2000"/>
              <a:t> -&gt; Information Actions</a:t>
            </a:r>
            <a:endParaRPr sz="2000"/>
          </a:p>
          <a:p>
            <a:pPr indent="457200" lvl="0" marL="457200" rtl="0" algn="l">
              <a:lnSpc>
                <a:spcPct val="70000"/>
              </a:lnSpc>
              <a:spcBef>
                <a:spcPts val="1000"/>
              </a:spcBef>
              <a:spcAft>
                <a:spcPts val="0"/>
              </a:spcAft>
              <a:buSzPts val="1800"/>
              <a:buNone/>
            </a:pPr>
            <a:r>
              <a:t/>
            </a:r>
            <a:endParaRPr sz="2000"/>
          </a:p>
        </p:txBody>
      </p:sp>
      <p:sp>
        <p:nvSpPr>
          <p:cNvPr id="336" name="Google Shape;336;g13d289be2d2_0_92"/>
          <p:cNvSpPr/>
          <p:nvPr/>
        </p:nvSpPr>
        <p:spPr>
          <a:xfrm>
            <a:off x="5122338" y="3772313"/>
            <a:ext cx="1305000" cy="36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Organize Outbox</a:t>
            </a:r>
            <a:endParaRPr b="0" i="0" sz="1400" u="none" cap="none" strike="noStrike">
              <a:solidFill>
                <a:srgbClr val="000000"/>
              </a:solidFill>
              <a:latin typeface="Arial"/>
              <a:ea typeface="Arial"/>
              <a:cs typeface="Arial"/>
              <a:sym typeface="Arial"/>
            </a:endParaRPr>
          </a:p>
        </p:txBody>
      </p:sp>
      <p:cxnSp>
        <p:nvCxnSpPr>
          <p:cNvPr id="337" name="Google Shape;337;g13d289be2d2_0_92"/>
          <p:cNvCxnSpPr>
            <a:endCxn id="336" idx="1"/>
          </p:cNvCxnSpPr>
          <p:nvPr/>
        </p:nvCxnSpPr>
        <p:spPr>
          <a:xfrm>
            <a:off x="3549138" y="3954563"/>
            <a:ext cx="1573200" cy="0"/>
          </a:xfrm>
          <a:prstGeom prst="straightConnector1">
            <a:avLst/>
          </a:prstGeom>
          <a:noFill/>
          <a:ln cap="flat" cmpd="sng" w="9525">
            <a:solidFill>
              <a:schemeClr val="dk2"/>
            </a:solidFill>
            <a:prstDash val="solid"/>
            <a:round/>
            <a:headEnd len="sm" w="sm" type="none"/>
            <a:tailEnd len="med" w="med" type="triangle"/>
          </a:ln>
        </p:spPr>
      </p:cxnSp>
      <p:cxnSp>
        <p:nvCxnSpPr>
          <p:cNvPr id="338" name="Google Shape;338;g13d289be2d2_0_92"/>
          <p:cNvCxnSpPr/>
          <p:nvPr/>
        </p:nvCxnSpPr>
        <p:spPr>
          <a:xfrm flipH="1" rot="10800000">
            <a:off x="6427350" y="3949925"/>
            <a:ext cx="972000" cy="9300"/>
          </a:xfrm>
          <a:prstGeom prst="straightConnector1">
            <a:avLst/>
          </a:prstGeom>
          <a:noFill/>
          <a:ln cap="flat" cmpd="sng" w="9525">
            <a:solidFill>
              <a:schemeClr val="dk2"/>
            </a:solidFill>
            <a:prstDash val="solid"/>
            <a:round/>
            <a:headEnd len="sm" w="sm" type="none"/>
            <a:tailEnd len="med" w="med" type="triangle"/>
          </a:ln>
        </p:spPr>
      </p:cxnSp>
      <p:sp>
        <p:nvSpPr>
          <p:cNvPr id="339" name="Google Shape;339;g13d289be2d2_0_92"/>
          <p:cNvSpPr txBox="1"/>
          <p:nvPr/>
        </p:nvSpPr>
        <p:spPr>
          <a:xfrm>
            <a:off x="7399350" y="3708275"/>
            <a:ext cx="9777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sng" cap="none" strike="noStrike">
                <a:solidFill>
                  <a:schemeClr val="hlink"/>
                </a:solidFill>
                <a:latin typeface="Calibri"/>
                <a:ea typeface="Calibri"/>
                <a:cs typeface="Calibri"/>
                <a:sym typeface="Calibri"/>
                <a:hlinkClick r:id="rId3"/>
              </a:rPr>
              <a:t>Flow for Sending the IPs</a:t>
            </a:r>
            <a:endParaRPr b="0" i="0" sz="2000" u="sng" cap="none" strike="noStrike">
              <a:solidFill>
                <a:schemeClr val="hlink"/>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3d289be2d2_0_176"/>
          <p:cNvSpPr txBox="1"/>
          <p:nvPr>
            <p:ph type="title"/>
          </p:nvPr>
        </p:nvSpPr>
        <p:spPr>
          <a:xfrm>
            <a:off x="130800" y="215625"/>
            <a:ext cx="10205700" cy="793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64516"/>
              <a:buNone/>
            </a:pPr>
            <a:r>
              <a:rPr b="1" lang="en-US" sz="3100"/>
              <a:t>Actions performed by Physical Event Agent at each tick in the simulation</a:t>
            </a:r>
            <a:endParaRPr b="1" sz="3100"/>
          </a:p>
        </p:txBody>
      </p:sp>
      <p:sp>
        <p:nvSpPr>
          <p:cNvPr id="345" name="Google Shape;345;g13d289be2d2_0_176"/>
          <p:cNvSpPr txBox="1"/>
          <p:nvPr>
            <p:ph idx="1" type="body"/>
          </p:nvPr>
        </p:nvSpPr>
        <p:spPr>
          <a:xfrm>
            <a:off x="130800" y="1067525"/>
            <a:ext cx="12061200" cy="5774100"/>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1000"/>
              </a:spcBef>
              <a:spcAft>
                <a:spcPts val="0"/>
              </a:spcAft>
              <a:buSzPts val="1800"/>
              <a:buNone/>
            </a:pPr>
            <a:r>
              <a:rPr lang="en-US" sz="2000"/>
              <a:t>A Physical Event Agent is created by live agent player or by excise control cell in the middle of the simulation. </a:t>
            </a:r>
            <a:endParaRPr sz="2000"/>
          </a:p>
          <a:p>
            <a:pPr indent="-292100" lvl="0" marL="457200" rtl="0" algn="l">
              <a:lnSpc>
                <a:spcPct val="70000"/>
              </a:lnSpc>
              <a:spcBef>
                <a:spcPts val="1000"/>
              </a:spcBef>
              <a:spcAft>
                <a:spcPts val="0"/>
              </a:spcAft>
              <a:buSzPts val="1000"/>
              <a:buChar char="•"/>
            </a:pPr>
            <a:r>
              <a:rPr lang="en-US" sz="2000"/>
              <a:t>Let’s suppose at tick number n </a:t>
            </a:r>
            <a:endParaRPr sz="2000"/>
          </a:p>
          <a:p>
            <a:pPr indent="0" lvl="0" marL="0" rtl="0" algn="l">
              <a:lnSpc>
                <a:spcPct val="70000"/>
              </a:lnSpc>
              <a:spcBef>
                <a:spcPts val="1000"/>
              </a:spcBef>
              <a:spcAft>
                <a:spcPts val="0"/>
              </a:spcAft>
              <a:buSzPts val="1800"/>
              <a:buNone/>
            </a:pPr>
            <a:r>
              <a:rPr lang="en-US" sz="2000"/>
              <a:t>		-&gt; The logic checks for the type of the agent it’s dealing with </a:t>
            </a:r>
            <a:endParaRPr sz="2000"/>
          </a:p>
          <a:p>
            <a:pPr indent="457200" lvl="0" marL="457200" rtl="0" algn="l">
              <a:lnSpc>
                <a:spcPct val="70000"/>
              </a:lnSpc>
              <a:spcBef>
                <a:spcPts val="1000"/>
              </a:spcBef>
              <a:spcAft>
                <a:spcPts val="0"/>
              </a:spcAft>
              <a:buSzPts val="1800"/>
              <a:buNone/>
            </a:pPr>
            <a:r>
              <a:rPr lang="en-US" sz="2000"/>
              <a:t>-&gt; If the type is Physical Event Agent we perform the actions mentioned below.</a:t>
            </a:r>
            <a:endParaRPr sz="2000"/>
          </a:p>
          <a:p>
            <a:pPr indent="0" lvl="0" marL="0" rtl="0" algn="l">
              <a:lnSpc>
                <a:spcPct val="70000"/>
              </a:lnSpc>
              <a:spcBef>
                <a:spcPts val="1000"/>
              </a:spcBef>
              <a:spcAft>
                <a:spcPts val="0"/>
              </a:spcAft>
              <a:buSzPts val="1800"/>
              <a:buNone/>
            </a:pPr>
            <a:r>
              <a:t/>
            </a:r>
            <a:endParaRPr sz="2000"/>
          </a:p>
          <a:p>
            <a:pPr indent="-292100" lvl="0" marL="457200" rtl="0" algn="l">
              <a:lnSpc>
                <a:spcPct val="70000"/>
              </a:lnSpc>
              <a:spcBef>
                <a:spcPts val="1000"/>
              </a:spcBef>
              <a:spcAft>
                <a:spcPts val="0"/>
              </a:spcAft>
              <a:buSzPts val="1000"/>
              <a:buChar char="•"/>
            </a:pPr>
            <a:r>
              <a:rPr lang="en-US" sz="2000"/>
              <a:t>Physical Event Agent Actions                                                </a:t>
            </a:r>
            <a:endParaRPr sz="2000"/>
          </a:p>
          <a:p>
            <a:pPr indent="457200" lvl="0" marL="457200" rtl="0" algn="l">
              <a:lnSpc>
                <a:spcPct val="70000"/>
              </a:lnSpc>
              <a:spcBef>
                <a:spcPts val="1000"/>
              </a:spcBef>
              <a:spcAft>
                <a:spcPts val="0"/>
              </a:spcAft>
              <a:buSzPts val="1800"/>
              <a:buNone/>
            </a:pPr>
            <a:r>
              <a:rPr lang="en-US" sz="2000"/>
              <a:t> </a:t>
            </a:r>
            <a:endParaRPr sz="2000"/>
          </a:p>
        </p:txBody>
      </p:sp>
      <p:sp>
        <p:nvSpPr>
          <p:cNvPr id="346" name="Google Shape;346;g13d289be2d2_0_176"/>
          <p:cNvSpPr/>
          <p:nvPr/>
        </p:nvSpPr>
        <p:spPr>
          <a:xfrm>
            <a:off x="2524888" y="3788663"/>
            <a:ext cx="1305000" cy="36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Organize Outbox</a:t>
            </a:r>
            <a:endParaRPr b="0" i="0" sz="1400" u="none" cap="none" strike="noStrike">
              <a:solidFill>
                <a:srgbClr val="000000"/>
              </a:solidFill>
              <a:latin typeface="Arial"/>
              <a:ea typeface="Arial"/>
              <a:cs typeface="Arial"/>
              <a:sym typeface="Arial"/>
            </a:endParaRPr>
          </a:p>
        </p:txBody>
      </p:sp>
      <p:cxnSp>
        <p:nvCxnSpPr>
          <p:cNvPr id="347" name="Google Shape;347;g13d289be2d2_0_176"/>
          <p:cNvCxnSpPr/>
          <p:nvPr/>
        </p:nvCxnSpPr>
        <p:spPr>
          <a:xfrm flipH="1" rot="10800000">
            <a:off x="3829900" y="3949925"/>
            <a:ext cx="972000" cy="9300"/>
          </a:xfrm>
          <a:prstGeom prst="straightConnector1">
            <a:avLst/>
          </a:prstGeom>
          <a:noFill/>
          <a:ln cap="flat" cmpd="sng" w="9525">
            <a:solidFill>
              <a:schemeClr val="dk2"/>
            </a:solidFill>
            <a:prstDash val="solid"/>
            <a:round/>
            <a:headEnd len="sm" w="sm" type="none"/>
            <a:tailEnd len="med" w="med" type="triangle"/>
          </a:ln>
        </p:spPr>
      </p:cxnSp>
      <p:sp>
        <p:nvSpPr>
          <p:cNvPr id="348" name="Google Shape;348;g13d289be2d2_0_176"/>
          <p:cNvSpPr txBox="1"/>
          <p:nvPr/>
        </p:nvSpPr>
        <p:spPr>
          <a:xfrm>
            <a:off x="4801900" y="3708275"/>
            <a:ext cx="9777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sng" cap="none" strike="noStrike">
                <a:solidFill>
                  <a:schemeClr val="hlink"/>
                </a:solidFill>
                <a:latin typeface="Calibri"/>
                <a:ea typeface="Calibri"/>
                <a:cs typeface="Calibri"/>
                <a:sym typeface="Calibri"/>
                <a:hlinkClick r:id="rId3"/>
              </a:rPr>
              <a:t>Flow for creating and sending the IPs</a:t>
            </a:r>
            <a:endParaRPr b="0" i="0" sz="2000" u="sng" cap="none" strike="noStrike">
              <a:solidFill>
                <a:schemeClr val="hlink"/>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136ac228ade_1_5"/>
          <p:cNvSpPr txBox="1"/>
          <p:nvPr>
            <p:ph type="title"/>
          </p:nvPr>
        </p:nvSpPr>
        <p:spPr>
          <a:xfrm>
            <a:off x="838200" y="365125"/>
            <a:ext cx="10515600" cy="96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800">
                <a:latin typeface="Times New Roman"/>
                <a:ea typeface="Times New Roman"/>
                <a:cs typeface="Times New Roman"/>
                <a:sym typeface="Times New Roman"/>
              </a:rPr>
            </a:br>
            <a:r>
              <a:rPr b="1" lang="en-US" sz="2800">
                <a:latin typeface="Times New Roman"/>
                <a:ea typeface="Times New Roman"/>
                <a:cs typeface="Times New Roman"/>
                <a:sym typeface="Times New Roman"/>
              </a:rPr>
              <a:t>Actions that needs to be performed by an agent when sending an IP.</a:t>
            </a:r>
            <a:endParaRPr sz="2800"/>
          </a:p>
          <a:p>
            <a:pPr indent="0" lvl="0" marL="0" rtl="0" algn="l">
              <a:lnSpc>
                <a:spcPct val="90000"/>
              </a:lnSpc>
              <a:spcBef>
                <a:spcPts val="0"/>
              </a:spcBef>
              <a:spcAft>
                <a:spcPts val="0"/>
              </a:spcAft>
              <a:buClr>
                <a:schemeClr val="dk1"/>
              </a:buClr>
              <a:buSzPct val="100000"/>
              <a:buFont typeface="Calibri"/>
              <a:buNone/>
            </a:pPr>
            <a:r>
              <a:t/>
            </a:r>
            <a:endParaRPr/>
          </a:p>
        </p:txBody>
      </p:sp>
      <p:sp>
        <p:nvSpPr>
          <p:cNvPr id="97" name="Google Shape;97;g136ac228ade_1_5"/>
          <p:cNvSpPr txBox="1"/>
          <p:nvPr>
            <p:ph idx="1" type="body"/>
          </p:nvPr>
        </p:nvSpPr>
        <p:spPr>
          <a:xfrm>
            <a:off x="838200" y="41237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1800">
                <a:latin typeface="Times New Roman"/>
                <a:ea typeface="Times New Roman"/>
                <a:cs typeface="Times New Roman"/>
                <a:sym typeface="Times New Roman"/>
              </a:rPr>
              <a:t>Action  : Check Outbound Trust Score</a:t>
            </a:r>
            <a:endParaRPr sz="1800"/>
          </a:p>
          <a:p>
            <a:pPr indent="0" lvl="0" marL="0" rtl="0" algn="l">
              <a:lnSpc>
                <a:spcPct val="90000"/>
              </a:lnSpc>
              <a:spcBef>
                <a:spcPts val="1000"/>
              </a:spcBef>
              <a:spcAft>
                <a:spcPts val="0"/>
              </a:spcAft>
              <a:buClr>
                <a:schemeClr val="dk1"/>
              </a:buClr>
              <a:buSzPts val="2400"/>
              <a:buNone/>
            </a:pPr>
            <a:r>
              <a:rPr lang="en-US" sz="1800">
                <a:latin typeface="Times New Roman"/>
                <a:ea typeface="Times New Roman"/>
                <a:cs typeface="Times New Roman"/>
                <a:sym typeface="Times New Roman"/>
              </a:rPr>
              <a:t>An agent before sending an IP checks if the </a:t>
            </a:r>
            <a:r>
              <a:rPr b="1" lang="en-US" sz="1800">
                <a:latin typeface="Times New Roman"/>
                <a:ea typeface="Times New Roman"/>
                <a:cs typeface="Times New Roman"/>
                <a:sym typeface="Times New Roman"/>
              </a:rPr>
              <a:t>Outbound Trust Score</a:t>
            </a:r>
            <a:r>
              <a:rPr lang="en-US" sz="1800">
                <a:latin typeface="Times New Roman"/>
                <a:ea typeface="Times New Roman"/>
                <a:cs typeface="Times New Roman"/>
                <a:sym typeface="Times New Roman"/>
              </a:rPr>
              <a:t> for the Communication channel connecting it to the receiver agent is greater than the </a:t>
            </a:r>
            <a:r>
              <a:rPr b="1" lang="en-US" sz="1800">
                <a:latin typeface="Times New Roman"/>
                <a:ea typeface="Times New Roman"/>
                <a:cs typeface="Times New Roman"/>
                <a:sym typeface="Times New Roman"/>
              </a:rPr>
              <a:t>predefined  threshold Outbound Trust Score</a:t>
            </a:r>
            <a:r>
              <a:rPr lang="en-US" sz="1800">
                <a:latin typeface="Times New Roman"/>
                <a:ea typeface="Times New Roman"/>
                <a:cs typeface="Times New Roman"/>
                <a:sym typeface="Times New Roman"/>
              </a:rPr>
              <a:t>.</a:t>
            </a:r>
            <a:endParaRPr sz="1800"/>
          </a:p>
          <a:p>
            <a:pPr indent="0" lvl="0" marL="0" rtl="0" algn="l">
              <a:lnSpc>
                <a:spcPct val="90000"/>
              </a:lnSpc>
              <a:spcBef>
                <a:spcPts val="1000"/>
              </a:spcBef>
              <a:spcAft>
                <a:spcPts val="0"/>
              </a:spcAft>
              <a:buClr>
                <a:schemeClr val="dk1"/>
              </a:buClr>
              <a:buSzPts val="2400"/>
              <a:buNone/>
            </a:pPr>
            <a:r>
              <a:rPr b="1" lang="en-US" sz="1800"/>
              <a:t>Outboun</a:t>
            </a:r>
            <a:r>
              <a:rPr b="1" lang="en-US" sz="1800">
                <a:latin typeface="Times New Roman"/>
                <a:ea typeface="Times New Roman"/>
                <a:cs typeface="Times New Roman"/>
                <a:sym typeface="Times New Roman"/>
              </a:rPr>
              <a:t>d Trust Score:- </a:t>
            </a:r>
            <a:r>
              <a:rPr lang="en-US" sz="1800">
                <a:latin typeface="Times New Roman"/>
                <a:ea typeface="Times New Roman"/>
                <a:cs typeface="Times New Roman"/>
                <a:sym typeface="Times New Roman"/>
              </a:rPr>
              <a:t>Each Communication channel connecting Agent i to Agent j</a:t>
            </a:r>
            <a:r>
              <a:rPr lang="en-US" sz="1800"/>
              <a:t> </a:t>
            </a:r>
            <a:r>
              <a:rPr lang="en-US" sz="1800">
                <a:latin typeface="Times New Roman"/>
                <a:ea typeface="Times New Roman"/>
                <a:cs typeface="Times New Roman"/>
                <a:sym typeface="Times New Roman"/>
              </a:rPr>
              <a:t>has an Outbound-TrustScore property.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1800">
              <a:latin typeface="Times New Roman"/>
              <a:ea typeface="Times New Roman"/>
              <a:cs typeface="Times New Roman"/>
              <a:sym typeface="Times New Roman"/>
            </a:endParaRPr>
          </a:p>
        </p:txBody>
      </p:sp>
      <p:sp>
        <p:nvSpPr>
          <p:cNvPr id="98" name="Google Shape;98;g136ac228ade_1_5"/>
          <p:cNvSpPr/>
          <p:nvPr/>
        </p:nvSpPr>
        <p:spPr>
          <a:xfrm>
            <a:off x="4903927" y="1146977"/>
            <a:ext cx="1147800" cy="4437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Set of IPs</a:t>
            </a:r>
            <a:endParaRPr b="0" i="0" sz="1800" u="none" cap="none" strike="noStrike">
              <a:solidFill>
                <a:schemeClr val="lt1"/>
              </a:solidFill>
              <a:latin typeface="Calibri"/>
              <a:ea typeface="Calibri"/>
              <a:cs typeface="Calibri"/>
              <a:sym typeface="Calibri"/>
            </a:endParaRPr>
          </a:p>
        </p:txBody>
      </p:sp>
      <p:sp>
        <p:nvSpPr>
          <p:cNvPr id="99" name="Google Shape;99;g136ac228ade_1_5"/>
          <p:cNvSpPr/>
          <p:nvPr/>
        </p:nvSpPr>
        <p:spPr>
          <a:xfrm>
            <a:off x="3030879" y="2080792"/>
            <a:ext cx="4851600" cy="1552800"/>
          </a:xfrm>
          <a:prstGeom prst="diamond">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 IF </a:t>
            </a:r>
            <a:r>
              <a:rPr lang="en-US" sz="1800">
                <a:solidFill>
                  <a:schemeClr val="lt1"/>
                </a:solidFill>
                <a:latin typeface="Calibri"/>
                <a:ea typeface="Calibri"/>
                <a:cs typeface="Calibri"/>
                <a:sym typeface="Calibri"/>
              </a:rPr>
              <a:t>Out</a:t>
            </a:r>
            <a:r>
              <a:rPr b="0" i="0" lang="en-US" sz="1800" u="none" cap="none" strike="noStrike">
                <a:solidFill>
                  <a:schemeClr val="lt1"/>
                </a:solidFill>
                <a:latin typeface="Calibri"/>
                <a:ea typeface="Calibri"/>
                <a:cs typeface="Calibri"/>
                <a:sym typeface="Calibri"/>
              </a:rPr>
              <a:t>boundTrustScore &gt;= </a:t>
            </a:r>
            <a:br>
              <a:rPr b="0" i="0" lang="en-US" sz="1800" u="none" cap="none" strike="noStrike">
                <a:solidFill>
                  <a:schemeClr val="lt1"/>
                </a:solidFill>
                <a:latin typeface="Calibri"/>
                <a:ea typeface="Calibri"/>
                <a:cs typeface="Calibri"/>
                <a:sym typeface="Calibri"/>
              </a:rPr>
            </a:br>
            <a:r>
              <a:rPr b="0" i="0" lang="en-US" sz="1800" u="none" cap="none" strike="noStrike">
                <a:solidFill>
                  <a:schemeClr val="lt1"/>
                </a:solidFill>
                <a:latin typeface="Calibri"/>
                <a:ea typeface="Calibri"/>
                <a:cs typeface="Calibri"/>
                <a:sym typeface="Calibri"/>
              </a:rPr>
              <a:t>threshold </a:t>
            </a:r>
            <a:r>
              <a:rPr lang="en-US" sz="1800">
                <a:solidFill>
                  <a:schemeClr val="lt1"/>
                </a:solidFill>
                <a:latin typeface="Calibri"/>
                <a:ea typeface="Calibri"/>
                <a:cs typeface="Calibri"/>
                <a:sym typeface="Calibri"/>
              </a:rPr>
              <a:t>Out</a:t>
            </a:r>
            <a:r>
              <a:rPr b="0" i="0" lang="en-US" sz="1800" u="none" cap="none" strike="noStrike">
                <a:solidFill>
                  <a:schemeClr val="lt1"/>
                </a:solidFill>
                <a:latin typeface="Calibri"/>
                <a:ea typeface="Calibri"/>
                <a:cs typeface="Calibri"/>
                <a:sym typeface="Calibri"/>
              </a:rPr>
              <a:t>bound TrustScore</a:t>
            </a:r>
            <a:endParaRPr b="0" i="0" sz="1800" u="none" cap="none" strike="noStrike">
              <a:solidFill>
                <a:schemeClr val="lt1"/>
              </a:solidFill>
              <a:latin typeface="Calibri"/>
              <a:ea typeface="Calibri"/>
              <a:cs typeface="Calibri"/>
              <a:sym typeface="Calibri"/>
            </a:endParaRPr>
          </a:p>
        </p:txBody>
      </p:sp>
      <p:cxnSp>
        <p:nvCxnSpPr>
          <p:cNvPr id="100" name="Google Shape;100;g136ac228ade_1_5"/>
          <p:cNvCxnSpPr/>
          <p:nvPr/>
        </p:nvCxnSpPr>
        <p:spPr>
          <a:xfrm flipH="1" rot="10800000">
            <a:off x="7938666" y="2848572"/>
            <a:ext cx="1146000" cy="11700"/>
          </a:xfrm>
          <a:prstGeom prst="straightConnector1">
            <a:avLst/>
          </a:prstGeom>
          <a:noFill/>
          <a:ln cap="flat" cmpd="sng" w="9525">
            <a:solidFill>
              <a:schemeClr val="accent1"/>
            </a:solidFill>
            <a:prstDash val="solid"/>
            <a:miter lim="800000"/>
            <a:headEnd len="sm" w="sm" type="none"/>
            <a:tailEnd len="med" w="med" type="triangle"/>
          </a:ln>
        </p:spPr>
      </p:cxnSp>
      <p:sp>
        <p:nvSpPr>
          <p:cNvPr id="101" name="Google Shape;101;g136ac228ade_1_5"/>
          <p:cNvSpPr/>
          <p:nvPr/>
        </p:nvSpPr>
        <p:spPr>
          <a:xfrm>
            <a:off x="9090103" y="2632394"/>
            <a:ext cx="1147800" cy="4437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End</a:t>
            </a:r>
            <a:endParaRPr b="0" i="0" sz="1800" u="none" cap="none" strike="noStrike">
              <a:solidFill>
                <a:schemeClr val="lt1"/>
              </a:solidFill>
              <a:latin typeface="Calibri"/>
              <a:ea typeface="Calibri"/>
              <a:cs typeface="Calibri"/>
              <a:sym typeface="Calibri"/>
            </a:endParaRPr>
          </a:p>
        </p:txBody>
      </p:sp>
      <p:sp>
        <p:nvSpPr>
          <p:cNvPr id="102" name="Google Shape;102;g136ac228ade_1_5"/>
          <p:cNvSpPr txBox="1"/>
          <p:nvPr/>
        </p:nvSpPr>
        <p:spPr>
          <a:xfrm>
            <a:off x="8122052" y="2411873"/>
            <a:ext cx="2743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False</a:t>
            </a:r>
            <a:endParaRPr b="0" i="0" sz="1400" u="none" cap="none" strike="noStrike">
              <a:solidFill>
                <a:srgbClr val="000000"/>
              </a:solidFill>
              <a:latin typeface="Arial"/>
              <a:ea typeface="Arial"/>
              <a:cs typeface="Arial"/>
              <a:sym typeface="Arial"/>
            </a:endParaRPr>
          </a:p>
        </p:txBody>
      </p:sp>
      <p:cxnSp>
        <p:nvCxnSpPr>
          <p:cNvPr id="103" name="Google Shape;103;g136ac228ade_1_5"/>
          <p:cNvCxnSpPr/>
          <p:nvPr/>
        </p:nvCxnSpPr>
        <p:spPr>
          <a:xfrm>
            <a:off x="5456138" y="1380883"/>
            <a:ext cx="7800" cy="6636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04" name="Google Shape;104;g136ac228ade_1_5"/>
          <p:cNvCxnSpPr/>
          <p:nvPr/>
        </p:nvCxnSpPr>
        <p:spPr>
          <a:xfrm>
            <a:off x="5456137" y="3396807"/>
            <a:ext cx="7800" cy="663600"/>
          </a:xfrm>
          <a:prstGeom prst="straightConnector1">
            <a:avLst/>
          </a:prstGeom>
          <a:noFill/>
          <a:ln cap="flat" cmpd="sng" w="9525">
            <a:solidFill>
              <a:schemeClr val="accent1"/>
            </a:solidFill>
            <a:prstDash val="solid"/>
            <a:miter lim="800000"/>
            <a:headEnd len="sm" w="sm" type="none"/>
            <a:tailEnd len="med" w="med" type="triangle"/>
          </a:ln>
        </p:spPr>
      </p:cxnSp>
      <p:sp>
        <p:nvSpPr>
          <p:cNvPr id="105" name="Google Shape;105;g136ac228ade_1_5"/>
          <p:cNvSpPr txBox="1"/>
          <p:nvPr/>
        </p:nvSpPr>
        <p:spPr>
          <a:xfrm>
            <a:off x="5585267" y="3636861"/>
            <a:ext cx="2743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True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36ac228ade_1_18"/>
          <p:cNvSpPr txBox="1"/>
          <p:nvPr>
            <p:ph type="title"/>
          </p:nvPr>
        </p:nvSpPr>
        <p:spPr>
          <a:xfrm>
            <a:off x="838200" y="365125"/>
            <a:ext cx="10515600" cy="100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Actions that needs to be performed by agents when receiving an IP.</a:t>
            </a:r>
            <a:endParaRPr b="1" sz="2800">
              <a:latin typeface="Times New Roman"/>
              <a:ea typeface="Times New Roman"/>
              <a:cs typeface="Times New Roman"/>
              <a:sym typeface="Times New Roman"/>
            </a:endParaRPr>
          </a:p>
        </p:txBody>
      </p:sp>
      <p:sp>
        <p:nvSpPr>
          <p:cNvPr id="111" name="Google Shape;111;g136ac228ade_1_18"/>
          <p:cNvSpPr/>
          <p:nvPr/>
        </p:nvSpPr>
        <p:spPr>
          <a:xfrm>
            <a:off x="4903927" y="1146977"/>
            <a:ext cx="1147800" cy="4437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Set of IPs</a:t>
            </a:r>
            <a:endParaRPr b="0" i="0" sz="1800" u="none" cap="none" strike="noStrike">
              <a:solidFill>
                <a:schemeClr val="lt1"/>
              </a:solidFill>
              <a:latin typeface="Calibri"/>
              <a:ea typeface="Calibri"/>
              <a:cs typeface="Calibri"/>
              <a:sym typeface="Calibri"/>
            </a:endParaRPr>
          </a:p>
        </p:txBody>
      </p:sp>
      <p:sp>
        <p:nvSpPr>
          <p:cNvPr id="112" name="Google Shape;112;g136ac228ade_1_18"/>
          <p:cNvSpPr/>
          <p:nvPr/>
        </p:nvSpPr>
        <p:spPr>
          <a:xfrm>
            <a:off x="3030879" y="2080792"/>
            <a:ext cx="4851600" cy="1552800"/>
          </a:xfrm>
          <a:prstGeom prst="diamond">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 IF InboundTrustScore &gt;= </a:t>
            </a:r>
            <a:br>
              <a:rPr b="0" i="0" lang="en-US" sz="1800" u="none" cap="none" strike="noStrike">
                <a:solidFill>
                  <a:schemeClr val="lt1"/>
                </a:solidFill>
                <a:latin typeface="Calibri"/>
                <a:ea typeface="Calibri"/>
                <a:cs typeface="Calibri"/>
                <a:sym typeface="Calibri"/>
              </a:rPr>
            </a:br>
            <a:r>
              <a:rPr b="0" i="0" lang="en-US" sz="1800" u="none" cap="none" strike="noStrike">
                <a:solidFill>
                  <a:schemeClr val="lt1"/>
                </a:solidFill>
                <a:latin typeface="Calibri"/>
                <a:ea typeface="Calibri"/>
                <a:cs typeface="Calibri"/>
                <a:sym typeface="Calibri"/>
              </a:rPr>
              <a:t>threshold Inbound TrustScore</a:t>
            </a:r>
            <a:endParaRPr b="0" i="0" sz="1800" u="none" cap="none" strike="noStrike">
              <a:solidFill>
                <a:schemeClr val="lt1"/>
              </a:solidFill>
              <a:latin typeface="Calibri"/>
              <a:ea typeface="Calibri"/>
              <a:cs typeface="Calibri"/>
              <a:sym typeface="Calibri"/>
            </a:endParaRPr>
          </a:p>
        </p:txBody>
      </p:sp>
      <p:cxnSp>
        <p:nvCxnSpPr>
          <p:cNvPr id="113" name="Google Shape;113;g136ac228ade_1_18"/>
          <p:cNvCxnSpPr/>
          <p:nvPr/>
        </p:nvCxnSpPr>
        <p:spPr>
          <a:xfrm flipH="1" rot="10800000">
            <a:off x="7938666" y="2848572"/>
            <a:ext cx="1146000" cy="11700"/>
          </a:xfrm>
          <a:prstGeom prst="straightConnector1">
            <a:avLst/>
          </a:prstGeom>
          <a:noFill/>
          <a:ln cap="flat" cmpd="sng" w="9525">
            <a:solidFill>
              <a:schemeClr val="accent1"/>
            </a:solidFill>
            <a:prstDash val="solid"/>
            <a:miter lim="800000"/>
            <a:headEnd len="sm" w="sm" type="none"/>
            <a:tailEnd len="med" w="med" type="triangle"/>
          </a:ln>
        </p:spPr>
      </p:cxnSp>
      <p:sp>
        <p:nvSpPr>
          <p:cNvPr id="114" name="Google Shape;114;g136ac228ade_1_18"/>
          <p:cNvSpPr/>
          <p:nvPr/>
        </p:nvSpPr>
        <p:spPr>
          <a:xfrm>
            <a:off x="9090103" y="2632394"/>
            <a:ext cx="1147800" cy="4437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End</a:t>
            </a:r>
            <a:endParaRPr b="0" i="0" sz="1800" u="none" cap="none" strike="noStrike">
              <a:solidFill>
                <a:schemeClr val="lt1"/>
              </a:solidFill>
              <a:latin typeface="Calibri"/>
              <a:ea typeface="Calibri"/>
              <a:cs typeface="Calibri"/>
              <a:sym typeface="Calibri"/>
            </a:endParaRPr>
          </a:p>
        </p:txBody>
      </p:sp>
      <p:sp>
        <p:nvSpPr>
          <p:cNvPr id="115" name="Google Shape;115;g136ac228ade_1_18"/>
          <p:cNvSpPr txBox="1"/>
          <p:nvPr/>
        </p:nvSpPr>
        <p:spPr>
          <a:xfrm>
            <a:off x="8122052" y="2411873"/>
            <a:ext cx="2743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False</a:t>
            </a:r>
            <a:endParaRPr b="0" i="0" sz="1400" u="none" cap="none" strike="noStrike">
              <a:solidFill>
                <a:srgbClr val="000000"/>
              </a:solidFill>
              <a:latin typeface="Arial"/>
              <a:ea typeface="Arial"/>
              <a:cs typeface="Arial"/>
              <a:sym typeface="Arial"/>
            </a:endParaRPr>
          </a:p>
        </p:txBody>
      </p:sp>
      <p:cxnSp>
        <p:nvCxnSpPr>
          <p:cNvPr id="116" name="Google Shape;116;g136ac228ade_1_18"/>
          <p:cNvCxnSpPr/>
          <p:nvPr/>
        </p:nvCxnSpPr>
        <p:spPr>
          <a:xfrm>
            <a:off x="5456138" y="1380883"/>
            <a:ext cx="7800" cy="663600"/>
          </a:xfrm>
          <a:prstGeom prst="straightConnector1">
            <a:avLst/>
          </a:prstGeom>
          <a:noFill/>
          <a:ln cap="flat" cmpd="sng" w="9525">
            <a:solidFill>
              <a:schemeClr val="accent1"/>
            </a:solidFill>
            <a:prstDash val="solid"/>
            <a:miter lim="800000"/>
            <a:headEnd len="sm" w="sm" type="none"/>
            <a:tailEnd len="med" w="med" type="triangle"/>
          </a:ln>
        </p:spPr>
      </p:cxnSp>
      <p:sp>
        <p:nvSpPr>
          <p:cNvPr id="117" name="Google Shape;117;g136ac228ade_1_18"/>
          <p:cNvSpPr/>
          <p:nvPr/>
        </p:nvSpPr>
        <p:spPr>
          <a:xfrm>
            <a:off x="3040526" y="4058133"/>
            <a:ext cx="4880700" cy="1591500"/>
          </a:xfrm>
          <a:prstGeom prst="diamond">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If IP's Triad is compatible with one or</a:t>
            </a:r>
            <a:br>
              <a:rPr b="0" i="0" lang="en-US" sz="1800" u="none" cap="none" strike="noStrike">
                <a:solidFill>
                  <a:schemeClr val="lt1"/>
                </a:solidFill>
                <a:latin typeface="Calibri"/>
                <a:ea typeface="Calibri"/>
                <a:cs typeface="Calibri"/>
                <a:sym typeface="Calibri"/>
              </a:rPr>
            </a:br>
            <a:r>
              <a:rPr b="0" i="0" lang="en-US" sz="1800" u="none" cap="none" strike="noStrike">
                <a:solidFill>
                  <a:schemeClr val="lt1"/>
                </a:solidFill>
                <a:latin typeface="Calibri"/>
                <a:ea typeface="Calibri"/>
                <a:cs typeface="Calibri"/>
                <a:sym typeface="Calibri"/>
              </a:rPr>
              <a:t>more Triads in Receiver's TriadStack</a:t>
            </a:r>
            <a:br>
              <a:rPr b="0" i="0" lang="en-US" sz="1800" u="none" cap="none" strike="noStrike">
                <a:solidFill>
                  <a:schemeClr val="lt1"/>
                </a:solidFill>
                <a:latin typeface="Calibri"/>
                <a:ea typeface="Calibri"/>
                <a:cs typeface="Calibri"/>
                <a:sym typeface="Calibri"/>
              </a:rPr>
            </a:br>
            <a:r>
              <a:rPr b="0" i="0" lang="en-US" sz="1800" u="none" cap="none" strike="noStrike">
                <a:solidFill>
                  <a:schemeClr val="lt1"/>
                </a:solidFill>
                <a:latin typeface="Calibri"/>
                <a:ea typeface="Calibri"/>
                <a:cs typeface="Calibri"/>
                <a:sym typeface="Calibri"/>
              </a:rPr>
              <a:t> </a:t>
            </a:r>
            <a:endParaRPr b="0" i="0" sz="1800" u="none" cap="none" strike="noStrike">
              <a:solidFill>
                <a:schemeClr val="lt1"/>
              </a:solidFill>
              <a:latin typeface="Calibri"/>
              <a:ea typeface="Calibri"/>
              <a:cs typeface="Calibri"/>
              <a:sym typeface="Calibri"/>
            </a:endParaRPr>
          </a:p>
        </p:txBody>
      </p:sp>
      <p:cxnSp>
        <p:nvCxnSpPr>
          <p:cNvPr id="118" name="Google Shape;118;g136ac228ade_1_18"/>
          <p:cNvCxnSpPr/>
          <p:nvPr/>
        </p:nvCxnSpPr>
        <p:spPr>
          <a:xfrm>
            <a:off x="5456137" y="3396807"/>
            <a:ext cx="7800" cy="663600"/>
          </a:xfrm>
          <a:prstGeom prst="straightConnector1">
            <a:avLst/>
          </a:prstGeom>
          <a:noFill/>
          <a:ln cap="flat" cmpd="sng" w="9525">
            <a:solidFill>
              <a:schemeClr val="accent1"/>
            </a:solidFill>
            <a:prstDash val="solid"/>
            <a:miter lim="800000"/>
            <a:headEnd len="sm" w="sm" type="none"/>
            <a:tailEnd len="med" w="med" type="triangle"/>
          </a:ln>
        </p:spPr>
      </p:cxnSp>
      <p:sp>
        <p:nvSpPr>
          <p:cNvPr id="119" name="Google Shape;119;g136ac228ade_1_18"/>
          <p:cNvSpPr/>
          <p:nvPr/>
        </p:nvSpPr>
        <p:spPr>
          <a:xfrm>
            <a:off x="9321596" y="4667609"/>
            <a:ext cx="1147800" cy="4437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End</a:t>
            </a:r>
            <a:endParaRPr b="0" i="0" sz="1800" u="none" cap="none" strike="noStrike">
              <a:solidFill>
                <a:schemeClr val="lt1"/>
              </a:solidFill>
              <a:latin typeface="Calibri"/>
              <a:ea typeface="Calibri"/>
              <a:cs typeface="Calibri"/>
              <a:sym typeface="Calibri"/>
            </a:endParaRPr>
          </a:p>
        </p:txBody>
      </p:sp>
      <p:cxnSp>
        <p:nvCxnSpPr>
          <p:cNvPr id="120" name="Google Shape;120;g136ac228ade_1_18"/>
          <p:cNvCxnSpPr/>
          <p:nvPr/>
        </p:nvCxnSpPr>
        <p:spPr>
          <a:xfrm flipH="1" rot="10800000">
            <a:off x="7938665" y="4845205"/>
            <a:ext cx="1377300" cy="11700"/>
          </a:xfrm>
          <a:prstGeom prst="straightConnector1">
            <a:avLst/>
          </a:prstGeom>
          <a:noFill/>
          <a:ln cap="flat" cmpd="sng" w="9525">
            <a:solidFill>
              <a:schemeClr val="accent1"/>
            </a:solidFill>
            <a:prstDash val="solid"/>
            <a:miter lim="800000"/>
            <a:headEnd len="sm" w="sm" type="none"/>
            <a:tailEnd len="med" w="med" type="triangle"/>
          </a:ln>
        </p:spPr>
      </p:cxnSp>
      <p:sp>
        <p:nvSpPr>
          <p:cNvPr id="121" name="Google Shape;121;g136ac228ade_1_18"/>
          <p:cNvSpPr txBox="1"/>
          <p:nvPr/>
        </p:nvSpPr>
        <p:spPr>
          <a:xfrm>
            <a:off x="8122051" y="4485671"/>
            <a:ext cx="2743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False</a:t>
            </a:r>
            <a:endParaRPr b="0" i="0" sz="1400" u="none" cap="none" strike="noStrike">
              <a:solidFill>
                <a:srgbClr val="000000"/>
              </a:solidFill>
              <a:latin typeface="Arial"/>
              <a:ea typeface="Arial"/>
              <a:cs typeface="Arial"/>
              <a:sym typeface="Arial"/>
            </a:endParaRPr>
          </a:p>
        </p:txBody>
      </p:sp>
      <p:sp>
        <p:nvSpPr>
          <p:cNvPr id="122" name="Google Shape;122;g136ac228ade_1_18"/>
          <p:cNvSpPr txBox="1"/>
          <p:nvPr/>
        </p:nvSpPr>
        <p:spPr>
          <a:xfrm>
            <a:off x="5585267" y="3636861"/>
            <a:ext cx="2743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True</a:t>
            </a:r>
            <a:endParaRPr b="0" i="0" sz="1400" u="none" cap="none" strike="noStrike">
              <a:solidFill>
                <a:srgbClr val="000000"/>
              </a:solidFill>
              <a:latin typeface="Arial"/>
              <a:ea typeface="Arial"/>
              <a:cs typeface="Arial"/>
              <a:sym typeface="Arial"/>
            </a:endParaRPr>
          </a:p>
        </p:txBody>
      </p:sp>
      <p:sp>
        <p:nvSpPr>
          <p:cNvPr id="123" name="Google Shape;123;g136ac228ade_1_18"/>
          <p:cNvSpPr txBox="1"/>
          <p:nvPr/>
        </p:nvSpPr>
        <p:spPr>
          <a:xfrm>
            <a:off x="5556330" y="5614202"/>
            <a:ext cx="2743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True</a:t>
            </a:r>
            <a:endParaRPr b="0" i="0" sz="1400" u="none" cap="none" strike="noStrike">
              <a:solidFill>
                <a:srgbClr val="000000"/>
              </a:solidFill>
              <a:latin typeface="Arial"/>
              <a:ea typeface="Arial"/>
              <a:cs typeface="Arial"/>
              <a:sym typeface="Arial"/>
            </a:endParaRPr>
          </a:p>
        </p:txBody>
      </p:sp>
      <p:cxnSp>
        <p:nvCxnSpPr>
          <p:cNvPr id="124" name="Google Shape;124;g136ac228ade_1_18"/>
          <p:cNvCxnSpPr/>
          <p:nvPr/>
        </p:nvCxnSpPr>
        <p:spPr>
          <a:xfrm>
            <a:off x="5485074" y="5316276"/>
            <a:ext cx="7800" cy="663600"/>
          </a:xfrm>
          <a:prstGeom prst="straightConnector1">
            <a:avLst/>
          </a:prstGeom>
          <a:noFill/>
          <a:ln cap="flat" cmpd="sng" w="9525">
            <a:solidFill>
              <a:schemeClr val="accent1"/>
            </a:solidFill>
            <a:prstDash val="solid"/>
            <a:miter lim="800000"/>
            <a:headEnd len="sm" w="sm" type="none"/>
            <a:tailEnd len="med" w="med" type="triangle"/>
          </a:ln>
        </p:spPr>
      </p:cxnSp>
      <p:sp>
        <p:nvSpPr>
          <p:cNvPr id="125" name="Google Shape;125;g136ac228ade_1_18"/>
          <p:cNvSpPr txBox="1"/>
          <p:nvPr/>
        </p:nvSpPr>
        <p:spPr>
          <a:xfrm>
            <a:off x="4211979" y="6044636"/>
            <a:ext cx="2743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Consider for processing</a:t>
            </a:r>
            <a:endParaRPr b="0" i="0" sz="1400" u="none" cap="none" strike="noStrike">
              <a:solidFill>
                <a:srgbClr val="000000"/>
              </a:solidFill>
              <a:latin typeface="Arial"/>
              <a:ea typeface="Arial"/>
              <a:cs typeface="Arial"/>
              <a:sym typeface="Arial"/>
            </a:endParaRPr>
          </a:p>
        </p:txBody>
      </p:sp>
      <p:sp>
        <p:nvSpPr>
          <p:cNvPr id="126" name="Google Shape;126;g136ac228ade_1_18"/>
          <p:cNvSpPr txBox="1"/>
          <p:nvPr/>
        </p:nvSpPr>
        <p:spPr>
          <a:xfrm>
            <a:off x="-25200" y="2547200"/>
            <a:ext cx="3000000" cy="79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2200">
                <a:solidFill>
                  <a:schemeClr val="dk1"/>
                </a:solidFill>
                <a:latin typeface="Times New Roman"/>
                <a:ea typeface="Times New Roman"/>
                <a:cs typeface="Times New Roman"/>
                <a:sym typeface="Times New Roman"/>
              </a:rPr>
              <a:t>Action 1 : check Inbound Trust Score</a:t>
            </a:r>
            <a:endParaRPr sz="2600">
              <a:solidFill>
                <a:schemeClr val="dk1"/>
              </a:solidFill>
              <a:latin typeface="Calibri"/>
              <a:ea typeface="Calibri"/>
              <a:cs typeface="Calibri"/>
              <a:sym typeface="Calibri"/>
            </a:endParaRPr>
          </a:p>
        </p:txBody>
      </p:sp>
      <p:sp>
        <p:nvSpPr>
          <p:cNvPr id="127" name="Google Shape;127;g136ac228ade_1_18"/>
          <p:cNvSpPr txBox="1"/>
          <p:nvPr/>
        </p:nvSpPr>
        <p:spPr>
          <a:xfrm>
            <a:off x="23025" y="4516125"/>
            <a:ext cx="3000000" cy="79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2200">
                <a:solidFill>
                  <a:schemeClr val="dk1"/>
                </a:solidFill>
                <a:latin typeface="Times New Roman"/>
                <a:ea typeface="Times New Roman"/>
                <a:cs typeface="Times New Roman"/>
                <a:sym typeface="Times New Roman"/>
              </a:rPr>
              <a:t>Action 2 : check compatibility</a:t>
            </a:r>
            <a:endParaRPr b="1" sz="2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36ac228ade_1_39"/>
          <p:cNvSpPr txBox="1"/>
          <p:nvPr>
            <p:ph type="title"/>
          </p:nvPr>
        </p:nvSpPr>
        <p:spPr>
          <a:xfrm>
            <a:off x="838200" y="365125"/>
            <a:ext cx="10515600" cy="100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Actions that needs to be performed by agents when receiving an IP.</a:t>
            </a:r>
            <a:endParaRPr b="1" sz="2800">
              <a:latin typeface="Times New Roman"/>
              <a:ea typeface="Times New Roman"/>
              <a:cs typeface="Times New Roman"/>
              <a:sym typeface="Times New Roman"/>
            </a:endParaRPr>
          </a:p>
        </p:txBody>
      </p:sp>
      <p:sp>
        <p:nvSpPr>
          <p:cNvPr id="133" name="Google Shape;133;g136ac228ade_1_39"/>
          <p:cNvSpPr txBox="1"/>
          <p:nvPr>
            <p:ph idx="1" type="body"/>
          </p:nvPr>
        </p:nvSpPr>
        <p:spPr>
          <a:xfrm>
            <a:off x="838200" y="1507321"/>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2400">
                <a:latin typeface="Times New Roman"/>
                <a:ea typeface="Times New Roman"/>
                <a:cs typeface="Times New Roman"/>
                <a:sym typeface="Times New Roman"/>
              </a:rPr>
              <a:t>Action 1 : check Inbound Trust Score</a:t>
            </a:r>
            <a:endParaRPr/>
          </a:p>
          <a:p>
            <a:pPr indent="0" lvl="0" marL="0" rtl="0" algn="l">
              <a:lnSpc>
                <a:spcPct val="90000"/>
              </a:lnSpc>
              <a:spcBef>
                <a:spcPts val="1000"/>
              </a:spcBef>
              <a:spcAft>
                <a:spcPts val="0"/>
              </a:spcAft>
              <a:buClr>
                <a:schemeClr val="dk1"/>
              </a:buClr>
              <a:buSzPts val="2400"/>
              <a:buNone/>
            </a:pPr>
            <a:r>
              <a:t/>
            </a:r>
            <a:endParaRPr b="1"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An agent before receiving an IP checks if the </a:t>
            </a:r>
            <a:r>
              <a:rPr b="1" lang="en-US" sz="2400">
                <a:latin typeface="Times New Roman"/>
                <a:ea typeface="Times New Roman"/>
                <a:cs typeface="Times New Roman"/>
                <a:sym typeface="Times New Roman"/>
              </a:rPr>
              <a:t>Inbound Trust Score</a:t>
            </a:r>
            <a:r>
              <a:rPr lang="en-US" sz="2400">
                <a:latin typeface="Times New Roman"/>
                <a:ea typeface="Times New Roman"/>
                <a:cs typeface="Times New Roman"/>
                <a:sym typeface="Times New Roman"/>
              </a:rPr>
              <a:t> for the Reception Channel connecting it to the sender agent is greater than the </a:t>
            </a:r>
            <a:r>
              <a:rPr b="1" lang="en-US" sz="2400">
                <a:latin typeface="Times New Roman"/>
                <a:ea typeface="Times New Roman"/>
                <a:cs typeface="Times New Roman"/>
                <a:sym typeface="Times New Roman"/>
              </a:rPr>
              <a:t>threshold Inbound Trust Score</a:t>
            </a:r>
            <a:r>
              <a:rPr lang="en-US" sz="2400">
                <a:latin typeface="Times New Roman"/>
                <a:ea typeface="Times New Roman"/>
                <a:cs typeface="Times New Roman"/>
                <a:sym typeface="Times New Roman"/>
              </a:rPr>
              <a:t>.</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Inbound Trust Score:- </a:t>
            </a:r>
            <a:r>
              <a:rPr lang="en-US" sz="2400">
                <a:latin typeface="Times New Roman"/>
                <a:ea typeface="Times New Roman"/>
                <a:cs typeface="Times New Roman"/>
                <a:sym typeface="Times New Roman"/>
              </a:rPr>
              <a:t>Each Reception Channel connecting Agent i to Agent j has an InboundTrustScore property. </a:t>
            </a:r>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95250" lvl="0" marL="228600" rtl="0" algn="l">
              <a:lnSpc>
                <a:spcPct val="90000"/>
              </a:lnSpc>
              <a:spcBef>
                <a:spcPts val="1000"/>
              </a:spcBef>
              <a:spcAft>
                <a:spcPts val="0"/>
              </a:spcAft>
              <a:buClr>
                <a:schemeClr val="dk1"/>
              </a:buClr>
              <a:buSzPts val="2100"/>
              <a:buNone/>
            </a:pPr>
            <a:r>
              <a:t/>
            </a:r>
            <a:endParaRPr sz="21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36ac228ade_1_44"/>
          <p:cNvSpPr txBox="1"/>
          <p:nvPr>
            <p:ph type="title"/>
          </p:nvPr>
        </p:nvSpPr>
        <p:spPr>
          <a:xfrm>
            <a:off x="838200" y="365125"/>
            <a:ext cx="10515600" cy="891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800">
                <a:latin typeface="Times New Roman"/>
                <a:ea typeface="Times New Roman"/>
                <a:cs typeface="Times New Roman"/>
                <a:sym typeface="Times New Roman"/>
              </a:rPr>
            </a:br>
            <a:br>
              <a:rPr b="1" lang="en-US" sz="2800">
                <a:latin typeface="Times New Roman"/>
                <a:ea typeface="Times New Roman"/>
                <a:cs typeface="Times New Roman"/>
                <a:sym typeface="Times New Roman"/>
              </a:rPr>
            </a:br>
            <a:r>
              <a:rPr b="1" lang="en-US" sz="2800">
                <a:latin typeface="Times New Roman"/>
                <a:ea typeface="Times New Roman"/>
                <a:cs typeface="Times New Roman"/>
                <a:sym typeface="Times New Roman"/>
              </a:rPr>
              <a:t>Actions that needs to be performed by agents when receiving an IP.</a:t>
            </a:r>
            <a:endParaRPr/>
          </a:p>
          <a:p>
            <a:pPr indent="0" lvl="0" marL="0" rtl="0" algn="l">
              <a:lnSpc>
                <a:spcPct val="90000"/>
              </a:lnSpc>
              <a:spcBef>
                <a:spcPts val="0"/>
              </a:spcBef>
              <a:spcAft>
                <a:spcPts val="0"/>
              </a:spcAft>
              <a:buClr>
                <a:schemeClr val="dk1"/>
              </a:buClr>
              <a:buSzPct val="100000"/>
              <a:buFont typeface="Calibri"/>
              <a:buNone/>
            </a:pPr>
            <a:r>
              <a:t/>
            </a:r>
            <a:endParaRPr/>
          </a:p>
        </p:txBody>
      </p:sp>
      <p:sp>
        <p:nvSpPr>
          <p:cNvPr id="139" name="Google Shape;139;g136ac228ade_1_4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2400"/>
              <a:buNone/>
            </a:pPr>
            <a:r>
              <a:rPr b="1" lang="en-US" sz="2400">
                <a:latin typeface="Times New Roman"/>
                <a:ea typeface="Times New Roman"/>
                <a:cs typeface="Times New Roman"/>
                <a:sym typeface="Times New Roman"/>
              </a:rPr>
              <a:t>Action 2 : Ipiscompatible?</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The Agent checks if the received IP's triad is compatible with one or more triads in the triad stack.</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Triad </a:t>
            </a:r>
            <a:r>
              <a:rPr lang="en-US" sz="2400">
                <a:latin typeface="Times New Roman"/>
                <a:ea typeface="Times New Roman"/>
                <a:cs typeface="Times New Roman"/>
                <a:sym typeface="Times New Roman"/>
              </a:rPr>
              <a:t>: A triple containing a Group, a Topic, and a Stance value.</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TriadStack </a:t>
            </a:r>
            <a:r>
              <a:rPr lang="en-US" sz="2400">
                <a:latin typeface="Times New Roman"/>
                <a:ea typeface="Times New Roman"/>
                <a:cs typeface="Times New Roman"/>
                <a:sym typeface="Times New Roman"/>
              </a:rPr>
              <a:t>:An Agent will have a set of up to a predefined number of Triads. These Triads are ordered according to a prioritization algorithm associated with the direction and magnitude of the Stances within each Triad.</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Triad compatibility : </a:t>
            </a:r>
            <a:r>
              <a:rPr lang="en-US" sz="2400">
                <a:latin typeface="Times New Roman"/>
                <a:ea typeface="Times New Roman"/>
                <a:cs typeface="Times New Roman"/>
                <a:sym typeface="Times New Roman"/>
              </a:rPr>
              <a:t>Two Triads are Compatible if they share the same Group and Topic and have Stance values that are “close” (in terms of magnitude according to  the configured scale). Compatibility “closeness” is configurable.</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36ac228ade_1_49"/>
          <p:cNvSpPr txBox="1"/>
          <p:nvPr>
            <p:ph type="title"/>
          </p:nvPr>
        </p:nvSpPr>
        <p:spPr>
          <a:xfrm>
            <a:off x="838200" y="365125"/>
            <a:ext cx="10679700" cy="824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2800">
                <a:latin typeface="Times New Roman"/>
                <a:ea typeface="Times New Roman"/>
                <a:cs typeface="Times New Roman"/>
                <a:sym typeface="Times New Roman"/>
              </a:rPr>
              <a:t>Actions that needs to be performed by an agent to prioritize the Ip's received</a:t>
            </a:r>
            <a:endParaRPr sz="2800"/>
          </a:p>
        </p:txBody>
      </p:sp>
      <p:sp>
        <p:nvSpPr>
          <p:cNvPr id="145" name="Google Shape;145;g136ac228ade_1_49"/>
          <p:cNvSpPr/>
          <p:nvPr/>
        </p:nvSpPr>
        <p:spPr>
          <a:xfrm>
            <a:off x="4855699" y="1002294"/>
            <a:ext cx="1061100" cy="357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IPs</a:t>
            </a:r>
            <a:endParaRPr b="0" i="0" sz="1800" u="none" cap="none" strike="noStrike">
              <a:solidFill>
                <a:schemeClr val="lt1"/>
              </a:solidFill>
              <a:latin typeface="Calibri"/>
              <a:ea typeface="Calibri"/>
              <a:cs typeface="Calibri"/>
              <a:sym typeface="Calibri"/>
            </a:endParaRPr>
          </a:p>
        </p:txBody>
      </p:sp>
      <p:sp>
        <p:nvSpPr>
          <p:cNvPr id="146" name="Google Shape;146;g136ac228ade_1_49"/>
          <p:cNvSpPr/>
          <p:nvPr/>
        </p:nvSpPr>
        <p:spPr>
          <a:xfrm>
            <a:off x="3214144" y="1897524"/>
            <a:ext cx="4398300" cy="916200"/>
          </a:xfrm>
          <a:prstGeom prst="diamond">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 magnitude of InboundTrustScore </a:t>
            </a:r>
            <a:endParaRPr b="0" i="0" sz="1800" u="none" cap="none" strike="noStrike">
              <a:solidFill>
                <a:schemeClr val="lt1"/>
              </a:solidFill>
              <a:latin typeface="Calibri"/>
              <a:ea typeface="Calibri"/>
              <a:cs typeface="Calibri"/>
              <a:sym typeface="Calibri"/>
            </a:endParaRPr>
          </a:p>
        </p:txBody>
      </p:sp>
      <p:sp>
        <p:nvSpPr>
          <p:cNvPr id="147" name="Google Shape;147;g136ac228ade_1_49"/>
          <p:cNvSpPr/>
          <p:nvPr/>
        </p:nvSpPr>
        <p:spPr>
          <a:xfrm>
            <a:off x="2934422" y="3315422"/>
            <a:ext cx="4909500" cy="916200"/>
          </a:xfrm>
          <a:prstGeom prst="diamond">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no of positive Amplifications attached</a:t>
            </a:r>
            <a:br>
              <a:rPr b="0" i="0" lang="en-US" sz="1800" u="none" cap="none" strike="noStrike">
                <a:solidFill>
                  <a:schemeClr val="lt1"/>
                </a:solidFill>
                <a:latin typeface="Calibri"/>
                <a:ea typeface="Calibri"/>
                <a:cs typeface="Calibri"/>
                <a:sym typeface="Calibri"/>
              </a:rPr>
            </a:br>
            <a:r>
              <a:rPr b="0" i="0" lang="en-US" sz="1800" u="none" cap="none" strike="noStrike">
                <a:solidFill>
                  <a:schemeClr val="lt1"/>
                </a:solidFill>
                <a:latin typeface="Calibri"/>
                <a:ea typeface="Calibri"/>
                <a:cs typeface="Calibri"/>
                <a:sym typeface="Calibri"/>
              </a:rPr>
              <a:t> to IP-1</a:t>
            </a:r>
            <a:endParaRPr b="0" i="0" sz="1400" u="none" cap="none" strike="noStrike">
              <a:solidFill>
                <a:srgbClr val="000000"/>
              </a:solidFill>
              <a:latin typeface="Arial"/>
              <a:ea typeface="Arial"/>
              <a:cs typeface="Arial"/>
              <a:sym typeface="Arial"/>
            </a:endParaRPr>
          </a:p>
        </p:txBody>
      </p:sp>
      <p:sp>
        <p:nvSpPr>
          <p:cNvPr id="148" name="Google Shape;148;g136ac228ade_1_49"/>
          <p:cNvSpPr/>
          <p:nvPr/>
        </p:nvSpPr>
        <p:spPr>
          <a:xfrm>
            <a:off x="2809031" y="4559701"/>
            <a:ext cx="5199000" cy="1350300"/>
          </a:xfrm>
          <a:prstGeom prst="diamond">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br>
              <a:rPr b="0" i="0" lang="en-US" sz="1800" u="none" cap="none" strike="noStrike">
                <a:solidFill>
                  <a:schemeClr val="lt1"/>
                </a:solidFill>
                <a:latin typeface="Calibri"/>
                <a:ea typeface="Calibri"/>
                <a:cs typeface="Calibri"/>
                <a:sym typeface="Calibri"/>
              </a:rPr>
            </a:br>
            <a:r>
              <a:rPr b="0" i="0" lang="en-US" sz="1800" u="none" cap="none" strike="noStrike">
                <a:solidFill>
                  <a:schemeClr val="lt1"/>
                </a:solidFill>
                <a:latin typeface="Calibri"/>
                <a:ea typeface="Calibri"/>
                <a:cs typeface="Calibri"/>
                <a:sym typeface="Calibri"/>
              </a:rPr>
              <a:t>  TrustScores of the Agents indicated within Endorsements attached</a:t>
            </a:r>
            <a:br>
              <a:rPr b="0" i="0" lang="en-US" sz="1800" u="none" cap="none" strike="noStrike">
                <a:solidFill>
                  <a:schemeClr val="lt1"/>
                </a:solidFill>
                <a:latin typeface="Calibri"/>
                <a:ea typeface="Calibri"/>
                <a:cs typeface="Calibri"/>
                <a:sym typeface="Calibri"/>
              </a:rPr>
            </a:br>
            <a:r>
              <a:rPr b="0" i="0" lang="en-US" sz="1800" u="none" cap="none" strike="noStrike">
                <a:solidFill>
                  <a:schemeClr val="lt1"/>
                </a:solidFill>
                <a:latin typeface="Calibri"/>
                <a:ea typeface="Calibri"/>
                <a:cs typeface="Calibri"/>
                <a:sym typeface="Calibri"/>
              </a:rPr>
              <a:t> to IP-1</a:t>
            </a:r>
            <a:endParaRPr b="0" i="0" sz="1800" u="none" cap="none" strike="noStrike">
              <a:solidFill>
                <a:schemeClr val="lt1"/>
              </a:solidFill>
              <a:latin typeface="Calibri"/>
              <a:ea typeface="Calibri"/>
              <a:cs typeface="Calibri"/>
              <a:sym typeface="Calibri"/>
            </a:endParaRPr>
          </a:p>
        </p:txBody>
      </p:sp>
      <p:sp>
        <p:nvSpPr>
          <p:cNvPr id="149" name="Google Shape;149;g136ac228ade_1_49"/>
          <p:cNvSpPr/>
          <p:nvPr/>
        </p:nvSpPr>
        <p:spPr>
          <a:xfrm>
            <a:off x="3900786" y="6133736"/>
            <a:ext cx="2970900" cy="357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IP is ready to be processed.</a:t>
            </a:r>
            <a:endParaRPr b="0" i="0" sz="1800" u="none" cap="none" strike="noStrike">
              <a:solidFill>
                <a:schemeClr val="lt1"/>
              </a:solidFill>
              <a:latin typeface="Calibri"/>
              <a:ea typeface="Calibri"/>
              <a:cs typeface="Calibri"/>
              <a:sym typeface="Calibri"/>
            </a:endParaRPr>
          </a:p>
        </p:txBody>
      </p:sp>
      <p:cxnSp>
        <p:nvCxnSpPr>
          <p:cNvPr id="150" name="Google Shape;150;g136ac228ade_1_49"/>
          <p:cNvCxnSpPr/>
          <p:nvPr/>
        </p:nvCxnSpPr>
        <p:spPr>
          <a:xfrm flipH="1">
            <a:off x="5380790" y="1374854"/>
            <a:ext cx="1800" cy="5286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51" name="Google Shape;151;g136ac228ade_1_49"/>
          <p:cNvCxnSpPr/>
          <p:nvPr/>
        </p:nvCxnSpPr>
        <p:spPr>
          <a:xfrm flipH="1">
            <a:off x="5409726" y="2792752"/>
            <a:ext cx="1800" cy="5286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52" name="Google Shape;152;g136ac228ade_1_49"/>
          <p:cNvCxnSpPr/>
          <p:nvPr/>
        </p:nvCxnSpPr>
        <p:spPr>
          <a:xfrm flipH="1">
            <a:off x="5409727" y="4037031"/>
            <a:ext cx="1800" cy="5286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53" name="Google Shape;153;g136ac228ade_1_49"/>
          <p:cNvCxnSpPr/>
          <p:nvPr/>
        </p:nvCxnSpPr>
        <p:spPr>
          <a:xfrm flipH="1">
            <a:off x="5409727" y="5908271"/>
            <a:ext cx="1800" cy="2199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36ac228ade_1_6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Actions that needs to be performed by an agent to prioritize the Ip's received</a:t>
            </a:r>
            <a:endParaRPr b="1" sz="2400">
              <a:latin typeface="Times New Roman"/>
              <a:ea typeface="Times New Roman"/>
              <a:cs typeface="Times New Roman"/>
              <a:sym typeface="Times New Roman"/>
            </a:endParaRPr>
          </a:p>
        </p:txBody>
      </p:sp>
      <p:sp>
        <p:nvSpPr>
          <p:cNvPr id="159" name="Google Shape;159;g136ac228ade_1_62"/>
          <p:cNvSpPr txBox="1"/>
          <p:nvPr>
            <p:ph idx="1" type="body"/>
          </p:nvPr>
        </p:nvSpPr>
        <p:spPr>
          <a:xfrm>
            <a:off x="838200" y="1613422"/>
            <a:ext cx="10515600" cy="4351200"/>
          </a:xfrm>
          <a:prstGeom prst="rect">
            <a:avLst/>
          </a:prstGeom>
          <a:noFill/>
          <a:ln>
            <a:noFill/>
          </a:ln>
        </p:spPr>
        <p:txBody>
          <a:bodyPr anchorCtr="0" anchor="t" bIns="45700" lIns="91425" spcFirstLastPara="1" rIns="91425" wrap="square" tIns="45700">
            <a:normAutofit fontScale="62500" lnSpcReduction="10000"/>
          </a:bodyPr>
          <a:lstStyle/>
          <a:p>
            <a:pPr indent="0" lvl="0" marL="0" rtl="0" algn="l">
              <a:lnSpc>
                <a:spcPct val="90000"/>
              </a:lnSpc>
              <a:spcBef>
                <a:spcPts val="0"/>
              </a:spcBef>
              <a:spcAft>
                <a:spcPts val="0"/>
              </a:spcAft>
              <a:buClr>
                <a:schemeClr val="dk1"/>
              </a:buClr>
              <a:buSzPct val="100000"/>
              <a:buNone/>
            </a:pPr>
            <a:r>
              <a:rPr b="1" lang="en-US"/>
              <a:t>1.</a:t>
            </a:r>
            <a:r>
              <a:rPr lang="en-US"/>
              <a:t> </a:t>
            </a:r>
            <a:r>
              <a:rPr b="1" lang="en-US"/>
              <a:t>Magnitude of InboundTrustScore :- </a:t>
            </a:r>
            <a:r>
              <a:rPr lang="en-US"/>
              <a:t>Prioritizes the received Ip's based on the magnitude of InboundTrustScore. </a:t>
            </a:r>
            <a:endParaRPr/>
          </a:p>
          <a:p>
            <a:pPr indent="0" lvl="0" marL="0" rtl="0" algn="l">
              <a:lnSpc>
                <a:spcPct val="90000"/>
              </a:lnSpc>
              <a:spcBef>
                <a:spcPts val="1000"/>
              </a:spcBef>
              <a:spcAft>
                <a:spcPts val="0"/>
              </a:spcAft>
              <a:buClr>
                <a:schemeClr val="dk1"/>
              </a:buClr>
              <a:buSzPct val="100000"/>
              <a:buNone/>
            </a:pPr>
            <a:r>
              <a:rPr lang="en-US"/>
              <a:t>Checks the InboundTrustScore with the agents that sends the Ips and prioritize them.</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b="1" lang="en-US"/>
              <a:t>2. No of positive Amplifications attached :- </a:t>
            </a:r>
            <a:r>
              <a:rPr lang="en-US"/>
              <a:t>Prioritizes the received Ip's based on the number of positive amplifications attached to each IP. </a:t>
            </a:r>
            <a:endParaRPr/>
          </a:p>
          <a:p>
            <a:pPr indent="0" lvl="0" marL="0" rtl="0" algn="l">
              <a:lnSpc>
                <a:spcPct val="90000"/>
              </a:lnSpc>
              <a:spcBef>
                <a:spcPts val="1000"/>
              </a:spcBef>
              <a:spcAft>
                <a:spcPts val="0"/>
              </a:spcAft>
              <a:buClr>
                <a:schemeClr val="dk1"/>
              </a:buClr>
              <a:buSzPct val="100000"/>
              <a:buNone/>
            </a:pPr>
            <a:r>
              <a:rPr b="1" lang="en-US"/>
              <a:t>Amplification-of-IP :- </a:t>
            </a:r>
            <a:r>
              <a:rPr lang="en-US"/>
              <a:t>An indication of approval or repudiation of the Stance contained within the InformationPacket.</a:t>
            </a:r>
            <a:endParaRPr/>
          </a:p>
          <a:p>
            <a:pPr indent="0" lvl="0" marL="0" rtl="0" algn="l">
              <a:lnSpc>
                <a:spcPct val="90000"/>
              </a:lnSpc>
              <a:spcBef>
                <a:spcPts val="1000"/>
              </a:spcBef>
              <a:spcAft>
                <a:spcPts val="0"/>
              </a:spcAft>
              <a:buClr>
                <a:schemeClr val="dk1"/>
              </a:buClr>
              <a:buSzPct val="100000"/>
              <a:buNone/>
            </a:pPr>
            <a:r>
              <a:rPr b="1" lang="en-US"/>
              <a:t>Endorsement-of-IP :- </a:t>
            </a:r>
            <a:r>
              <a:rPr lang="en-US"/>
              <a:t>An InformationPacket’s sender’s indication of the source Agent from which that sender received the InformationPacket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b="1" lang="en-US"/>
              <a:t>3.</a:t>
            </a:r>
            <a:r>
              <a:rPr lang="en-US"/>
              <a:t> Also check the Trust Scores of the Agents indicated within Endorsements attached to the received IP's.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36ac228ade_1_67"/>
          <p:cNvSpPr txBox="1"/>
          <p:nvPr>
            <p:ph type="title"/>
          </p:nvPr>
        </p:nvSpPr>
        <p:spPr>
          <a:xfrm>
            <a:off x="838200" y="181860"/>
            <a:ext cx="10515600" cy="103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latin typeface="Calibri"/>
                <a:ea typeface="Calibri"/>
                <a:cs typeface="Calibri"/>
                <a:sym typeface="Calibri"/>
              </a:rPr>
              <a:t>1. Amplify or refute an Information Packet</a:t>
            </a:r>
            <a:endParaRPr sz="2800"/>
          </a:p>
        </p:txBody>
      </p:sp>
      <p:sp>
        <p:nvSpPr>
          <p:cNvPr id="165" name="Google Shape;165;g136ac228ade_1_67"/>
          <p:cNvSpPr/>
          <p:nvPr/>
        </p:nvSpPr>
        <p:spPr>
          <a:xfrm>
            <a:off x="4016528" y="3798440"/>
            <a:ext cx="3115500" cy="6174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Based on a condition or rule</a:t>
            </a:r>
            <a:endParaRPr b="0" i="0" sz="1400" u="none" cap="none" strike="noStrike">
              <a:solidFill>
                <a:srgbClr val="000000"/>
              </a:solidFill>
              <a:latin typeface="Arial"/>
              <a:ea typeface="Arial"/>
              <a:cs typeface="Arial"/>
              <a:sym typeface="Arial"/>
            </a:endParaRPr>
          </a:p>
        </p:txBody>
      </p:sp>
      <p:sp>
        <p:nvSpPr>
          <p:cNvPr id="166" name="Google Shape;166;g136ac228ade_1_67"/>
          <p:cNvSpPr/>
          <p:nvPr/>
        </p:nvSpPr>
        <p:spPr>
          <a:xfrm>
            <a:off x="1828799" y="1795039"/>
            <a:ext cx="1446900" cy="5304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Agent i</a:t>
            </a:r>
            <a:endParaRPr b="0" i="0" sz="1800" u="none" cap="none" strike="noStrike">
              <a:solidFill>
                <a:schemeClr val="lt1"/>
              </a:solidFill>
              <a:latin typeface="Calibri"/>
              <a:ea typeface="Calibri"/>
              <a:cs typeface="Calibri"/>
              <a:sym typeface="Calibri"/>
            </a:endParaRPr>
          </a:p>
        </p:txBody>
      </p:sp>
      <p:cxnSp>
        <p:nvCxnSpPr>
          <p:cNvPr id="167" name="Google Shape;167;g136ac228ade_1_67"/>
          <p:cNvCxnSpPr/>
          <p:nvPr/>
        </p:nvCxnSpPr>
        <p:spPr>
          <a:xfrm flipH="1">
            <a:off x="2538755" y="1995787"/>
            <a:ext cx="21300" cy="1165200"/>
          </a:xfrm>
          <a:prstGeom prst="straightConnector1">
            <a:avLst/>
          </a:prstGeom>
          <a:noFill/>
          <a:ln cap="flat" cmpd="sng" w="9525">
            <a:solidFill>
              <a:schemeClr val="accent1"/>
            </a:solidFill>
            <a:prstDash val="solid"/>
            <a:miter lim="800000"/>
            <a:headEnd len="sm" w="sm" type="none"/>
            <a:tailEnd len="med" w="med" type="triangle"/>
          </a:ln>
        </p:spPr>
      </p:cxnSp>
      <p:sp>
        <p:nvSpPr>
          <p:cNvPr id="168" name="Google Shape;168;g136ac228ade_1_67"/>
          <p:cNvSpPr/>
          <p:nvPr/>
        </p:nvSpPr>
        <p:spPr>
          <a:xfrm>
            <a:off x="1828799" y="3164709"/>
            <a:ext cx="1446900" cy="5304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Agent j</a:t>
            </a:r>
            <a:endParaRPr b="0" i="0" sz="1400" u="none" cap="none" strike="noStrike">
              <a:solidFill>
                <a:srgbClr val="000000"/>
              </a:solidFill>
              <a:latin typeface="Arial"/>
              <a:ea typeface="Arial"/>
              <a:cs typeface="Arial"/>
              <a:sym typeface="Arial"/>
            </a:endParaRPr>
          </a:p>
        </p:txBody>
      </p:sp>
      <p:sp>
        <p:nvSpPr>
          <p:cNvPr id="169" name="Google Shape;169;g136ac228ade_1_67"/>
          <p:cNvSpPr txBox="1"/>
          <p:nvPr/>
        </p:nvSpPr>
        <p:spPr>
          <a:xfrm>
            <a:off x="2824225" y="2505925"/>
            <a:ext cx="3889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IP (</a:t>
            </a:r>
            <a:r>
              <a:rPr lang="en-US" sz="1800">
                <a:solidFill>
                  <a:schemeClr val="dk1"/>
                </a:solidFill>
                <a:latin typeface="Calibri"/>
                <a:ea typeface="Calibri"/>
                <a:cs typeface="Calibri"/>
                <a:sym typeface="Calibri"/>
              </a:rPr>
              <a:t>triad = "topic-1" "group-1" 1</a:t>
            </a: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170" name="Google Shape;170;g136ac228ade_1_67"/>
          <p:cNvCxnSpPr/>
          <p:nvPr/>
        </p:nvCxnSpPr>
        <p:spPr>
          <a:xfrm flipH="1">
            <a:off x="2914936" y="4330016"/>
            <a:ext cx="1101600" cy="663600"/>
          </a:xfrm>
          <a:prstGeom prst="straightConnector1">
            <a:avLst/>
          </a:prstGeom>
          <a:noFill/>
          <a:ln cap="flat" cmpd="sng" w="9525">
            <a:solidFill>
              <a:schemeClr val="accent1"/>
            </a:solidFill>
            <a:prstDash val="solid"/>
            <a:miter lim="800000"/>
            <a:headEnd len="sm" w="sm" type="none"/>
            <a:tailEnd len="med" w="med" type="triangle"/>
          </a:ln>
        </p:spPr>
      </p:cxnSp>
      <p:sp>
        <p:nvSpPr>
          <p:cNvPr id="171" name="Google Shape;171;g136ac228ade_1_67"/>
          <p:cNvSpPr txBox="1"/>
          <p:nvPr/>
        </p:nvSpPr>
        <p:spPr>
          <a:xfrm>
            <a:off x="3605514" y="4483260"/>
            <a:ext cx="794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True</a:t>
            </a:r>
            <a:endParaRPr b="0" i="0" sz="1800" u="none" cap="none" strike="noStrike">
              <a:solidFill>
                <a:schemeClr val="dk1"/>
              </a:solidFill>
              <a:latin typeface="Calibri"/>
              <a:ea typeface="Calibri"/>
              <a:cs typeface="Calibri"/>
              <a:sym typeface="Calibri"/>
            </a:endParaRPr>
          </a:p>
        </p:txBody>
      </p:sp>
      <p:sp>
        <p:nvSpPr>
          <p:cNvPr id="172" name="Google Shape;172;g136ac228ade_1_67"/>
          <p:cNvSpPr/>
          <p:nvPr/>
        </p:nvSpPr>
        <p:spPr>
          <a:xfrm>
            <a:off x="772000" y="4852550"/>
            <a:ext cx="3964200" cy="16539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800"/>
              <a:buFont typeface="Arial"/>
              <a:buNone/>
            </a:pPr>
            <a:r>
              <a:rPr lang="en-US" sz="1800">
                <a:solidFill>
                  <a:schemeClr val="lt1"/>
                </a:solidFill>
                <a:latin typeface="Calibri"/>
                <a:ea typeface="Calibri"/>
                <a:cs typeface="Calibri"/>
                <a:sym typeface="Calibri"/>
              </a:rPr>
              <a:t>Agent j checks the stance of the IP. </a:t>
            </a:r>
            <a:endParaRPr sz="18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800"/>
              <a:buFont typeface="Arial"/>
              <a:buNone/>
            </a:pPr>
            <a:r>
              <a:rPr lang="en-US" sz="1800">
                <a:solidFill>
                  <a:schemeClr val="lt1"/>
                </a:solidFill>
                <a:latin typeface="Calibri"/>
                <a:ea typeface="Calibri"/>
                <a:cs typeface="Calibri"/>
                <a:sym typeface="Calibri"/>
              </a:rPr>
              <a:t>If stance is positive(Example 1)</a:t>
            </a:r>
            <a:endParaRPr sz="18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800"/>
              <a:buFont typeface="Arial"/>
              <a:buNone/>
            </a:pPr>
            <a:r>
              <a:rPr lang="en-US" sz="1800">
                <a:solidFill>
                  <a:schemeClr val="lt1"/>
                </a:solidFill>
                <a:latin typeface="Calibri"/>
                <a:ea typeface="Calibri"/>
                <a:cs typeface="Calibri"/>
                <a:sym typeface="Calibri"/>
              </a:rPr>
              <a:t>stance = stance + 0.1(stance )</a:t>
            </a:r>
            <a:endParaRPr sz="18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800"/>
              <a:buFont typeface="Arial"/>
              <a:buNone/>
            </a:pPr>
            <a:r>
              <a:rPr lang="en-US" sz="1800">
                <a:solidFill>
                  <a:schemeClr val="lt1"/>
                </a:solidFill>
                <a:latin typeface="Calibri"/>
                <a:ea typeface="Calibri"/>
                <a:cs typeface="Calibri"/>
                <a:sym typeface="Calibri"/>
              </a:rPr>
              <a:t>else stance is negative </a:t>
            </a:r>
            <a:endParaRPr sz="18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800"/>
              <a:buFont typeface="Arial"/>
              <a:buNone/>
            </a:pPr>
            <a:r>
              <a:rPr lang="en-US" sz="1800">
                <a:solidFill>
                  <a:schemeClr val="lt1"/>
                </a:solidFill>
                <a:latin typeface="Calibri"/>
                <a:ea typeface="Calibri"/>
                <a:cs typeface="Calibri"/>
                <a:sym typeface="Calibri"/>
              </a:rPr>
              <a:t>stance = stance - 0.1(stance )</a:t>
            </a:r>
            <a:endParaRPr sz="1800">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73" name="Google Shape;173;g136ac228ade_1_67"/>
          <p:cNvCxnSpPr/>
          <p:nvPr/>
        </p:nvCxnSpPr>
        <p:spPr>
          <a:xfrm>
            <a:off x="7083827" y="4214269"/>
            <a:ext cx="1242300" cy="779400"/>
          </a:xfrm>
          <a:prstGeom prst="straightConnector1">
            <a:avLst/>
          </a:prstGeom>
          <a:noFill/>
          <a:ln cap="flat" cmpd="sng" w="9525">
            <a:solidFill>
              <a:schemeClr val="accent1"/>
            </a:solidFill>
            <a:prstDash val="solid"/>
            <a:miter lim="800000"/>
            <a:headEnd len="sm" w="sm" type="none"/>
            <a:tailEnd len="med" w="med" type="triangle"/>
          </a:ln>
        </p:spPr>
      </p:cxnSp>
      <p:sp>
        <p:nvSpPr>
          <p:cNvPr id="174" name="Google Shape;174;g136ac228ade_1_67"/>
          <p:cNvSpPr/>
          <p:nvPr/>
        </p:nvSpPr>
        <p:spPr>
          <a:xfrm>
            <a:off x="6713679" y="5059460"/>
            <a:ext cx="3964200" cy="14469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1000"/>
              </a:spcBef>
              <a:spcAft>
                <a:spcPts val="0"/>
              </a:spcAft>
              <a:buClr>
                <a:schemeClr val="dk1"/>
              </a:buClr>
              <a:buSzPts val="1800"/>
              <a:buFont typeface="Arial"/>
              <a:buNone/>
            </a:pPr>
            <a:r>
              <a:rPr lang="en-US" sz="1800">
                <a:solidFill>
                  <a:schemeClr val="lt1"/>
                </a:solidFill>
                <a:latin typeface="Calibri"/>
                <a:ea typeface="Calibri"/>
                <a:cs typeface="Calibri"/>
                <a:sym typeface="Calibri"/>
              </a:rPr>
              <a:t>Agent j checks the stance of the IP. </a:t>
            </a:r>
            <a:endParaRPr sz="1800">
              <a:solidFill>
                <a:schemeClr val="lt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Font typeface="Arial"/>
              <a:buNone/>
            </a:pPr>
            <a:r>
              <a:rPr lang="en-US" sz="1800">
                <a:solidFill>
                  <a:schemeClr val="lt1"/>
                </a:solidFill>
                <a:latin typeface="Calibri"/>
                <a:ea typeface="Calibri"/>
                <a:cs typeface="Calibri"/>
                <a:sym typeface="Calibri"/>
              </a:rPr>
              <a:t>If stance is positive(Example -1)</a:t>
            </a:r>
            <a:endParaRPr sz="1800">
              <a:solidFill>
                <a:schemeClr val="lt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Font typeface="Arial"/>
              <a:buNone/>
            </a:pPr>
            <a:r>
              <a:rPr lang="en-US" sz="1800">
                <a:solidFill>
                  <a:schemeClr val="lt1"/>
                </a:solidFill>
                <a:latin typeface="Calibri"/>
                <a:ea typeface="Calibri"/>
                <a:cs typeface="Calibri"/>
                <a:sym typeface="Calibri"/>
              </a:rPr>
              <a:t>stance = stance - 0.1(stance )</a:t>
            </a:r>
            <a:endParaRPr sz="1800">
              <a:solidFill>
                <a:schemeClr val="lt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Font typeface="Arial"/>
              <a:buNone/>
            </a:pPr>
            <a:r>
              <a:rPr lang="en-US" sz="1800">
                <a:solidFill>
                  <a:schemeClr val="lt1"/>
                </a:solidFill>
                <a:latin typeface="Calibri"/>
                <a:ea typeface="Calibri"/>
                <a:cs typeface="Calibri"/>
                <a:sym typeface="Calibri"/>
              </a:rPr>
              <a:t>else stance is negative</a:t>
            </a:r>
            <a:endParaRPr sz="1800">
              <a:solidFill>
                <a:schemeClr val="lt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Font typeface="Arial"/>
              <a:buNone/>
            </a:pPr>
            <a:r>
              <a:rPr lang="en-US" sz="1800">
                <a:solidFill>
                  <a:schemeClr val="lt1"/>
                </a:solidFill>
                <a:latin typeface="Calibri"/>
                <a:ea typeface="Calibri"/>
                <a:cs typeface="Calibri"/>
                <a:sym typeface="Calibri"/>
              </a:rPr>
              <a:t> stance = stance + 0.1(stance )</a:t>
            </a:r>
            <a:endParaRPr sz="1800">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800"/>
              <a:buFont typeface="Arial"/>
              <a:buNone/>
            </a:pPr>
            <a:r>
              <a:t/>
            </a:r>
            <a:endParaRPr sz="1800">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 name="Google Shape;175;g136ac228ade_1_67"/>
          <p:cNvSpPr txBox="1"/>
          <p:nvPr/>
        </p:nvSpPr>
        <p:spPr>
          <a:xfrm>
            <a:off x="7116501" y="4483259"/>
            <a:ext cx="765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False</a:t>
            </a:r>
            <a:endParaRPr b="0" i="0" sz="1400" u="none" cap="none" strike="noStrike">
              <a:solidFill>
                <a:srgbClr val="000000"/>
              </a:solidFill>
              <a:latin typeface="Arial"/>
              <a:ea typeface="Arial"/>
              <a:cs typeface="Arial"/>
              <a:sym typeface="Arial"/>
            </a:endParaRPr>
          </a:p>
        </p:txBody>
      </p:sp>
      <p:sp>
        <p:nvSpPr>
          <p:cNvPr id="176" name="Google Shape;176;g136ac228ade_1_67"/>
          <p:cNvSpPr txBox="1"/>
          <p:nvPr/>
        </p:nvSpPr>
        <p:spPr>
          <a:xfrm>
            <a:off x="943337" y="1213412"/>
            <a:ext cx="9890700" cy="3693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Suppose we have an Agent j that receives an IP from Agent-i .</a:t>
            </a:r>
            <a:endParaRPr b="0" i="0" sz="1800" u="none" cap="none" strike="noStrike">
              <a:solidFill>
                <a:schemeClr val="dk1"/>
              </a:solidFill>
              <a:latin typeface="Calibri"/>
              <a:ea typeface="Calibri"/>
              <a:cs typeface="Calibri"/>
              <a:sym typeface="Calibri"/>
            </a:endParaRPr>
          </a:p>
        </p:txBody>
      </p:sp>
      <p:cxnSp>
        <p:nvCxnSpPr>
          <p:cNvPr id="177" name="Google Shape;177;g136ac228ade_1_67"/>
          <p:cNvCxnSpPr/>
          <p:nvPr/>
        </p:nvCxnSpPr>
        <p:spPr>
          <a:xfrm flipH="1">
            <a:off x="5830150" y="2209300"/>
            <a:ext cx="138000" cy="337500"/>
          </a:xfrm>
          <a:prstGeom prst="straightConnector1">
            <a:avLst/>
          </a:prstGeom>
          <a:noFill/>
          <a:ln cap="flat" cmpd="sng" w="9525">
            <a:solidFill>
              <a:schemeClr val="dk2"/>
            </a:solidFill>
            <a:prstDash val="solid"/>
            <a:round/>
            <a:headEnd len="med" w="med" type="none"/>
            <a:tailEnd len="med" w="med" type="triangle"/>
          </a:ln>
        </p:spPr>
      </p:cxnSp>
      <p:sp>
        <p:nvSpPr>
          <p:cNvPr id="178" name="Google Shape;178;g136ac228ade_1_67"/>
          <p:cNvSpPr txBox="1"/>
          <p:nvPr/>
        </p:nvSpPr>
        <p:spPr>
          <a:xfrm>
            <a:off x="5830150" y="1844200"/>
            <a:ext cx="883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positive stance</a:t>
            </a:r>
            <a:endParaRPr b="1">
              <a:latin typeface="Calibri"/>
              <a:ea typeface="Calibri"/>
              <a:cs typeface="Calibri"/>
              <a:sym typeface="Calibri"/>
            </a:endParaRPr>
          </a:p>
        </p:txBody>
      </p:sp>
      <p:sp>
        <p:nvSpPr>
          <p:cNvPr id="179" name="Google Shape;179;g136ac228ade_1_67"/>
          <p:cNvSpPr txBox="1"/>
          <p:nvPr/>
        </p:nvSpPr>
        <p:spPr>
          <a:xfrm>
            <a:off x="9312775" y="4710075"/>
            <a:ext cx="8837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alibri"/>
                <a:ea typeface="Calibri"/>
                <a:cs typeface="Calibri"/>
                <a:sym typeface="Calibri"/>
              </a:rPr>
              <a:t>Refute</a:t>
            </a:r>
            <a:endParaRPr b="1" sz="1700">
              <a:latin typeface="Calibri"/>
              <a:ea typeface="Calibri"/>
              <a:cs typeface="Calibri"/>
              <a:sym typeface="Calibri"/>
            </a:endParaRPr>
          </a:p>
        </p:txBody>
      </p:sp>
      <p:sp>
        <p:nvSpPr>
          <p:cNvPr id="180" name="Google Shape;180;g136ac228ade_1_67"/>
          <p:cNvSpPr txBox="1"/>
          <p:nvPr/>
        </p:nvSpPr>
        <p:spPr>
          <a:xfrm>
            <a:off x="935875" y="4479950"/>
            <a:ext cx="8837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alibri"/>
                <a:ea typeface="Calibri"/>
                <a:cs typeface="Calibri"/>
                <a:sym typeface="Calibri"/>
              </a:rPr>
              <a:t>Amplify</a:t>
            </a:r>
            <a:endParaRPr b="1" sz="17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2022-06-29T10:50:19Z</dcterms:created>
</cp:coreProperties>
</file>