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0" autoAdjust="0"/>
    <p:restoredTop sz="94660"/>
  </p:normalViewPr>
  <p:slideViewPr>
    <p:cSldViewPr snapToGrid="0">
      <p:cViewPr varScale="1">
        <p:scale>
          <a:sx n="87" d="100"/>
          <a:sy n="87" d="100"/>
        </p:scale>
        <p:origin x="34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2F1C7-8A87-4369-B7A7-E24FF1F4B03E}" type="datetimeFigureOut">
              <a:rPr lang="en-IN" smtClean="0"/>
              <a:t>04-02-2023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DDD49-3DE2-42FD-BE40-131AFE24CE48}" type="slidenum">
              <a:rPr lang="en-IN" smtClean="0"/>
              <a:t>‹#›</a:t>
            </a:fld>
            <a:endParaRPr lang="en-IN"/>
          </a:p>
        </p:txBody>
      </p:sp>
    </p:spTree>
    <p:extLst>
      <p:ext uri="{BB962C8B-B14F-4D97-AF65-F5344CB8AC3E}">
        <p14:creationId xmlns:p14="http://schemas.microsoft.com/office/powerpoint/2010/main" val="4224368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88FF61-D452-487B-AADC-E32EEFDB75B1}" type="datetime1">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203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083DEFA-5126-456A-A3A6-5F1C29C6452D}" type="datetime1">
              <a:rPr lang="en-IN" smtClean="0"/>
              <a:t>04-02-2023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127338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E46E5-58E6-41A3-AA93-5E33E622752E}" type="datetime1">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187356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A165DF-3553-44BA-8ABE-9031F753888B}" type="datetime1">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09745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B7036-9852-4843-A97E-0CE0C0188D9B}" type="datetime1">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3979395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6BA4F7-D524-4FD2-B1E6-82D30CAF6DE7}" type="datetime1">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22912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45EC46-E63B-49E8-8AFD-8D95AD7E8077}" type="datetime1">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3118338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293755-A900-400A-9150-F22B32E7DC77}" type="datetime1">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1042706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5D0E7-052F-4958-B735-B7E23BD6EEF7}" type="datetime1">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2395343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702E76-8F77-42C1-BB8E-75050DA276B3}" type="datetime1">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182261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5B4AB2-4CC5-4088-BB1B-597B083062A2}" type="datetime1">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2680852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AB4220-2A35-4E5D-A0D3-3C66FC191859}" type="datetime1">
              <a:rPr lang="en-IN" smtClean="0"/>
              <a:t>04-02-2023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32915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67BF94-2AB8-45B1-B840-10429FDD5BA2}" type="datetime1">
              <a:rPr lang="en-IN" smtClean="0"/>
              <a:t>04-02-2023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1623939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6CACB7-D8CC-42B0-B75A-47192482A256}" type="datetime1">
              <a:rPr lang="en-IN" smtClean="0"/>
              <a:t>04-02-2023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361139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6F5788-2904-47FC-96C6-176877D47601}" type="datetime1">
              <a:rPr lang="en-IN" smtClean="0"/>
              <a:t>04-02-2023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1194742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639C34-EEF2-423E-BF62-8BC9F45B3267}" type="datetime1">
              <a:rPr lang="en-IN" smtClean="0"/>
              <a:t>04-02-2023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3470936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3DDD8D-1333-4725-8A2B-6A42C7CA316E}" type="datetime1">
              <a:rPr lang="en-IN" smtClean="0"/>
              <a:t>04-02-2023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933763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FEF041F-81BA-4224-BF9C-E13C3F448771}" type="datetime1">
              <a:rPr lang="en-IN" smtClean="0"/>
              <a:t>04-02-2023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6EDE146-AF90-4A1F-8236-0BCD1BA51074}" type="slidenum">
              <a:rPr lang="en-IN" smtClean="0"/>
              <a:t>‹#›</a:t>
            </a:fld>
            <a:endParaRPr lang="en-IN"/>
          </a:p>
        </p:txBody>
      </p:sp>
    </p:spTree>
    <p:extLst>
      <p:ext uri="{BB962C8B-B14F-4D97-AF65-F5344CB8AC3E}">
        <p14:creationId xmlns:p14="http://schemas.microsoft.com/office/powerpoint/2010/main" val="296062277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8274-01C8-1EBB-6B89-B3EB960B3950}"/>
              </a:ext>
            </a:extLst>
          </p:cNvPr>
          <p:cNvSpPr>
            <a:spLocks noGrp="1"/>
          </p:cNvSpPr>
          <p:nvPr>
            <p:ph type="ctrTitle"/>
          </p:nvPr>
        </p:nvSpPr>
        <p:spPr/>
        <p:txBody>
          <a:bodyPr/>
          <a:lstStyle/>
          <a:p>
            <a:r>
              <a:rPr lang="en-US" altLang="en-US" sz="4800" b="1" dirty="0">
                <a:solidFill>
                  <a:srgbClr val="E1EEE9"/>
                </a:solidFill>
                <a:latin typeface="Calibri" panose="020F0502020204030204" pitchFamily="34" charset="0"/>
                <a:cs typeface="Calibri" panose="020F0502020204030204" pitchFamily="34" charset="0"/>
              </a:rPr>
              <a:t>Data Visualization of Bird Strikes between 2000 – 2011</a:t>
            </a:r>
            <a:endParaRPr lang="en-IN"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D8001D1E-993B-8781-34EA-0333570860E4}"/>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CA09B934-AE31-26ED-AC01-54B137C2C95A}"/>
              </a:ext>
            </a:extLst>
          </p:cNvPr>
          <p:cNvSpPr>
            <a:spLocks noGrp="1"/>
          </p:cNvSpPr>
          <p:nvPr>
            <p:ph type="dt" sz="half" idx="10"/>
          </p:nvPr>
        </p:nvSpPr>
        <p:spPr/>
        <p:txBody>
          <a:bodyPr/>
          <a:lstStyle/>
          <a:p>
            <a:fld id="{C86F7089-EE23-4FBC-A00A-F429B89BF405}" type="datetime1">
              <a:rPr lang="en-IN" smtClean="0"/>
              <a:t>04-02-2023</a:t>
            </a:fld>
            <a:endParaRPr lang="en-IN"/>
          </a:p>
        </p:txBody>
      </p:sp>
      <p:sp>
        <p:nvSpPr>
          <p:cNvPr id="5" name="Slide Number Placeholder 4">
            <a:extLst>
              <a:ext uri="{FF2B5EF4-FFF2-40B4-BE49-F238E27FC236}">
                <a16:creationId xmlns:a16="http://schemas.microsoft.com/office/drawing/2014/main" id="{1C656381-3D18-668E-8383-2D9F87DA2B95}"/>
              </a:ext>
            </a:extLst>
          </p:cNvPr>
          <p:cNvSpPr>
            <a:spLocks noGrp="1"/>
          </p:cNvSpPr>
          <p:nvPr>
            <p:ph type="sldNum" sz="quarter" idx="12"/>
          </p:nvPr>
        </p:nvSpPr>
        <p:spPr/>
        <p:txBody>
          <a:bodyPr/>
          <a:lstStyle/>
          <a:p>
            <a:fld id="{46EDE146-AF90-4A1F-8236-0BCD1BA51074}" type="slidenum">
              <a:rPr lang="en-IN" smtClean="0"/>
              <a:t>1</a:t>
            </a:fld>
            <a:endParaRPr lang="en-IN"/>
          </a:p>
        </p:txBody>
      </p:sp>
    </p:spTree>
    <p:extLst>
      <p:ext uri="{BB962C8B-B14F-4D97-AF65-F5344CB8AC3E}">
        <p14:creationId xmlns:p14="http://schemas.microsoft.com/office/powerpoint/2010/main" val="133529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5E2D-8B71-D34D-836C-6B98CA9457FE}"/>
              </a:ext>
            </a:extLst>
          </p:cNvPr>
          <p:cNvSpPr>
            <a:spLocks noGrp="1"/>
          </p:cNvSpPr>
          <p:nvPr>
            <p:ph type="title"/>
          </p:nvPr>
        </p:nvSpPr>
        <p:spPr>
          <a:xfrm>
            <a:off x="756138" y="4923692"/>
            <a:ext cx="8534400" cy="1507067"/>
          </a:xfrm>
        </p:spPr>
        <p:txBody>
          <a:bodyPr/>
          <a:lstStyle/>
          <a:p>
            <a:r>
              <a:rPr lang="en-IN" dirty="0"/>
              <a:t>Impact on Flight</a:t>
            </a:r>
          </a:p>
        </p:txBody>
      </p:sp>
      <p:pic>
        <p:nvPicPr>
          <p:cNvPr id="7" name="Content Placeholder 6">
            <a:extLst>
              <a:ext uri="{FF2B5EF4-FFF2-40B4-BE49-F238E27FC236}">
                <a16:creationId xmlns:a16="http://schemas.microsoft.com/office/drawing/2014/main" id="{9E093BF9-372C-53AA-62BF-B9798763E9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138" y="685799"/>
            <a:ext cx="6840416" cy="4466493"/>
          </a:xfrm>
        </p:spPr>
      </p:pic>
      <p:sp>
        <p:nvSpPr>
          <p:cNvPr id="4" name="Date Placeholder 3">
            <a:extLst>
              <a:ext uri="{FF2B5EF4-FFF2-40B4-BE49-F238E27FC236}">
                <a16:creationId xmlns:a16="http://schemas.microsoft.com/office/drawing/2014/main" id="{056D7CF4-6CD0-ADB0-E069-5BDFF1B57221}"/>
              </a:ext>
            </a:extLst>
          </p:cNvPr>
          <p:cNvSpPr>
            <a:spLocks noGrp="1"/>
          </p:cNvSpPr>
          <p:nvPr>
            <p:ph type="dt" sz="half" idx="10"/>
          </p:nvPr>
        </p:nvSpPr>
        <p:spPr/>
        <p:txBody>
          <a:bodyPr/>
          <a:lstStyle/>
          <a:p>
            <a:fld id="{9B702E76-8F77-42C1-BB8E-75050DA276B3}" type="datetime1">
              <a:rPr lang="en-IN" smtClean="0"/>
              <a:t>04-02-2023</a:t>
            </a:fld>
            <a:endParaRPr lang="en-IN"/>
          </a:p>
        </p:txBody>
      </p:sp>
      <p:sp>
        <p:nvSpPr>
          <p:cNvPr id="5" name="Slide Number Placeholder 4">
            <a:extLst>
              <a:ext uri="{FF2B5EF4-FFF2-40B4-BE49-F238E27FC236}">
                <a16:creationId xmlns:a16="http://schemas.microsoft.com/office/drawing/2014/main" id="{1444EA61-1787-F7CD-D80A-8A9A9FAD5B3F}"/>
              </a:ext>
            </a:extLst>
          </p:cNvPr>
          <p:cNvSpPr>
            <a:spLocks noGrp="1"/>
          </p:cNvSpPr>
          <p:nvPr>
            <p:ph type="sldNum" sz="quarter" idx="12"/>
          </p:nvPr>
        </p:nvSpPr>
        <p:spPr/>
        <p:txBody>
          <a:bodyPr/>
          <a:lstStyle/>
          <a:p>
            <a:fld id="{46EDE146-AF90-4A1F-8236-0BCD1BA51074}" type="slidenum">
              <a:rPr lang="en-IN" smtClean="0"/>
              <a:t>10</a:t>
            </a:fld>
            <a:endParaRPr lang="en-IN"/>
          </a:p>
        </p:txBody>
      </p:sp>
    </p:spTree>
    <p:extLst>
      <p:ext uri="{BB962C8B-B14F-4D97-AF65-F5344CB8AC3E}">
        <p14:creationId xmlns:p14="http://schemas.microsoft.com/office/powerpoint/2010/main" val="368022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6E0B8-AE76-A28C-727B-A473421D4CA5}"/>
              </a:ext>
            </a:extLst>
          </p:cNvPr>
          <p:cNvSpPr>
            <a:spLocks noGrp="1"/>
          </p:cNvSpPr>
          <p:nvPr>
            <p:ph type="title"/>
          </p:nvPr>
        </p:nvSpPr>
        <p:spPr/>
        <p:txBody>
          <a:bodyPr/>
          <a:lstStyle/>
          <a:p>
            <a:r>
              <a:rPr lang="en-IN" dirty="0"/>
              <a:t>Pilots Informed About The </a:t>
            </a:r>
            <a:r>
              <a:rPr lang="en-IN" dirty="0" err="1"/>
              <a:t>STrike</a:t>
            </a:r>
            <a:endParaRPr lang="en-IN" dirty="0"/>
          </a:p>
        </p:txBody>
      </p:sp>
      <p:pic>
        <p:nvPicPr>
          <p:cNvPr id="7" name="Content Placeholder 6">
            <a:extLst>
              <a:ext uri="{FF2B5EF4-FFF2-40B4-BE49-F238E27FC236}">
                <a16:creationId xmlns:a16="http://schemas.microsoft.com/office/drawing/2014/main" id="{EE91E3A5-D3E6-545D-A748-FEE3B9021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863601"/>
            <a:ext cx="6295500" cy="3614738"/>
          </a:xfrm>
        </p:spPr>
      </p:pic>
      <p:sp>
        <p:nvSpPr>
          <p:cNvPr id="4" name="Date Placeholder 3">
            <a:extLst>
              <a:ext uri="{FF2B5EF4-FFF2-40B4-BE49-F238E27FC236}">
                <a16:creationId xmlns:a16="http://schemas.microsoft.com/office/drawing/2014/main" id="{7482287F-50E7-5BA2-EE86-29D7AABF8A26}"/>
              </a:ext>
            </a:extLst>
          </p:cNvPr>
          <p:cNvSpPr>
            <a:spLocks noGrp="1"/>
          </p:cNvSpPr>
          <p:nvPr>
            <p:ph type="dt" sz="half" idx="10"/>
          </p:nvPr>
        </p:nvSpPr>
        <p:spPr/>
        <p:txBody>
          <a:bodyPr/>
          <a:lstStyle/>
          <a:p>
            <a:fld id="{9B702E76-8F77-42C1-BB8E-75050DA276B3}" type="datetime1">
              <a:rPr lang="en-IN" smtClean="0"/>
              <a:t>04-02-2023</a:t>
            </a:fld>
            <a:endParaRPr lang="en-IN"/>
          </a:p>
        </p:txBody>
      </p:sp>
      <p:sp>
        <p:nvSpPr>
          <p:cNvPr id="5" name="Slide Number Placeholder 4">
            <a:extLst>
              <a:ext uri="{FF2B5EF4-FFF2-40B4-BE49-F238E27FC236}">
                <a16:creationId xmlns:a16="http://schemas.microsoft.com/office/drawing/2014/main" id="{AA653EE3-7929-3D4D-3A9F-8DF3F3467442}"/>
              </a:ext>
            </a:extLst>
          </p:cNvPr>
          <p:cNvSpPr>
            <a:spLocks noGrp="1"/>
          </p:cNvSpPr>
          <p:nvPr>
            <p:ph type="sldNum" sz="quarter" idx="12"/>
          </p:nvPr>
        </p:nvSpPr>
        <p:spPr/>
        <p:txBody>
          <a:bodyPr/>
          <a:lstStyle/>
          <a:p>
            <a:fld id="{46EDE146-AF90-4A1F-8236-0BCD1BA51074}" type="slidenum">
              <a:rPr lang="en-IN" smtClean="0"/>
              <a:t>11</a:t>
            </a:fld>
            <a:endParaRPr lang="en-IN"/>
          </a:p>
        </p:txBody>
      </p:sp>
    </p:spTree>
    <p:extLst>
      <p:ext uri="{BB962C8B-B14F-4D97-AF65-F5344CB8AC3E}">
        <p14:creationId xmlns:p14="http://schemas.microsoft.com/office/powerpoint/2010/main" val="2330574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E8C6F-E8E8-1DBF-3683-A52F9AB1B438}"/>
              </a:ext>
            </a:extLst>
          </p:cNvPr>
          <p:cNvSpPr>
            <a:spLocks noGrp="1"/>
          </p:cNvSpPr>
          <p:nvPr>
            <p:ph type="title"/>
          </p:nvPr>
        </p:nvSpPr>
        <p:spPr/>
        <p:txBody>
          <a:bodyPr/>
          <a:lstStyle/>
          <a:p>
            <a:r>
              <a:rPr lang="en-US" dirty="0"/>
              <a:t>Prior Warning and Effect of Strike Relation</a:t>
            </a:r>
            <a:endParaRPr lang="en-IN" dirty="0"/>
          </a:p>
        </p:txBody>
      </p:sp>
      <p:pic>
        <p:nvPicPr>
          <p:cNvPr id="7" name="Content Placeholder 6">
            <a:extLst>
              <a:ext uri="{FF2B5EF4-FFF2-40B4-BE49-F238E27FC236}">
                <a16:creationId xmlns:a16="http://schemas.microsoft.com/office/drawing/2014/main" id="{EDDB3400-A63A-E234-7BD9-56654F211C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685800"/>
            <a:ext cx="5824785" cy="3614738"/>
          </a:xfrm>
        </p:spPr>
      </p:pic>
      <p:sp>
        <p:nvSpPr>
          <p:cNvPr id="4" name="Date Placeholder 3">
            <a:extLst>
              <a:ext uri="{FF2B5EF4-FFF2-40B4-BE49-F238E27FC236}">
                <a16:creationId xmlns:a16="http://schemas.microsoft.com/office/drawing/2014/main" id="{92FDCD17-CA42-1160-C3FF-D738D9DEA3AE}"/>
              </a:ext>
            </a:extLst>
          </p:cNvPr>
          <p:cNvSpPr>
            <a:spLocks noGrp="1"/>
          </p:cNvSpPr>
          <p:nvPr>
            <p:ph type="dt" sz="half" idx="10"/>
          </p:nvPr>
        </p:nvSpPr>
        <p:spPr/>
        <p:txBody>
          <a:bodyPr/>
          <a:lstStyle/>
          <a:p>
            <a:fld id="{9B702E76-8F77-42C1-BB8E-75050DA276B3}" type="datetime1">
              <a:rPr lang="en-IN" smtClean="0"/>
              <a:t>04-02-2023</a:t>
            </a:fld>
            <a:endParaRPr lang="en-IN"/>
          </a:p>
        </p:txBody>
      </p:sp>
      <p:sp>
        <p:nvSpPr>
          <p:cNvPr id="5" name="Slide Number Placeholder 4">
            <a:extLst>
              <a:ext uri="{FF2B5EF4-FFF2-40B4-BE49-F238E27FC236}">
                <a16:creationId xmlns:a16="http://schemas.microsoft.com/office/drawing/2014/main" id="{3B95A216-0548-E715-B738-5422905253CB}"/>
              </a:ext>
            </a:extLst>
          </p:cNvPr>
          <p:cNvSpPr>
            <a:spLocks noGrp="1"/>
          </p:cNvSpPr>
          <p:nvPr>
            <p:ph type="sldNum" sz="quarter" idx="12"/>
          </p:nvPr>
        </p:nvSpPr>
        <p:spPr/>
        <p:txBody>
          <a:bodyPr/>
          <a:lstStyle/>
          <a:p>
            <a:fld id="{46EDE146-AF90-4A1F-8236-0BCD1BA51074}" type="slidenum">
              <a:rPr lang="en-IN" smtClean="0"/>
              <a:t>12</a:t>
            </a:fld>
            <a:endParaRPr lang="en-IN"/>
          </a:p>
        </p:txBody>
      </p:sp>
    </p:spTree>
    <p:extLst>
      <p:ext uri="{BB962C8B-B14F-4D97-AF65-F5344CB8AC3E}">
        <p14:creationId xmlns:p14="http://schemas.microsoft.com/office/powerpoint/2010/main" val="107391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0A749-852A-9165-79DB-28603B41BED6}"/>
              </a:ext>
            </a:extLst>
          </p:cNvPr>
          <p:cNvSpPr>
            <a:spLocks noGrp="1"/>
          </p:cNvSpPr>
          <p:nvPr>
            <p:ph type="title"/>
          </p:nvPr>
        </p:nvSpPr>
        <p:spPr>
          <a:xfrm>
            <a:off x="402858" y="5705352"/>
            <a:ext cx="8815754" cy="669925"/>
          </a:xfrm>
        </p:spPr>
        <p:txBody>
          <a:bodyPr/>
          <a:lstStyle/>
          <a:p>
            <a:r>
              <a:rPr lang="en-US" b="1" dirty="0">
                <a:latin typeface="Calibri" panose="020F0502020204030204" pitchFamily="34" charset="0"/>
                <a:cs typeface="Calibri" panose="020F0502020204030204" pitchFamily="34" charset="0"/>
              </a:rPr>
              <a:t>Analysis of Bird strikes Dashboard</a:t>
            </a:r>
            <a:endParaRPr lang="en-IN" b="1" dirty="0">
              <a:latin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09CECACE-8129-490E-CFD6-8ACE2BBE63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858" y="448407"/>
            <a:ext cx="9321434" cy="5118345"/>
          </a:xfrm>
        </p:spPr>
      </p:pic>
      <p:sp>
        <p:nvSpPr>
          <p:cNvPr id="4" name="Date Placeholder 3">
            <a:extLst>
              <a:ext uri="{FF2B5EF4-FFF2-40B4-BE49-F238E27FC236}">
                <a16:creationId xmlns:a16="http://schemas.microsoft.com/office/drawing/2014/main" id="{DDC9852C-8BF3-FB4F-F87C-AE44F01916CA}"/>
              </a:ext>
            </a:extLst>
          </p:cNvPr>
          <p:cNvSpPr>
            <a:spLocks noGrp="1"/>
          </p:cNvSpPr>
          <p:nvPr>
            <p:ph type="dt" sz="half" idx="10"/>
          </p:nvPr>
        </p:nvSpPr>
        <p:spPr/>
        <p:txBody>
          <a:bodyPr/>
          <a:lstStyle/>
          <a:p>
            <a:fld id="{9B702E76-8F77-42C1-BB8E-75050DA276B3}" type="datetime1">
              <a:rPr lang="en-IN" smtClean="0"/>
              <a:t>04-02-2023</a:t>
            </a:fld>
            <a:endParaRPr lang="en-IN"/>
          </a:p>
        </p:txBody>
      </p:sp>
      <p:sp>
        <p:nvSpPr>
          <p:cNvPr id="5" name="Slide Number Placeholder 4">
            <a:extLst>
              <a:ext uri="{FF2B5EF4-FFF2-40B4-BE49-F238E27FC236}">
                <a16:creationId xmlns:a16="http://schemas.microsoft.com/office/drawing/2014/main" id="{B11BD866-15D6-6F08-3E3C-1397F1CD1F6B}"/>
              </a:ext>
            </a:extLst>
          </p:cNvPr>
          <p:cNvSpPr>
            <a:spLocks noGrp="1"/>
          </p:cNvSpPr>
          <p:nvPr>
            <p:ph type="sldNum" sz="quarter" idx="12"/>
          </p:nvPr>
        </p:nvSpPr>
        <p:spPr/>
        <p:txBody>
          <a:bodyPr/>
          <a:lstStyle/>
          <a:p>
            <a:fld id="{46EDE146-AF90-4A1F-8236-0BCD1BA51074}" type="slidenum">
              <a:rPr lang="en-IN" smtClean="0"/>
              <a:t>13</a:t>
            </a:fld>
            <a:endParaRPr lang="en-IN"/>
          </a:p>
        </p:txBody>
      </p:sp>
    </p:spTree>
    <p:extLst>
      <p:ext uri="{BB962C8B-B14F-4D97-AF65-F5344CB8AC3E}">
        <p14:creationId xmlns:p14="http://schemas.microsoft.com/office/powerpoint/2010/main" val="3587198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50A9A-EF80-9E35-2467-329772031A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C01CA1-7D81-80B3-20FE-A3BCB9C35C91}"/>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3B9DA8F6-CF3F-98DE-8DDD-CD5A9BD8659F}"/>
              </a:ext>
            </a:extLst>
          </p:cNvPr>
          <p:cNvSpPr>
            <a:spLocks noGrp="1"/>
          </p:cNvSpPr>
          <p:nvPr>
            <p:ph type="dt" sz="half" idx="10"/>
          </p:nvPr>
        </p:nvSpPr>
        <p:spPr/>
        <p:txBody>
          <a:bodyPr/>
          <a:lstStyle/>
          <a:p>
            <a:fld id="{9B702E76-8F77-42C1-BB8E-75050DA276B3}" type="datetime1">
              <a:rPr lang="en-IN" smtClean="0"/>
              <a:t>04-02-2023</a:t>
            </a:fld>
            <a:endParaRPr lang="en-IN"/>
          </a:p>
        </p:txBody>
      </p:sp>
      <p:sp>
        <p:nvSpPr>
          <p:cNvPr id="5" name="Slide Number Placeholder 4">
            <a:extLst>
              <a:ext uri="{FF2B5EF4-FFF2-40B4-BE49-F238E27FC236}">
                <a16:creationId xmlns:a16="http://schemas.microsoft.com/office/drawing/2014/main" id="{09D07107-35BE-3B72-9E65-47D601633E7C}"/>
              </a:ext>
            </a:extLst>
          </p:cNvPr>
          <p:cNvSpPr>
            <a:spLocks noGrp="1"/>
          </p:cNvSpPr>
          <p:nvPr>
            <p:ph type="sldNum" sz="quarter" idx="12"/>
          </p:nvPr>
        </p:nvSpPr>
        <p:spPr/>
        <p:txBody>
          <a:bodyPr/>
          <a:lstStyle/>
          <a:p>
            <a:fld id="{46EDE146-AF90-4A1F-8236-0BCD1BA51074}" type="slidenum">
              <a:rPr lang="en-IN" smtClean="0"/>
              <a:t>14</a:t>
            </a:fld>
            <a:endParaRPr lang="en-IN"/>
          </a:p>
        </p:txBody>
      </p:sp>
    </p:spTree>
    <p:extLst>
      <p:ext uri="{BB962C8B-B14F-4D97-AF65-F5344CB8AC3E}">
        <p14:creationId xmlns:p14="http://schemas.microsoft.com/office/powerpoint/2010/main" val="3833714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E4700-9AAE-BF0A-B6B9-B1B5FD1E8A8A}"/>
              </a:ext>
            </a:extLst>
          </p:cNvPr>
          <p:cNvSpPr>
            <a:spLocks noGrp="1"/>
          </p:cNvSpPr>
          <p:nvPr>
            <p:ph type="title"/>
          </p:nvPr>
        </p:nvSpPr>
        <p:spPr>
          <a:xfrm>
            <a:off x="684212" y="4563208"/>
            <a:ext cx="8534400" cy="842107"/>
          </a:xfrm>
        </p:spPr>
        <p:txBody>
          <a:bodyPr/>
          <a:lstStyle/>
          <a:p>
            <a:r>
              <a:rPr lang="en-IN" altLang="en-US" sz="3600" b="1" dirty="0">
                <a:solidFill>
                  <a:srgbClr val="EBEBEB"/>
                </a:solidFill>
                <a:latin typeface="Calibri" panose="020F0502020204030204" pitchFamily="34" charset="0"/>
                <a:cs typeface="Calibri" panose="020F0502020204030204" pitchFamily="34" charset="0"/>
              </a:rPr>
              <a:t>Objective</a:t>
            </a:r>
            <a:r>
              <a:rPr lang="en-IN" altLang="en-US" sz="3600" dirty="0">
                <a:solidFill>
                  <a:srgbClr val="EBEBEB"/>
                </a:solidFill>
                <a:latin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1F3F3AF9-7492-8587-0663-7B94E3905934}"/>
              </a:ext>
            </a:extLst>
          </p:cNvPr>
          <p:cNvSpPr>
            <a:spLocks noGrp="1"/>
          </p:cNvSpPr>
          <p:nvPr>
            <p:ph idx="1"/>
          </p:nvPr>
        </p:nvSpPr>
        <p:spPr>
          <a:xfrm>
            <a:off x="684212" y="1325684"/>
            <a:ext cx="8534400" cy="4079631"/>
          </a:xfrm>
        </p:spPr>
        <p:txBody>
          <a:bodyPr/>
          <a:lstStyle/>
          <a:p>
            <a:pPr>
              <a:buFont typeface="Wingdings" panose="05000000000000000000" pitchFamily="2" charset="2"/>
              <a:buChar char="Ø"/>
            </a:pPr>
            <a:r>
              <a:rPr lang="en-IN" dirty="0">
                <a:solidFill>
                  <a:srgbClr val="EBEBEB"/>
                </a:solidFill>
                <a:latin typeface="Calibri" panose="020F0502020204030204" pitchFamily="34" charset="0"/>
                <a:cs typeface="Calibri" panose="020F0502020204030204" pitchFamily="34" charset="0"/>
              </a:rPr>
              <a:t>Analysis of the damage occurred due to Bird strikes on Airlines</a:t>
            </a:r>
            <a:endParaRPr lang="en-IN"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DECE8A69-15E2-D3CA-E0D3-01392CF2E31E}"/>
              </a:ext>
            </a:extLst>
          </p:cNvPr>
          <p:cNvSpPr>
            <a:spLocks noGrp="1"/>
          </p:cNvSpPr>
          <p:nvPr>
            <p:ph type="dt" sz="half" idx="10"/>
          </p:nvPr>
        </p:nvSpPr>
        <p:spPr/>
        <p:txBody>
          <a:bodyPr/>
          <a:lstStyle/>
          <a:p>
            <a:fld id="{2EAC51B3-37CE-4105-B352-96F10E79F164}" type="datetime1">
              <a:rPr lang="en-IN" smtClean="0"/>
              <a:t>04-02-2023</a:t>
            </a:fld>
            <a:endParaRPr lang="en-IN"/>
          </a:p>
        </p:txBody>
      </p:sp>
      <p:sp>
        <p:nvSpPr>
          <p:cNvPr id="5" name="Slide Number Placeholder 4">
            <a:extLst>
              <a:ext uri="{FF2B5EF4-FFF2-40B4-BE49-F238E27FC236}">
                <a16:creationId xmlns:a16="http://schemas.microsoft.com/office/drawing/2014/main" id="{F97DAC1C-A298-001B-4810-B2820D935192}"/>
              </a:ext>
            </a:extLst>
          </p:cNvPr>
          <p:cNvSpPr>
            <a:spLocks noGrp="1"/>
          </p:cNvSpPr>
          <p:nvPr>
            <p:ph type="sldNum" sz="quarter" idx="12"/>
          </p:nvPr>
        </p:nvSpPr>
        <p:spPr/>
        <p:txBody>
          <a:bodyPr/>
          <a:lstStyle/>
          <a:p>
            <a:fld id="{46EDE146-AF90-4A1F-8236-0BCD1BA51074}" type="slidenum">
              <a:rPr lang="en-IN" smtClean="0"/>
              <a:t>2</a:t>
            </a:fld>
            <a:endParaRPr lang="en-IN"/>
          </a:p>
        </p:txBody>
      </p:sp>
    </p:spTree>
    <p:extLst>
      <p:ext uri="{BB962C8B-B14F-4D97-AF65-F5344CB8AC3E}">
        <p14:creationId xmlns:p14="http://schemas.microsoft.com/office/powerpoint/2010/main" val="165592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D4C-D207-A1E5-9B14-2070105A9ABC}"/>
              </a:ext>
            </a:extLst>
          </p:cNvPr>
          <p:cNvSpPr>
            <a:spLocks noGrp="1"/>
          </p:cNvSpPr>
          <p:nvPr>
            <p:ph type="title"/>
          </p:nvPr>
        </p:nvSpPr>
        <p:spPr/>
        <p:txBody>
          <a:bodyPr/>
          <a:lstStyle/>
          <a:p>
            <a:r>
              <a:rPr lang="en-IN" altLang="en-US" sz="3600" dirty="0">
                <a:solidFill>
                  <a:srgbClr val="EBEBEB"/>
                </a:solidFill>
                <a:latin typeface="Calibri" panose="020F0502020204030204" pitchFamily="34" charset="0"/>
                <a:cs typeface="Calibri" panose="020F0502020204030204" pitchFamily="34" charset="0"/>
              </a:rPr>
              <a:t>Structure of </a:t>
            </a:r>
            <a:r>
              <a:rPr lang="en-IN" altLang="en-US" sz="3600" dirty="0" err="1">
                <a:solidFill>
                  <a:srgbClr val="EBEBEB"/>
                </a:solidFill>
                <a:latin typeface="Calibri" panose="020F0502020204030204" pitchFamily="34" charset="0"/>
                <a:cs typeface="Calibri" panose="020F0502020204030204" pitchFamily="34" charset="0"/>
              </a:rPr>
              <a:t>DataSet</a:t>
            </a:r>
            <a:r>
              <a:rPr lang="en-IN" altLang="en-US" sz="3600" dirty="0">
                <a:solidFill>
                  <a:srgbClr val="EBEBEB"/>
                </a:solidFill>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B5A7A70-7134-4344-903E-349464864B62}"/>
              </a:ext>
            </a:extLst>
          </p:cNvPr>
          <p:cNvSpPr>
            <a:spLocks noGrp="1"/>
          </p:cNvSpPr>
          <p:nvPr>
            <p:ph idx="1"/>
          </p:nvPr>
        </p:nvSpPr>
        <p:spPr/>
        <p:txBody>
          <a:bodyPr/>
          <a:lstStyle/>
          <a:p>
            <a:pPr hangingPunct="1">
              <a:lnSpc>
                <a:spcPct val="100000"/>
              </a:lnSpc>
              <a:spcBef>
                <a:spcPts val="1013"/>
              </a:spcBef>
              <a:buClr>
                <a:srgbClr val="8AD0D6"/>
              </a:buClr>
              <a:buSzPct val="80000"/>
              <a:buFont typeface="Wingdings" panose="05000000000000000000" pitchFamily="2" charset="2"/>
              <a:buChar char="Ø"/>
            </a:pPr>
            <a:r>
              <a:rPr lang="en-US" altLang="en-US" sz="2000" dirty="0">
                <a:solidFill>
                  <a:srgbClr val="FFFFFF"/>
                </a:solidFill>
                <a:latin typeface="Calibri" panose="020F0502020204030204" pitchFamily="34" charset="0"/>
                <a:cs typeface="Calibri" panose="020F0502020204030204" pitchFamily="34" charset="0"/>
              </a:rPr>
              <a:t>Sample file name (Bird Strikes Final)</a:t>
            </a:r>
          </a:p>
          <a:p>
            <a:pPr hangingPunct="1">
              <a:lnSpc>
                <a:spcPct val="100000"/>
              </a:lnSpc>
              <a:spcBef>
                <a:spcPts val="1013"/>
              </a:spcBef>
              <a:buClrTx/>
              <a:buSzTx/>
              <a:buFont typeface="Wingdings" panose="05000000000000000000" pitchFamily="2" charset="2"/>
              <a:buChar char="Ø"/>
            </a:pPr>
            <a:endParaRPr lang="en-US" altLang="en-US" sz="2000" dirty="0">
              <a:solidFill>
                <a:srgbClr val="FFFFFF"/>
              </a:solidFill>
              <a:latin typeface="Calibri" panose="020F0502020204030204" pitchFamily="34" charset="0"/>
              <a:cs typeface="Calibri" panose="020F0502020204030204" pitchFamily="34" charset="0"/>
            </a:endParaRPr>
          </a:p>
          <a:p>
            <a:pPr hangingPunct="1">
              <a:lnSpc>
                <a:spcPct val="100000"/>
              </a:lnSpc>
              <a:spcBef>
                <a:spcPts val="1013"/>
              </a:spcBef>
              <a:buClr>
                <a:srgbClr val="8AD0D6"/>
              </a:buClr>
              <a:buSzPct val="80000"/>
              <a:buFont typeface="Wingdings" panose="05000000000000000000" pitchFamily="2" charset="2"/>
              <a:buChar char="Ø"/>
            </a:pPr>
            <a:r>
              <a:rPr lang="en-US" altLang="en-US" sz="2000" dirty="0">
                <a:solidFill>
                  <a:srgbClr val="FFFFFF"/>
                </a:solidFill>
                <a:latin typeface="Calibri" panose="020F0502020204030204" pitchFamily="34" charset="0"/>
                <a:cs typeface="Calibri" panose="020F0502020204030204" pitchFamily="34" charset="0"/>
              </a:rPr>
              <a:t>Number of rows - 26</a:t>
            </a:r>
          </a:p>
          <a:p>
            <a:pPr hangingPunct="1">
              <a:lnSpc>
                <a:spcPct val="100000"/>
              </a:lnSpc>
              <a:spcBef>
                <a:spcPts val="1013"/>
              </a:spcBef>
              <a:buClrTx/>
              <a:buSzTx/>
              <a:buFont typeface="Wingdings" panose="05000000000000000000" pitchFamily="2" charset="2"/>
              <a:buChar char="Ø"/>
            </a:pPr>
            <a:endParaRPr lang="en-US" altLang="en-US" sz="2000" dirty="0">
              <a:solidFill>
                <a:srgbClr val="FFFFFF"/>
              </a:solidFill>
              <a:latin typeface="Calibri" panose="020F0502020204030204" pitchFamily="34" charset="0"/>
              <a:cs typeface="Calibri" panose="020F0502020204030204" pitchFamily="34" charset="0"/>
            </a:endParaRPr>
          </a:p>
          <a:p>
            <a:pPr hangingPunct="1">
              <a:lnSpc>
                <a:spcPct val="100000"/>
              </a:lnSpc>
              <a:spcBef>
                <a:spcPts val="1013"/>
              </a:spcBef>
              <a:buClr>
                <a:srgbClr val="8AD0D6"/>
              </a:buClr>
              <a:buSzPct val="80000"/>
              <a:buFont typeface="Wingdings" panose="05000000000000000000" pitchFamily="2" charset="2"/>
              <a:buChar char="Ø"/>
            </a:pPr>
            <a:r>
              <a:rPr lang="en-US" altLang="en-US" sz="2000" dirty="0">
                <a:solidFill>
                  <a:srgbClr val="FFFFFF"/>
                </a:solidFill>
                <a:latin typeface="Calibri" panose="020F0502020204030204" pitchFamily="34" charset="0"/>
                <a:cs typeface="Calibri" panose="020F0502020204030204" pitchFamily="34" charset="0"/>
              </a:rPr>
              <a:t>Number of Columns - 25559</a:t>
            </a:r>
          </a:p>
          <a:p>
            <a:pPr>
              <a:buFont typeface="Wingdings" panose="05000000000000000000" pitchFamily="2" charset="2"/>
              <a:buChar char="Ø"/>
            </a:pPr>
            <a:endParaRPr lang="en-IN"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91984076-8028-9161-073B-BE4C6CEDE98D}"/>
              </a:ext>
            </a:extLst>
          </p:cNvPr>
          <p:cNvSpPr>
            <a:spLocks noGrp="1"/>
          </p:cNvSpPr>
          <p:nvPr>
            <p:ph type="dt" sz="half" idx="10"/>
          </p:nvPr>
        </p:nvSpPr>
        <p:spPr/>
        <p:txBody>
          <a:bodyPr/>
          <a:lstStyle/>
          <a:p>
            <a:fld id="{F0184C09-BFB2-4617-BC63-62AF34C8FE95}" type="datetime1">
              <a:rPr lang="en-IN" smtClean="0"/>
              <a:t>04-02-2023</a:t>
            </a:fld>
            <a:endParaRPr lang="en-IN"/>
          </a:p>
        </p:txBody>
      </p:sp>
      <p:sp>
        <p:nvSpPr>
          <p:cNvPr id="5" name="Slide Number Placeholder 4">
            <a:extLst>
              <a:ext uri="{FF2B5EF4-FFF2-40B4-BE49-F238E27FC236}">
                <a16:creationId xmlns:a16="http://schemas.microsoft.com/office/drawing/2014/main" id="{F8670FAB-568C-5AF1-3AEA-673EED9EAD60}"/>
              </a:ext>
            </a:extLst>
          </p:cNvPr>
          <p:cNvSpPr>
            <a:spLocks noGrp="1"/>
          </p:cNvSpPr>
          <p:nvPr>
            <p:ph type="sldNum" sz="quarter" idx="12"/>
          </p:nvPr>
        </p:nvSpPr>
        <p:spPr/>
        <p:txBody>
          <a:bodyPr/>
          <a:lstStyle/>
          <a:p>
            <a:fld id="{46EDE146-AF90-4A1F-8236-0BCD1BA51074}" type="slidenum">
              <a:rPr lang="en-IN" smtClean="0"/>
              <a:t>3</a:t>
            </a:fld>
            <a:endParaRPr lang="en-IN"/>
          </a:p>
        </p:txBody>
      </p:sp>
    </p:spTree>
    <p:extLst>
      <p:ext uri="{BB962C8B-B14F-4D97-AF65-F5344CB8AC3E}">
        <p14:creationId xmlns:p14="http://schemas.microsoft.com/office/powerpoint/2010/main" val="4068593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E2760-D8FA-E93F-057B-0FAADEBC7F0A}"/>
              </a:ext>
            </a:extLst>
          </p:cNvPr>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Architecture</a:t>
            </a:r>
            <a:endParaRPr lang="en-IN"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44A8770D-6A6E-6452-6D2F-A179537AF607}"/>
              </a:ext>
            </a:extLst>
          </p:cNvPr>
          <p:cNvSpPr>
            <a:spLocks noGrp="1"/>
          </p:cNvSpPr>
          <p:nvPr>
            <p:ph type="dt" sz="half" idx="10"/>
          </p:nvPr>
        </p:nvSpPr>
        <p:spPr/>
        <p:txBody>
          <a:bodyPr/>
          <a:lstStyle/>
          <a:p>
            <a:fld id="{C50D031F-CFE7-488A-B321-850207023128}" type="datetime1">
              <a:rPr lang="en-IN" smtClean="0"/>
              <a:t>04-02-2023</a:t>
            </a:fld>
            <a:endParaRPr lang="en-IN"/>
          </a:p>
        </p:txBody>
      </p:sp>
      <p:sp>
        <p:nvSpPr>
          <p:cNvPr id="5" name="Slide Number Placeholder 4">
            <a:extLst>
              <a:ext uri="{FF2B5EF4-FFF2-40B4-BE49-F238E27FC236}">
                <a16:creationId xmlns:a16="http://schemas.microsoft.com/office/drawing/2014/main" id="{23BB434A-8D94-CE82-352F-052DC67386AD}"/>
              </a:ext>
            </a:extLst>
          </p:cNvPr>
          <p:cNvSpPr>
            <a:spLocks noGrp="1"/>
          </p:cNvSpPr>
          <p:nvPr>
            <p:ph type="sldNum" sz="quarter" idx="12"/>
          </p:nvPr>
        </p:nvSpPr>
        <p:spPr/>
        <p:txBody>
          <a:bodyPr/>
          <a:lstStyle/>
          <a:p>
            <a:fld id="{46EDE146-AF90-4A1F-8236-0BCD1BA51074}" type="slidenum">
              <a:rPr lang="en-IN" smtClean="0"/>
              <a:t>4</a:t>
            </a:fld>
            <a:endParaRPr lang="en-IN"/>
          </a:p>
        </p:txBody>
      </p:sp>
      <p:sp>
        <p:nvSpPr>
          <p:cNvPr id="6" name="Rectangle 5">
            <a:extLst>
              <a:ext uri="{FF2B5EF4-FFF2-40B4-BE49-F238E27FC236}">
                <a16:creationId xmlns:a16="http://schemas.microsoft.com/office/drawing/2014/main" id="{24FD7710-1EF6-A0C7-C9EC-D11654641863}"/>
              </a:ext>
            </a:extLst>
          </p:cNvPr>
          <p:cNvSpPr/>
          <p:nvPr/>
        </p:nvSpPr>
        <p:spPr>
          <a:xfrm>
            <a:off x="1239714" y="1266093"/>
            <a:ext cx="1222132" cy="527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cs typeface="Calibri" panose="020F0502020204030204" pitchFamily="34" charset="0"/>
              </a:rPr>
              <a:t>Collect data</a:t>
            </a:r>
            <a:endParaRPr lang="en-IN" sz="1600"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A61ABE5B-8681-9251-0732-9C38D5FB9188}"/>
              </a:ext>
            </a:extLst>
          </p:cNvPr>
          <p:cNvSpPr/>
          <p:nvPr/>
        </p:nvSpPr>
        <p:spPr>
          <a:xfrm>
            <a:off x="3859822" y="1266093"/>
            <a:ext cx="1441940" cy="527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cs typeface="Calibri" panose="020F0502020204030204" pitchFamily="34" charset="0"/>
              </a:rPr>
              <a:t>Data Validation</a:t>
            </a:r>
          </a:p>
        </p:txBody>
      </p:sp>
      <p:sp>
        <p:nvSpPr>
          <p:cNvPr id="8" name="Rectangle 7">
            <a:extLst>
              <a:ext uri="{FF2B5EF4-FFF2-40B4-BE49-F238E27FC236}">
                <a16:creationId xmlns:a16="http://schemas.microsoft.com/office/drawing/2014/main" id="{777C7F35-4E73-9A43-7AFC-326B4830FC8B}"/>
              </a:ext>
            </a:extLst>
          </p:cNvPr>
          <p:cNvSpPr/>
          <p:nvPr/>
        </p:nvSpPr>
        <p:spPr>
          <a:xfrm>
            <a:off x="6699738" y="1265016"/>
            <a:ext cx="1608992" cy="527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cs typeface="Calibri" panose="020F0502020204030204" pitchFamily="34" charset="0"/>
              </a:rPr>
              <a:t>Data Transformation</a:t>
            </a:r>
            <a:endParaRPr lang="en-IN" sz="1600"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EF286A58-F98D-67BA-EE03-89104215B179}"/>
              </a:ext>
            </a:extLst>
          </p:cNvPr>
          <p:cNvSpPr/>
          <p:nvPr/>
        </p:nvSpPr>
        <p:spPr>
          <a:xfrm>
            <a:off x="6594231" y="3535057"/>
            <a:ext cx="1714493" cy="606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cs typeface="Calibri" panose="020F0502020204030204" pitchFamily="34" charset="0"/>
              </a:rPr>
              <a:t>Export data to Tableau</a:t>
            </a:r>
          </a:p>
        </p:txBody>
      </p:sp>
      <p:sp>
        <p:nvSpPr>
          <p:cNvPr id="10" name="Content Placeholder 9">
            <a:extLst>
              <a:ext uri="{FF2B5EF4-FFF2-40B4-BE49-F238E27FC236}">
                <a16:creationId xmlns:a16="http://schemas.microsoft.com/office/drawing/2014/main" id="{6F2678DC-6D68-A17E-C8FB-14BE7C81B41F}"/>
              </a:ext>
            </a:extLst>
          </p:cNvPr>
          <p:cNvSpPr>
            <a:spLocks noGrp="1"/>
          </p:cNvSpPr>
          <p:nvPr>
            <p:ph idx="1"/>
          </p:nvPr>
        </p:nvSpPr>
        <p:spPr>
          <a:xfrm>
            <a:off x="3859823" y="3535058"/>
            <a:ext cx="1441939" cy="606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indent="0" algn="ctr">
              <a:buNone/>
            </a:pPr>
            <a:r>
              <a:rPr lang="en-US" sz="1600" dirty="0">
                <a:latin typeface="Calibri" panose="020F0502020204030204" pitchFamily="34" charset="0"/>
                <a:cs typeface="Calibri" panose="020F0502020204030204" pitchFamily="34" charset="0"/>
              </a:rPr>
              <a:t>Result</a:t>
            </a:r>
            <a:endParaRPr lang="en-IN" sz="1600" dirty="0">
              <a:latin typeface="Calibri" panose="020F0502020204030204" pitchFamily="34" charset="0"/>
              <a:cs typeface="Calibri" panose="020F0502020204030204" pitchFamily="34" charset="0"/>
            </a:endParaRPr>
          </a:p>
        </p:txBody>
      </p:sp>
      <p:cxnSp>
        <p:nvCxnSpPr>
          <p:cNvPr id="14" name="Straight Arrow Connector 13">
            <a:extLst>
              <a:ext uri="{FF2B5EF4-FFF2-40B4-BE49-F238E27FC236}">
                <a16:creationId xmlns:a16="http://schemas.microsoft.com/office/drawing/2014/main" id="{AE74717C-4852-B3BC-10E2-326CE23B18FA}"/>
              </a:ext>
            </a:extLst>
          </p:cNvPr>
          <p:cNvCxnSpPr>
            <a:stCxn id="6" idx="3"/>
            <a:endCxn id="7" idx="1"/>
          </p:cNvCxnSpPr>
          <p:nvPr/>
        </p:nvCxnSpPr>
        <p:spPr>
          <a:xfrm>
            <a:off x="2461846" y="1529862"/>
            <a:ext cx="1397976" cy="0"/>
          </a:xfrm>
          <a:prstGeom prst="straightConnector1">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5B40737-BA9B-1AD8-6A09-AC0531262929}"/>
              </a:ext>
            </a:extLst>
          </p:cNvPr>
          <p:cNvCxnSpPr/>
          <p:nvPr/>
        </p:nvCxnSpPr>
        <p:spPr>
          <a:xfrm>
            <a:off x="5301762" y="1529862"/>
            <a:ext cx="1397976" cy="0"/>
          </a:xfrm>
          <a:prstGeom prst="straightConnector1">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9729DF9-439C-F27B-D41C-083CBC9F1F21}"/>
              </a:ext>
            </a:extLst>
          </p:cNvPr>
          <p:cNvCxnSpPr>
            <a:cxnSpLocks/>
          </p:cNvCxnSpPr>
          <p:nvPr/>
        </p:nvCxnSpPr>
        <p:spPr>
          <a:xfrm>
            <a:off x="7530612" y="1792554"/>
            <a:ext cx="0" cy="1742503"/>
          </a:xfrm>
          <a:prstGeom prst="straightConnector1">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C293D55-954F-8B55-1A37-FCCA82026F2C}"/>
              </a:ext>
            </a:extLst>
          </p:cNvPr>
          <p:cNvCxnSpPr>
            <a:cxnSpLocks/>
            <a:endCxn id="10" idx="3"/>
          </p:cNvCxnSpPr>
          <p:nvPr/>
        </p:nvCxnSpPr>
        <p:spPr>
          <a:xfrm flipH="1">
            <a:off x="5301762" y="3838117"/>
            <a:ext cx="1269023" cy="1"/>
          </a:xfrm>
          <a:prstGeom prst="straightConnector1">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23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1CC5-32A8-2C99-9D60-B9CED6F318FF}"/>
              </a:ext>
            </a:extLst>
          </p:cNvPr>
          <p:cNvSpPr>
            <a:spLocks noGrp="1"/>
          </p:cNvSpPr>
          <p:nvPr>
            <p:ph type="title"/>
          </p:nvPr>
        </p:nvSpPr>
        <p:spPr/>
        <p:txBody>
          <a:bodyPr/>
          <a:lstStyle/>
          <a:p>
            <a:r>
              <a:rPr lang="en-US" altLang="en-US" sz="3600" dirty="0">
                <a:solidFill>
                  <a:srgbClr val="FFFFFF"/>
                </a:solidFill>
                <a:latin typeface="Calibri" panose="020F0502020204030204" pitchFamily="34" charset="0"/>
                <a:cs typeface="Calibri" panose="020F0502020204030204" pitchFamily="34" charset="0"/>
              </a:rPr>
              <a:t>Introduction</a:t>
            </a:r>
            <a:br>
              <a:rPr lang="en-US" altLang="en-US" sz="3600" dirty="0">
                <a:solidFill>
                  <a:srgbClr val="FFFFFF"/>
                </a:solidFill>
                <a:latin typeface="Calibri" panose="020F0502020204030204" pitchFamily="34" charset="0"/>
                <a:cs typeface="Calibri" panose="020F0502020204030204" pitchFamily="34" charset="0"/>
              </a:rPr>
            </a:b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D4A1501-E42B-1453-018B-F7A0105C2A75}"/>
              </a:ext>
            </a:extLst>
          </p:cNvPr>
          <p:cNvSpPr>
            <a:spLocks noGrp="1"/>
          </p:cNvSpPr>
          <p:nvPr>
            <p:ph idx="1"/>
          </p:nvPr>
        </p:nvSpPr>
        <p:spPr/>
        <p:txBody>
          <a:bodyPr>
            <a:normAutofit/>
          </a:bodyPr>
          <a:lstStyle/>
          <a:p>
            <a:r>
              <a:rPr lang="en-US" dirty="0">
                <a:solidFill>
                  <a:schemeClr val="tx1"/>
                </a:solidFill>
                <a:latin typeface="Calibri" panose="020F0502020204030204" pitchFamily="34" charset="0"/>
                <a:cs typeface="Calibri" panose="020F0502020204030204" pitchFamily="34" charset="0"/>
              </a:rPr>
              <a:t>Bird migration throughout the months of March through April and August through November causes an increase in the danger of bird strikes. Each year, bird and other wildlife strikes on </a:t>
            </a:r>
            <a:r>
              <a:rPr lang="en-US" dirty="0" err="1">
                <a:solidFill>
                  <a:schemeClr val="tx1"/>
                </a:solidFill>
                <a:latin typeface="Calibri" panose="020F0502020204030204" pitchFamily="34" charset="0"/>
                <a:cs typeface="Calibri" panose="020F0502020204030204" pitchFamily="34" charset="0"/>
              </a:rPr>
              <a:t>aeroplanes</a:t>
            </a:r>
            <a:r>
              <a:rPr lang="en-US" dirty="0">
                <a:solidFill>
                  <a:schemeClr val="tx1"/>
                </a:solidFill>
                <a:latin typeface="Calibri" panose="020F0502020204030204" pitchFamily="34" charset="0"/>
                <a:cs typeface="Calibri" panose="020F0502020204030204" pitchFamily="34" charset="0"/>
              </a:rPr>
              <a:t> cost the U.S. military and civil aviation approximately 600 million dollars in damage, endangering the lives of both crew members and passengers. Worldwide, wildlife strikes have resulted in the deaths of more than 195 people since 1988.</a:t>
            </a:r>
            <a:endParaRPr lang="en-IN" dirty="0">
              <a:solidFill>
                <a:schemeClr val="tx1"/>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ABDD3CED-64CB-340C-D01E-E7B8E16A8B12}"/>
              </a:ext>
            </a:extLst>
          </p:cNvPr>
          <p:cNvSpPr>
            <a:spLocks noGrp="1"/>
          </p:cNvSpPr>
          <p:nvPr>
            <p:ph type="dt" sz="half" idx="10"/>
          </p:nvPr>
        </p:nvSpPr>
        <p:spPr/>
        <p:txBody>
          <a:bodyPr/>
          <a:lstStyle/>
          <a:p>
            <a:fld id="{9B702E76-8F77-42C1-BB8E-75050DA276B3}" type="datetime1">
              <a:rPr lang="en-IN" smtClean="0"/>
              <a:t>04-02-2023</a:t>
            </a:fld>
            <a:endParaRPr lang="en-IN"/>
          </a:p>
        </p:txBody>
      </p:sp>
      <p:sp>
        <p:nvSpPr>
          <p:cNvPr id="5" name="Slide Number Placeholder 4">
            <a:extLst>
              <a:ext uri="{FF2B5EF4-FFF2-40B4-BE49-F238E27FC236}">
                <a16:creationId xmlns:a16="http://schemas.microsoft.com/office/drawing/2014/main" id="{3A30E6BF-B5B4-1721-3AEA-CFFA5B254E56}"/>
              </a:ext>
            </a:extLst>
          </p:cNvPr>
          <p:cNvSpPr>
            <a:spLocks noGrp="1"/>
          </p:cNvSpPr>
          <p:nvPr>
            <p:ph type="sldNum" sz="quarter" idx="12"/>
          </p:nvPr>
        </p:nvSpPr>
        <p:spPr/>
        <p:txBody>
          <a:bodyPr/>
          <a:lstStyle/>
          <a:p>
            <a:fld id="{46EDE146-AF90-4A1F-8236-0BCD1BA51074}" type="slidenum">
              <a:rPr lang="en-IN" smtClean="0"/>
              <a:t>5</a:t>
            </a:fld>
            <a:endParaRPr lang="en-IN"/>
          </a:p>
        </p:txBody>
      </p:sp>
    </p:spTree>
    <p:extLst>
      <p:ext uri="{BB962C8B-B14F-4D97-AF65-F5344CB8AC3E}">
        <p14:creationId xmlns:p14="http://schemas.microsoft.com/office/powerpoint/2010/main" val="2579953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D4312-26BC-242D-85C5-F30571AE0E61}"/>
              </a:ext>
            </a:extLst>
          </p:cNvPr>
          <p:cNvSpPr>
            <a:spLocks noGrp="1"/>
          </p:cNvSpPr>
          <p:nvPr>
            <p:ph type="title"/>
          </p:nvPr>
        </p:nvSpPr>
        <p:spPr>
          <a:xfrm>
            <a:off x="756139" y="4824941"/>
            <a:ext cx="8534400" cy="1507067"/>
          </a:xfrm>
        </p:spPr>
        <p:txBody>
          <a:bodyPr/>
          <a:lstStyle/>
          <a:p>
            <a:r>
              <a:rPr lang="en-IN" dirty="0">
                <a:latin typeface="Calibri" panose="020F0502020204030204" pitchFamily="34" charset="0"/>
                <a:cs typeface="Calibri" panose="020F0502020204030204" pitchFamily="34" charset="0"/>
              </a:rPr>
              <a:t>Yearly Analysis Of bird strikes</a:t>
            </a:r>
          </a:p>
        </p:txBody>
      </p:sp>
      <p:pic>
        <p:nvPicPr>
          <p:cNvPr id="7" name="Content Placeholder 6">
            <a:extLst>
              <a:ext uri="{FF2B5EF4-FFF2-40B4-BE49-F238E27FC236}">
                <a16:creationId xmlns:a16="http://schemas.microsoft.com/office/drawing/2014/main" id="{9EF8FEA9-EC1E-3205-87DC-1CFD086CBD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139" y="633046"/>
            <a:ext cx="8141676" cy="4404946"/>
          </a:xfrm>
        </p:spPr>
      </p:pic>
      <p:sp>
        <p:nvSpPr>
          <p:cNvPr id="4" name="Date Placeholder 3">
            <a:extLst>
              <a:ext uri="{FF2B5EF4-FFF2-40B4-BE49-F238E27FC236}">
                <a16:creationId xmlns:a16="http://schemas.microsoft.com/office/drawing/2014/main" id="{F31A636D-19ED-30AC-9499-9FB9248DDF6A}"/>
              </a:ext>
            </a:extLst>
          </p:cNvPr>
          <p:cNvSpPr>
            <a:spLocks noGrp="1"/>
          </p:cNvSpPr>
          <p:nvPr>
            <p:ph type="dt" sz="half" idx="10"/>
          </p:nvPr>
        </p:nvSpPr>
        <p:spPr/>
        <p:txBody>
          <a:bodyPr/>
          <a:lstStyle/>
          <a:p>
            <a:fld id="{9B702E76-8F77-42C1-BB8E-75050DA276B3}" type="datetime1">
              <a:rPr lang="en-IN" smtClean="0"/>
              <a:t>04-02-2023</a:t>
            </a:fld>
            <a:endParaRPr lang="en-IN"/>
          </a:p>
        </p:txBody>
      </p:sp>
      <p:sp>
        <p:nvSpPr>
          <p:cNvPr id="5" name="Slide Number Placeholder 4">
            <a:extLst>
              <a:ext uri="{FF2B5EF4-FFF2-40B4-BE49-F238E27FC236}">
                <a16:creationId xmlns:a16="http://schemas.microsoft.com/office/drawing/2014/main" id="{A91537F4-11AF-5268-3172-1F2A21821517}"/>
              </a:ext>
            </a:extLst>
          </p:cNvPr>
          <p:cNvSpPr>
            <a:spLocks noGrp="1"/>
          </p:cNvSpPr>
          <p:nvPr>
            <p:ph type="sldNum" sz="quarter" idx="12"/>
          </p:nvPr>
        </p:nvSpPr>
        <p:spPr/>
        <p:txBody>
          <a:bodyPr/>
          <a:lstStyle/>
          <a:p>
            <a:fld id="{46EDE146-AF90-4A1F-8236-0BCD1BA51074}" type="slidenum">
              <a:rPr lang="en-IN" smtClean="0"/>
              <a:t>6</a:t>
            </a:fld>
            <a:endParaRPr lang="en-IN"/>
          </a:p>
        </p:txBody>
      </p:sp>
    </p:spTree>
    <p:extLst>
      <p:ext uri="{BB962C8B-B14F-4D97-AF65-F5344CB8AC3E}">
        <p14:creationId xmlns:p14="http://schemas.microsoft.com/office/powerpoint/2010/main" val="3461427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C5FE-CCD3-0687-EEF3-4E928A4A15D5}"/>
              </a:ext>
            </a:extLst>
          </p:cNvPr>
          <p:cNvSpPr>
            <a:spLocks noGrp="1"/>
          </p:cNvSpPr>
          <p:nvPr>
            <p:ph type="title"/>
          </p:nvPr>
        </p:nvSpPr>
        <p:spPr>
          <a:xfrm>
            <a:off x="367689" y="4962116"/>
            <a:ext cx="8534400" cy="1507067"/>
          </a:xfrm>
        </p:spPr>
        <p:txBody>
          <a:bodyPr/>
          <a:lstStyle/>
          <a:p>
            <a:r>
              <a:rPr lang="en-US" b="1" dirty="0">
                <a:latin typeface="Calibri" panose="020F0502020204030204" pitchFamily="34" charset="0"/>
                <a:cs typeface="Calibri" panose="020F0502020204030204" pitchFamily="34" charset="0"/>
              </a:rPr>
              <a:t>Bird Strikes in US(TOP Effected)</a:t>
            </a:r>
            <a:endParaRPr lang="en-IN" b="1" dirty="0">
              <a:latin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6693F972-0EB9-539D-B73C-55B5792233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639" y="870209"/>
            <a:ext cx="5205046" cy="3753223"/>
          </a:xfrm>
        </p:spPr>
      </p:pic>
      <p:sp>
        <p:nvSpPr>
          <p:cNvPr id="4" name="Date Placeholder 3">
            <a:extLst>
              <a:ext uri="{FF2B5EF4-FFF2-40B4-BE49-F238E27FC236}">
                <a16:creationId xmlns:a16="http://schemas.microsoft.com/office/drawing/2014/main" id="{F2982264-248F-C117-F409-D4B00F02F60C}"/>
              </a:ext>
            </a:extLst>
          </p:cNvPr>
          <p:cNvSpPr>
            <a:spLocks noGrp="1"/>
          </p:cNvSpPr>
          <p:nvPr>
            <p:ph type="dt" sz="half" idx="10"/>
          </p:nvPr>
        </p:nvSpPr>
        <p:spPr/>
        <p:txBody>
          <a:bodyPr/>
          <a:lstStyle/>
          <a:p>
            <a:fld id="{9B702E76-8F77-42C1-BB8E-75050DA276B3}" type="datetime1">
              <a:rPr lang="en-IN" smtClean="0"/>
              <a:t>04-02-2023</a:t>
            </a:fld>
            <a:endParaRPr lang="en-IN"/>
          </a:p>
        </p:txBody>
      </p:sp>
      <p:sp>
        <p:nvSpPr>
          <p:cNvPr id="5" name="Slide Number Placeholder 4">
            <a:extLst>
              <a:ext uri="{FF2B5EF4-FFF2-40B4-BE49-F238E27FC236}">
                <a16:creationId xmlns:a16="http://schemas.microsoft.com/office/drawing/2014/main" id="{9725D275-95CF-956E-A5BE-1094D65ED382}"/>
              </a:ext>
            </a:extLst>
          </p:cNvPr>
          <p:cNvSpPr>
            <a:spLocks noGrp="1"/>
          </p:cNvSpPr>
          <p:nvPr>
            <p:ph type="sldNum" sz="quarter" idx="12"/>
          </p:nvPr>
        </p:nvSpPr>
        <p:spPr/>
        <p:txBody>
          <a:bodyPr/>
          <a:lstStyle/>
          <a:p>
            <a:fld id="{46EDE146-AF90-4A1F-8236-0BCD1BA51074}" type="slidenum">
              <a:rPr lang="en-IN" smtClean="0"/>
              <a:t>7</a:t>
            </a:fld>
            <a:endParaRPr lang="en-IN"/>
          </a:p>
        </p:txBody>
      </p:sp>
      <p:pic>
        <p:nvPicPr>
          <p:cNvPr id="9" name="Picture 8">
            <a:extLst>
              <a:ext uri="{FF2B5EF4-FFF2-40B4-BE49-F238E27FC236}">
                <a16:creationId xmlns:a16="http://schemas.microsoft.com/office/drawing/2014/main" id="{2BC736B1-A52D-4D13-8AAD-2067153183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8478" y="861646"/>
            <a:ext cx="5205045" cy="3766003"/>
          </a:xfrm>
          <a:prstGeom prst="rect">
            <a:avLst/>
          </a:prstGeom>
        </p:spPr>
      </p:pic>
    </p:spTree>
    <p:extLst>
      <p:ext uri="{BB962C8B-B14F-4D97-AF65-F5344CB8AC3E}">
        <p14:creationId xmlns:p14="http://schemas.microsoft.com/office/powerpoint/2010/main" val="46440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BA02-276F-F1CF-99A1-14FCA372C50E}"/>
              </a:ext>
            </a:extLst>
          </p:cNvPr>
          <p:cNvSpPr>
            <a:spLocks noGrp="1"/>
          </p:cNvSpPr>
          <p:nvPr>
            <p:ph type="title"/>
          </p:nvPr>
        </p:nvSpPr>
        <p:spPr>
          <a:xfrm>
            <a:off x="686555" y="4741333"/>
            <a:ext cx="8534400" cy="1507067"/>
          </a:xfrm>
        </p:spPr>
        <p:txBody>
          <a:bodyPr/>
          <a:lstStyle/>
          <a:p>
            <a:r>
              <a:rPr lang="en-US" b="1" dirty="0">
                <a:latin typeface="Calibri" panose="020F0502020204030204" pitchFamily="34" charset="0"/>
                <a:cs typeface="Calibri" panose="020F0502020204030204" pitchFamily="34" charset="0"/>
              </a:rPr>
              <a:t>Yearly Cost Incurred due to Bird Strikes</a:t>
            </a:r>
            <a:endParaRPr lang="en-IN" b="1" dirty="0">
              <a:latin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1BA398C8-638B-1B28-99E1-295EC0764D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6478" y="685800"/>
            <a:ext cx="6295292" cy="3842238"/>
          </a:xfrm>
        </p:spPr>
      </p:pic>
      <p:sp>
        <p:nvSpPr>
          <p:cNvPr id="4" name="Date Placeholder 3">
            <a:extLst>
              <a:ext uri="{FF2B5EF4-FFF2-40B4-BE49-F238E27FC236}">
                <a16:creationId xmlns:a16="http://schemas.microsoft.com/office/drawing/2014/main" id="{C88637E0-8FF2-3CFC-D176-07ED5B6BEED7}"/>
              </a:ext>
            </a:extLst>
          </p:cNvPr>
          <p:cNvSpPr>
            <a:spLocks noGrp="1"/>
          </p:cNvSpPr>
          <p:nvPr>
            <p:ph type="dt" sz="half" idx="10"/>
          </p:nvPr>
        </p:nvSpPr>
        <p:spPr/>
        <p:txBody>
          <a:bodyPr/>
          <a:lstStyle/>
          <a:p>
            <a:fld id="{9B702E76-8F77-42C1-BB8E-75050DA276B3}" type="datetime1">
              <a:rPr lang="en-IN" smtClean="0"/>
              <a:t>04-02-2023</a:t>
            </a:fld>
            <a:endParaRPr lang="en-IN"/>
          </a:p>
        </p:txBody>
      </p:sp>
      <p:sp>
        <p:nvSpPr>
          <p:cNvPr id="5" name="Slide Number Placeholder 4">
            <a:extLst>
              <a:ext uri="{FF2B5EF4-FFF2-40B4-BE49-F238E27FC236}">
                <a16:creationId xmlns:a16="http://schemas.microsoft.com/office/drawing/2014/main" id="{B7EAE41C-9E1D-7EA6-1386-13752BF9A189}"/>
              </a:ext>
            </a:extLst>
          </p:cNvPr>
          <p:cNvSpPr>
            <a:spLocks noGrp="1"/>
          </p:cNvSpPr>
          <p:nvPr>
            <p:ph type="sldNum" sz="quarter" idx="12"/>
          </p:nvPr>
        </p:nvSpPr>
        <p:spPr/>
        <p:txBody>
          <a:bodyPr/>
          <a:lstStyle/>
          <a:p>
            <a:fld id="{46EDE146-AF90-4A1F-8236-0BCD1BA51074}" type="slidenum">
              <a:rPr lang="en-IN" smtClean="0"/>
              <a:t>8</a:t>
            </a:fld>
            <a:endParaRPr lang="en-IN"/>
          </a:p>
        </p:txBody>
      </p:sp>
    </p:spTree>
    <p:extLst>
      <p:ext uri="{BB962C8B-B14F-4D97-AF65-F5344CB8AC3E}">
        <p14:creationId xmlns:p14="http://schemas.microsoft.com/office/powerpoint/2010/main" val="2671403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E215-53E6-3D1E-47AC-5CFC3376DACB}"/>
              </a:ext>
            </a:extLst>
          </p:cNvPr>
          <p:cNvSpPr>
            <a:spLocks noGrp="1"/>
          </p:cNvSpPr>
          <p:nvPr>
            <p:ph type="title"/>
          </p:nvPr>
        </p:nvSpPr>
        <p:spPr>
          <a:xfrm>
            <a:off x="686555" y="4824941"/>
            <a:ext cx="8534400" cy="1507067"/>
          </a:xfrm>
        </p:spPr>
        <p:txBody>
          <a:bodyPr/>
          <a:lstStyle/>
          <a:p>
            <a:r>
              <a:rPr lang="en-US" b="1" dirty="0">
                <a:latin typeface="Calibri" panose="020F0502020204030204" pitchFamily="34" charset="0"/>
                <a:cs typeface="Calibri" panose="020F0502020204030204" pitchFamily="34" charset="0"/>
              </a:rPr>
              <a:t>Phase of flight at the time of strike</a:t>
            </a:r>
            <a:endParaRPr lang="en-IN" b="1" dirty="0">
              <a:latin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82A58A04-C583-3159-A5AA-84B5C077D0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138" y="685800"/>
            <a:ext cx="5651015" cy="3801532"/>
          </a:xfrm>
        </p:spPr>
      </p:pic>
      <p:sp>
        <p:nvSpPr>
          <p:cNvPr id="4" name="Date Placeholder 3">
            <a:extLst>
              <a:ext uri="{FF2B5EF4-FFF2-40B4-BE49-F238E27FC236}">
                <a16:creationId xmlns:a16="http://schemas.microsoft.com/office/drawing/2014/main" id="{53419A65-2310-4A07-7183-6BDA9C7F39FE}"/>
              </a:ext>
            </a:extLst>
          </p:cNvPr>
          <p:cNvSpPr>
            <a:spLocks noGrp="1"/>
          </p:cNvSpPr>
          <p:nvPr>
            <p:ph type="dt" sz="half" idx="10"/>
          </p:nvPr>
        </p:nvSpPr>
        <p:spPr/>
        <p:txBody>
          <a:bodyPr/>
          <a:lstStyle/>
          <a:p>
            <a:fld id="{9B702E76-8F77-42C1-BB8E-75050DA276B3}" type="datetime1">
              <a:rPr lang="en-IN" smtClean="0"/>
              <a:t>04-02-2023</a:t>
            </a:fld>
            <a:endParaRPr lang="en-IN"/>
          </a:p>
        </p:txBody>
      </p:sp>
      <p:sp>
        <p:nvSpPr>
          <p:cNvPr id="5" name="Slide Number Placeholder 4">
            <a:extLst>
              <a:ext uri="{FF2B5EF4-FFF2-40B4-BE49-F238E27FC236}">
                <a16:creationId xmlns:a16="http://schemas.microsoft.com/office/drawing/2014/main" id="{4E39EA72-44F8-4DE5-4039-DC404344352F}"/>
              </a:ext>
            </a:extLst>
          </p:cNvPr>
          <p:cNvSpPr>
            <a:spLocks noGrp="1"/>
          </p:cNvSpPr>
          <p:nvPr>
            <p:ph type="sldNum" sz="quarter" idx="12"/>
          </p:nvPr>
        </p:nvSpPr>
        <p:spPr/>
        <p:txBody>
          <a:bodyPr/>
          <a:lstStyle/>
          <a:p>
            <a:fld id="{46EDE146-AF90-4A1F-8236-0BCD1BA51074}" type="slidenum">
              <a:rPr lang="en-IN" smtClean="0"/>
              <a:t>9</a:t>
            </a:fld>
            <a:endParaRPr lang="en-IN"/>
          </a:p>
        </p:txBody>
      </p:sp>
    </p:spTree>
    <p:extLst>
      <p:ext uri="{BB962C8B-B14F-4D97-AF65-F5344CB8AC3E}">
        <p14:creationId xmlns:p14="http://schemas.microsoft.com/office/powerpoint/2010/main" val="413955998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82</TotalTime>
  <Words>210</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Century Gothic</vt:lpstr>
      <vt:lpstr>Times New Roman</vt:lpstr>
      <vt:lpstr>Wingdings</vt:lpstr>
      <vt:lpstr>Wingdings 3</vt:lpstr>
      <vt:lpstr>Slice</vt:lpstr>
      <vt:lpstr>Data Visualization of Bird Strikes between 2000 – 2011</vt:lpstr>
      <vt:lpstr>Objective:</vt:lpstr>
      <vt:lpstr>Structure of DataSet </vt:lpstr>
      <vt:lpstr>Architecture</vt:lpstr>
      <vt:lpstr>Introduction </vt:lpstr>
      <vt:lpstr>Yearly Analysis Of bird strikes</vt:lpstr>
      <vt:lpstr>Bird Strikes in US(TOP Effected)</vt:lpstr>
      <vt:lpstr>Yearly Cost Incurred due to Bird Strikes</vt:lpstr>
      <vt:lpstr>Phase of flight at the time of strike</vt:lpstr>
      <vt:lpstr>Impact on Flight</vt:lpstr>
      <vt:lpstr>Pilots Informed About The STrike</vt:lpstr>
      <vt:lpstr>Prior Warning and Effect of Strike Relation</vt:lpstr>
      <vt:lpstr>Analysis of Bird strikes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of Bird Strikes between 2000 – 2011</dc:title>
  <dc:creator>Bunny David</dc:creator>
  <cp:lastModifiedBy>Bunny David</cp:lastModifiedBy>
  <cp:revision>1</cp:revision>
  <dcterms:created xsi:type="dcterms:W3CDTF">2023-02-04T16:09:47Z</dcterms:created>
  <dcterms:modified xsi:type="dcterms:W3CDTF">2023-02-04T17:32:08Z</dcterms:modified>
</cp:coreProperties>
</file>