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nny David" initials="BD" lastIdx="1" clrIdx="0">
    <p:extLst>
      <p:ext uri="{19B8F6BF-5375-455C-9EA6-DF929625EA0E}">
        <p15:presenceInfo xmlns:p15="http://schemas.microsoft.com/office/powerpoint/2012/main" userId="S::rakula3@gitam.in::7b483c61-7d5f-4745-8cd6-1f652827ac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7" d="100"/>
          <a:sy n="87" d="100"/>
        </p:scale>
        <p:origin x="7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2T23:51:18.43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03/05/2024</a:t>
            </a:fld>
            <a:endParaRPr lang="en-GB" dirty="0"/>
          </a:p>
        </p:txBody>
      </p:sp>
      <p:sp>
        <p:nvSpPr>
          <p:cNvPr id="8" name="Footer Placeholder 7"/>
          <p:cNvSpPr>
            <a:spLocks noGrp="1"/>
          </p:cNvSpPr>
          <p:nvPr>
            <p:ph type="ftr" sz="quarter" idx="11"/>
          </p:nvPr>
        </p:nvSpPr>
        <p:spPr/>
        <p:txBody>
          <a:bodyPr/>
          <a:lstStyle/>
          <a:p>
            <a:r>
              <a:rPr lang="en-GB"/>
              <a:t>SOLELY FOR PURPOSES OF FORAGE WORK EXPERIENCE</a:t>
            </a:r>
            <a:endParaRPr lang="en-GB" dirty="0"/>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dirty="0"/>
          </a:p>
        </p:txBody>
      </p:sp>
      <p:sp>
        <p:nvSpPr>
          <p:cNvPr id="4" name="Footer Placeholder 4">
            <a:extLst>
              <a:ext uri="{FF2B5EF4-FFF2-40B4-BE49-F238E27FC236}">
                <a16:creationId xmlns:a16="http://schemas.microsoft.com/office/drawing/2014/main" id="{66E2AA20-E93B-E906-BA56-F0BD9C410D64}"/>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24513642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4453882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8326234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970166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053273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0186343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44487002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31894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120603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 name="Footer Placeholder 4">
            <a:extLst>
              <a:ext uri="{FF2B5EF4-FFF2-40B4-BE49-F238E27FC236}">
                <a16:creationId xmlns:a16="http://schemas.microsoft.com/office/drawing/2014/main" id="{62A9DA22-C2CD-1C20-9448-07F3FCB9EAF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0687869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81034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477311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0268749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4227027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5000728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760278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854762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gs>
            <a:gs pos="83000">
              <a:schemeClr val="accent1"/>
            </a:gs>
            <a:gs pos="95000">
              <a:schemeClr val="tx1">
                <a:lumMod val="44000"/>
              </a:schemeClr>
            </a:gs>
            <a:gs pos="100000">
              <a:srgbClr val="00206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670FE10-F406-47AF-8AE1-E9BA4C7E25F2}" type="datetimeFigureOut">
              <a:rPr lang="en-GB" smtClean="0"/>
              <a:t>03/05/2024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40054178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title"/>
          </p:nvPr>
        </p:nvSpPr>
        <p:spPr/>
        <p:txBody>
          <a:bodyPr/>
          <a:lstStyle/>
          <a:p>
            <a:r>
              <a:rPr lang="en-GB" dirty="0"/>
              <a:t>TITLE</a:t>
            </a:r>
          </a:p>
        </p:txBody>
      </p:sp>
      <p:pic>
        <p:nvPicPr>
          <p:cNvPr id="7" name="Picture 6">
            <a:extLst>
              <a:ext uri="{FF2B5EF4-FFF2-40B4-BE49-F238E27FC236}">
                <a16:creationId xmlns:a16="http://schemas.microsoft.com/office/drawing/2014/main" id="{284BA440-D813-1B17-7490-FD40CC5FD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3B3E0D2F-4136-22EC-3962-11FB0A72E39B}"/>
              </a:ext>
            </a:extLst>
          </p:cNvPr>
          <p:cNvSpPr txBox="1">
            <a:spLocks/>
          </p:cNvSpPr>
          <p:nvPr/>
        </p:nvSpPr>
        <p:spPr>
          <a:xfrm>
            <a:off x="990600" y="517526"/>
            <a:ext cx="10515600" cy="11090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GB" dirty="0"/>
          </a:p>
        </p:txBody>
      </p:sp>
      <p:sp>
        <p:nvSpPr>
          <p:cNvPr id="9" name="Title 1">
            <a:extLst>
              <a:ext uri="{FF2B5EF4-FFF2-40B4-BE49-F238E27FC236}">
                <a16:creationId xmlns:a16="http://schemas.microsoft.com/office/drawing/2014/main" id="{6C38DC0C-FF41-99CF-AAD2-220DF25567D5}"/>
              </a:ext>
            </a:extLst>
          </p:cNvPr>
          <p:cNvSpPr txBox="1">
            <a:spLocks/>
          </p:cNvSpPr>
          <p:nvPr/>
        </p:nvSpPr>
        <p:spPr>
          <a:xfrm>
            <a:off x="4174578" y="5441921"/>
            <a:ext cx="5659705" cy="5727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GB" sz="3000" b="1" dirty="0">
                <a:solidFill>
                  <a:schemeClr val="tx1"/>
                </a:solidFill>
                <a:latin typeface="+mn-lt"/>
              </a:rPr>
              <a:t>CUSTOMER REVIEWS INSIGHTS</a:t>
            </a:r>
          </a:p>
        </p:txBody>
      </p:sp>
    </p:spTree>
    <p:extLst>
      <p:ext uri="{BB962C8B-B14F-4D97-AF65-F5344CB8AC3E}">
        <p14:creationId xmlns:p14="http://schemas.microsoft.com/office/powerpoint/2010/main" val="14923069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85E3-3BE4-86A0-FDED-90B08E3D6A83}"/>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WEAKNESS OF BRITISH AIRWAYS</a:t>
            </a:r>
            <a:endParaRPr lang="en-IN" sz="3200" b="1"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AFBE0B7B-286C-E70C-1F9F-8662D6EDE4E6}"/>
              </a:ext>
            </a:extLst>
          </p:cNvPr>
          <p:cNvSpPr>
            <a:spLocks noGrp="1" noChangeArrowheads="1"/>
          </p:cNvSpPr>
          <p:nvPr>
            <p:ph idx="1"/>
          </p:nvPr>
        </p:nvSpPr>
        <p:spPr bwMode="auto">
          <a:xfrm>
            <a:off x="923925" y="2087165"/>
            <a:ext cx="1049319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Inadequate Customer Service</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Negative reviews highlighted instances where the airline’s customer service fell short.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Passengers reported a lack of care and insufficient assistance during flight disruptions.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Specific complaints included no explanation, no apology, and no assistance in finding alternative flights.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Seating and Comfort Issues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Customers expressed dissatisfaction with cramped seating and uncomfortable conditions during flights.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Economy seats were described as tiny, leading to shoulder-to-shoulder seating.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Lack of Communication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Negative feedback pointed out a lack of proactive communication with passengers.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Specifically, passengers were not notified proactively about flight cancellations or delays.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Quality of In-Flight Meals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Some reviews criticized the quality and suitability of the in-flight meal options provided.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An evening meal was described as near-inedible, with both choices being spicy foods. </a:t>
            </a:r>
          </a:p>
        </p:txBody>
      </p:sp>
    </p:spTree>
    <p:extLst>
      <p:ext uri="{BB962C8B-B14F-4D97-AF65-F5344CB8AC3E}">
        <p14:creationId xmlns:p14="http://schemas.microsoft.com/office/powerpoint/2010/main" val="14768851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AAED-714E-998D-26A4-30ACC4DCFC16}"/>
              </a:ext>
            </a:extLst>
          </p:cNvPr>
          <p:cNvSpPr>
            <a:spLocks noGrp="1"/>
          </p:cNvSpPr>
          <p:nvPr>
            <p:ph type="title"/>
          </p:nvPr>
        </p:nvSpPr>
        <p:spPr>
          <a:xfrm>
            <a:off x="838200" y="365125"/>
            <a:ext cx="10515600" cy="1235075"/>
          </a:xfrm>
        </p:spPr>
        <p:txBody>
          <a:bodyPr>
            <a:normAutofit/>
          </a:bodyPr>
          <a:lstStyle/>
          <a:p>
            <a:r>
              <a:rPr lang="en-US" sz="3200" b="1" dirty="0">
                <a:latin typeface="Calibri" panose="020F0502020204030204" pitchFamily="34" charset="0"/>
                <a:cs typeface="Calibri" panose="020F0502020204030204" pitchFamily="34" charset="0"/>
              </a:rPr>
              <a:t>Recommendations for British Airways based on customer feedback</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CD62F48-FA81-BE5D-5265-DC9368A06AA5}"/>
              </a:ext>
            </a:extLst>
          </p:cNvPr>
          <p:cNvSpPr>
            <a:spLocks noGrp="1"/>
          </p:cNvSpPr>
          <p:nvPr>
            <p:ph idx="1"/>
          </p:nvPr>
        </p:nvSpPr>
        <p:spPr>
          <a:xfrm>
            <a:off x="838200" y="1690688"/>
            <a:ext cx="10515600" cy="4486275"/>
          </a:xfrm>
        </p:spPr>
        <p:txBody>
          <a:bodyPr>
            <a:noAutofit/>
          </a:bodyPr>
          <a:lstStyle/>
          <a:p>
            <a:pPr marL="0" indent="0">
              <a:buNone/>
            </a:pPr>
            <a:r>
              <a:rPr lang="en-US" sz="1800" b="1" dirty="0">
                <a:solidFill>
                  <a:schemeClr val="tx1"/>
                </a:solidFill>
                <a:latin typeface="Calibri" panose="020F0502020204030204" pitchFamily="34" charset="0"/>
                <a:cs typeface="Calibri" panose="020F0502020204030204" pitchFamily="34" charset="0"/>
              </a:rPr>
              <a:t>1. Improve In-flight Entertainment:</a:t>
            </a:r>
          </a:p>
          <a:p>
            <a:r>
              <a:rPr lang="en-US" sz="1800" dirty="0">
                <a:solidFill>
                  <a:schemeClr val="tx1"/>
                </a:solidFill>
                <a:latin typeface="Calibri" panose="020F0502020204030204" pitchFamily="34" charset="0"/>
                <a:cs typeface="Calibri" panose="020F0502020204030204" pitchFamily="34" charset="0"/>
              </a:rPr>
              <a:t>Enhance the variety and quality of in-flight entertainment options.</a:t>
            </a:r>
          </a:p>
          <a:p>
            <a:r>
              <a:rPr lang="en-US" sz="1800" dirty="0">
                <a:solidFill>
                  <a:schemeClr val="tx1"/>
                </a:solidFill>
                <a:latin typeface="Calibri" panose="020F0502020204030204" pitchFamily="34" charset="0"/>
                <a:cs typeface="Calibri" panose="020F0502020204030204" pitchFamily="34" charset="0"/>
              </a:rPr>
              <a:t>Provide a wide selection of movies, TV shows, music, and games.</a:t>
            </a:r>
          </a:p>
          <a:p>
            <a:pPr marL="0" indent="0">
              <a:buNone/>
            </a:pPr>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b="1" dirty="0">
                <a:solidFill>
                  <a:schemeClr val="tx1"/>
                </a:solidFill>
                <a:latin typeface="Calibri" panose="020F0502020204030204" pitchFamily="34" charset="0"/>
                <a:cs typeface="Calibri" panose="020F0502020204030204" pitchFamily="34" charset="0"/>
              </a:rPr>
              <a:t>2. Optimize Flight Scheduling:</a:t>
            </a:r>
          </a:p>
          <a:p>
            <a:r>
              <a:rPr lang="en-US" sz="1800" dirty="0">
                <a:solidFill>
                  <a:schemeClr val="tx1"/>
                </a:solidFill>
                <a:latin typeface="Calibri" panose="020F0502020204030204" pitchFamily="34" charset="0"/>
                <a:cs typeface="Calibri" panose="020F0502020204030204" pitchFamily="34" charset="0"/>
              </a:rPr>
              <a:t>Address frequent delays and cancellations by evaluating flight schedules.</a:t>
            </a:r>
          </a:p>
          <a:p>
            <a:r>
              <a:rPr lang="en-US" sz="1800" dirty="0">
                <a:solidFill>
                  <a:schemeClr val="tx1"/>
                </a:solidFill>
                <a:latin typeface="Calibri" panose="020F0502020204030204" pitchFamily="34" charset="0"/>
                <a:cs typeface="Calibri" panose="020F0502020204030204" pitchFamily="34" charset="0"/>
              </a:rPr>
              <a:t>Proactively manage potential issues to minimize disruptions.</a:t>
            </a:r>
          </a:p>
          <a:p>
            <a:pPr marL="0" indent="0">
              <a:buNone/>
            </a:pPr>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b="1" dirty="0">
                <a:solidFill>
                  <a:schemeClr val="tx1"/>
                </a:solidFill>
                <a:latin typeface="Calibri" panose="020F0502020204030204" pitchFamily="34" charset="0"/>
                <a:cs typeface="Calibri" panose="020F0502020204030204" pitchFamily="34" charset="0"/>
              </a:rPr>
              <a:t>3. Enhance Customer Service Training:</a:t>
            </a:r>
          </a:p>
          <a:p>
            <a:r>
              <a:rPr lang="en-US" sz="1800" dirty="0">
                <a:solidFill>
                  <a:schemeClr val="tx1"/>
                </a:solidFill>
                <a:latin typeface="Calibri" panose="020F0502020204030204" pitchFamily="34" charset="0"/>
                <a:cs typeface="Calibri" panose="020F0502020204030204" pitchFamily="34" charset="0"/>
              </a:rPr>
              <a:t>Invest in comprehensive training for flight attendants.</a:t>
            </a:r>
          </a:p>
          <a:p>
            <a:r>
              <a:rPr lang="en-US" sz="1800" dirty="0">
                <a:solidFill>
                  <a:schemeClr val="tx1"/>
                </a:solidFill>
                <a:latin typeface="Calibri" panose="020F0502020204030204" pitchFamily="34" charset="0"/>
                <a:cs typeface="Calibri" panose="020F0502020204030204" pitchFamily="34" charset="0"/>
              </a:rPr>
              <a:t>Focus on empathy, problem-solving, and effective communication.</a:t>
            </a:r>
          </a:p>
        </p:txBody>
      </p:sp>
    </p:spTree>
    <p:extLst>
      <p:ext uri="{BB962C8B-B14F-4D97-AF65-F5344CB8AC3E}">
        <p14:creationId xmlns:p14="http://schemas.microsoft.com/office/powerpoint/2010/main" val="3789927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FEDE-630B-7B13-1D97-E5C8904F46D3}"/>
              </a:ext>
            </a:extLst>
          </p:cNvPr>
          <p:cNvSpPr>
            <a:spLocks noGrp="1"/>
          </p:cNvSpPr>
          <p:nvPr>
            <p:ph type="title"/>
          </p:nvPr>
        </p:nvSpPr>
        <p:spPr/>
        <p:txBody>
          <a:bodyPr>
            <a:normAutofit/>
          </a:bodyPr>
          <a:lstStyle/>
          <a:p>
            <a:endParaRPr lang="en-IN" sz="3200" b="1"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99823C1-23CF-A923-F3D8-C47AD1533E01}"/>
              </a:ext>
            </a:extLst>
          </p:cNvPr>
          <p:cNvSpPr>
            <a:spLocks noGrp="1"/>
          </p:cNvSpPr>
          <p:nvPr>
            <p:ph idx="1"/>
          </p:nvPr>
        </p:nvSpPr>
        <p:spPr/>
        <p:txBody>
          <a:bodyPr>
            <a:normAutofit/>
          </a:bodyPr>
          <a:lstStyle/>
          <a:p>
            <a:pPr marL="0" indent="0">
              <a:buNone/>
            </a:pPr>
            <a:r>
              <a:rPr lang="en-US" sz="1800" b="1" dirty="0">
                <a:solidFill>
                  <a:schemeClr val="tx1"/>
                </a:solidFill>
                <a:latin typeface="Calibri" panose="020F0502020204030204" pitchFamily="34" charset="0"/>
                <a:cs typeface="Calibri" panose="020F0502020204030204" pitchFamily="34" charset="0"/>
              </a:rPr>
              <a:t>4. Implement a Robust Feedback System:</a:t>
            </a:r>
          </a:p>
          <a:p>
            <a:r>
              <a:rPr lang="en-US" sz="1800" dirty="0">
                <a:solidFill>
                  <a:schemeClr val="tx1"/>
                </a:solidFill>
                <a:latin typeface="Calibri" panose="020F0502020204030204" pitchFamily="34" charset="0"/>
                <a:cs typeface="Calibri" panose="020F0502020204030204" pitchFamily="34" charset="0"/>
              </a:rPr>
              <a:t>Establish a streamlined feedback system.</a:t>
            </a:r>
          </a:p>
          <a:p>
            <a:r>
              <a:rPr lang="en-US" sz="1800" dirty="0">
                <a:solidFill>
                  <a:schemeClr val="tx1"/>
                </a:solidFill>
                <a:latin typeface="Calibri" panose="020F0502020204030204" pitchFamily="34" charset="0"/>
                <a:cs typeface="Calibri" panose="020F0502020204030204" pitchFamily="34" charset="0"/>
              </a:rPr>
              <a:t>Promptly respond to feedback and take necessary actions.</a:t>
            </a:r>
          </a:p>
          <a:p>
            <a:pPr marL="0" indent="0">
              <a:buNone/>
            </a:pPr>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b="1" dirty="0">
                <a:solidFill>
                  <a:schemeClr val="tx1"/>
                </a:solidFill>
                <a:latin typeface="Calibri" panose="020F0502020204030204" pitchFamily="34" charset="0"/>
                <a:cs typeface="Calibri" panose="020F0502020204030204" pitchFamily="34" charset="0"/>
              </a:rPr>
              <a:t>5. Personalized Offers and Loyalty Rewards:</a:t>
            </a:r>
          </a:p>
          <a:p>
            <a:r>
              <a:rPr lang="en-US" sz="1800" dirty="0">
                <a:solidFill>
                  <a:schemeClr val="tx1"/>
                </a:solidFill>
                <a:latin typeface="Calibri" panose="020F0502020204030204" pitchFamily="34" charset="0"/>
                <a:cs typeface="Calibri" panose="020F0502020204030204" pitchFamily="34" charset="0"/>
              </a:rPr>
              <a:t>Implement personalized offers and loyalty rewards.</a:t>
            </a:r>
          </a:p>
          <a:p>
            <a:r>
              <a:rPr lang="en-US" sz="1800" dirty="0">
                <a:solidFill>
                  <a:schemeClr val="tx1"/>
                </a:solidFill>
                <a:latin typeface="Calibri" panose="020F0502020204030204" pitchFamily="34" charset="0"/>
                <a:cs typeface="Calibri" panose="020F0502020204030204" pitchFamily="34" charset="0"/>
              </a:rPr>
              <a:t>Tailor offers based on individual preferences to enhance customer retention.</a:t>
            </a:r>
            <a:endParaRPr lang="en-IN" sz="1800" dirty="0">
              <a:solidFill>
                <a:schemeClr val="tx1"/>
              </a:solidFill>
              <a:latin typeface="Calibri" panose="020F0502020204030204" pitchFamily="34" charset="0"/>
              <a:cs typeface="Calibri" panose="020F0502020204030204" pitchFamily="34" charset="0"/>
            </a:endParaRPr>
          </a:p>
          <a:p>
            <a:endParaRPr lang="en-IN" sz="1800" dirty="0">
              <a:solidFill>
                <a:schemeClr val="tx1"/>
              </a:solidFill>
            </a:endParaRPr>
          </a:p>
        </p:txBody>
      </p:sp>
    </p:spTree>
    <p:extLst>
      <p:ext uri="{BB962C8B-B14F-4D97-AF65-F5344CB8AC3E}">
        <p14:creationId xmlns:p14="http://schemas.microsoft.com/office/powerpoint/2010/main" val="182782109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0BB3-F809-DD6D-0AFA-EF32EBF88A08}"/>
              </a:ext>
            </a:extLst>
          </p:cNvPr>
          <p:cNvSpPr>
            <a:spLocks noGrp="1"/>
          </p:cNvSpPr>
          <p:nvPr>
            <p:ph type="title"/>
          </p:nvPr>
        </p:nvSpPr>
        <p:spPr/>
        <p:txBody>
          <a:bodyPr>
            <a:normAutofit/>
          </a:bodyPr>
          <a:lstStyle/>
          <a:p>
            <a:r>
              <a:rPr lang="en-US" sz="3200" b="1" dirty="0">
                <a:solidFill>
                  <a:schemeClr val="tx1"/>
                </a:solidFill>
                <a:latin typeface="Calibri" panose="020F0502020204030204" pitchFamily="34" charset="0"/>
                <a:cs typeface="Calibri" panose="020F0502020204030204" pitchFamily="34" charset="0"/>
              </a:rPr>
              <a:t>Conclusion</a:t>
            </a:r>
            <a:endParaRPr lang="en-IN" sz="3200" dirty="0"/>
          </a:p>
        </p:txBody>
      </p:sp>
      <p:sp>
        <p:nvSpPr>
          <p:cNvPr id="3" name="Content Placeholder 2">
            <a:extLst>
              <a:ext uri="{FF2B5EF4-FFF2-40B4-BE49-F238E27FC236}">
                <a16:creationId xmlns:a16="http://schemas.microsoft.com/office/drawing/2014/main" id="{DB798ACC-FD2B-DD4D-62B5-EF48F9689F67}"/>
              </a:ext>
            </a:extLst>
          </p:cNvPr>
          <p:cNvSpPr>
            <a:spLocks noGrp="1"/>
          </p:cNvSpPr>
          <p:nvPr>
            <p:ph idx="1"/>
          </p:nvPr>
        </p:nvSpPr>
        <p:spPr>
          <a:xfrm>
            <a:off x="838200" y="1690688"/>
            <a:ext cx="10515600" cy="4486275"/>
          </a:xfrm>
        </p:spPr>
        <p:txBody>
          <a:bodyPr>
            <a:noAutofit/>
          </a:bodyPr>
          <a:lstStyle/>
          <a:p>
            <a:pPr marL="0" indent="0">
              <a:buNone/>
            </a:pPr>
            <a:r>
              <a:rPr lang="en-US" sz="1800" b="1" dirty="0">
                <a:solidFill>
                  <a:schemeClr val="tx1"/>
                </a:solidFill>
                <a:latin typeface="Calibri" panose="020F0502020204030204" pitchFamily="34" charset="0"/>
                <a:cs typeface="Calibri" panose="020F0502020204030204" pitchFamily="34" charset="0"/>
              </a:rPr>
              <a:t>1.Customer Sentiment Overview: </a:t>
            </a:r>
            <a:r>
              <a:rPr lang="en-US" sz="1800" dirty="0">
                <a:solidFill>
                  <a:schemeClr val="tx1"/>
                </a:solidFill>
                <a:latin typeface="Calibri" panose="020F0502020204030204" pitchFamily="34" charset="0"/>
                <a:cs typeface="Calibri" panose="020F0502020204030204" pitchFamily="34" charset="0"/>
              </a:rPr>
              <a:t>The sentiment analysis indicates a predominantly neutral sentiment among reviews, suggesting a balanced mix of positive and negative feedback. However, there is potential for enhancing overall customer satisfaction.</a:t>
            </a:r>
          </a:p>
          <a:p>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b="1" dirty="0">
                <a:solidFill>
                  <a:schemeClr val="tx1"/>
                </a:solidFill>
                <a:latin typeface="Calibri" panose="020F0502020204030204" pitchFamily="34" charset="0"/>
                <a:cs typeface="Calibri" panose="020F0502020204030204" pitchFamily="34" charset="0"/>
              </a:rPr>
              <a:t>2. Strengths Recognized:</a:t>
            </a:r>
          </a:p>
          <a:p>
            <a:r>
              <a:rPr lang="en-US" sz="1800" dirty="0">
                <a:solidFill>
                  <a:schemeClr val="tx1"/>
                </a:solidFill>
                <a:latin typeface="Calibri" panose="020F0502020204030204" pitchFamily="34" charset="0"/>
                <a:cs typeface="Calibri" panose="020F0502020204030204" pitchFamily="34" charset="0"/>
              </a:rPr>
              <a:t> British Airways was praised for its efficient and friendly check-in process.</a:t>
            </a:r>
          </a:p>
          <a:p>
            <a:r>
              <a:rPr lang="en-US" sz="1800" dirty="0">
                <a:solidFill>
                  <a:schemeClr val="tx1"/>
                </a:solidFill>
                <a:latin typeface="Calibri" panose="020F0502020204030204" pitchFamily="34" charset="0"/>
                <a:cs typeface="Calibri" panose="020F0502020204030204" pitchFamily="34" charset="0"/>
              </a:rPr>
              <a:t> Passengers appreciated the substantial in-flight meals provided.</a:t>
            </a:r>
          </a:p>
          <a:p>
            <a:r>
              <a:rPr lang="en-US" sz="1800" dirty="0">
                <a:solidFill>
                  <a:schemeClr val="tx1"/>
                </a:solidFill>
                <a:latin typeface="Calibri" panose="020F0502020204030204" pitchFamily="34" charset="0"/>
                <a:cs typeface="Calibri" panose="020F0502020204030204" pitchFamily="34" charset="0"/>
              </a:rPr>
              <a:t> The range of in-flight entertainment options was deemed satisfactory.</a:t>
            </a:r>
          </a:p>
          <a:p>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b="1" dirty="0">
                <a:solidFill>
                  <a:schemeClr val="tx1"/>
                </a:solidFill>
                <a:latin typeface="Calibri" panose="020F0502020204030204" pitchFamily="34" charset="0"/>
                <a:cs typeface="Calibri" panose="020F0502020204030204" pitchFamily="34" charset="0"/>
              </a:rPr>
              <a:t>3. Identified Weaknesses:</a:t>
            </a:r>
          </a:p>
          <a:p>
            <a:r>
              <a:rPr lang="en-US" sz="1800" dirty="0">
                <a:solidFill>
                  <a:schemeClr val="tx1"/>
                </a:solidFill>
                <a:latin typeface="Calibri" panose="020F0502020204030204" pitchFamily="34" charset="0"/>
                <a:cs typeface="Calibri" panose="020F0502020204030204" pitchFamily="34" charset="0"/>
              </a:rPr>
              <a:t> Negative feedback highlighted issues with flight delays and insufficient communication during disruptions.</a:t>
            </a:r>
          </a:p>
          <a:p>
            <a:r>
              <a:rPr lang="en-US" sz="1800" dirty="0">
                <a:solidFill>
                  <a:schemeClr val="tx1"/>
                </a:solidFill>
                <a:latin typeface="Calibri" panose="020F0502020204030204" pitchFamily="34" charset="0"/>
                <a:cs typeface="Calibri" panose="020F0502020204030204" pitchFamily="34" charset="0"/>
              </a:rPr>
              <a:t> Some passengers reported subpar customer service experiences.</a:t>
            </a:r>
          </a:p>
        </p:txBody>
      </p:sp>
    </p:spTree>
    <p:extLst>
      <p:ext uri="{BB962C8B-B14F-4D97-AF65-F5344CB8AC3E}">
        <p14:creationId xmlns:p14="http://schemas.microsoft.com/office/powerpoint/2010/main" val="166931587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435-C179-4E3B-3D69-B8E0CBA8F5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8DCBB2-C1FB-E683-C3F5-359C047F9AB8}"/>
              </a:ext>
            </a:extLst>
          </p:cNvPr>
          <p:cNvSpPr>
            <a:spLocks noGrp="1"/>
          </p:cNvSpPr>
          <p:nvPr>
            <p:ph idx="1"/>
          </p:nvPr>
        </p:nvSpPr>
        <p:spPr/>
        <p:txBody>
          <a:bodyPr>
            <a:normAutofit/>
          </a:bodyPr>
          <a:lstStyle/>
          <a:p>
            <a:pPr marL="0" indent="0">
              <a:buNone/>
            </a:pPr>
            <a:r>
              <a:rPr lang="en-US" sz="1800" b="1" dirty="0">
                <a:solidFill>
                  <a:schemeClr val="tx1"/>
                </a:solidFill>
                <a:latin typeface="Calibri" panose="020F0502020204030204" pitchFamily="34" charset="0"/>
                <a:cs typeface="Calibri" panose="020F0502020204030204" pitchFamily="34" charset="0"/>
              </a:rPr>
              <a:t>4. Actionable Recommendations:</a:t>
            </a:r>
          </a:p>
          <a:p>
            <a:r>
              <a:rPr lang="en-US" sz="1800" dirty="0">
                <a:solidFill>
                  <a:schemeClr val="tx1"/>
                </a:solidFill>
                <a:latin typeface="Calibri" panose="020F0502020204030204" pitchFamily="34" charset="0"/>
                <a:cs typeface="Calibri" panose="020F0502020204030204" pitchFamily="34" charset="0"/>
              </a:rPr>
              <a:t> Enhance in-flight entertainment to cater to diverse passenger preferences.</a:t>
            </a:r>
          </a:p>
          <a:p>
            <a:r>
              <a:rPr lang="en-US" sz="1800" dirty="0">
                <a:solidFill>
                  <a:schemeClr val="tx1"/>
                </a:solidFill>
                <a:latin typeface="Calibri" panose="020F0502020204030204" pitchFamily="34" charset="0"/>
                <a:cs typeface="Calibri" panose="020F0502020204030204" pitchFamily="34" charset="0"/>
              </a:rPr>
              <a:t> Optimize flight scheduling to minimize delays and disruptions.</a:t>
            </a:r>
          </a:p>
          <a:p>
            <a:r>
              <a:rPr lang="en-US" sz="1800" dirty="0">
                <a:solidFill>
                  <a:schemeClr val="tx1"/>
                </a:solidFill>
                <a:latin typeface="Calibri" panose="020F0502020204030204" pitchFamily="34" charset="0"/>
                <a:cs typeface="Calibri" panose="020F0502020204030204" pitchFamily="34" charset="0"/>
              </a:rPr>
              <a:t>  Invest in comprehensive customer service training to improve interactions with passengers.</a:t>
            </a:r>
          </a:p>
          <a:p>
            <a:r>
              <a:rPr lang="en-US" sz="1800" dirty="0">
                <a:solidFill>
                  <a:schemeClr val="tx1"/>
                </a:solidFill>
                <a:latin typeface="Calibri" panose="020F0502020204030204" pitchFamily="34" charset="0"/>
                <a:cs typeface="Calibri" panose="020F0502020204030204" pitchFamily="34" charset="0"/>
              </a:rPr>
              <a:t> Implement a robust feedback system to promptly address customer concerns.</a:t>
            </a:r>
          </a:p>
          <a:p>
            <a:r>
              <a:rPr lang="en-US" sz="1800" dirty="0">
                <a:solidFill>
                  <a:schemeClr val="tx1"/>
                </a:solidFill>
                <a:latin typeface="Calibri" panose="020F0502020204030204" pitchFamily="34" charset="0"/>
                <a:cs typeface="Calibri" panose="020F0502020204030204" pitchFamily="34" charset="0"/>
              </a:rPr>
              <a:t> Offer personalized incentives and loyalty rewards to enhance customer retention.</a:t>
            </a:r>
          </a:p>
          <a:p>
            <a:pPr marL="0" indent="0">
              <a:buNone/>
            </a:pPr>
            <a:endParaRPr lang="en-US" sz="1800" dirty="0">
              <a:solidFill>
                <a:schemeClr val="tx1"/>
              </a:solidFill>
              <a:latin typeface="Calibri" panose="020F0502020204030204" pitchFamily="34" charset="0"/>
              <a:cs typeface="Calibri" panose="020F0502020204030204" pitchFamily="34" charset="0"/>
            </a:endParaRPr>
          </a:p>
          <a:p>
            <a:pPr marL="0" indent="0">
              <a:buNone/>
            </a:pPr>
            <a:r>
              <a:rPr lang="en-US" sz="1800" dirty="0">
                <a:solidFill>
                  <a:schemeClr val="tx1"/>
                </a:solidFill>
                <a:latin typeface="Calibri" panose="020F0502020204030204" pitchFamily="34" charset="0"/>
                <a:cs typeface="Calibri" panose="020F0502020204030204" pitchFamily="34" charset="0"/>
              </a:rPr>
              <a:t>Implementing these recommendations will enable British Airways to address key issues and capitalize on opportunities to enhance overall customer satisfaction and service quality.</a:t>
            </a:r>
            <a:endParaRPr lang="en-IN" sz="1800" dirty="0">
              <a:solidFill>
                <a:schemeClr val="tx1"/>
              </a:solidFill>
              <a:latin typeface="Calibri" panose="020F0502020204030204" pitchFamily="34" charset="0"/>
              <a:cs typeface="Calibri" panose="020F0502020204030204" pitchFamily="34" charset="0"/>
            </a:endParaRPr>
          </a:p>
          <a:p>
            <a:endParaRPr lang="en-IN" sz="1800" dirty="0">
              <a:solidFill>
                <a:schemeClr val="tx1"/>
              </a:solidFill>
            </a:endParaRPr>
          </a:p>
        </p:txBody>
      </p:sp>
    </p:spTree>
    <p:extLst>
      <p:ext uri="{BB962C8B-B14F-4D97-AF65-F5344CB8AC3E}">
        <p14:creationId xmlns:p14="http://schemas.microsoft.com/office/powerpoint/2010/main" val="16503393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32AC-B188-1ADE-2975-05267FA3D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89FA7A-6C78-E26B-BBB3-9D7B40348AEC}"/>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17CBE10-219A-DB3D-4975-F3C03496AC0F}"/>
              </a:ext>
            </a:extLst>
          </p:cNvPr>
          <p:cNvSpPr/>
          <p:nvPr/>
        </p:nvSpPr>
        <p:spPr>
          <a:xfrm>
            <a:off x="3092572" y="2417885"/>
            <a:ext cx="5883764" cy="2554545"/>
          </a:xfrm>
          <a:prstGeom prst="rect">
            <a:avLst/>
          </a:prstGeom>
          <a:noFill/>
          <a:ln>
            <a:noFill/>
          </a:ln>
          <a:effectLst>
            <a:outerShdw blurRad="190500" dist="228600" dir="2700000" algn="ctr">
              <a:srgbClr val="000000">
                <a:alpha val="30000"/>
              </a:srgbClr>
            </a:outerShdw>
          </a:effectLst>
          <a:scene3d>
            <a:camera prst="obliqueTopLeft"/>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8000" dirty="0">
                <a:ln w="0"/>
                <a:solidFill>
                  <a:schemeClr val="tx1"/>
                </a:solidFill>
                <a:effectLst>
                  <a:outerShdw blurRad="50800" dist="38100" dir="18900000" algn="bl" rotWithShape="0">
                    <a:prstClr val="black">
                      <a:alpha val="40000"/>
                    </a:prstClr>
                  </a:outerShdw>
                </a:effectLst>
                <a:latin typeface="Algerian" panose="04020705040A02060702" pitchFamily="82" charset="0"/>
                <a:cs typeface="Calibri" panose="020F0502020204030204" pitchFamily="34" charset="0"/>
              </a:rPr>
              <a:t>Thank </a:t>
            </a:r>
          </a:p>
          <a:p>
            <a:pPr algn="ctr"/>
            <a:r>
              <a:rPr lang="en-US" sz="8000" dirty="0">
                <a:ln w="0"/>
                <a:solidFill>
                  <a:schemeClr val="tx1"/>
                </a:solidFill>
                <a:effectLst>
                  <a:outerShdw blurRad="50800" dist="38100" dir="18900000" algn="bl" rotWithShape="0">
                    <a:prstClr val="black">
                      <a:alpha val="40000"/>
                    </a:prstClr>
                  </a:outerShdw>
                </a:effectLst>
                <a:latin typeface="Algerian" panose="04020705040A02060702" pitchFamily="82" charset="0"/>
                <a:cs typeface="Calibri" panose="020F0502020204030204" pitchFamily="34" charset="0"/>
              </a:rPr>
              <a:t>You</a:t>
            </a:r>
          </a:p>
        </p:txBody>
      </p:sp>
    </p:spTree>
    <p:extLst>
      <p:ext uri="{BB962C8B-B14F-4D97-AF65-F5344CB8AC3E}">
        <p14:creationId xmlns:p14="http://schemas.microsoft.com/office/powerpoint/2010/main" val="14667193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noFill/>
        </p:spPr>
        <p:txBody>
          <a:bodyPr>
            <a:normAutofit/>
          </a:bodyPr>
          <a:lstStyle/>
          <a:p>
            <a:r>
              <a:rPr lang="en-GB" sz="32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1042737" y="1507958"/>
            <a:ext cx="10311063" cy="4669005"/>
          </a:xfrm>
          <a:noFill/>
        </p:spPr>
        <p:txBody>
          <a:bodyPr>
            <a:normAutofit/>
          </a:bodyPr>
          <a:lstStyle/>
          <a:p>
            <a:r>
              <a:rPr lang="en-US" sz="1800" dirty="0">
                <a:solidFill>
                  <a:schemeClr val="tx1"/>
                </a:solidFill>
                <a:latin typeface="Calibri" panose="020F0502020204030204" pitchFamily="34" charset="0"/>
                <a:cs typeface="Calibri" panose="020F0502020204030204" pitchFamily="34" charset="0"/>
              </a:rPr>
              <a:t>Today's highly competitive airline industry, customer satisfaction and experience play a pivotal role in driving business success and fostering customer loyalty. British Airways, as a renowned airline, recognizes the importance of understanding customer sentiments and continuously improving service quality to meet evolving passenger expectations.</a:t>
            </a:r>
          </a:p>
          <a:p>
            <a:endParaRPr lang="en-US" sz="1800" dirty="0">
              <a:solidFill>
                <a:schemeClr val="tx1"/>
              </a:solidFill>
              <a:latin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cs typeface="Calibri" panose="020F0502020204030204" pitchFamily="34" charset="0"/>
              </a:rPr>
              <a:t>The objective of this project is to conduct a comprehensive analysis of customer review data pertaining to British Airways. By harnessing the power of natural language processing (NLP), sentiment analysis, and data visualization techniques, we aim to derive actionable insights from customer feedback. This analysis will provide valuable information about customer sentiments, concerns, and satisfaction levels, enabling British Airways to make informed decisions and implement targeted improvements across various service touchpoints.</a:t>
            </a:r>
            <a:endParaRPr lang="en-GB"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10817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443B-65BD-1940-FAA2-1A667220DC55}"/>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OVERVIEW OF CUSTOMER FEEDBACK DATASET</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B2DC2BB-E023-1936-FB46-B0E871D36873}"/>
              </a:ext>
            </a:extLst>
          </p:cNvPr>
          <p:cNvSpPr>
            <a:spLocks noGrp="1"/>
          </p:cNvSpPr>
          <p:nvPr>
            <p:ph idx="1"/>
          </p:nvPr>
        </p:nvSpPr>
        <p:spPr>
          <a:xfrm>
            <a:off x="1090863" y="1690688"/>
            <a:ext cx="10262937" cy="5035427"/>
          </a:xfrm>
        </p:spPr>
        <p:txBody>
          <a:bodyPr>
            <a:noAutofit/>
          </a:bodyPr>
          <a:lstStyle/>
          <a:p>
            <a:r>
              <a:rPr lang="en-US" sz="1800" b="1" dirty="0">
                <a:solidFill>
                  <a:schemeClr val="tx1"/>
                </a:solidFill>
                <a:latin typeface="Calibri" panose="020F0502020204030204" pitchFamily="34" charset="0"/>
                <a:cs typeface="Calibri" panose="020F0502020204030204" pitchFamily="34" charset="0"/>
              </a:rPr>
              <a:t>Dataset Source: </a:t>
            </a:r>
            <a:r>
              <a:rPr lang="en-US" sz="1800" dirty="0">
                <a:solidFill>
                  <a:schemeClr val="tx1"/>
                </a:solidFill>
                <a:latin typeface="Calibri" panose="020F0502020204030204" pitchFamily="34" charset="0"/>
                <a:cs typeface="Calibri" panose="020F0502020204030204" pitchFamily="34" charset="0"/>
              </a:rPr>
              <a:t>Customer feedback reviews related to British Airways is extracted from the Skytrax website using web scraping.</a:t>
            </a:r>
          </a:p>
          <a:p>
            <a:r>
              <a:rPr lang="en-US" sz="1800" b="1" dirty="0">
                <a:solidFill>
                  <a:schemeClr val="tx1"/>
                </a:solidFill>
                <a:latin typeface="Calibri" panose="020F0502020204030204" pitchFamily="34" charset="0"/>
                <a:cs typeface="Calibri" panose="020F0502020204030204" pitchFamily="34" charset="0"/>
              </a:rPr>
              <a:t>Total Number of Reviews: </a:t>
            </a:r>
            <a:r>
              <a:rPr lang="en-US" sz="1800" dirty="0">
                <a:solidFill>
                  <a:schemeClr val="tx1"/>
                </a:solidFill>
                <a:latin typeface="Calibri" panose="020F0502020204030204" pitchFamily="34" charset="0"/>
                <a:cs typeface="Calibri" panose="020F0502020204030204" pitchFamily="34" charset="0"/>
              </a:rPr>
              <a:t>3500</a:t>
            </a:r>
            <a:endParaRPr lang="en-US" sz="1800" b="1" dirty="0">
              <a:solidFill>
                <a:schemeClr val="tx1"/>
              </a:solidFill>
              <a:latin typeface="Calibri" panose="020F0502020204030204" pitchFamily="34" charset="0"/>
              <a:cs typeface="Calibri" panose="020F0502020204030204" pitchFamily="34" charset="0"/>
            </a:endParaRPr>
          </a:p>
          <a:p>
            <a:r>
              <a:rPr lang="en-US" sz="1800" b="1" dirty="0">
                <a:solidFill>
                  <a:schemeClr val="tx1"/>
                </a:solidFill>
                <a:latin typeface="Calibri" panose="020F0502020204030204" pitchFamily="34" charset="0"/>
                <a:cs typeface="Calibri" panose="020F0502020204030204" pitchFamily="34" charset="0"/>
              </a:rPr>
              <a:t>Scraping and Data Collection: </a:t>
            </a:r>
            <a:r>
              <a:rPr lang="en-US" sz="1800" dirty="0">
                <a:solidFill>
                  <a:schemeClr val="tx1"/>
                </a:solidFill>
                <a:latin typeface="Calibri" panose="020F0502020204030204" pitchFamily="34" charset="0"/>
                <a:cs typeface="Calibri" panose="020F0502020204030204" pitchFamily="34" charset="0"/>
              </a:rPr>
              <a:t>Utilized Python and BeautifulSoup for web scraping to extract review data from the Skytrax website.</a:t>
            </a:r>
          </a:p>
          <a:p>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14538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3432-08A0-5AE8-C445-C11B2F0FB9A9}"/>
              </a:ext>
            </a:extLst>
          </p:cNvPr>
          <p:cNvSpPr>
            <a:spLocks noGrp="1"/>
          </p:cNvSpPr>
          <p:nvPr>
            <p:ph type="title"/>
          </p:nvPr>
        </p:nvSpPr>
        <p:spPr/>
        <p:txBody>
          <a:bodyPr>
            <a:normAutofit/>
          </a:bodyPr>
          <a:lstStyle/>
          <a:p>
            <a:r>
              <a:rPr lang="en-IN" sz="3200" b="1" dirty="0">
                <a:latin typeface="Calibri" panose="020F0502020204030204" pitchFamily="34" charset="0"/>
                <a:cs typeface="Calibri" panose="020F0502020204030204" pitchFamily="34" charset="0"/>
              </a:rPr>
              <a:t>Data Preprocessing</a:t>
            </a:r>
            <a:endParaRPr lang="en-IN" sz="3200" dirty="0"/>
          </a:p>
        </p:txBody>
      </p:sp>
      <p:sp>
        <p:nvSpPr>
          <p:cNvPr id="3" name="Content Placeholder 2">
            <a:extLst>
              <a:ext uri="{FF2B5EF4-FFF2-40B4-BE49-F238E27FC236}">
                <a16:creationId xmlns:a16="http://schemas.microsoft.com/office/drawing/2014/main" id="{A268F457-E705-9076-14DB-52DD2B0D6DC7}"/>
              </a:ext>
            </a:extLst>
          </p:cNvPr>
          <p:cNvSpPr>
            <a:spLocks noGrp="1"/>
          </p:cNvSpPr>
          <p:nvPr>
            <p:ph idx="1"/>
          </p:nvPr>
        </p:nvSpPr>
        <p:spPr/>
        <p:txBody>
          <a:bodyPr>
            <a:normAutofit/>
          </a:bodyPr>
          <a:lstStyle/>
          <a:p>
            <a:r>
              <a:rPr lang="en-US" sz="1800" b="1" dirty="0">
                <a:solidFill>
                  <a:schemeClr val="tx1"/>
                </a:solidFill>
                <a:latin typeface="Calibri" panose="020F0502020204030204" pitchFamily="34" charset="0"/>
                <a:cs typeface="Calibri" panose="020F0502020204030204" pitchFamily="34" charset="0"/>
              </a:rPr>
              <a:t>Text Cleaning: </a:t>
            </a:r>
            <a:r>
              <a:rPr lang="en-US" sz="1800" dirty="0">
                <a:solidFill>
                  <a:schemeClr val="tx1"/>
                </a:solidFill>
                <a:latin typeface="Calibri" panose="020F0502020204030204" pitchFamily="34" charset="0"/>
                <a:cs typeface="Calibri" panose="020F0502020204030204" pitchFamily="34" charset="0"/>
              </a:rPr>
              <a:t>Removed irrelevant text like "✅ Trip Verified" and other noise from each review to focus on meaningful content.</a:t>
            </a:r>
          </a:p>
          <a:p>
            <a:r>
              <a:rPr lang="en-US" sz="1800" b="1" dirty="0">
                <a:solidFill>
                  <a:schemeClr val="tx1"/>
                </a:solidFill>
                <a:latin typeface="Calibri" panose="020F0502020204030204" pitchFamily="34" charset="0"/>
                <a:cs typeface="Calibri" panose="020F0502020204030204" pitchFamily="34" charset="0"/>
              </a:rPr>
              <a:t>Data Cleaning: </a:t>
            </a:r>
            <a:r>
              <a:rPr lang="en-US" sz="1800" dirty="0">
                <a:solidFill>
                  <a:schemeClr val="tx1"/>
                </a:solidFill>
                <a:latin typeface="Calibri" panose="020F0502020204030204" pitchFamily="34" charset="0"/>
                <a:cs typeface="Calibri" panose="020F0502020204030204" pitchFamily="34" charset="0"/>
              </a:rPr>
              <a:t>Performed comprehensive data cleaning tasks, including handling missing or duplicate entries, standardizing text formats and removing special characters, user handles, tokenization and removal of stop words.</a:t>
            </a:r>
          </a:p>
          <a:p>
            <a:r>
              <a:rPr lang="en-US" sz="1800" b="1" dirty="0">
                <a:solidFill>
                  <a:schemeClr val="tx1"/>
                </a:solidFill>
                <a:latin typeface="Calibri" panose="020F0502020204030204" pitchFamily="34" charset="0"/>
                <a:cs typeface="Calibri" panose="020F0502020204030204" pitchFamily="34" charset="0"/>
              </a:rPr>
              <a:t>Data Transformation:</a:t>
            </a:r>
            <a:r>
              <a:rPr lang="en-US" sz="1800" dirty="0">
                <a:solidFill>
                  <a:schemeClr val="tx1"/>
                </a:solidFill>
                <a:latin typeface="Calibri" panose="020F0502020204030204" pitchFamily="34" charset="0"/>
                <a:cs typeface="Calibri" panose="020F0502020204030204" pitchFamily="34" charset="0"/>
              </a:rPr>
              <a:t> lemmatization or stemming to normalize text data, tokenization of the dataset using </a:t>
            </a:r>
            <a:r>
              <a:rPr lang="en-US" sz="1800" dirty="0" err="1">
                <a:solidFill>
                  <a:schemeClr val="tx1"/>
                </a:solidFill>
                <a:latin typeface="Calibri" panose="020F0502020204030204" pitchFamily="34" charset="0"/>
                <a:cs typeface="Calibri" panose="020F0502020204030204" pitchFamily="34" charset="0"/>
              </a:rPr>
              <a:t>RegexpTokenizer</a:t>
            </a:r>
            <a:r>
              <a:rPr lang="en-US" sz="1800" dirty="0">
                <a:solidFill>
                  <a:schemeClr val="tx1"/>
                </a:solidFill>
                <a:latin typeface="Calibri" panose="020F0502020204030204" pitchFamily="34" charset="0"/>
                <a:cs typeface="Calibri" panose="020F0502020204030204" pitchFamily="34" charset="0"/>
              </a:rPr>
              <a:t>.</a:t>
            </a:r>
          </a:p>
          <a:p>
            <a:r>
              <a:rPr lang="en-US" sz="1800" b="1" dirty="0">
                <a:solidFill>
                  <a:schemeClr val="tx1"/>
                </a:solidFill>
                <a:latin typeface="Calibri" panose="020F0502020204030204" pitchFamily="34" charset="0"/>
                <a:cs typeface="Calibri" panose="020F0502020204030204" pitchFamily="34" charset="0"/>
              </a:rPr>
              <a:t>Model Selection: </a:t>
            </a:r>
            <a:r>
              <a:rPr lang="en-US" sz="1800" dirty="0">
                <a:solidFill>
                  <a:schemeClr val="tx1"/>
                </a:solidFill>
                <a:latin typeface="Calibri" panose="020F0502020204030204" pitchFamily="34" charset="0"/>
                <a:cs typeface="Calibri" panose="020F0502020204030204" pitchFamily="34" charset="0"/>
              </a:rPr>
              <a:t>Count Vectorization and TF-IDF Vectorization both are tested along with </a:t>
            </a:r>
            <a:r>
              <a:rPr lang="en-US" sz="1800" dirty="0" err="1">
                <a:solidFill>
                  <a:schemeClr val="tx1"/>
                </a:solidFill>
                <a:latin typeface="Calibri" panose="020F0502020204030204" pitchFamily="34" charset="0"/>
                <a:cs typeface="Calibri" panose="020F0502020204030204" pitchFamily="34" charset="0"/>
              </a:rPr>
              <a:t>kmeans</a:t>
            </a:r>
            <a:r>
              <a:rPr lang="en-US" sz="1800" dirty="0">
                <a:solidFill>
                  <a:schemeClr val="tx1"/>
                </a:solidFill>
                <a:latin typeface="Calibri" panose="020F0502020204030204" pitchFamily="34" charset="0"/>
                <a:cs typeface="Calibri" panose="020F0502020204030204" pitchFamily="34" charset="0"/>
              </a:rPr>
              <a:t> algorithm for identifying the best vectorization technique for the dataset. TF-IDF stood out to be the best because of its Document Frequency dependents of our data.</a:t>
            </a:r>
          </a:p>
          <a:p>
            <a:endParaRPr lang="en-US" sz="1800" dirty="0">
              <a:solidFill>
                <a:schemeClr val="tx1"/>
              </a:solidFill>
              <a:latin typeface="Calibri" panose="020F0502020204030204" pitchFamily="34" charset="0"/>
              <a:cs typeface="Calibri" panose="020F0502020204030204" pitchFamily="34" charset="0"/>
            </a:endParaRPr>
          </a:p>
          <a:p>
            <a:endParaRPr lang="en-IN" sz="1800" dirty="0">
              <a:solidFill>
                <a:schemeClr val="tx1"/>
              </a:solidFill>
            </a:endParaRPr>
          </a:p>
        </p:txBody>
      </p:sp>
    </p:spTree>
    <p:extLst>
      <p:ext uri="{BB962C8B-B14F-4D97-AF65-F5344CB8AC3E}">
        <p14:creationId xmlns:p14="http://schemas.microsoft.com/office/powerpoint/2010/main" val="18178845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CE5D-9763-5E19-28E2-63380E180142}"/>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CLUSTERING ANALYSIS</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BCBFF4A-0785-CAD4-A283-0428B7701E51}"/>
              </a:ext>
            </a:extLst>
          </p:cNvPr>
          <p:cNvSpPr>
            <a:spLocks noGrp="1"/>
          </p:cNvSpPr>
          <p:nvPr>
            <p:ph idx="1"/>
          </p:nvPr>
        </p:nvSpPr>
        <p:spPr>
          <a:xfrm>
            <a:off x="838200" y="1837591"/>
            <a:ext cx="10515600" cy="4339371"/>
          </a:xfrm>
        </p:spPr>
        <p:txBody>
          <a:bodyPr>
            <a:normAutofit/>
          </a:bodyPr>
          <a:lstStyle/>
          <a:p>
            <a:r>
              <a:rPr lang="en-US" sz="1800" dirty="0">
                <a:latin typeface="Calibri" panose="020F0502020204030204" pitchFamily="34" charset="0"/>
                <a:cs typeface="Calibri" panose="020F0502020204030204" pitchFamily="34" charset="0"/>
              </a:rPr>
              <a:t>Created a cluster model using the k-means algorithm to analyze reviews scraped from a website.</a:t>
            </a:r>
          </a:p>
          <a:p>
            <a:r>
              <a:rPr lang="en-US" sz="1800" dirty="0">
                <a:latin typeface="Calibri" panose="020F0502020204030204" pitchFamily="34" charset="0"/>
                <a:cs typeface="Calibri" panose="020F0502020204030204" pitchFamily="34" charset="0"/>
              </a:rPr>
              <a:t>The goal was to differentiate between positive and negative reviews, which were intermingled on the website.</a:t>
            </a:r>
          </a:p>
          <a:p>
            <a:r>
              <a:rPr lang="en-US" sz="1800" dirty="0">
                <a:latin typeface="Calibri" panose="020F0502020204030204" pitchFamily="34" charset="0"/>
                <a:cs typeface="Calibri" panose="020F0502020204030204" pitchFamily="34" charset="0"/>
              </a:rPr>
              <a:t>The model clusters reviews based on similarities, aiding in the identification of sentiment without manual analysis.</a:t>
            </a:r>
          </a:p>
          <a:p>
            <a:endParaRPr lang="en-IN"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4CA3322-0998-270E-AB38-0952AC6EB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91" y="3429000"/>
            <a:ext cx="5608677" cy="2894865"/>
          </a:xfrm>
          <a:prstGeom prst="rect">
            <a:avLst/>
          </a:prstGeom>
        </p:spPr>
      </p:pic>
      <p:sp>
        <p:nvSpPr>
          <p:cNvPr id="6" name="TextBox 5">
            <a:extLst>
              <a:ext uri="{FF2B5EF4-FFF2-40B4-BE49-F238E27FC236}">
                <a16:creationId xmlns:a16="http://schemas.microsoft.com/office/drawing/2014/main" id="{9C0155EC-F669-E4F9-F30F-5C185822B4C4}"/>
              </a:ext>
            </a:extLst>
          </p:cNvPr>
          <p:cNvSpPr txBox="1"/>
          <p:nvPr/>
        </p:nvSpPr>
        <p:spPr>
          <a:xfrm>
            <a:off x="7077808" y="3613638"/>
            <a:ext cx="3851030" cy="1200329"/>
          </a:xfrm>
          <a:prstGeom prst="rect">
            <a:avLst/>
          </a:prstGeom>
          <a:noFill/>
        </p:spPr>
        <p:txBody>
          <a:bodyPr wrap="square" rtlCol="0">
            <a:spAutoFit/>
          </a:bodyPr>
          <a:lstStyle/>
          <a:p>
            <a:r>
              <a:rPr lang="en-US" dirty="0"/>
              <a:t>Scatter plot of the clusters centers of the reviews</a:t>
            </a:r>
          </a:p>
          <a:p>
            <a:pPr marL="285750" indent="-285750">
              <a:buFont typeface="Arial" panose="020B0604020202020204" pitchFamily="34" charset="0"/>
              <a:buChar char="•"/>
            </a:pPr>
            <a:r>
              <a:rPr lang="en-US" dirty="0"/>
              <a:t>Red dots –  Count Vectorization</a:t>
            </a:r>
          </a:p>
          <a:p>
            <a:pPr marL="285750" indent="-285750">
              <a:buFont typeface="Arial" panose="020B0604020202020204" pitchFamily="34" charset="0"/>
              <a:buChar char="•"/>
            </a:pPr>
            <a:r>
              <a:rPr lang="en-US" dirty="0"/>
              <a:t>Violet dots – TF-IDF Vectorization</a:t>
            </a:r>
            <a:endParaRPr lang="en-IN" dirty="0"/>
          </a:p>
        </p:txBody>
      </p:sp>
    </p:spTree>
    <p:extLst>
      <p:ext uri="{BB962C8B-B14F-4D97-AF65-F5344CB8AC3E}">
        <p14:creationId xmlns:p14="http://schemas.microsoft.com/office/powerpoint/2010/main" val="6615705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CEC4-A947-E28C-FECC-041224A62E0B}"/>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INITIAL DATA EXPLORATION</a:t>
            </a:r>
            <a:endParaRPr lang="en-IN" sz="32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DB9F1CA-2145-1498-2722-1229D371F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4921"/>
            <a:ext cx="6609347" cy="4456367"/>
          </a:xfrm>
        </p:spPr>
      </p:pic>
      <p:sp>
        <p:nvSpPr>
          <p:cNvPr id="9" name="TextBox 8">
            <a:extLst>
              <a:ext uri="{FF2B5EF4-FFF2-40B4-BE49-F238E27FC236}">
                <a16:creationId xmlns:a16="http://schemas.microsoft.com/office/drawing/2014/main" id="{C6E7EEEE-8022-ED4C-F5BB-097EF678C593}"/>
              </a:ext>
            </a:extLst>
          </p:cNvPr>
          <p:cNvSpPr txBox="1"/>
          <p:nvPr/>
        </p:nvSpPr>
        <p:spPr>
          <a:xfrm>
            <a:off x="7528018" y="1544922"/>
            <a:ext cx="43461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step provides the key insight about the high frequency used words used by the customers in their reviews.</a:t>
            </a:r>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95B0CC36-9954-05EF-24CD-2F5E31778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018" y="2745251"/>
            <a:ext cx="4211965" cy="3256037"/>
          </a:xfrm>
          <a:prstGeom prst="rect">
            <a:avLst/>
          </a:prstGeom>
        </p:spPr>
      </p:pic>
    </p:spTree>
    <p:extLst>
      <p:ext uri="{BB962C8B-B14F-4D97-AF65-F5344CB8AC3E}">
        <p14:creationId xmlns:p14="http://schemas.microsoft.com/office/powerpoint/2010/main" val="13327672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2849-38E3-72AB-17DB-6B9389EA44EC}"/>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SENTIMENT ANALYSIS</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272F6EB-A3A3-C02E-8C9C-85641B7EC6E4}"/>
              </a:ext>
            </a:extLst>
          </p:cNvPr>
          <p:cNvSpPr>
            <a:spLocks noGrp="1"/>
          </p:cNvSpPr>
          <p:nvPr>
            <p:ph idx="1"/>
          </p:nvPr>
        </p:nvSpPr>
        <p:spPr/>
        <p:txBody>
          <a:bodyPr>
            <a:normAutofit/>
          </a:bodyPr>
          <a:lstStyle/>
          <a:p>
            <a:r>
              <a:rPr lang="en-US" sz="1800" dirty="0">
                <a:solidFill>
                  <a:schemeClr val="tx1"/>
                </a:solidFill>
                <a:latin typeface="Calibri" panose="020F0502020204030204" pitchFamily="34" charset="0"/>
                <a:cs typeface="Calibri" panose="020F0502020204030204" pitchFamily="34" charset="0"/>
              </a:rPr>
              <a:t>The sentimental analysis step consists of finding the different sentiments present in the data. We are using </a:t>
            </a:r>
            <a:r>
              <a:rPr lang="en-US" sz="1800" dirty="0" err="1">
                <a:solidFill>
                  <a:schemeClr val="tx1"/>
                </a:solidFill>
                <a:latin typeface="Calibri" panose="020F0502020204030204" pitchFamily="34" charset="0"/>
                <a:cs typeface="Calibri" panose="020F0502020204030204" pitchFamily="34" charset="0"/>
              </a:rPr>
              <a:t>vader</a:t>
            </a:r>
            <a:r>
              <a:rPr lang="en-US" sz="1800" dirty="0">
                <a:solidFill>
                  <a:schemeClr val="tx1"/>
                </a:solidFill>
                <a:latin typeface="Calibri" panose="020F0502020204030204" pitchFamily="34" charset="0"/>
                <a:cs typeface="Calibri" panose="020F0502020204030204" pitchFamily="34" charset="0"/>
              </a:rPr>
              <a:t> module for this purpose.</a:t>
            </a:r>
          </a:p>
          <a:p>
            <a:r>
              <a:rPr lang="en-US" sz="1800" dirty="0">
                <a:solidFill>
                  <a:schemeClr val="tx1"/>
                </a:solidFill>
                <a:latin typeface="Calibri" panose="020F0502020204030204" pitchFamily="34" charset="0"/>
                <a:cs typeface="Calibri" panose="020F0502020204030204" pitchFamily="34" charset="0"/>
              </a:rPr>
              <a:t>The </a:t>
            </a:r>
            <a:r>
              <a:rPr lang="en-US" sz="1800" dirty="0" err="1">
                <a:solidFill>
                  <a:schemeClr val="tx1"/>
                </a:solidFill>
                <a:latin typeface="Calibri" panose="020F0502020204030204" pitchFamily="34" charset="0"/>
                <a:cs typeface="Calibri" panose="020F0502020204030204" pitchFamily="34" charset="0"/>
              </a:rPr>
              <a:t>vader</a:t>
            </a:r>
            <a:r>
              <a:rPr lang="en-US" sz="1800" dirty="0">
                <a:solidFill>
                  <a:schemeClr val="tx1"/>
                </a:solidFill>
                <a:latin typeface="Calibri" panose="020F0502020204030204" pitchFamily="34" charset="0"/>
                <a:cs typeface="Calibri" panose="020F0502020204030204" pitchFamily="34" charset="0"/>
              </a:rPr>
              <a:t> module is used to determine the polarity scores for different reviews that is used for identification of the sentiment of that review.</a:t>
            </a:r>
          </a:p>
          <a:p>
            <a:r>
              <a:rPr lang="en-US" sz="1800" dirty="0">
                <a:solidFill>
                  <a:schemeClr val="tx1"/>
                </a:solidFill>
                <a:latin typeface="Calibri" panose="020F0502020204030204" pitchFamily="34" charset="0"/>
                <a:cs typeface="Calibri" panose="020F0502020204030204" pitchFamily="34" charset="0"/>
              </a:rPr>
              <a:t>While the majority of reviews are positive, there is a higher proportion of negative feedback than usual.</a:t>
            </a:r>
          </a:p>
          <a:p>
            <a:endParaRPr lang="en-US" sz="1800" dirty="0">
              <a:solidFill>
                <a:schemeClr val="tx1"/>
              </a:solidFill>
              <a:latin typeface="Calibri" panose="020F0502020204030204" pitchFamily="34" charset="0"/>
              <a:cs typeface="Calibri" panose="020F0502020204030204" pitchFamily="34" charset="0"/>
            </a:endParaRPr>
          </a:p>
          <a:p>
            <a:endParaRPr lang="en-IN" sz="18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FB6BE5F-06F3-E260-EB35-AEC0FB57E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246" y="3499339"/>
            <a:ext cx="4936592" cy="2812561"/>
          </a:xfrm>
          <a:prstGeom prst="rect">
            <a:avLst/>
          </a:prstGeom>
        </p:spPr>
      </p:pic>
      <p:sp>
        <p:nvSpPr>
          <p:cNvPr id="6" name="TextBox 5">
            <a:extLst>
              <a:ext uri="{FF2B5EF4-FFF2-40B4-BE49-F238E27FC236}">
                <a16:creationId xmlns:a16="http://schemas.microsoft.com/office/drawing/2014/main" id="{185539F0-0DCC-0009-BB62-94F08498FFC7}"/>
              </a:ext>
            </a:extLst>
          </p:cNvPr>
          <p:cNvSpPr txBox="1"/>
          <p:nvPr/>
        </p:nvSpPr>
        <p:spPr>
          <a:xfrm>
            <a:off x="6972523" y="3560886"/>
            <a:ext cx="4240377" cy="646331"/>
          </a:xfrm>
          <a:prstGeom prst="rect">
            <a:avLst/>
          </a:prstGeom>
          <a:noFill/>
        </p:spPr>
        <p:txBody>
          <a:bodyPr wrap="square" rtlCol="0">
            <a:spAutoFit/>
          </a:bodyPr>
          <a:lstStyle/>
          <a:p>
            <a:r>
              <a:rPr lang="en-US" dirty="0"/>
              <a:t>The distribution of the polarity scores of the reviews.</a:t>
            </a:r>
            <a:endParaRPr lang="en-IN" dirty="0"/>
          </a:p>
        </p:txBody>
      </p:sp>
    </p:spTree>
    <p:extLst>
      <p:ext uri="{BB962C8B-B14F-4D97-AF65-F5344CB8AC3E}">
        <p14:creationId xmlns:p14="http://schemas.microsoft.com/office/powerpoint/2010/main" val="14000385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035D-5C96-6FF1-E75F-341B00A8E696}"/>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OVERVIEW OF REVIEWS</a:t>
            </a:r>
            <a:endParaRPr lang="en-IN" sz="32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BC0169F-38BE-81EE-5594-21225BFE3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4085" y="1690687"/>
            <a:ext cx="5049715" cy="4557631"/>
          </a:xfrm>
        </p:spPr>
      </p:pic>
      <p:sp>
        <p:nvSpPr>
          <p:cNvPr id="8" name="TextBox 7">
            <a:extLst>
              <a:ext uri="{FF2B5EF4-FFF2-40B4-BE49-F238E27FC236}">
                <a16:creationId xmlns:a16="http://schemas.microsoft.com/office/drawing/2014/main" id="{05AFC60F-D593-B5BB-3167-AD50C038493E}"/>
              </a:ext>
            </a:extLst>
          </p:cNvPr>
          <p:cNvSpPr txBox="1"/>
          <p:nvPr/>
        </p:nvSpPr>
        <p:spPr>
          <a:xfrm>
            <a:off x="914400" y="1521069"/>
            <a:ext cx="560509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the dataset of 3500 reviews, After conducting a VADER analysis we observed.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Positive Sentiment reviews: 2251 (64.3%)</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Negative Sentiment reviews: 1227 (35.1%)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Neutral Sentiment reviews: 22 (0.6%)</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F0BFBD9-D244-F813-6F65-A86FE32EC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69" y="3077308"/>
            <a:ext cx="4965378" cy="3165231"/>
          </a:xfrm>
          <a:prstGeom prst="rect">
            <a:avLst/>
          </a:prstGeom>
        </p:spPr>
      </p:pic>
    </p:spTree>
    <p:extLst>
      <p:ext uri="{BB962C8B-B14F-4D97-AF65-F5344CB8AC3E}">
        <p14:creationId xmlns:p14="http://schemas.microsoft.com/office/powerpoint/2010/main" val="29003165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B625-E37D-3C7E-C699-F37A2EDA2CBE}"/>
              </a:ext>
            </a:extLst>
          </p:cNvPr>
          <p:cNvSpPr>
            <a:spLocks noGrp="1"/>
          </p:cNvSpPr>
          <p:nvPr>
            <p:ph type="title"/>
          </p:nvPr>
        </p:nvSpPr>
        <p:spPr>
          <a:xfrm>
            <a:off x="838200" y="365126"/>
            <a:ext cx="10515600" cy="1155944"/>
          </a:xfrm>
        </p:spPr>
        <p:txBody>
          <a:bodyPr>
            <a:normAutofit/>
          </a:bodyPr>
          <a:lstStyle/>
          <a:p>
            <a:r>
              <a:rPr lang="en-US" sz="3200" b="1" dirty="0">
                <a:latin typeface="Calibri" panose="020F0502020204030204" pitchFamily="34" charset="0"/>
                <a:cs typeface="Calibri" panose="020F0502020204030204" pitchFamily="34" charset="0"/>
              </a:rPr>
              <a:t>STRENGTHS OF BRITISH AIRWAYS</a:t>
            </a:r>
            <a:endParaRPr lang="en-IN" sz="3200" b="1"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11394EFF-54F9-AB7B-7BB3-3579EE5274FA}"/>
              </a:ext>
            </a:extLst>
          </p:cNvPr>
          <p:cNvSpPr>
            <a:spLocks noGrp="1" noChangeArrowheads="1"/>
          </p:cNvSpPr>
          <p:nvPr>
            <p:ph idx="1"/>
          </p:nvPr>
        </p:nvSpPr>
        <p:spPr bwMode="auto">
          <a:xfrm>
            <a:off x="838200" y="1720840"/>
            <a:ext cx="94309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Excellent Customer Service</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Several customers praised the friendly and efficient check-in process.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They highlighted the fast and friendly service provided by the staff.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High-Quality In-Flight Meals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Positive reviews commended the quality and substantial portions of the in-flight meals.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Attentive and Responsive Crew</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Some passengers appreciated the crew’s attentiveness and responsiveness during the flight.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Particularly, they promptly topped up drinks.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Good In-Flight Entertainment</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inflight entertainment was generally well-received.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It provided passengers with a satisfactory selection of entertainment options.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7076477"/>
      </p:ext>
    </p:extLst>
  </p:cSld>
  <p:clrMapOvr>
    <a:masterClrMapping/>
  </p:clrMapOvr>
  <p:transition spd="slow">
    <p:push dir="u"/>
  </p:transition>
</p:sld>
</file>

<file path=ppt/theme/theme1.xml><?xml version="1.0" encoding="utf-8"?>
<a:theme xmlns:a="http://schemas.openxmlformats.org/drawingml/2006/main" name="Depth">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1002</TotalTime>
  <Words>1092</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Corbel</vt:lpstr>
      <vt:lpstr>Depth</vt:lpstr>
      <vt:lpstr>TITLE</vt:lpstr>
      <vt:lpstr>INTRODUCTION</vt:lpstr>
      <vt:lpstr>OVERVIEW OF CUSTOMER FEEDBACK DATASET</vt:lpstr>
      <vt:lpstr>Data Preprocessing</vt:lpstr>
      <vt:lpstr>CLUSTERING ANALYSIS</vt:lpstr>
      <vt:lpstr>INITIAL DATA EXPLORATION</vt:lpstr>
      <vt:lpstr>SENTIMENT ANALYSIS</vt:lpstr>
      <vt:lpstr>OVERVIEW OF REVIEWS</vt:lpstr>
      <vt:lpstr>STRENGTHS OF BRITISH AIRWAYS</vt:lpstr>
      <vt:lpstr>WEAKNESS OF BRITISH AIRWAYS</vt:lpstr>
      <vt:lpstr>Recommendations for British Airways based on customer feedback</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Bunny David</cp:lastModifiedBy>
  <cp:revision>18</cp:revision>
  <dcterms:created xsi:type="dcterms:W3CDTF">2022-12-06T11:13:27Z</dcterms:created>
  <dcterms:modified xsi:type="dcterms:W3CDTF">2024-05-03T11:41:31Z</dcterms:modified>
</cp:coreProperties>
</file>