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3" r:id="rId5"/>
    <p:sldId id="271" r:id="rId6"/>
    <p:sldId id="27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nny David" initials="BD" lastIdx="1" clrIdx="0">
    <p:extLst>
      <p:ext uri="{19B8F6BF-5375-455C-9EA6-DF929625EA0E}">
        <p15:presenceInfo xmlns:p15="http://schemas.microsoft.com/office/powerpoint/2012/main" userId="S::rakula3@gitam.in::7b483c61-7d5f-4745-8cd6-1f652827ace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7" d="100"/>
          <a:sy n="87" d="100"/>
        </p:scale>
        <p:origin x="7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04/05/2024</a:t>
            </a:fld>
            <a:endParaRPr lang="en-GB" dirty="0"/>
          </a:p>
        </p:txBody>
      </p:sp>
      <p:sp>
        <p:nvSpPr>
          <p:cNvPr id="8" name="Footer Placeholder 7"/>
          <p:cNvSpPr>
            <a:spLocks noGrp="1"/>
          </p:cNvSpPr>
          <p:nvPr>
            <p:ph type="ftr" sz="quarter" idx="11"/>
          </p:nvPr>
        </p:nvSpPr>
        <p:spPr/>
        <p:txBody>
          <a:bodyPr/>
          <a:lstStyle/>
          <a:p>
            <a:r>
              <a:rPr lang="en-GB"/>
              <a:t>SOLELY FOR PURPOSES OF FORAGE WORK EXPERIENCE</a:t>
            </a:r>
            <a:endParaRPr lang="en-GB" dirty="0"/>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dirty="0"/>
          </a:p>
        </p:txBody>
      </p:sp>
      <p:sp>
        <p:nvSpPr>
          <p:cNvPr id="4" name="Footer Placeholder 4">
            <a:extLst>
              <a:ext uri="{FF2B5EF4-FFF2-40B4-BE49-F238E27FC236}">
                <a16:creationId xmlns:a16="http://schemas.microsoft.com/office/drawing/2014/main" id="{66E2AA20-E93B-E906-BA56-F0BD9C410D64}"/>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24513642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24453882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58326234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970166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0532733"/>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04/05/2024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0186343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670FE10-F406-47AF-8AE1-E9BA4C7E25F2}" type="datetimeFigureOut">
              <a:rPr lang="en-GB" smtClean="0"/>
              <a:t>04/05/2024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44487002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031894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1206034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2" name="Footer Placeholder 4">
            <a:extLst>
              <a:ext uri="{FF2B5EF4-FFF2-40B4-BE49-F238E27FC236}">
                <a16:creationId xmlns:a16="http://schemas.microsoft.com/office/drawing/2014/main" id="{62A9DA22-C2CD-1C20-9448-07F3FCB9EAF8}"/>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0687869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04/05/2024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810341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4773117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04/05/2024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0268749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04/05/2024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4227027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04/05/2024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5000728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7602787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04/05/2024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8547626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gs>
            <a:gs pos="83000">
              <a:schemeClr val="accent1"/>
            </a:gs>
            <a:gs pos="95000">
              <a:schemeClr val="tx1">
                <a:lumMod val="44000"/>
              </a:schemeClr>
            </a:gs>
            <a:gs pos="100000">
              <a:srgbClr val="00206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670FE10-F406-47AF-8AE1-E9BA4C7E25F2}" type="datetimeFigureOut">
              <a:rPr lang="en-GB" smtClean="0"/>
              <a:t>04/05/2024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40054178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sh dir="u"/>
  </p:transition>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title"/>
          </p:nvPr>
        </p:nvSpPr>
        <p:spPr/>
        <p:txBody>
          <a:bodyPr/>
          <a:lstStyle/>
          <a:p>
            <a:r>
              <a:rPr lang="en-GB" dirty="0"/>
              <a:t>TITLE</a:t>
            </a:r>
          </a:p>
        </p:txBody>
      </p:sp>
      <p:sp>
        <p:nvSpPr>
          <p:cNvPr id="8" name="Title 1">
            <a:extLst>
              <a:ext uri="{FF2B5EF4-FFF2-40B4-BE49-F238E27FC236}">
                <a16:creationId xmlns:a16="http://schemas.microsoft.com/office/drawing/2014/main" id="{3B3E0D2F-4136-22EC-3962-11FB0A72E39B}"/>
              </a:ext>
            </a:extLst>
          </p:cNvPr>
          <p:cNvSpPr txBox="1">
            <a:spLocks/>
          </p:cNvSpPr>
          <p:nvPr/>
        </p:nvSpPr>
        <p:spPr>
          <a:xfrm>
            <a:off x="990600" y="517526"/>
            <a:ext cx="10515600" cy="11090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endParaRPr lang="en-GB" dirty="0"/>
          </a:p>
        </p:txBody>
      </p:sp>
      <p:pic>
        <p:nvPicPr>
          <p:cNvPr id="4" name="Picture 3">
            <a:extLst>
              <a:ext uri="{FF2B5EF4-FFF2-40B4-BE49-F238E27FC236}">
                <a16:creationId xmlns:a16="http://schemas.microsoft.com/office/drawing/2014/main" id="{CC153959-ABE3-9500-E4DF-B4CDDA798750}"/>
              </a:ext>
            </a:extLst>
          </p:cNvPr>
          <p:cNvPicPr>
            <a:picLocks noChangeAspect="1"/>
          </p:cNvPicPr>
          <p:nvPr/>
        </p:nvPicPr>
        <p:blipFill rotWithShape="1">
          <a:blip r:embed="rId2">
            <a:extLst>
              <a:ext uri="{28A0092B-C50C-407E-A947-70E740481C1C}">
                <a14:useLocalDpi xmlns:a14="http://schemas.microsoft.com/office/drawing/2010/main" val="0"/>
              </a:ext>
            </a:extLst>
          </a:blip>
          <a:srcRect b="2357"/>
          <a:stretch/>
        </p:blipFill>
        <p:spPr>
          <a:xfrm>
            <a:off x="1" y="0"/>
            <a:ext cx="12191999" cy="6919546"/>
          </a:xfrm>
          <a:prstGeom prst="rect">
            <a:avLst/>
          </a:prstGeom>
        </p:spPr>
      </p:pic>
      <p:sp>
        <p:nvSpPr>
          <p:cNvPr id="5" name="Title 1">
            <a:extLst>
              <a:ext uri="{FF2B5EF4-FFF2-40B4-BE49-F238E27FC236}">
                <a16:creationId xmlns:a16="http://schemas.microsoft.com/office/drawing/2014/main" id="{52E9CFDE-A9BC-19A1-2801-0B9FA6A5CC90}"/>
              </a:ext>
            </a:extLst>
          </p:cNvPr>
          <p:cNvSpPr txBox="1">
            <a:spLocks/>
          </p:cNvSpPr>
          <p:nvPr/>
        </p:nvSpPr>
        <p:spPr>
          <a:xfrm>
            <a:off x="439615" y="517526"/>
            <a:ext cx="5926015" cy="1173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000" b="1" dirty="0">
                <a:solidFill>
                  <a:srgbClr val="C00000"/>
                </a:solidFill>
                <a:latin typeface="Calibri" panose="020F0502020204030204" pitchFamily="34" charset="0"/>
                <a:cs typeface="Calibri" panose="020F0502020204030204" pitchFamily="34" charset="0"/>
              </a:rPr>
              <a:t>Customer</a:t>
            </a:r>
            <a:r>
              <a:rPr lang="en-US" sz="3000" b="1" dirty="0">
                <a:solidFill>
                  <a:schemeClr val="tx1"/>
                </a:solidFill>
                <a:latin typeface="Calibri" panose="020F0502020204030204" pitchFamily="34" charset="0"/>
                <a:cs typeface="Calibri" panose="020F0502020204030204" pitchFamily="34" charset="0"/>
              </a:rPr>
              <a:t> </a:t>
            </a:r>
            <a:r>
              <a:rPr lang="en-US" sz="3000" b="1" dirty="0">
                <a:solidFill>
                  <a:srgbClr val="002060"/>
                </a:solidFill>
                <a:latin typeface="Calibri" panose="020F0502020204030204" pitchFamily="34" charset="0"/>
                <a:cs typeface="Calibri" panose="020F0502020204030204" pitchFamily="34" charset="0"/>
              </a:rPr>
              <a:t>Booking</a:t>
            </a:r>
            <a:r>
              <a:rPr lang="en-US" sz="3000" b="1" dirty="0">
                <a:solidFill>
                  <a:schemeClr val="tx1"/>
                </a:solidFill>
                <a:latin typeface="Calibri" panose="020F0502020204030204" pitchFamily="34" charset="0"/>
                <a:cs typeface="Calibri" panose="020F0502020204030204" pitchFamily="34" charset="0"/>
              </a:rPr>
              <a:t> Patterns</a:t>
            </a:r>
            <a:endParaRPr lang="en-GB" sz="3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230693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noFill/>
        </p:spPr>
        <p:txBody>
          <a:bodyPr>
            <a:normAutofit/>
          </a:bodyPr>
          <a:lstStyle/>
          <a:p>
            <a:r>
              <a:rPr lang="en-GB" sz="3600" b="1"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a:xfrm>
            <a:off x="838200" y="1795707"/>
            <a:ext cx="7118838" cy="2169624"/>
          </a:xfrm>
          <a:noFill/>
        </p:spPr>
        <p:txBody>
          <a:bodyPr>
            <a:noAutofit/>
          </a:bodyPr>
          <a:lstStyle/>
          <a:p>
            <a:pPr algn="just"/>
            <a:r>
              <a:rPr lang="en-US" sz="2000" dirty="0">
                <a:solidFill>
                  <a:schemeClr val="tx1"/>
                </a:solidFill>
                <a:latin typeface="Calibri" panose="020F0502020204030204" pitchFamily="34" charset="0"/>
                <a:cs typeface="Calibri" panose="020F0502020204030204" pitchFamily="34" charset="0"/>
              </a:rPr>
              <a:t>The dynamics of customer acquisition have undergone a profound transformation. Today, customers no longer make spontaneous purchasing decisions at the airport. British Airways Airlines must now proactively engage potential customers long before they embark on their journeys. This shift underscores the crucial role of customer accessible data in attracting and engaging customers.</a:t>
            </a:r>
            <a:endParaRPr lang="en-GB"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108170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9162-F014-E9A7-3D14-192A428F0175}"/>
              </a:ext>
            </a:extLst>
          </p:cNvPr>
          <p:cNvSpPr>
            <a:spLocks noGrp="1"/>
          </p:cNvSpPr>
          <p:nvPr>
            <p:ph type="title"/>
          </p:nvPr>
        </p:nvSpPr>
        <p:spPr>
          <a:xfrm>
            <a:off x="838200" y="487510"/>
            <a:ext cx="10515600" cy="1325563"/>
          </a:xfrm>
        </p:spPr>
        <p:txBody>
          <a:bodyPr>
            <a:normAutofit/>
          </a:bodyPr>
          <a:lstStyle/>
          <a:p>
            <a:r>
              <a:rPr lang="en-US" sz="3600" b="1" dirty="0">
                <a:latin typeface="Calibri" panose="020F0502020204030204" pitchFamily="34" charset="0"/>
                <a:cs typeface="Calibri" panose="020F0502020204030204" pitchFamily="34" charset="0"/>
              </a:rPr>
              <a:t>PLATFORM </a:t>
            </a:r>
            <a:endParaRPr lang="en-IN" sz="36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E393BBE5-C4D0-A935-7170-4F0F1F732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8326" y="2013525"/>
            <a:ext cx="4855474" cy="3694183"/>
          </a:xfrm>
        </p:spPr>
      </p:pic>
      <p:sp>
        <p:nvSpPr>
          <p:cNvPr id="6" name="TextBox 5">
            <a:extLst>
              <a:ext uri="{FF2B5EF4-FFF2-40B4-BE49-F238E27FC236}">
                <a16:creationId xmlns:a16="http://schemas.microsoft.com/office/drawing/2014/main" id="{8448CA47-615F-55DB-5C0D-4BDA58AC4546}"/>
              </a:ext>
            </a:extLst>
          </p:cNvPr>
          <p:cNvSpPr txBox="1"/>
          <p:nvPr/>
        </p:nvSpPr>
        <p:spPr>
          <a:xfrm>
            <a:off x="838200" y="2013525"/>
            <a:ext cx="5351585" cy="224676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More customers are booking flights through the internet rather than mobile devices. By enhancing website features and providing extensive data accessibility, we can attract more visitors to our site. Implementing advertising strategies across both platforms can further boost site traffic and lead to increased ticket bookings and sales.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919542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30A8-8FCB-5FCD-51BC-BA092F9E1B26}"/>
              </a:ext>
            </a:extLst>
          </p:cNvPr>
          <p:cNvSpPr>
            <a:spLocks noGrp="1"/>
          </p:cNvSpPr>
          <p:nvPr>
            <p:ph type="title"/>
          </p:nvPr>
        </p:nvSpPr>
        <p:spPr>
          <a:xfrm>
            <a:off x="706315" y="444255"/>
            <a:ext cx="10515600" cy="1325563"/>
          </a:xfrm>
        </p:spPr>
        <p:txBody>
          <a:bodyPr>
            <a:normAutofit/>
          </a:bodyPr>
          <a:lstStyle/>
          <a:p>
            <a:r>
              <a:rPr lang="en-US" sz="3600" b="1" dirty="0">
                <a:latin typeface="Calibri" panose="020F0502020204030204" pitchFamily="34" charset="0"/>
                <a:cs typeface="Calibri" panose="020F0502020204030204" pitchFamily="34" charset="0"/>
              </a:rPr>
              <a:t>Weekday Specials and Exclusive Offers</a:t>
            </a:r>
            <a:endParaRPr lang="en-IN" sz="36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7F45ACC8-8B2A-F6C9-5AA0-EF1767755B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8911" y="2021614"/>
            <a:ext cx="4754889" cy="3959360"/>
          </a:xfrm>
        </p:spPr>
      </p:pic>
      <p:sp>
        <p:nvSpPr>
          <p:cNvPr id="6" name="TextBox 5">
            <a:extLst>
              <a:ext uri="{FF2B5EF4-FFF2-40B4-BE49-F238E27FC236}">
                <a16:creationId xmlns:a16="http://schemas.microsoft.com/office/drawing/2014/main" id="{4C035C4C-C758-7E57-44D7-D0221E2B98FC}"/>
              </a:ext>
            </a:extLst>
          </p:cNvPr>
          <p:cNvSpPr txBox="1"/>
          <p:nvPr/>
        </p:nvSpPr>
        <p:spPr>
          <a:xfrm>
            <a:off x="706315" y="1934307"/>
            <a:ext cx="4950069" cy="2862322"/>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During the 2nd, 3rd, 4th, and 5th days of the week (Tuesday, </a:t>
            </a:r>
            <a:r>
              <a:rPr lang="en-US" sz="2000" dirty="0" err="1">
                <a:latin typeface="Calibri" panose="020F0502020204030204" pitchFamily="34" charset="0"/>
                <a:cs typeface="Calibri" panose="020F0502020204030204" pitchFamily="34" charset="0"/>
              </a:rPr>
              <a:t>Wedneday</a:t>
            </a:r>
            <a:r>
              <a:rPr lang="en-US" sz="2000" dirty="0">
                <a:latin typeface="Calibri" panose="020F0502020204030204" pitchFamily="34" charset="0"/>
                <a:cs typeface="Calibri" panose="020F0502020204030204" pitchFamily="34" charset="0"/>
              </a:rPr>
              <a:t>, Thursday, Friday), there is increased activity in ticket booking and site visits. To capitalize on this trend, we can showcase various entertainment options, dining experiences, coupons, and special offers on our site. This approach aims to engage customers and encourage them to make bookings during these peak periods.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4027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A413-A7E9-F787-BC08-23F2C652AC09}"/>
              </a:ext>
            </a:extLst>
          </p:cNvPr>
          <p:cNvSpPr>
            <a:spLocks noGrp="1"/>
          </p:cNvSpPr>
          <p:nvPr>
            <p:ph type="title"/>
          </p:nvPr>
        </p:nvSpPr>
        <p:spPr>
          <a:xfrm>
            <a:off x="838200" y="500062"/>
            <a:ext cx="10515600" cy="1325563"/>
          </a:xfrm>
        </p:spPr>
        <p:txBody>
          <a:bodyPr>
            <a:normAutofit/>
          </a:bodyPr>
          <a:lstStyle/>
          <a:p>
            <a:r>
              <a:rPr lang="en-US" sz="3600" b="1" dirty="0">
                <a:latin typeface="Calibri" panose="020F0502020204030204" pitchFamily="34" charset="0"/>
                <a:cs typeface="Calibri" panose="020F0502020204030204" pitchFamily="34" charset="0"/>
              </a:rPr>
              <a:t>CONCLUSION</a:t>
            </a:r>
            <a:endParaRPr lang="en-IN" sz="3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EF6C2A0-FF55-7E72-A6E2-319D1E8E1D9A}"/>
              </a:ext>
            </a:extLst>
          </p:cNvPr>
          <p:cNvSpPr>
            <a:spLocks noGrp="1"/>
          </p:cNvSpPr>
          <p:nvPr>
            <p:ph idx="1"/>
          </p:nvPr>
        </p:nvSpPr>
        <p:spPr>
          <a:xfrm>
            <a:off x="838200" y="1825625"/>
            <a:ext cx="4050323" cy="1919898"/>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The greater the variety of services requested by the customer, the higher the likelihood that they will purchase a ticket in the future, up to a certain threshold where future sales stabilize.</a:t>
            </a:r>
            <a:endParaRPr lang="en-GB" sz="2000" dirty="0">
              <a:solidFill>
                <a:schemeClr val="tx1"/>
              </a:solidFill>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86084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32AC-B188-1ADE-2975-05267FA3DA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89FA7A-6C78-E26B-BBB3-9D7B40348AEC}"/>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17CBE10-219A-DB3D-4975-F3C03496AC0F}"/>
              </a:ext>
            </a:extLst>
          </p:cNvPr>
          <p:cNvSpPr/>
          <p:nvPr/>
        </p:nvSpPr>
        <p:spPr>
          <a:xfrm>
            <a:off x="3092572" y="2417885"/>
            <a:ext cx="5883764" cy="2554545"/>
          </a:xfrm>
          <a:prstGeom prst="rect">
            <a:avLst/>
          </a:prstGeom>
          <a:noFill/>
          <a:ln>
            <a:noFill/>
          </a:ln>
          <a:effectLst>
            <a:outerShdw blurRad="190500" dist="228600" dir="2700000" algn="ctr">
              <a:srgbClr val="000000">
                <a:alpha val="30000"/>
              </a:srgbClr>
            </a:outerShdw>
          </a:effectLst>
          <a:scene3d>
            <a:camera prst="obliqueTopLeft"/>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wrap="square" lIns="91440" tIns="45720" rIns="91440" bIns="45720">
            <a:spAutoFit/>
          </a:bodyPr>
          <a:lstStyle/>
          <a:p>
            <a:pPr algn="ctr"/>
            <a:r>
              <a:rPr lang="en-US" sz="8000" dirty="0">
                <a:ln w="0"/>
                <a:solidFill>
                  <a:schemeClr val="tx1"/>
                </a:solidFill>
                <a:effectLst>
                  <a:outerShdw blurRad="50800" dist="38100" dir="18900000" algn="bl" rotWithShape="0">
                    <a:prstClr val="black">
                      <a:alpha val="40000"/>
                    </a:prstClr>
                  </a:outerShdw>
                </a:effectLst>
                <a:latin typeface="Algerian" panose="04020705040A02060702" pitchFamily="82" charset="0"/>
                <a:cs typeface="Calibri" panose="020F0502020204030204" pitchFamily="34" charset="0"/>
              </a:rPr>
              <a:t>Thank </a:t>
            </a:r>
          </a:p>
          <a:p>
            <a:pPr algn="ctr"/>
            <a:r>
              <a:rPr lang="en-US" sz="8000" dirty="0">
                <a:ln w="0"/>
                <a:solidFill>
                  <a:schemeClr val="tx1"/>
                </a:solidFill>
                <a:effectLst>
                  <a:outerShdw blurRad="50800" dist="38100" dir="18900000" algn="bl" rotWithShape="0">
                    <a:prstClr val="black">
                      <a:alpha val="40000"/>
                    </a:prstClr>
                  </a:outerShdw>
                </a:effectLst>
                <a:latin typeface="Algerian" panose="04020705040A02060702" pitchFamily="82" charset="0"/>
                <a:cs typeface="Calibri" panose="020F0502020204030204" pitchFamily="34" charset="0"/>
              </a:rPr>
              <a:t>You</a:t>
            </a:r>
          </a:p>
        </p:txBody>
      </p:sp>
    </p:spTree>
    <p:extLst>
      <p:ext uri="{BB962C8B-B14F-4D97-AF65-F5344CB8AC3E}">
        <p14:creationId xmlns:p14="http://schemas.microsoft.com/office/powerpoint/2010/main" val="1466719335"/>
      </p:ext>
    </p:extLst>
  </p:cSld>
  <p:clrMapOvr>
    <a:masterClrMapping/>
  </p:clrMapOvr>
  <p:transition spd="slow">
    <p:push dir="u"/>
  </p:transition>
</p:sld>
</file>

<file path=ppt/theme/theme1.xml><?xml version="1.0" encoding="utf-8"?>
<a:theme xmlns:a="http://schemas.openxmlformats.org/drawingml/2006/main" name="Depth">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1070</TotalTime>
  <Words>234</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Corbel</vt:lpstr>
      <vt:lpstr>Depth</vt:lpstr>
      <vt:lpstr>TITLE</vt:lpstr>
      <vt:lpstr>INTRODUCTION</vt:lpstr>
      <vt:lpstr>PLATFORM </vt:lpstr>
      <vt:lpstr>Weekday Specials and Exclusive Offers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Bunny David</cp:lastModifiedBy>
  <cp:revision>26</cp:revision>
  <dcterms:created xsi:type="dcterms:W3CDTF">2022-12-06T11:13:27Z</dcterms:created>
  <dcterms:modified xsi:type="dcterms:W3CDTF">2024-05-04T19:15:30Z</dcterms:modified>
</cp:coreProperties>
</file>