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E425-E9EB-65A4-5A00-1BDA0DF64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75F35-F22A-D7C7-234F-883E2820E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2E697-6791-8642-C58B-28B71306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578E3-07A3-152A-3BDE-E55DC909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6F993-050B-BE45-F323-875087D0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5F16-679D-2225-F6C8-1C07EDD1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41B02-BBB8-5AE2-5FC9-701CF178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9D3E-105E-C202-A256-A1A63761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7CAB-8CB2-F732-6BB0-73D2570E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295B-6CEF-115C-5867-B0DE4F5E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4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0AC81-B337-582A-6B74-123CBF803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F9D75-1C1C-E2F8-DDB1-0567301B0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FD83-CB0D-B959-14AF-C9D2F1E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5B646-7643-35CF-23E0-ED9DADBB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1763-4377-5582-BBF1-32920ED2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39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00C0-BCAD-3751-8B43-C8BAA7FA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C05F-2504-1829-5590-43B4FE23F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10BD-5BF9-AAA4-2FD2-B2EE896E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67EE0-E8A2-8AB9-EB06-C859EE8D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5589B-CC96-8EFB-7C70-89B58514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2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528F-C8B4-C06F-983C-93C15C9C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0260-C307-9067-893E-409700958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AF947-F913-EAF1-7C6B-C8509C19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327E-7FDC-2CF6-7103-AA4BC17A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2149D-AE75-976F-E79F-5F4F3C72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3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4C86-969B-66E7-6F97-25CA8C00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47B43-F95B-AC6E-FEB4-077370ED2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B623A-45A4-572A-5784-DFBF2EA3E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01873-8B26-2EDE-1B0F-63FD4190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2C11A-B135-392B-68B9-781BE7F5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E8E4-41D8-0FBA-45E9-DAE4BAED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0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61EE-6156-FA01-234C-9BF8FD4D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5B8AE-F268-B579-B41F-7741FDFC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4683-6A76-A2A9-1953-E4B1B317A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46F44-3841-6DE4-43D9-615825B87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11F6D-002C-D3AF-2A75-9EAD5ADC4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FD3E5-BF90-CC7B-DF3F-B62EA14C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D3F1C-6B8F-2C3D-8EE6-9D6EC993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4288D-7795-414A-FAF4-084E13E7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18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F42A-1936-B8DC-44B1-C90F24F3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F62F1-CEAC-0F1A-11F1-F482A73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6421C-5566-7253-C9CE-2288788F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BDA54-9790-F5FB-A9CC-C67A0796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5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55273-81AC-78E9-5749-A7E176AA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3737E-76A2-0CD7-45A3-DFB71742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90A15-DF51-9CBE-7E97-E611C5D6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F2D0-9BC7-1897-9ED2-C23E5DE1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18C8-40FA-9261-6F9A-BE6F0D69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40029-4F64-DD47-F8DB-EBDAD85DD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C73D4-E913-EE71-3C77-4FF06CD3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09CE5-3C89-8A15-1439-CE6894ED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822E-580A-CDED-DA02-5174700C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17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BBF5-25C7-B28C-3370-92181525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2B2F7-53E1-741F-FD37-CB234F1C2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E6DDD-6D11-1E76-37F2-E925A1049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E4FD3-BFFB-C36D-7EDB-C16CBFF6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201F6-B8A2-87E2-E8F5-CAF7C8A6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1B8B6-8744-DDFF-24F0-0A0A0C26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6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18000">
              <a:srgbClr val="B6C0C6"/>
            </a:gs>
            <a:gs pos="5000">
              <a:schemeClr val="accent1">
                <a:lumMod val="45000"/>
                <a:lumOff val="55000"/>
              </a:schemeClr>
            </a:gs>
            <a:gs pos="68000">
              <a:schemeClr val="accent4"/>
            </a:gs>
            <a:gs pos="81000">
              <a:schemeClr val="tx1">
                <a:alpha val="83000"/>
                <a:lumMod val="69000"/>
                <a:lumOff val="31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E498B-1761-1E29-3E23-D9F500AE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703A7-EECC-0A6D-5E62-B705FF7A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B0F7-8895-60F5-3D72-7FCC04861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17AC-9E99-42A5-97EB-2DEA637B0B1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11955-F217-DD56-CFE9-3C9C0571C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3DB9-0925-E757-5664-4D4474F9A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8C22-9ECA-4E73-8394-FB84346D3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1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7F5C-5F49-187C-A4B9-90E67454B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Twitter Database Design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61AE6-952D-2F38-5B9B-2F600C55B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Commonwealth Bank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D09BC-DD1B-9C1C-0ADB-3EACE088F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2" y="78593"/>
            <a:ext cx="2347607" cy="6651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5F1131-5CDF-F6DB-B262-E7D0D37BF744}"/>
              </a:ext>
            </a:extLst>
          </p:cNvPr>
          <p:cNvSpPr txBox="1"/>
          <p:nvPr/>
        </p:nvSpPr>
        <p:spPr>
          <a:xfrm>
            <a:off x="10045958" y="6400800"/>
            <a:ext cx="214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RAJA PRABHU DAVID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31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137A-3A1E-0D26-21FD-9A526FAB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64" y="379379"/>
            <a:ext cx="10663136" cy="5797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1.Divided the Twitter unstructured data into separate tables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Tweet Engagement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Tweet Sentiment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Tweet Media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Tweet Source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Tweet Table</a:t>
            </a:r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600" dirty="0"/>
              <a:t>2. Fields in the tables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b="1" dirty="0"/>
              <a:t>Tweet Engagement Table: </a:t>
            </a:r>
            <a:r>
              <a:rPr lang="en-IN" sz="1400" dirty="0" err="1"/>
              <a:t>tweet_id</a:t>
            </a:r>
            <a:r>
              <a:rPr lang="en-IN" sz="1400" dirty="0"/>
              <a:t>, comments, retweets, quotes, likes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b="1" dirty="0"/>
              <a:t>Tweet Sentiment Table: </a:t>
            </a:r>
            <a:r>
              <a:rPr lang="en-IN" sz="1400" dirty="0" err="1"/>
              <a:t>tweet_id</a:t>
            </a:r>
            <a:r>
              <a:rPr lang="en-IN" sz="1400" dirty="0"/>
              <a:t>, </a:t>
            </a:r>
            <a:r>
              <a:rPr lang="en-IN" sz="1400" dirty="0" err="1"/>
              <a:t>polarity_scores</a:t>
            </a:r>
            <a:r>
              <a:rPr lang="en-IN" sz="1400" dirty="0"/>
              <a:t>, sentiment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b="1" dirty="0"/>
              <a:t>Tweet Media Table: </a:t>
            </a:r>
            <a:r>
              <a:rPr lang="en-IN" sz="1400" dirty="0" err="1"/>
              <a:t>tweet_id</a:t>
            </a:r>
            <a:r>
              <a:rPr lang="en-IN" sz="1400" dirty="0"/>
              <a:t>, quoted-post, pictures, videos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b="1" dirty="0"/>
              <a:t>Tweet Source Table: </a:t>
            </a:r>
            <a:r>
              <a:rPr lang="en-IN" sz="1400" dirty="0" err="1"/>
              <a:t>tweet_id</a:t>
            </a:r>
            <a:r>
              <a:rPr lang="en-IN" sz="1400" dirty="0"/>
              <a:t>, is-retweet, is-pinned, external-link, quoted-post, hashtags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b="1" dirty="0"/>
              <a:t>Tweet Table : </a:t>
            </a:r>
            <a:r>
              <a:rPr lang="en-IN" sz="1400" dirty="0" err="1"/>
              <a:t>tweet_id</a:t>
            </a:r>
            <a:r>
              <a:rPr lang="en-IN" sz="1400" dirty="0"/>
              <a:t>, </a:t>
            </a:r>
            <a:r>
              <a:rPr lang="en-IN" sz="1400" dirty="0" err="1"/>
              <a:t>tweet_link</a:t>
            </a:r>
            <a:r>
              <a:rPr lang="en-IN" sz="1400" dirty="0"/>
              <a:t>, </a:t>
            </a:r>
            <a:r>
              <a:rPr lang="en-IN" sz="1400" dirty="0" err="1"/>
              <a:t>tweet_text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4178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2051-4495-86E4-4327-08EEB0E4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361950"/>
            <a:ext cx="10896599" cy="6353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3. Outline of each table will store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Tweet Engagement Table</a:t>
            </a:r>
          </a:p>
          <a:p>
            <a:r>
              <a:rPr lang="en-IN" sz="1400" b="1" dirty="0" err="1"/>
              <a:t>tweet_id</a:t>
            </a:r>
            <a:r>
              <a:rPr lang="en-IN" sz="1400" b="1" dirty="0"/>
              <a:t>: </a:t>
            </a:r>
            <a:r>
              <a:rPr lang="en-IN" sz="1400" dirty="0"/>
              <a:t>Unique identifier for each tweet (Primary Key).</a:t>
            </a:r>
          </a:p>
          <a:p>
            <a:r>
              <a:rPr lang="en-IN" sz="1400" b="1" dirty="0"/>
              <a:t>comments:</a:t>
            </a:r>
            <a:r>
              <a:rPr lang="en-IN" sz="1400" dirty="0"/>
              <a:t> Number of comments on the tweet.</a:t>
            </a:r>
          </a:p>
          <a:p>
            <a:r>
              <a:rPr lang="en-IN" sz="1400" b="1" dirty="0"/>
              <a:t>retweets: </a:t>
            </a:r>
            <a:r>
              <a:rPr lang="en-IN" sz="1400" dirty="0"/>
              <a:t>Number of retweets.</a:t>
            </a:r>
          </a:p>
          <a:p>
            <a:r>
              <a:rPr lang="en-IN" sz="1400" b="1" dirty="0"/>
              <a:t>quotes: </a:t>
            </a:r>
            <a:r>
              <a:rPr lang="en-IN" sz="1400" dirty="0"/>
              <a:t>Number of quote tweets.</a:t>
            </a:r>
          </a:p>
          <a:p>
            <a:r>
              <a:rPr lang="en-IN" sz="1400" b="1" dirty="0"/>
              <a:t>likes: </a:t>
            </a:r>
            <a:r>
              <a:rPr lang="en-IN" sz="1400" dirty="0"/>
              <a:t>Number of likes.</a:t>
            </a:r>
          </a:p>
          <a:p>
            <a:endParaRPr lang="en-IN" sz="1400" dirty="0"/>
          </a:p>
          <a:p>
            <a:pPr marL="0" indent="0">
              <a:buNone/>
            </a:pPr>
            <a:r>
              <a:rPr lang="en-IN" sz="1600" dirty="0"/>
              <a:t>Tweet Sentiment Table</a:t>
            </a:r>
          </a:p>
          <a:p>
            <a:r>
              <a:rPr lang="en-IN" sz="1400" b="1" dirty="0" err="1"/>
              <a:t>tweet_id</a:t>
            </a:r>
            <a:r>
              <a:rPr lang="en-IN" sz="1400" b="1" dirty="0"/>
              <a:t>: </a:t>
            </a:r>
            <a:r>
              <a:rPr lang="en-IN" sz="1400" dirty="0"/>
              <a:t>Unique identifier for each tweet (Primary Key).</a:t>
            </a:r>
          </a:p>
          <a:p>
            <a:r>
              <a:rPr lang="en-IN" sz="1400" b="1" dirty="0" err="1"/>
              <a:t>polarity_scores</a:t>
            </a:r>
            <a:r>
              <a:rPr lang="en-IN" sz="1400" b="1" dirty="0"/>
              <a:t>: </a:t>
            </a:r>
            <a:r>
              <a:rPr lang="en-IN" sz="1400" dirty="0"/>
              <a:t>Numerical scores representing the sentiment polarity of the tweet.</a:t>
            </a:r>
          </a:p>
          <a:p>
            <a:r>
              <a:rPr lang="en-IN" sz="1400" b="1" dirty="0"/>
              <a:t>sentiment</a:t>
            </a:r>
            <a:r>
              <a:rPr lang="en-IN" sz="1400" dirty="0"/>
              <a:t>: Textual sentiment label (e.g., positive, negative, neutral).</a:t>
            </a:r>
          </a:p>
          <a:p>
            <a:endParaRPr lang="en-IN" sz="1400" dirty="0"/>
          </a:p>
          <a:p>
            <a:pPr marL="0" indent="0">
              <a:buNone/>
            </a:pPr>
            <a:r>
              <a:rPr lang="en-IN" sz="1600" dirty="0"/>
              <a:t>Tweet Media Table</a:t>
            </a:r>
          </a:p>
          <a:p>
            <a:r>
              <a:rPr lang="en-IN" sz="1400" b="1" dirty="0" err="1"/>
              <a:t>tweet_id</a:t>
            </a:r>
            <a:r>
              <a:rPr lang="en-IN" sz="1400" b="1" dirty="0"/>
              <a:t>: </a:t>
            </a:r>
            <a:r>
              <a:rPr lang="en-IN" sz="1400" dirty="0"/>
              <a:t>Unique identifier for each tweet (Primary Key).</a:t>
            </a:r>
          </a:p>
          <a:p>
            <a:r>
              <a:rPr lang="en-IN" sz="1400" b="1" dirty="0"/>
              <a:t>quoted-post: </a:t>
            </a:r>
            <a:r>
              <a:rPr lang="en-IN" sz="1400" dirty="0"/>
              <a:t>ID of the quoted post, if applicable.</a:t>
            </a:r>
          </a:p>
          <a:p>
            <a:r>
              <a:rPr lang="en-IN" sz="1400" b="1" dirty="0"/>
              <a:t>pictures</a:t>
            </a:r>
            <a:r>
              <a:rPr lang="en-IN" sz="1400" dirty="0"/>
              <a:t> Number of pictures in the tweet.</a:t>
            </a:r>
          </a:p>
          <a:p>
            <a:r>
              <a:rPr lang="en-IN" sz="1400" b="1" dirty="0"/>
              <a:t>videos: </a:t>
            </a:r>
            <a:r>
              <a:rPr lang="en-IN" sz="1400" dirty="0"/>
              <a:t>Number of videos in the tweet.</a:t>
            </a:r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9364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E249-E7C1-CE21-B3DA-CB8DBAA3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523875"/>
            <a:ext cx="10639425" cy="565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Tweet Source Table</a:t>
            </a:r>
          </a:p>
          <a:p>
            <a:r>
              <a:rPr lang="en-IN" sz="1400" b="1" dirty="0" err="1"/>
              <a:t>tweet_id</a:t>
            </a:r>
            <a:r>
              <a:rPr lang="en-IN" sz="1400" b="1" dirty="0"/>
              <a:t>: </a:t>
            </a:r>
            <a:r>
              <a:rPr lang="en-IN" sz="1400" dirty="0"/>
              <a:t>Unique identifier for each tweet (Primary Key).</a:t>
            </a:r>
          </a:p>
          <a:p>
            <a:r>
              <a:rPr lang="en-IN" sz="1400" b="1" dirty="0"/>
              <a:t>is-retweet: </a:t>
            </a:r>
            <a:r>
              <a:rPr lang="en-IN" sz="1400" dirty="0"/>
              <a:t>Boolean indicating if the tweet is a retweet.</a:t>
            </a:r>
          </a:p>
          <a:p>
            <a:r>
              <a:rPr lang="en-IN" sz="1400" b="1" dirty="0"/>
              <a:t>is-pinned: </a:t>
            </a:r>
            <a:r>
              <a:rPr lang="en-IN" sz="1400" dirty="0"/>
              <a:t>Boolean indicating if the tweet is pinned.</a:t>
            </a:r>
          </a:p>
          <a:p>
            <a:r>
              <a:rPr lang="en-IN" sz="1400" b="1" dirty="0"/>
              <a:t>external-link: </a:t>
            </a:r>
            <a:r>
              <a:rPr lang="en-IN" sz="1400" dirty="0"/>
              <a:t>URL of any external link in the tweet.</a:t>
            </a:r>
          </a:p>
          <a:p>
            <a:r>
              <a:rPr lang="en-IN" sz="1400" b="1" dirty="0"/>
              <a:t>quoted-post: </a:t>
            </a:r>
            <a:r>
              <a:rPr lang="en-IN" sz="1400" dirty="0"/>
              <a:t>ID of the quoted post, if applicable (same as in the media table, included here for clarity).</a:t>
            </a:r>
          </a:p>
          <a:p>
            <a:r>
              <a:rPr lang="en-IN" sz="1400" b="1" dirty="0"/>
              <a:t>hashtags: </a:t>
            </a:r>
            <a:r>
              <a:rPr lang="en-IN" sz="1400" dirty="0"/>
              <a:t>List of hashtags used in the tweet.</a:t>
            </a:r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r>
              <a:rPr lang="en-IN" sz="1400" dirty="0"/>
              <a:t>T</a:t>
            </a:r>
            <a:r>
              <a:rPr lang="en-IN" sz="1600" dirty="0"/>
              <a:t>weet Table</a:t>
            </a:r>
          </a:p>
          <a:p>
            <a:r>
              <a:rPr lang="en-IN" sz="1400" b="1" dirty="0" err="1"/>
              <a:t>tweet_id</a:t>
            </a:r>
            <a:r>
              <a:rPr lang="en-IN" sz="1400" b="1" dirty="0"/>
              <a:t>: </a:t>
            </a:r>
            <a:r>
              <a:rPr lang="en-IN" sz="1400" dirty="0"/>
              <a:t>Unique identifier for each tweet (Primary Key).</a:t>
            </a:r>
          </a:p>
          <a:p>
            <a:r>
              <a:rPr lang="en-IN" sz="1400" b="1" dirty="0"/>
              <a:t>link: </a:t>
            </a:r>
            <a:r>
              <a:rPr lang="en-IN" sz="1400" dirty="0"/>
              <a:t>URL link to the tweet.</a:t>
            </a:r>
          </a:p>
          <a:p>
            <a:r>
              <a:rPr lang="en-IN" sz="1400" b="1" dirty="0"/>
              <a:t>text: </a:t>
            </a:r>
            <a:r>
              <a:rPr lang="en-IN" sz="1400" dirty="0"/>
              <a:t>Text content of the tweet.</a:t>
            </a:r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r>
              <a:rPr lang="en-IN" sz="1400" dirty="0"/>
              <a:t>4</a:t>
            </a:r>
            <a:r>
              <a:rPr lang="en-IN" sz="1600" dirty="0"/>
              <a:t>. Decide on Each Table’s Primary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The primary key for each table will be the </a:t>
            </a:r>
            <a:r>
              <a:rPr lang="en-IN" sz="1400" b="1" dirty="0"/>
              <a:t>`</a:t>
            </a:r>
            <a:r>
              <a:rPr lang="en-IN" sz="1400" b="1" dirty="0" err="1"/>
              <a:t>tweet_id</a:t>
            </a:r>
            <a:r>
              <a:rPr lang="en-IN" sz="1400" b="1" dirty="0"/>
              <a:t>` </a:t>
            </a:r>
            <a:r>
              <a:rPr lang="en-IN" sz="1400" dirty="0"/>
              <a:t>since it uniquely identifies each tweet across all tables.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3185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53DF-367C-B31D-88CC-41CB85B2E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476250"/>
            <a:ext cx="10582275" cy="570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5. Define Table Relationships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All tables are linked by the `</a:t>
            </a:r>
            <a:r>
              <a:rPr lang="en-IN" sz="1400" dirty="0" err="1"/>
              <a:t>tweet_id</a:t>
            </a:r>
            <a:r>
              <a:rPr lang="en-IN" sz="1400" dirty="0"/>
              <a:t>`, which acts as the foreign key in each table except for the primary Tweet table. This means: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The ‘Tweet Engagement Table, Tweet Sentiment Table, Tweet Media Table, and Tweet Source Table all reference the Tweet Table via the </a:t>
            </a:r>
            <a:r>
              <a:rPr lang="en-IN" sz="1400" b="1" dirty="0"/>
              <a:t>`</a:t>
            </a:r>
            <a:r>
              <a:rPr lang="en-IN" sz="1400" b="1" dirty="0" err="1"/>
              <a:t>tweet_id</a:t>
            </a:r>
            <a:r>
              <a:rPr lang="en-IN" sz="1400" b="1" dirty="0"/>
              <a:t>`</a:t>
            </a:r>
            <a:r>
              <a:rPr lang="en-IN" sz="1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This setup ensures that each tweet's metadata, sentiment, media, and source details can be linked back to the main Tweet table.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Table Relationships</a:t>
            </a:r>
          </a:p>
          <a:p>
            <a:pPr marL="0" indent="0">
              <a:buNone/>
            </a:pPr>
            <a:r>
              <a:rPr lang="en-IN" sz="1400" b="1" dirty="0"/>
              <a:t>Tweet Table:-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Tweet Engagement Table:-</a:t>
            </a:r>
          </a:p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35209E-CBAF-2C05-9AFF-2A86E86D7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47779"/>
              </p:ext>
            </p:extLst>
          </p:nvPr>
        </p:nvGraphicFramePr>
        <p:xfrm>
          <a:off x="845976" y="3099280"/>
          <a:ext cx="5925975" cy="10972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75325">
                  <a:extLst>
                    <a:ext uri="{9D8B030D-6E8A-4147-A177-3AD203B41FA5}">
                      <a16:colId xmlns:a16="http://schemas.microsoft.com/office/drawing/2014/main" val="1788997033"/>
                    </a:ext>
                  </a:extLst>
                </a:gridCol>
                <a:gridCol w="1975325">
                  <a:extLst>
                    <a:ext uri="{9D8B030D-6E8A-4147-A177-3AD203B41FA5}">
                      <a16:colId xmlns:a16="http://schemas.microsoft.com/office/drawing/2014/main" val="1139910182"/>
                    </a:ext>
                  </a:extLst>
                </a:gridCol>
                <a:gridCol w="1975325">
                  <a:extLst>
                    <a:ext uri="{9D8B030D-6E8A-4147-A177-3AD203B41FA5}">
                      <a16:colId xmlns:a16="http://schemas.microsoft.com/office/drawing/2014/main" val="1282416740"/>
                    </a:ext>
                  </a:extLst>
                </a:gridCol>
              </a:tblGrid>
              <a:tr h="272959">
                <a:tc>
                  <a:txBody>
                    <a:bodyPr/>
                    <a:lstStyle/>
                    <a:p>
                      <a:r>
                        <a:rPr lang="en-IN" sz="1800" dirty="0" err="1"/>
                        <a:t>tweet_id</a:t>
                      </a:r>
                      <a:r>
                        <a:rPr lang="en-IN" sz="180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link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text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15659"/>
                  </a:ext>
                </a:extLst>
              </a:tr>
              <a:tr h="272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http://tweet1.com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First tweet text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75354"/>
                  </a:ext>
                </a:extLst>
              </a:tr>
              <a:tr h="2729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http://tweet2.com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Second tweet text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456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76395D-B452-4677-9E24-CB8692ED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33520"/>
              </p:ext>
            </p:extLst>
          </p:nvPr>
        </p:nvGraphicFramePr>
        <p:xfrm>
          <a:off x="845976" y="4792077"/>
          <a:ext cx="5993365" cy="10972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198673">
                  <a:extLst>
                    <a:ext uri="{9D8B030D-6E8A-4147-A177-3AD203B41FA5}">
                      <a16:colId xmlns:a16="http://schemas.microsoft.com/office/drawing/2014/main" val="2149739177"/>
                    </a:ext>
                  </a:extLst>
                </a:gridCol>
                <a:gridCol w="1198673">
                  <a:extLst>
                    <a:ext uri="{9D8B030D-6E8A-4147-A177-3AD203B41FA5}">
                      <a16:colId xmlns:a16="http://schemas.microsoft.com/office/drawing/2014/main" val="3133705752"/>
                    </a:ext>
                  </a:extLst>
                </a:gridCol>
                <a:gridCol w="1198673">
                  <a:extLst>
                    <a:ext uri="{9D8B030D-6E8A-4147-A177-3AD203B41FA5}">
                      <a16:colId xmlns:a16="http://schemas.microsoft.com/office/drawing/2014/main" val="924464874"/>
                    </a:ext>
                  </a:extLst>
                </a:gridCol>
                <a:gridCol w="1198673">
                  <a:extLst>
                    <a:ext uri="{9D8B030D-6E8A-4147-A177-3AD203B41FA5}">
                      <a16:colId xmlns:a16="http://schemas.microsoft.com/office/drawing/2014/main" val="2438578814"/>
                    </a:ext>
                  </a:extLst>
                </a:gridCol>
                <a:gridCol w="1198673">
                  <a:extLst>
                    <a:ext uri="{9D8B030D-6E8A-4147-A177-3AD203B41FA5}">
                      <a16:colId xmlns:a16="http://schemas.microsoft.com/office/drawing/2014/main" val="4098568805"/>
                    </a:ext>
                  </a:extLst>
                </a:gridCol>
              </a:tblGrid>
              <a:tr h="308491">
                <a:tc>
                  <a:txBody>
                    <a:bodyPr/>
                    <a:lstStyle/>
                    <a:p>
                      <a:r>
                        <a:rPr lang="en-IN" sz="1800" dirty="0" err="1"/>
                        <a:t>tweet_id</a:t>
                      </a:r>
                      <a:r>
                        <a:rPr lang="en-IN" sz="180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comments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retweets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quotes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 likes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24189"/>
                  </a:ext>
                </a:extLst>
              </a:tr>
              <a:tr h="3084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98660"/>
                  </a:ext>
                </a:extLst>
              </a:tr>
              <a:tr h="30849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6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0506-A184-EB00-6EDC-904C9E61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671804"/>
            <a:ext cx="10728649" cy="5505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/>
              <a:t>Tweet Sentiment Table:-</a:t>
            </a:r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Tweet Media Table:-</a:t>
            </a:r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18A32A-87C6-8F40-C026-55EA6CE88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02573"/>
              </p:ext>
            </p:extLst>
          </p:nvPr>
        </p:nvGraphicFramePr>
        <p:xfrm>
          <a:off x="699795" y="1164112"/>
          <a:ext cx="6297123" cy="10972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99041">
                  <a:extLst>
                    <a:ext uri="{9D8B030D-6E8A-4147-A177-3AD203B41FA5}">
                      <a16:colId xmlns:a16="http://schemas.microsoft.com/office/drawing/2014/main" val="3009601958"/>
                    </a:ext>
                  </a:extLst>
                </a:gridCol>
                <a:gridCol w="2099041">
                  <a:extLst>
                    <a:ext uri="{9D8B030D-6E8A-4147-A177-3AD203B41FA5}">
                      <a16:colId xmlns:a16="http://schemas.microsoft.com/office/drawing/2014/main" val="3662046944"/>
                    </a:ext>
                  </a:extLst>
                </a:gridCol>
                <a:gridCol w="2099041">
                  <a:extLst>
                    <a:ext uri="{9D8B030D-6E8A-4147-A177-3AD203B41FA5}">
                      <a16:colId xmlns:a16="http://schemas.microsoft.com/office/drawing/2014/main" val="1638410831"/>
                    </a:ext>
                  </a:extLst>
                </a:gridCol>
              </a:tblGrid>
              <a:tr h="309039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IN" sz="1800" dirty="0" err="1"/>
                        <a:t>tweet_id</a:t>
                      </a:r>
                      <a:r>
                        <a:rPr lang="en-IN" sz="180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/>
                        <a:t>polarity_scores</a:t>
                      </a:r>
                      <a:r>
                        <a:rPr lang="en-IN" sz="180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sentiment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878130"/>
                  </a:ext>
                </a:extLst>
              </a:tr>
              <a:tr h="309039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26932"/>
                  </a:ext>
                </a:extLst>
              </a:tr>
              <a:tr h="309039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4983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D86C31-D0FD-0889-2E61-AC740C57D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7500"/>
              </p:ext>
            </p:extLst>
          </p:nvPr>
        </p:nvGraphicFramePr>
        <p:xfrm>
          <a:off x="699795" y="3424383"/>
          <a:ext cx="10867056" cy="19202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716764">
                  <a:extLst>
                    <a:ext uri="{9D8B030D-6E8A-4147-A177-3AD203B41FA5}">
                      <a16:colId xmlns:a16="http://schemas.microsoft.com/office/drawing/2014/main" val="3273494825"/>
                    </a:ext>
                  </a:extLst>
                </a:gridCol>
                <a:gridCol w="2716764">
                  <a:extLst>
                    <a:ext uri="{9D8B030D-6E8A-4147-A177-3AD203B41FA5}">
                      <a16:colId xmlns:a16="http://schemas.microsoft.com/office/drawing/2014/main" val="2384166048"/>
                    </a:ext>
                  </a:extLst>
                </a:gridCol>
                <a:gridCol w="2716764">
                  <a:extLst>
                    <a:ext uri="{9D8B030D-6E8A-4147-A177-3AD203B41FA5}">
                      <a16:colId xmlns:a16="http://schemas.microsoft.com/office/drawing/2014/main" val="1541842679"/>
                    </a:ext>
                  </a:extLst>
                </a:gridCol>
                <a:gridCol w="2716764">
                  <a:extLst>
                    <a:ext uri="{9D8B030D-6E8A-4147-A177-3AD203B41FA5}">
                      <a16:colId xmlns:a16="http://schemas.microsoft.com/office/drawing/2014/main" val="1129776759"/>
                    </a:ext>
                  </a:extLst>
                </a:gridCol>
              </a:tblGrid>
              <a:tr h="302677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tweet_id</a:t>
                      </a:r>
                      <a:r>
                        <a:rPr lang="en-IN" sz="1800" b="1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quoted-post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pictures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videos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60044"/>
                  </a:ext>
                </a:extLst>
              </a:tr>
              <a:tr h="29566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www.commonwealth/p/123.com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www.commonwealth/v/123.com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53982"/>
                  </a:ext>
                </a:extLst>
              </a:tr>
              <a:tr h="52968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www.commonwealth/123.com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www.commonwealth/p/123.com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www.commonwealth/v/123.com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8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26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7169-97BD-2A61-D139-784CABD2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" y="783771"/>
            <a:ext cx="10784633" cy="539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/>
              <a:t>Tweet Source Table:-</a:t>
            </a:r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This structure ensures each tweet's data is organized and linked, making it easier to </a:t>
            </a:r>
            <a:r>
              <a:rPr lang="en-IN" sz="1400" dirty="0" err="1"/>
              <a:t>analyze</a:t>
            </a:r>
            <a:r>
              <a:rPr lang="en-IN" sz="1400" dirty="0"/>
              <a:t> and manage.</a:t>
            </a:r>
          </a:p>
          <a:p>
            <a:endParaRPr lang="en-IN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7EFA28-ED5A-32E4-9519-A60333DA9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99185"/>
              </p:ext>
            </p:extLst>
          </p:nvPr>
        </p:nvGraphicFramePr>
        <p:xfrm>
          <a:off x="660400" y="1344817"/>
          <a:ext cx="9743232" cy="13817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23872">
                  <a:extLst>
                    <a:ext uri="{9D8B030D-6E8A-4147-A177-3AD203B41FA5}">
                      <a16:colId xmlns:a16="http://schemas.microsoft.com/office/drawing/2014/main" val="2793864341"/>
                    </a:ext>
                  </a:extLst>
                </a:gridCol>
                <a:gridCol w="1623872">
                  <a:extLst>
                    <a:ext uri="{9D8B030D-6E8A-4147-A177-3AD203B41FA5}">
                      <a16:colId xmlns:a16="http://schemas.microsoft.com/office/drawing/2014/main" val="3101114085"/>
                    </a:ext>
                  </a:extLst>
                </a:gridCol>
                <a:gridCol w="1623872">
                  <a:extLst>
                    <a:ext uri="{9D8B030D-6E8A-4147-A177-3AD203B41FA5}">
                      <a16:colId xmlns:a16="http://schemas.microsoft.com/office/drawing/2014/main" val="2381828216"/>
                    </a:ext>
                  </a:extLst>
                </a:gridCol>
                <a:gridCol w="1623872">
                  <a:extLst>
                    <a:ext uri="{9D8B030D-6E8A-4147-A177-3AD203B41FA5}">
                      <a16:colId xmlns:a16="http://schemas.microsoft.com/office/drawing/2014/main" val="4042009592"/>
                    </a:ext>
                  </a:extLst>
                </a:gridCol>
                <a:gridCol w="1623872">
                  <a:extLst>
                    <a:ext uri="{9D8B030D-6E8A-4147-A177-3AD203B41FA5}">
                      <a16:colId xmlns:a16="http://schemas.microsoft.com/office/drawing/2014/main" val="2589130194"/>
                    </a:ext>
                  </a:extLst>
                </a:gridCol>
                <a:gridCol w="1623872">
                  <a:extLst>
                    <a:ext uri="{9D8B030D-6E8A-4147-A177-3AD203B41FA5}">
                      <a16:colId xmlns:a16="http://schemas.microsoft.com/office/drawing/2014/main" val="2147733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tweet_id</a:t>
                      </a:r>
                      <a:r>
                        <a:rPr lang="en-IN" sz="1800" b="1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is-retweet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is-pinned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external-link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quoted-post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hashtags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93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http://example.com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#example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94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#sample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54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84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60E1-4E30-7CDF-38CC-AFFC7B11B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49" y="737118"/>
            <a:ext cx="10607351" cy="55143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Conclusions:-</a:t>
            </a:r>
          </a:p>
          <a:p>
            <a:pPr marL="0" indent="0">
              <a:buNone/>
            </a:pPr>
            <a:r>
              <a:rPr lang="en-IN" sz="1800" dirty="0"/>
              <a:t>1. Engagement Analysis</a:t>
            </a:r>
          </a:p>
          <a:p>
            <a:pPr marL="0" indent="0">
              <a:buNone/>
            </a:pPr>
            <a:r>
              <a:rPr lang="en-IN" sz="1400" dirty="0"/>
              <a:t>Using the Tweet Engagement Table, you can gain insights into:</a:t>
            </a:r>
          </a:p>
          <a:p>
            <a:pPr marL="0" indent="0">
              <a:buNone/>
            </a:pPr>
            <a:r>
              <a:rPr lang="en-IN" sz="1400" b="1" dirty="0"/>
              <a:t>Popular Tweets: </a:t>
            </a:r>
            <a:r>
              <a:rPr lang="en-IN" sz="1400" dirty="0"/>
              <a:t>Identify tweets with the highest number of comments, retweets, quotes, and likes. This can help you understand what type of content resonates most with the audience.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800" dirty="0"/>
              <a:t>2. Sentiment Analysis</a:t>
            </a:r>
          </a:p>
          <a:p>
            <a:pPr marL="0" indent="0">
              <a:buNone/>
            </a:pPr>
            <a:r>
              <a:rPr lang="en-IN" sz="1400" dirty="0"/>
              <a:t>Using the Tweet Sentiment Table, you can:</a:t>
            </a:r>
          </a:p>
          <a:p>
            <a:pPr marL="0" indent="0">
              <a:buNone/>
            </a:pPr>
            <a:r>
              <a:rPr lang="en-IN" sz="1400" b="1" dirty="0"/>
              <a:t>Overall Sentiment: </a:t>
            </a:r>
            <a:r>
              <a:rPr lang="en-IN" sz="1400" dirty="0"/>
              <a:t>Determine the general sentiment (positive, negative, neutral) of the tweets. This can provide a snapshot of public opinion towards the Commonwealth Bank.</a:t>
            </a:r>
          </a:p>
          <a:p>
            <a:pPr marL="0" indent="0">
              <a:buNone/>
            </a:pPr>
            <a:r>
              <a:rPr lang="en-IN" sz="1400" b="1" dirty="0"/>
              <a:t>Sentiment Trends: </a:t>
            </a:r>
            <a:r>
              <a:rPr lang="en-IN" sz="1400" dirty="0"/>
              <a:t>Track how sentiment changes over time or in response to specific events or announcements.</a:t>
            </a:r>
          </a:p>
          <a:p>
            <a:pPr marL="0" indent="0">
              <a:buNone/>
            </a:pPr>
            <a:r>
              <a:rPr lang="en-IN" sz="1400" b="1" dirty="0"/>
              <a:t>Impact of Sentiment on Engagement: </a:t>
            </a:r>
            <a:r>
              <a:rPr lang="en-IN" sz="1400" dirty="0"/>
              <a:t>Correlate sentiment scores with engagement metrics to see if positive tweets get more engagement than negative ones.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800" dirty="0"/>
              <a:t>3. Media Usage</a:t>
            </a:r>
          </a:p>
          <a:p>
            <a:pPr marL="0" indent="0">
              <a:buNone/>
            </a:pPr>
            <a:r>
              <a:rPr lang="en-IN" sz="1500" dirty="0"/>
              <a:t>Using the Tweet Media Table, you can understand:</a:t>
            </a:r>
          </a:p>
          <a:p>
            <a:pPr marL="0" indent="0">
              <a:buNone/>
            </a:pPr>
            <a:r>
              <a:rPr lang="en-IN" sz="1500" b="1" dirty="0"/>
              <a:t>Multimedia Impact: </a:t>
            </a:r>
            <a:r>
              <a:rPr lang="en-IN" sz="1500" dirty="0"/>
              <a:t>See how the presence of pictures, videos, and quoted posts affects engagement. Determine if tweets with media content perform better.</a:t>
            </a:r>
          </a:p>
          <a:p>
            <a:pPr marL="0" indent="0">
              <a:buNone/>
            </a:pPr>
            <a:r>
              <a:rPr lang="en-IN" sz="1500" b="1" dirty="0"/>
              <a:t>Content Strategy: </a:t>
            </a:r>
            <a:r>
              <a:rPr lang="en-IN" sz="1500" dirty="0"/>
              <a:t>Adjust the bank’s social media strategy based on what type of media content (images, videos) is more effective in engaging the audience.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7474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7E1D-EAFD-9C78-660C-E959B9E9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727788"/>
            <a:ext cx="10598020" cy="544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4. Source and Hashtag Analysis</a:t>
            </a:r>
          </a:p>
          <a:p>
            <a:pPr marL="0" indent="0">
              <a:buNone/>
            </a:pPr>
            <a:r>
              <a:rPr lang="en-IN" sz="1400" dirty="0"/>
              <a:t>Using the Tweet Source Table, you can:</a:t>
            </a:r>
          </a:p>
          <a:p>
            <a:pPr marL="0" indent="0">
              <a:buNone/>
            </a:pPr>
            <a:r>
              <a:rPr lang="en-IN" sz="1400" b="1" dirty="0"/>
              <a:t>Retweets and Original Posts</a:t>
            </a:r>
            <a:r>
              <a:rPr lang="en-IN" sz="1400" dirty="0"/>
              <a:t>: Identify the proportion of original tweets versus retweets. Determine if retweets contribute significantly to engagement.</a:t>
            </a:r>
          </a:p>
          <a:p>
            <a:pPr marL="0" indent="0">
              <a:buNone/>
            </a:pPr>
            <a:r>
              <a:rPr lang="en-IN" sz="1400" b="1" dirty="0"/>
              <a:t>Pinned Tweets: </a:t>
            </a:r>
            <a:r>
              <a:rPr lang="en-IN" sz="1400" dirty="0" err="1"/>
              <a:t>Analyze</a:t>
            </a:r>
            <a:r>
              <a:rPr lang="en-IN" sz="1400" dirty="0"/>
              <a:t> if pinned tweets have higher engagement compared to regular tweets.</a:t>
            </a:r>
          </a:p>
          <a:p>
            <a:pPr marL="0" indent="0">
              <a:buNone/>
            </a:pPr>
            <a:r>
              <a:rPr lang="en-IN" sz="1400" b="1" dirty="0"/>
              <a:t>External Links: </a:t>
            </a:r>
            <a:r>
              <a:rPr lang="en-IN" sz="1400" dirty="0"/>
              <a:t>Assess the impact of including external links on engagement metrics.</a:t>
            </a:r>
          </a:p>
          <a:p>
            <a:pPr marL="0" indent="0">
              <a:buNone/>
            </a:pPr>
            <a:r>
              <a:rPr lang="en-IN" sz="1400" b="1" dirty="0"/>
              <a:t>Hashtag Performance: </a:t>
            </a:r>
            <a:r>
              <a:rPr lang="en-IN" sz="1400" dirty="0"/>
              <a:t>Evaluate the effectiveness of different hashtags in terms of engagement. This can help optimize the use of hashtags for better reach and interaction.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800" dirty="0"/>
              <a:t> 5. Content and Text Analysis</a:t>
            </a:r>
          </a:p>
          <a:p>
            <a:pPr marL="0" indent="0">
              <a:buNone/>
            </a:pPr>
            <a:r>
              <a:rPr lang="en-IN" sz="1400" dirty="0"/>
              <a:t>Using the Tweet Table, you can:</a:t>
            </a:r>
          </a:p>
          <a:p>
            <a:pPr marL="0" indent="0">
              <a:buNone/>
            </a:pPr>
            <a:r>
              <a:rPr lang="en-IN" sz="1400" b="1" dirty="0"/>
              <a:t>Topic Identification: </a:t>
            </a:r>
            <a:r>
              <a:rPr lang="en-IN" sz="1400" dirty="0"/>
              <a:t>Identify common topics or keywords in the tweets. This can help understand what issues or topics are of interest to the audience.</a:t>
            </a:r>
          </a:p>
          <a:p>
            <a:pPr marL="0" indent="0">
              <a:buNone/>
            </a:pPr>
            <a:r>
              <a:rPr lang="en-IN" sz="1400" b="1" dirty="0"/>
              <a:t>Link Analysis: </a:t>
            </a:r>
            <a:r>
              <a:rPr lang="en-IN" sz="1400" dirty="0"/>
              <a:t>Examine the links shared in tweets to see what external content is being promoted or referenced and its impact on engagement.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5535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1029</Words>
  <Application>Microsoft Office PowerPoint</Application>
  <PresentationFormat>Widescreen</PresentationFormat>
  <Paragraphs>174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Twitter Database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Database Design</dc:title>
  <dc:creator>Bunny David</dc:creator>
  <cp:lastModifiedBy>Bunny David</cp:lastModifiedBy>
  <cp:revision>19</cp:revision>
  <dcterms:created xsi:type="dcterms:W3CDTF">2024-05-17T19:38:43Z</dcterms:created>
  <dcterms:modified xsi:type="dcterms:W3CDTF">2024-05-18T06:54:06Z</dcterms:modified>
</cp:coreProperties>
</file>