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2D89963A-72FE-4F6C-B7D5-AEEF855A293D}" type="datetimeFigureOut">
              <a:rPr lang="en-IN" smtClean="0"/>
              <a:t>16-05-2024</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2E35404-28B8-4E5B-A068-3D21CAACD29B}"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95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89963A-72FE-4F6C-B7D5-AEEF855A293D}"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E35404-28B8-4E5B-A068-3D21CAACD29B}" type="slidenum">
              <a:rPr lang="en-IN" smtClean="0"/>
              <a:t>‹#›</a:t>
            </a:fld>
            <a:endParaRPr lang="en-IN"/>
          </a:p>
        </p:txBody>
      </p:sp>
    </p:spTree>
    <p:extLst>
      <p:ext uri="{BB962C8B-B14F-4D97-AF65-F5344CB8AC3E}">
        <p14:creationId xmlns:p14="http://schemas.microsoft.com/office/powerpoint/2010/main" val="3175802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89963A-72FE-4F6C-B7D5-AEEF855A293D}"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E35404-28B8-4E5B-A068-3D21CAACD29B}" type="slidenum">
              <a:rPr lang="en-IN" smtClean="0"/>
              <a:t>‹#›</a:t>
            </a:fld>
            <a:endParaRPr lang="en-IN"/>
          </a:p>
        </p:txBody>
      </p:sp>
    </p:spTree>
    <p:extLst>
      <p:ext uri="{BB962C8B-B14F-4D97-AF65-F5344CB8AC3E}">
        <p14:creationId xmlns:p14="http://schemas.microsoft.com/office/powerpoint/2010/main" val="174424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89963A-72FE-4F6C-B7D5-AEEF855A293D}"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E35404-28B8-4E5B-A068-3D21CAACD29B}" type="slidenum">
              <a:rPr lang="en-IN" smtClean="0"/>
              <a:t>‹#›</a:t>
            </a:fld>
            <a:endParaRPr lang="en-IN"/>
          </a:p>
        </p:txBody>
      </p:sp>
    </p:spTree>
    <p:extLst>
      <p:ext uri="{BB962C8B-B14F-4D97-AF65-F5344CB8AC3E}">
        <p14:creationId xmlns:p14="http://schemas.microsoft.com/office/powerpoint/2010/main" val="120579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89963A-72FE-4F6C-B7D5-AEEF855A293D}"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E35404-28B8-4E5B-A068-3D21CAACD29B}"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2149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89963A-72FE-4F6C-B7D5-AEEF855A293D}" type="datetimeFigureOut">
              <a:rPr lang="en-IN" smtClean="0"/>
              <a:t>16-05-2024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E35404-28B8-4E5B-A068-3D21CAACD29B}" type="slidenum">
              <a:rPr lang="en-IN" smtClean="0"/>
              <a:t>‹#›</a:t>
            </a:fld>
            <a:endParaRPr lang="en-IN"/>
          </a:p>
        </p:txBody>
      </p:sp>
    </p:spTree>
    <p:extLst>
      <p:ext uri="{BB962C8B-B14F-4D97-AF65-F5344CB8AC3E}">
        <p14:creationId xmlns:p14="http://schemas.microsoft.com/office/powerpoint/2010/main" val="3891128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89963A-72FE-4F6C-B7D5-AEEF855A293D}" type="datetimeFigureOut">
              <a:rPr lang="en-IN" smtClean="0"/>
              <a:t>16-05-2024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E35404-28B8-4E5B-A068-3D21CAACD29B}" type="slidenum">
              <a:rPr lang="en-IN" smtClean="0"/>
              <a:t>‹#›</a:t>
            </a:fld>
            <a:endParaRPr lang="en-IN"/>
          </a:p>
        </p:txBody>
      </p:sp>
    </p:spTree>
    <p:extLst>
      <p:ext uri="{BB962C8B-B14F-4D97-AF65-F5344CB8AC3E}">
        <p14:creationId xmlns:p14="http://schemas.microsoft.com/office/powerpoint/2010/main" val="812016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89963A-72FE-4F6C-B7D5-AEEF855A293D}" type="datetimeFigureOut">
              <a:rPr lang="en-IN" smtClean="0"/>
              <a:t>16-05-2024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E35404-28B8-4E5B-A068-3D21CAACD29B}" type="slidenum">
              <a:rPr lang="en-IN" smtClean="0"/>
              <a:t>‹#›</a:t>
            </a:fld>
            <a:endParaRPr lang="en-IN"/>
          </a:p>
        </p:txBody>
      </p:sp>
    </p:spTree>
    <p:extLst>
      <p:ext uri="{BB962C8B-B14F-4D97-AF65-F5344CB8AC3E}">
        <p14:creationId xmlns:p14="http://schemas.microsoft.com/office/powerpoint/2010/main" val="1079829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89963A-72FE-4F6C-B7D5-AEEF855A293D}" type="datetimeFigureOut">
              <a:rPr lang="en-IN" smtClean="0"/>
              <a:t>16-05-2024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E35404-28B8-4E5B-A068-3D21CAACD29B}" type="slidenum">
              <a:rPr lang="en-IN" smtClean="0"/>
              <a:t>‹#›</a:t>
            </a:fld>
            <a:endParaRPr lang="en-IN"/>
          </a:p>
        </p:txBody>
      </p:sp>
    </p:spTree>
    <p:extLst>
      <p:ext uri="{BB962C8B-B14F-4D97-AF65-F5344CB8AC3E}">
        <p14:creationId xmlns:p14="http://schemas.microsoft.com/office/powerpoint/2010/main" val="1779477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89963A-72FE-4F6C-B7D5-AEEF855A293D}" type="datetimeFigureOut">
              <a:rPr lang="en-IN" smtClean="0"/>
              <a:t>16-05-2024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E35404-28B8-4E5B-A068-3D21CAACD29B}" type="slidenum">
              <a:rPr lang="en-IN" smtClean="0"/>
              <a:t>‹#›</a:t>
            </a:fld>
            <a:endParaRPr lang="en-IN"/>
          </a:p>
        </p:txBody>
      </p:sp>
    </p:spTree>
    <p:extLst>
      <p:ext uri="{BB962C8B-B14F-4D97-AF65-F5344CB8AC3E}">
        <p14:creationId xmlns:p14="http://schemas.microsoft.com/office/powerpoint/2010/main" val="2764800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89963A-72FE-4F6C-B7D5-AEEF855A293D}" type="datetimeFigureOut">
              <a:rPr lang="en-IN" smtClean="0"/>
              <a:t>16-05-2024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E35404-28B8-4E5B-A068-3D21CAACD29B}" type="slidenum">
              <a:rPr lang="en-IN" smtClean="0"/>
              <a:t>‹#›</a:t>
            </a:fld>
            <a:endParaRPr lang="en-IN"/>
          </a:p>
        </p:txBody>
      </p:sp>
    </p:spTree>
    <p:extLst>
      <p:ext uri="{BB962C8B-B14F-4D97-AF65-F5344CB8AC3E}">
        <p14:creationId xmlns:p14="http://schemas.microsoft.com/office/powerpoint/2010/main" val="4098116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2D89963A-72FE-4F6C-B7D5-AEEF855A293D}" type="datetimeFigureOut">
              <a:rPr lang="en-IN" smtClean="0"/>
              <a:t>16-05-2024</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F2E35404-28B8-4E5B-A068-3D21CAACD29B}" type="slidenum">
              <a:rPr lang="en-IN" smtClean="0"/>
              <a:t>‹#›</a:t>
            </a:fld>
            <a:endParaRPr lang="en-IN"/>
          </a:p>
        </p:txBody>
      </p:sp>
    </p:spTree>
    <p:extLst>
      <p:ext uri="{BB962C8B-B14F-4D97-AF65-F5344CB8AC3E}">
        <p14:creationId xmlns:p14="http://schemas.microsoft.com/office/powerpoint/2010/main" val="9775893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2FC86-3AB5-CAFA-143C-B141639C1000}"/>
              </a:ext>
            </a:extLst>
          </p:cNvPr>
          <p:cNvSpPr>
            <a:spLocks noGrp="1"/>
          </p:cNvSpPr>
          <p:nvPr>
            <p:ph type="ctrTitle"/>
          </p:nvPr>
        </p:nvSpPr>
        <p:spPr/>
        <p:txBody>
          <a:bodyPr/>
          <a:lstStyle/>
          <a:p>
            <a:r>
              <a:rPr lang="en-US" dirty="0"/>
              <a:t>Proposal </a:t>
            </a:r>
            <a:endParaRPr lang="en-IN" dirty="0"/>
          </a:p>
        </p:txBody>
      </p:sp>
      <p:sp>
        <p:nvSpPr>
          <p:cNvPr id="3" name="Subtitle 2">
            <a:extLst>
              <a:ext uri="{FF2B5EF4-FFF2-40B4-BE49-F238E27FC236}">
                <a16:creationId xmlns:a16="http://schemas.microsoft.com/office/drawing/2014/main" id="{687A9381-131C-E875-5626-421D4F512B61}"/>
              </a:ext>
            </a:extLst>
          </p:cNvPr>
          <p:cNvSpPr>
            <a:spLocks noGrp="1"/>
          </p:cNvSpPr>
          <p:nvPr>
            <p:ph type="subTitle" idx="1"/>
          </p:nvPr>
        </p:nvSpPr>
        <p:spPr/>
        <p:txBody>
          <a:bodyPr/>
          <a:lstStyle/>
          <a:p>
            <a:r>
              <a:rPr lang="en-US" b="1" dirty="0"/>
              <a:t>Commonwealth Bank Twitter Analysis</a:t>
            </a:r>
            <a:endParaRPr lang="en-IN" b="1" dirty="0"/>
          </a:p>
        </p:txBody>
      </p:sp>
      <p:sp>
        <p:nvSpPr>
          <p:cNvPr id="4" name="Subtitle 2">
            <a:extLst>
              <a:ext uri="{FF2B5EF4-FFF2-40B4-BE49-F238E27FC236}">
                <a16:creationId xmlns:a16="http://schemas.microsoft.com/office/drawing/2014/main" id="{F732CD1D-0CCD-4255-A453-C0C9D646C022}"/>
              </a:ext>
            </a:extLst>
          </p:cNvPr>
          <p:cNvSpPr txBox="1">
            <a:spLocks/>
          </p:cNvSpPr>
          <p:nvPr/>
        </p:nvSpPr>
        <p:spPr>
          <a:xfrm>
            <a:off x="7902141" y="4833258"/>
            <a:ext cx="2575249" cy="5551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400"/>
              </a:spcBef>
              <a:buClr>
                <a:schemeClr val="accent1"/>
              </a:buClr>
              <a:buSzPct val="80000"/>
              <a:buFont typeface="Corbel" pitchFamily="34" charset="0"/>
              <a:buNone/>
              <a:defRPr sz="2200" kern="1200">
                <a:solidFill>
                  <a:srgbClr val="FFFFFF"/>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200" kern="1200">
                <a:solidFill>
                  <a:schemeClr val="accent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200" kern="1200">
                <a:solidFill>
                  <a:schemeClr val="accent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9pPr>
          </a:lstStyle>
          <a:p>
            <a:r>
              <a:rPr lang="en-US" b="1" dirty="0"/>
              <a:t>Raja Prabhu David</a:t>
            </a:r>
            <a:endParaRPr lang="en-IN" b="1" dirty="0"/>
          </a:p>
        </p:txBody>
      </p:sp>
    </p:spTree>
    <p:extLst>
      <p:ext uri="{BB962C8B-B14F-4D97-AF65-F5344CB8AC3E}">
        <p14:creationId xmlns:p14="http://schemas.microsoft.com/office/powerpoint/2010/main" val="702104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65CDE5-3B4D-D8DA-0608-0F4C31B3BE34}"/>
              </a:ext>
            </a:extLst>
          </p:cNvPr>
          <p:cNvSpPr>
            <a:spLocks noGrp="1"/>
          </p:cNvSpPr>
          <p:nvPr>
            <p:ph idx="1"/>
          </p:nvPr>
        </p:nvSpPr>
        <p:spPr>
          <a:xfrm>
            <a:off x="597160" y="335902"/>
            <a:ext cx="10446496" cy="6186196"/>
          </a:xfrm>
        </p:spPr>
        <p:txBody>
          <a:bodyPr>
            <a:normAutofit fontScale="77500" lnSpcReduction="20000"/>
          </a:bodyPr>
          <a:lstStyle/>
          <a:p>
            <a:pPr marL="45720" indent="0">
              <a:buNone/>
            </a:pPr>
            <a:r>
              <a:rPr lang="en-IN" sz="2300" b="1" dirty="0">
                <a:latin typeface="Calibri" panose="020F0502020204030204" pitchFamily="34" charset="0"/>
                <a:cs typeface="Calibri" panose="020F0502020204030204" pitchFamily="34" charset="0"/>
              </a:rPr>
              <a:t>Introduction</a:t>
            </a:r>
          </a:p>
          <a:p>
            <a:pPr>
              <a:lnSpc>
                <a:spcPct val="120000"/>
              </a:lnSpc>
              <a:buFont typeface="Wingdings" panose="05000000000000000000" pitchFamily="2" charset="2"/>
              <a:buChar char="Ø"/>
            </a:pPr>
            <a:r>
              <a:rPr lang="en-IN" sz="1500" dirty="0">
                <a:latin typeface="Calibri" panose="020F0502020204030204" pitchFamily="34" charset="0"/>
                <a:cs typeface="Calibri" panose="020F0502020204030204" pitchFamily="34" charset="0"/>
              </a:rPr>
              <a:t>In today's digital age, social media platforms like Twitter have become invaluable sources of customer feedback and public sentiment. Understanding customer interactions and sentiment on platforms like Twitter is crucial for organizations to enhance their services and improve public perception. This proposal outlines a project aimed at analysing Twitter data from @CommBank to extract valuable insights that can inform strategic decisions and enhance customer engagement for Insight Spark.</a:t>
            </a:r>
          </a:p>
          <a:p>
            <a:endParaRPr lang="en-IN" sz="1400" dirty="0">
              <a:latin typeface="Calibri" panose="020F0502020204030204" pitchFamily="34" charset="0"/>
              <a:cs typeface="Calibri" panose="020F0502020204030204" pitchFamily="34" charset="0"/>
            </a:endParaRPr>
          </a:p>
          <a:p>
            <a:pPr marL="45720" indent="0">
              <a:buNone/>
            </a:pPr>
            <a:r>
              <a:rPr lang="en-IN" sz="2300" b="1" dirty="0">
                <a:latin typeface="Calibri" panose="020F0502020204030204" pitchFamily="34" charset="0"/>
                <a:cs typeface="Calibri" panose="020F0502020204030204" pitchFamily="34" charset="0"/>
              </a:rPr>
              <a:t>Objective</a:t>
            </a:r>
          </a:p>
          <a:p>
            <a:pPr>
              <a:lnSpc>
                <a:spcPct val="120000"/>
              </a:lnSpc>
              <a:buFont typeface="Wingdings" panose="05000000000000000000" pitchFamily="2" charset="2"/>
              <a:buChar char="Ø"/>
            </a:pPr>
            <a:r>
              <a:rPr lang="en-IN" sz="1500" dirty="0">
                <a:latin typeface="Calibri" panose="020F0502020204030204" pitchFamily="34" charset="0"/>
                <a:cs typeface="Calibri" panose="020F0502020204030204" pitchFamily="34" charset="0"/>
              </a:rPr>
              <a:t>The primary objective of this project is to analyse Twitter data associated with the @CommBank handle to gain deeper insights into customer interactions, sentiment, and overall public perception. By leveraging advanced analytics techniques, we aim to uncover patterns, trends, and sentiment indicators within the data, providing actionable insights for Insight Spark and Commonwealth Bank (CommBank).</a:t>
            </a:r>
          </a:p>
          <a:p>
            <a:pPr marL="45720" indent="0">
              <a:buNone/>
            </a:pPr>
            <a:endParaRPr lang="en-IN" sz="1400" dirty="0">
              <a:latin typeface="Calibri" panose="020F0502020204030204" pitchFamily="34" charset="0"/>
              <a:cs typeface="Calibri" panose="020F0502020204030204" pitchFamily="34" charset="0"/>
            </a:endParaRPr>
          </a:p>
          <a:p>
            <a:pPr marL="45720" indent="0">
              <a:buNone/>
            </a:pPr>
            <a:r>
              <a:rPr lang="en-IN" sz="2300" b="1" dirty="0">
                <a:latin typeface="Calibri" panose="020F0502020204030204" pitchFamily="34" charset="0"/>
                <a:cs typeface="Calibri" panose="020F0502020204030204" pitchFamily="34" charset="0"/>
              </a:rPr>
              <a:t>Methodology</a:t>
            </a:r>
          </a:p>
          <a:p>
            <a:pPr marL="45720" indent="0">
              <a:lnSpc>
                <a:spcPct val="120000"/>
              </a:lnSpc>
              <a:buNone/>
            </a:pPr>
            <a:r>
              <a:rPr lang="en-IN" sz="1500" dirty="0">
                <a:latin typeface="Calibri" panose="020F0502020204030204" pitchFamily="34" charset="0"/>
                <a:cs typeface="Calibri" panose="020F0502020204030204" pitchFamily="34" charset="0"/>
              </a:rPr>
              <a:t>1. Data Collection: We will gather Twitter data using the Twitter API, focusing specifically on tweets directed at or mentioning @CommBank. This data will include text content, timestamps, user information, and engagement metrics.</a:t>
            </a:r>
          </a:p>
          <a:p>
            <a:pPr marL="45720" indent="0">
              <a:lnSpc>
                <a:spcPct val="120000"/>
              </a:lnSpc>
              <a:buNone/>
            </a:pPr>
            <a:r>
              <a:rPr lang="en-IN" sz="1500" dirty="0">
                <a:latin typeface="Calibri" panose="020F0502020204030204" pitchFamily="34" charset="0"/>
                <a:cs typeface="Calibri" panose="020F0502020204030204" pitchFamily="34" charset="0"/>
              </a:rPr>
              <a:t>2. Data Preprocessing: Prior to analysis, we will preprocess the Twitter data by cleaning and standardizing text, removing noise, and extracting relevant features such as hashtags, mentions, and sentiment scores.</a:t>
            </a:r>
          </a:p>
          <a:p>
            <a:pPr marL="45720" indent="0">
              <a:lnSpc>
                <a:spcPct val="120000"/>
              </a:lnSpc>
              <a:buNone/>
            </a:pPr>
            <a:r>
              <a:rPr lang="en-IN" sz="1500" dirty="0">
                <a:latin typeface="Calibri" panose="020F0502020204030204" pitchFamily="34" charset="0"/>
                <a:cs typeface="Calibri" panose="020F0502020204030204" pitchFamily="34" charset="0"/>
              </a:rPr>
              <a:t>3. Exploratory Data Analysis (EDA): We will conduct exploratory data analysis to understand the distribution of tweets over time, identify popular topics, hashtags, and user engagement patterns. This phase will provide initial insights into customer interactions and sentiment.</a:t>
            </a:r>
          </a:p>
          <a:p>
            <a:pPr marL="45720" indent="0">
              <a:lnSpc>
                <a:spcPct val="120000"/>
              </a:lnSpc>
              <a:buNone/>
            </a:pPr>
            <a:r>
              <a:rPr lang="en-IN" sz="1500" dirty="0">
                <a:latin typeface="Calibri" panose="020F0502020204030204" pitchFamily="34" charset="0"/>
                <a:cs typeface="Calibri" panose="020F0502020204030204" pitchFamily="34" charset="0"/>
              </a:rPr>
              <a:t>4. Sentiment Analysis: Using natural language processing (NLP) techniques, we will perform sentiment analysis on the Twitter data to categorize tweets into positive, negative, or neutral sentiment categories. This analysis will help gauge public sentiment towards @CommBank and its services.</a:t>
            </a:r>
          </a:p>
          <a:p>
            <a:pPr marL="45720" indent="0">
              <a:lnSpc>
                <a:spcPct val="120000"/>
              </a:lnSpc>
              <a:buNone/>
            </a:pPr>
            <a:r>
              <a:rPr lang="en-IN" sz="1500" dirty="0">
                <a:latin typeface="Calibri" panose="020F0502020204030204" pitchFamily="34" charset="0"/>
                <a:cs typeface="Calibri" panose="020F0502020204030204" pitchFamily="34" charset="0"/>
              </a:rPr>
              <a:t>6. Visualization and Reporting: We will visualize our findings using interactive dashboards, charts, and word clouds to present insights in an intuitive and actionable manner. A comprehensive report will be prepared, summarizing key findings, trends, and recommendations for Insight Spark and @CommBank.</a:t>
            </a:r>
          </a:p>
          <a:p>
            <a:pPr marL="45720" indent="0">
              <a:buNone/>
            </a:pPr>
            <a:endParaRPr lang="en-IN" sz="1400" dirty="0">
              <a:latin typeface="Calibri" panose="020F0502020204030204" pitchFamily="34" charset="0"/>
              <a:cs typeface="Calibri" panose="020F0502020204030204" pitchFamily="34" charset="0"/>
            </a:endParaRPr>
          </a:p>
          <a:p>
            <a:pPr marL="45720" indent="0">
              <a:buNone/>
            </a:pPr>
            <a:endParaRPr lang="en-IN"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822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3B3654-FBF6-F506-AB4E-69217E9F1083}"/>
              </a:ext>
            </a:extLst>
          </p:cNvPr>
          <p:cNvSpPr>
            <a:spLocks noGrp="1"/>
          </p:cNvSpPr>
          <p:nvPr>
            <p:ph idx="1"/>
          </p:nvPr>
        </p:nvSpPr>
        <p:spPr>
          <a:xfrm>
            <a:off x="606490" y="494522"/>
            <a:ext cx="10409381" cy="5601478"/>
          </a:xfrm>
        </p:spPr>
        <p:txBody>
          <a:bodyPr/>
          <a:lstStyle/>
          <a:p>
            <a:pPr marL="45720" indent="0">
              <a:buNone/>
            </a:pPr>
            <a:r>
              <a:rPr lang="en-IN" sz="1800" b="1" dirty="0">
                <a:latin typeface="Calibri" panose="020F0502020204030204" pitchFamily="34" charset="0"/>
                <a:cs typeface="Calibri" panose="020F0502020204030204" pitchFamily="34" charset="0"/>
              </a:rPr>
              <a:t>Deliverables</a:t>
            </a:r>
          </a:p>
          <a:p>
            <a:pPr marL="45720" indent="0">
              <a:lnSpc>
                <a:spcPct val="100000"/>
              </a:lnSpc>
              <a:buNone/>
            </a:pPr>
            <a:r>
              <a:rPr lang="en-IN" sz="1200" dirty="0">
                <a:latin typeface="Calibri" panose="020F0502020204030204" pitchFamily="34" charset="0"/>
                <a:cs typeface="Calibri" panose="020F0502020204030204" pitchFamily="34" charset="0"/>
              </a:rPr>
              <a:t>1. Cleaned and pre-processed Twitter data.</a:t>
            </a:r>
          </a:p>
          <a:p>
            <a:pPr marL="45720" indent="0">
              <a:lnSpc>
                <a:spcPct val="100000"/>
              </a:lnSpc>
              <a:buNone/>
            </a:pPr>
            <a:r>
              <a:rPr lang="en-IN" sz="1200" dirty="0">
                <a:latin typeface="Calibri" panose="020F0502020204030204" pitchFamily="34" charset="0"/>
                <a:cs typeface="Calibri" panose="020F0502020204030204" pitchFamily="34" charset="0"/>
              </a:rPr>
              <a:t>2. Exploratory data analysis report.</a:t>
            </a:r>
          </a:p>
          <a:p>
            <a:pPr marL="45720" indent="0">
              <a:lnSpc>
                <a:spcPct val="100000"/>
              </a:lnSpc>
              <a:buNone/>
            </a:pPr>
            <a:r>
              <a:rPr lang="en-IN" sz="1200" dirty="0">
                <a:latin typeface="Calibri" panose="020F0502020204030204" pitchFamily="34" charset="0"/>
                <a:cs typeface="Calibri" panose="020F0502020204030204" pitchFamily="34" charset="0"/>
              </a:rPr>
              <a:t>3. Sentiment analysis results.</a:t>
            </a:r>
          </a:p>
          <a:p>
            <a:pPr marL="45720" indent="0">
              <a:lnSpc>
                <a:spcPct val="100000"/>
              </a:lnSpc>
              <a:buNone/>
            </a:pPr>
            <a:r>
              <a:rPr lang="en-IN" sz="1200" dirty="0">
                <a:latin typeface="Calibri" panose="020F0502020204030204" pitchFamily="34" charset="0"/>
                <a:cs typeface="Calibri" panose="020F0502020204030204" pitchFamily="34" charset="0"/>
              </a:rPr>
              <a:t>4. Topic modelling insights.</a:t>
            </a:r>
          </a:p>
          <a:p>
            <a:pPr marL="45720" indent="0">
              <a:lnSpc>
                <a:spcPct val="100000"/>
              </a:lnSpc>
              <a:buNone/>
            </a:pPr>
            <a:r>
              <a:rPr lang="en-IN" sz="1200" dirty="0">
                <a:latin typeface="Calibri" panose="020F0502020204030204" pitchFamily="34" charset="0"/>
                <a:cs typeface="Calibri" panose="020F0502020204030204" pitchFamily="34" charset="0"/>
              </a:rPr>
              <a:t>5. Interactive visualization dashboard.</a:t>
            </a:r>
          </a:p>
          <a:p>
            <a:pPr marL="45720" indent="0">
              <a:lnSpc>
                <a:spcPct val="100000"/>
              </a:lnSpc>
              <a:buNone/>
            </a:pPr>
            <a:r>
              <a:rPr lang="en-IN" sz="1200" dirty="0">
                <a:latin typeface="Calibri" panose="020F0502020204030204" pitchFamily="34" charset="0"/>
                <a:cs typeface="Calibri" panose="020F0502020204030204" pitchFamily="34" charset="0"/>
              </a:rPr>
              <a:t>6. Detailed project report with recommendations.</a:t>
            </a:r>
          </a:p>
          <a:p>
            <a:pPr marL="45720" indent="0">
              <a:lnSpc>
                <a:spcPct val="100000"/>
              </a:lnSpc>
              <a:buNone/>
            </a:pPr>
            <a:r>
              <a:rPr lang="en-IN" sz="1200" dirty="0">
                <a:latin typeface="Calibri" panose="020F0502020204030204" pitchFamily="34" charset="0"/>
                <a:cs typeface="Calibri" panose="020F0502020204030204" pitchFamily="34" charset="0"/>
              </a:rPr>
              <a:t>7. Hashtags and Mentions Uses</a:t>
            </a:r>
          </a:p>
          <a:p>
            <a:pPr marL="45720" indent="0">
              <a:buNone/>
            </a:pPr>
            <a:endParaRPr lang="en-IN" sz="1200" dirty="0">
              <a:latin typeface="Calibri" panose="020F0502020204030204" pitchFamily="34" charset="0"/>
              <a:cs typeface="Calibri" panose="020F0502020204030204" pitchFamily="34" charset="0"/>
            </a:endParaRPr>
          </a:p>
          <a:p>
            <a:pPr marL="45720" indent="0">
              <a:buNone/>
            </a:pPr>
            <a:endParaRPr lang="en-IN" sz="1200" dirty="0">
              <a:latin typeface="Calibri" panose="020F0502020204030204" pitchFamily="34" charset="0"/>
              <a:cs typeface="Calibri" panose="020F0502020204030204" pitchFamily="34" charset="0"/>
            </a:endParaRPr>
          </a:p>
          <a:p>
            <a:pPr marL="45720" indent="0">
              <a:buNone/>
            </a:pPr>
            <a:r>
              <a:rPr lang="en-IN" sz="1800" b="1" dirty="0">
                <a:latin typeface="Calibri" panose="020F0502020204030204" pitchFamily="34" charset="0"/>
                <a:cs typeface="Calibri" panose="020F0502020204030204" pitchFamily="34" charset="0"/>
              </a:rPr>
              <a:t>Conclusion</a:t>
            </a:r>
          </a:p>
          <a:p>
            <a:pPr>
              <a:lnSpc>
                <a:spcPct val="100000"/>
              </a:lnSpc>
              <a:buFont typeface="Wingdings" panose="05000000000000000000" pitchFamily="2" charset="2"/>
              <a:buChar char="Ø"/>
            </a:pPr>
            <a:r>
              <a:rPr lang="en-IN" sz="1200" dirty="0">
                <a:latin typeface="Calibri" panose="020F0502020204030204" pitchFamily="34" charset="0"/>
                <a:cs typeface="Calibri" panose="020F0502020204030204" pitchFamily="34" charset="0"/>
              </a:rPr>
              <a:t>Analysing Twitter data from @CommBank presents an exciting opportunity to gain valuable insights into customer interactions, sentiment, and public perception. By leveraging advanced analytics techniques, we can provide actionable recommendations to enhance customer engagement and inform strategic decisions for Insight Spark and @CommBank.</a:t>
            </a:r>
          </a:p>
          <a:p>
            <a:pPr marL="45720" indent="0">
              <a:buNone/>
            </a:pPr>
            <a:endParaRPr lang="en-IN"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9062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18BF53-EC40-2E41-3076-07D08BD861BC}"/>
              </a:ext>
            </a:extLst>
          </p:cNvPr>
          <p:cNvSpPr>
            <a:spLocks noGrp="1"/>
          </p:cNvSpPr>
          <p:nvPr>
            <p:ph idx="1"/>
          </p:nvPr>
        </p:nvSpPr>
        <p:spPr>
          <a:xfrm>
            <a:off x="765175" y="512763"/>
            <a:ext cx="10250488" cy="5583237"/>
          </a:xfrm>
        </p:spPr>
        <p:txBody>
          <a:bodyPr>
            <a:normAutofit/>
          </a:bodyPr>
          <a:lstStyle/>
          <a:p>
            <a:r>
              <a:rPr lang="en-IN" dirty="0"/>
              <a:t>Applications</a:t>
            </a:r>
          </a:p>
          <a:p>
            <a:pPr marL="45720" indent="0">
              <a:buNone/>
            </a:pPr>
            <a:endParaRPr lang="en-IN" dirty="0"/>
          </a:p>
          <a:p>
            <a:pPr marL="45720" indent="0">
              <a:buNone/>
            </a:pPr>
            <a:r>
              <a:rPr lang="en-IN" sz="1900" b="1" dirty="0">
                <a:latin typeface="Calibri" panose="020F0502020204030204" pitchFamily="34" charset="0"/>
                <a:cs typeface="Calibri" panose="020F0502020204030204" pitchFamily="34" charset="0"/>
              </a:rPr>
              <a:t>Customer Sentiment</a:t>
            </a:r>
          </a:p>
          <a:p>
            <a:pPr>
              <a:buFont typeface="Wingdings" panose="05000000000000000000" pitchFamily="2" charset="2"/>
              <a:buChar char="Ø"/>
            </a:pPr>
            <a:r>
              <a:rPr lang="en-IN" sz="1200" dirty="0">
                <a:latin typeface="Calibri" panose="020F0502020204030204" pitchFamily="34" charset="0"/>
                <a:cs typeface="Calibri" panose="020F0502020204030204" pitchFamily="34" charset="0"/>
              </a:rPr>
              <a:t>Understanding the sentiment and topics within @CommBank’s tweets offers a window into how their customers perceive the brand and how the bank maintains them or </a:t>
            </a:r>
            <a:r>
              <a:rPr lang="en-IN" sz="1200" dirty="0" err="1">
                <a:latin typeface="Calibri" panose="020F0502020204030204" pitchFamily="34" charset="0"/>
                <a:cs typeface="Calibri" panose="020F0502020204030204" pitchFamily="34" charset="0"/>
              </a:rPr>
              <a:t>satisfys</a:t>
            </a:r>
            <a:r>
              <a:rPr lang="en-IN" sz="1200" dirty="0">
                <a:latin typeface="Calibri" panose="020F0502020204030204" pitchFamily="34" charset="0"/>
                <a:cs typeface="Calibri" panose="020F0502020204030204" pitchFamily="34" charset="0"/>
              </a:rPr>
              <a:t> them . This insight is valuable for benchmarking against competitors and shaping strategic decisions.</a:t>
            </a:r>
          </a:p>
          <a:p>
            <a:endParaRPr lang="en-IN" dirty="0"/>
          </a:p>
          <a:p>
            <a:pPr marL="45720" indent="0">
              <a:buNone/>
            </a:pPr>
            <a:r>
              <a:rPr lang="en-IN" sz="1900" b="1" dirty="0">
                <a:latin typeface="Calibri" panose="020F0502020204030204" pitchFamily="34" charset="0"/>
                <a:cs typeface="Calibri" panose="020F0502020204030204" pitchFamily="34" charset="0"/>
              </a:rPr>
              <a:t>Customer Interest Analysis</a:t>
            </a:r>
          </a:p>
          <a:p>
            <a:pPr>
              <a:buFont typeface="Wingdings" panose="05000000000000000000" pitchFamily="2" charset="2"/>
              <a:buChar char="Ø"/>
            </a:pPr>
            <a:r>
              <a:rPr lang="en-IN" sz="1200" dirty="0">
                <a:latin typeface="Calibri" panose="020F0502020204030204" pitchFamily="34" charset="0"/>
                <a:cs typeface="Calibri" panose="020F0502020204030204" pitchFamily="34" charset="0"/>
              </a:rPr>
              <a:t>Analysing the evolving topics of @CommBank’s tweets provides actionable insights into shifts in customer interests. This analysis aids in forecasting and adapting strategies to align with emerging market demands.</a:t>
            </a:r>
          </a:p>
          <a:p>
            <a:endParaRPr lang="en-IN" dirty="0"/>
          </a:p>
          <a:p>
            <a:pPr marL="45720" indent="0">
              <a:buNone/>
            </a:pPr>
            <a:r>
              <a:rPr lang="en-IN" sz="1800" b="1" dirty="0">
                <a:latin typeface="Calibri" panose="020F0502020204030204" pitchFamily="34" charset="0"/>
                <a:cs typeface="Calibri" panose="020F0502020204030204" pitchFamily="34" charset="0"/>
              </a:rPr>
              <a:t>Issue Resolution</a:t>
            </a:r>
          </a:p>
          <a:p>
            <a:pPr>
              <a:buFont typeface="Wingdings" panose="05000000000000000000" pitchFamily="2" charset="2"/>
              <a:buChar char="Ø"/>
            </a:pPr>
            <a:r>
              <a:rPr lang="en-IN" sz="1200" dirty="0">
                <a:latin typeface="Calibri" panose="020F0502020204030204" pitchFamily="34" charset="0"/>
                <a:cs typeface="Calibri" panose="020F0502020204030204" pitchFamily="34" charset="0"/>
              </a:rPr>
              <a:t>Detecting negative sentiment trends enables proactive identification and resolution of emerging issues. This approach ensures swift responses to potential challenges, fostering brand resilience and maintaining customer trust.</a:t>
            </a:r>
          </a:p>
        </p:txBody>
      </p:sp>
    </p:spTree>
    <p:extLst>
      <p:ext uri="{BB962C8B-B14F-4D97-AF65-F5344CB8AC3E}">
        <p14:creationId xmlns:p14="http://schemas.microsoft.com/office/powerpoint/2010/main" val="2380119223"/>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40</TotalTime>
  <Words>588</Words>
  <Application>Microsoft Office PowerPoint</Application>
  <PresentationFormat>Widescreen</PresentationFormat>
  <Paragraphs>37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Corbel</vt:lpstr>
      <vt:lpstr>Wingdings</vt:lpstr>
      <vt:lpstr>Basis</vt:lpstr>
      <vt:lpstr>Proposal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Bunny David</dc:creator>
  <cp:lastModifiedBy>Bunny David</cp:lastModifiedBy>
  <cp:revision>10</cp:revision>
  <dcterms:created xsi:type="dcterms:W3CDTF">2024-05-16T17:18:19Z</dcterms:created>
  <dcterms:modified xsi:type="dcterms:W3CDTF">2024-05-16T17:58:46Z</dcterms:modified>
</cp:coreProperties>
</file>