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88163" cy="100203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67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21D123-8126-D855-7C42-B1BCBD173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77CB76-7BE8-E116-A8F9-CC7F568B9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0CDFAF-7F80-4B06-7A20-A292A225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003C-FA64-4D92-99A1-C2C6CAC28F4E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19FD3C-65D1-F47A-E8D4-FCAB1E6AC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76C79C-8D0D-A5CD-FF99-DACB96FB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617F-158D-4B6A-A880-B6CF82461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80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4D523A-0901-03FA-3749-9612E2488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B20301-1170-F8EC-F86D-14A4AA3C9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F6BCC9-8CC3-CEC3-0C38-DE65B752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003C-FA64-4D92-99A1-C2C6CAC28F4E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E1D878-33E8-02C1-E931-59071639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EE5F04-4993-5B5C-3679-EBDFE812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617F-158D-4B6A-A880-B6CF82461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05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E889CFB-8CAA-65F5-E8F6-664FA46CE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1EBDAE-CBF2-4C42-553E-387640B0F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71E262-3FBB-C87F-F3EA-A423EBCA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003C-FA64-4D92-99A1-C2C6CAC28F4E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DC191C-FAE1-3D13-CDA5-D33DF8E3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2BE085-3FC8-A71A-1AD0-73F6260D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617F-158D-4B6A-A880-B6CF82461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40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2F7479-EEF2-899E-1C4E-5DEA7D28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B916B6-8EA2-783C-E81D-BDC1E2516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DB5B6F-54B6-4369-EB9B-9B014B983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003C-FA64-4D92-99A1-C2C6CAC28F4E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951481-B6FE-301A-13F9-2EFCF441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27FC5E-649E-6FAC-F6D0-A0B3CD3D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617F-158D-4B6A-A880-B6CF82461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56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AC404D-62BC-F74A-78F8-205F0BF3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A98A49-0B40-7CCF-AB7F-B5E3C7A09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483D69-F7D2-3FE3-1CA2-3007CD6E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003C-FA64-4D92-99A1-C2C6CAC28F4E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095532-D5D5-A544-C909-0D0D250D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65277B-72D1-921E-D03F-009A44B0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617F-158D-4B6A-A880-B6CF82461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50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8D655F-2258-CCFC-298B-0B38DF03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ABF650-48EE-33F3-5EF3-B52570CC8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8AA3108-39EE-8051-5557-C52BE907D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560211-A257-F1B0-94CA-305444891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003C-FA64-4D92-99A1-C2C6CAC28F4E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58A546-36DD-CF50-F2EB-DC28719B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39583D-0B37-7BD7-4EAD-32FECE8B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617F-158D-4B6A-A880-B6CF82461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07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E17F19-D835-6229-D483-82C7E7F6C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96F192-3224-12B9-0630-5456BD981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50A76B-FC06-AF16-C8A5-96B9B702D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EB2EDB1-959C-5317-7266-DB7954CFC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1B23495-16DE-1801-E947-20BCCEB34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7230F70-4EF6-AA07-3A15-2F367DB2E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003C-FA64-4D92-99A1-C2C6CAC28F4E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D0195D9-43B2-9F9F-9923-76847A932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EC6876F-C3E3-216D-DD9F-712DF886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617F-158D-4B6A-A880-B6CF82461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59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DC733D-8387-97DF-0131-08152970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2CAFD90-EB4A-FBB7-7DB0-4C4AB9EC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003C-FA64-4D92-99A1-C2C6CAC28F4E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B4EE2AF-E248-32A3-F3FB-AA399029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98C6EAD-B680-05C6-BCEA-82FC8D17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617F-158D-4B6A-A880-B6CF82461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46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80DCA47-09FF-4BAA-C0C9-65F44668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003C-FA64-4D92-99A1-C2C6CAC28F4E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5F6B126-D694-66BE-11F4-3167E8536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983237-68C7-3EE7-7F75-72141FEE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617F-158D-4B6A-A880-B6CF82461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48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7E0ECB-76BC-3D0B-1920-053D6AE4B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E9DDA1-2D37-1CB3-A192-66BC98EF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43BA4C-3ABF-4F3A-A71B-521E3EDCB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8338CB-0223-99F5-C444-4E3E72A26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003C-FA64-4D92-99A1-C2C6CAC28F4E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999FBD-1C10-8CB0-FECB-265219B0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11A642-5EE1-801F-A904-20098DC6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617F-158D-4B6A-A880-B6CF82461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81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DA8633-750A-7717-88EF-6E8815BE0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D4FB1AB-2473-D0B6-193C-7571DF5CC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3B2EA60-7631-2B74-6EAC-0E78F421E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B4AF18-0A52-B9D4-E896-952088CCD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003C-FA64-4D92-99A1-C2C6CAC28F4E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F0463D-2458-959D-E7B5-B2DC15D4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9E8AAB-E21D-7787-C072-3EFE3E726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617F-158D-4B6A-A880-B6CF82461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578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1A5D870-3A74-C3A9-97C1-963C77BE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6F41EE-2634-0702-494A-888AE38B7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939EE6-6CDE-556F-1382-91D9A00E2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7003C-FA64-4D92-99A1-C2C6CAC28F4E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BA9C61-AAF7-9467-C4BE-0234EC960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78E8CE-C43B-97F2-1CBA-4A5E05298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E617F-158D-4B6A-A880-B6CF82461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96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9BD1BA4-53DD-EAF1-4D8B-7A21AEA66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0000">
            <a:off x="2203829" y="1018655"/>
            <a:ext cx="2872206" cy="2880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539C9CB-FF6B-D16C-D0DA-C5BA86FC7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087" y="379607"/>
            <a:ext cx="3600000" cy="3600000"/>
          </a:xfrm>
          <a:prstGeom prst="rect">
            <a:avLst/>
          </a:prstGeom>
        </p:spPr>
      </p:pic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41031DBC-AE8C-AB49-9739-27AFB00FB71B}"/>
              </a:ext>
            </a:extLst>
          </p:cNvPr>
          <p:cNvGrpSpPr/>
          <p:nvPr/>
        </p:nvGrpSpPr>
        <p:grpSpPr>
          <a:xfrm>
            <a:off x="451711" y="4276200"/>
            <a:ext cx="2150103" cy="2038489"/>
            <a:chOff x="5228471" y="4264648"/>
            <a:chExt cx="2150103" cy="2038489"/>
          </a:xfrm>
        </p:grpSpPr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75884999-259A-5A55-BAF5-82FFBA8E4D56}"/>
                </a:ext>
              </a:extLst>
            </p:cNvPr>
            <p:cNvCxnSpPr/>
            <p:nvPr/>
          </p:nvCxnSpPr>
          <p:spPr>
            <a:xfrm flipV="1">
              <a:off x="6332708" y="4649824"/>
              <a:ext cx="0" cy="10408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6350A296-410F-9014-E98F-5969484B1933}"/>
                </a:ext>
              </a:extLst>
            </p:cNvPr>
            <p:cNvCxnSpPr>
              <a:cxnSpLocks/>
            </p:cNvCxnSpPr>
            <p:nvPr/>
          </p:nvCxnSpPr>
          <p:spPr>
            <a:xfrm>
              <a:off x="6332708" y="5690683"/>
              <a:ext cx="771727" cy="3631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04219B50-CD33-5412-E695-D6E1808CA8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8553" y="5700182"/>
              <a:ext cx="804154" cy="402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48F489A2-F62A-E797-21F2-FA46F75FEC27}"/>
                </a:ext>
              </a:extLst>
            </p:cNvPr>
            <p:cNvSpPr txBox="1"/>
            <p:nvPr/>
          </p:nvSpPr>
          <p:spPr>
            <a:xfrm>
              <a:off x="5228471" y="58691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Arial" panose="020B0604020202020204" pitchFamily="34" charset="0"/>
                </a:rPr>
                <a:t>x</a:t>
              </a:r>
              <a:endParaRPr kumimoji="1" lang="ja-JP" altLang="en-US" i="1" dirty="0">
                <a:latin typeface="Arial" panose="020B0604020202020204" pitchFamily="34" charset="0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8A7FEA61-24AF-4842-6542-CD3CC14A5057}"/>
                </a:ext>
              </a:extLst>
            </p:cNvPr>
            <p:cNvSpPr txBox="1"/>
            <p:nvPr/>
          </p:nvSpPr>
          <p:spPr>
            <a:xfrm>
              <a:off x="7078492" y="593380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i="1" dirty="0">
                  <a:latin typeface="Arial" panose="020B0604020202020204" pitchFamily="34" charset="0"/>
                </a:rPr>
                <a:t>y</a:t>
              </a:r>
              <a:endParaRPr kumimoji="1" lang="ja-JP" altLang="en-US" i="1" dirty="0">
                <a:latin typeface="Arial" panose="020B0604020202020204" pitchFamily="34" charset="0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BCB6E5A0-ABB3-A671-9EC5-BF609EBB0E24}"/>
                </a:ext>
              </a:extLst>
            </p:cNvPr>
            <p:cNvSpPr txBox="1"/>
            <p:nvPr/>
          </p:nvSpPr>
          <p:spPr>
            <a:xfrm>
              <a:off x="6147595" y="426464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i="1" dirty="0">
                  <a:latin typeface="Arial" panose="020B0604020202020204" pitchFamily="34" charset="0"/>
                </a:rPr>
                <a:t>z</a:t>
              </a:r>
              <a:endParaRPr kumimoji="1" lang="ja-JP" altLang="en-US" i="1" dirty="0">
                <a:latin typeface="Arial" panose="020B0604020202020204" pitchFamily="34" charset="0"/>
              </a:endParaRPr>
            </a:p>
          </p:txBody>
        </p: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95CCECE-E689-610A-669B-32BD899F1474}"/>
              </a:ext>
            </a:extLst>
          </p:cNvPr>
          <p:cNvSpPr txBox="1"/>
          <p:nvPr/>
        </p:nvSpPr>
        <p:spPr>
          <a:xfrm>
            <a:off x="7365629" y="4402532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θ=</a:t>
            </a:r>
            <a:r>
              <a:rPr kumimoji="1" lang="en-US" altLang="ja-JP" i="1"/>
              <a:t>π/2</a:t>
            </a:r>
            <a:endParaRPr kumimoji="1" lang="ja-JP" altLang="en-US" i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F0A5EC8-3D38-9954-0A12-ADC2F76A2484}"/>
              </a:ext>
            </a:extLst>
          </p:cNvPr>
          <p:cNvSpPr txBox="1"/>
          <p:nvPr/>
        </p:nvSpPr>
        <p:spPr>
          <a:xfrm>
            <a:off x="6668779" y="633479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/>
              <a:t>z=0</a:t>
            </a:r>
            <a:endParaRPr kumimoji="1" lang="ja-JP" altLang="en-US" i="1" dirty="0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7944F98-F049-AAC2-7689-27D6489D44E6}"/>
              </a:ext>
            </a:extLst>
          </p:cNvPr>
          <p:cNvCxnSpPr>
            <a:cxnSpLocks/>
          </p:cNvCxnSpPr>
          <p:nvPr/>
        </p:nvCxnSpPr>
        <p:spPr>
          <a:xfrm>
            <a:off x="7094763" y="4894792"/>
            <a:ext cx="0" cy="14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円弧 28">
            <a:extLst>
              <a:ext uri="{FF2B5EF4-FFF2-40B4-BE49-F238E27FC236}">
                <a16:creationId xmlns:a16="http://schemas.microsoft.com/office/drawing/2014/main" id="{5AC17787-2661-7C82-B069-545867E77254}"/>
              </a:ext>
            </a:extLst>
          </p:cNvPr>
          <p:cNvSpPr/>
          <p:nvPr/>
        </p:nvSpPr>
        <p:spPr>
          <a:xfrm flipV="1">
            <a:off x="5641809" y="4466382"/>
            <a:ext cx="2905919" cy="422925"/>
          </a:xfrm>
          <a:prstGeom prst="arc">
            <a:avLst>
              <a:gd name="adj1" fmla="val 10793878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2DA0165-6D04-93D5-7E90-0844BAD77DAE}"/>
              </a:ext>
            </a:extLst>
          </p:cNvPr>
          <p:cNvCxnSpPr>
            <a:cxnSpLocks/>
          </p:cNvCxnSpPr>
          <p:nvPr/>
        </p:nvCxnSpPr>
        <p:spPr>
          <a:xfrm flipH="1">
            <a:off x="7099437" y="4677844"/>
            <a:ext cx="1448286" cy="1626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9745303-D7CF-239B-26CE-5AB4F54CFBE6}"/>
              </a:ext>
            </a:extLst>
          </p:cNvPr>
          <p:cNvSpPr txBox="1"/>
          <p:nvPr/>
        </p:nvSpPr>
        <p:spPr>
          <a:xfrm>
            <a:off x="7099432" y="492611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/>
              <a:t>z=1</a:t>
            </a:r>
            <a:endParaRPr kumimoji="1" lang="ja-JP" altLang="en-US" i="1" dirty="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CF8DCCF-0A68-A01C-D4F6-9FCEB8DDB9FC}"/>
              </a:ext>
            </a:extLst>
          </p:cNvPr>
          <p:cNvCxnSpPr>
            <a:cxnSpLocks/>
          </p:cNvCxnSpPr>
          <p:nvPr/>
        </p:nvCxnSpPr>
        <p:spPr>
          <a:xfrm flipV="1">
            <a:off x="7104740" y="1109183"/>
            <a:ext cx="1218757" cy="3776876"/>
          </a:xfrm>
          <a:prstGeom prst="straightConnector1">
            <a:avLst/>
          </a:prstGeom>
          <a:ln w="1905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1D675AC5-9E4A-02B5-E1D7-6453AE0FF524}"/>
              </a:ext>
            </a:extLst>
          </p:cNvPr>
          <p:cNvCxnSpPr>
            <a:cxnSpLocks/>
            <a:stCxn id="29" idx="2"/>
          </p:cNvCxnSpPr>
          <p:nvPr/>
        </p:nvCxnSpPr>
        <p:spPr>
          <a:xfrm flipV="1">
            <a:off x="8547728" y="1109183"/>
            <a:ext cx="398783" cy="3568661"/>
          </a:xfrm>
          <a:prstGeom prst="straightConnector1">
            <a:avLst/>
          </a:prstGeom>
          <a:ln w="1905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EDE2898C-D232-0923-C3C9-A57E61035316}"/>
              </a:ext>
            </a:extLst>
          </p:cNvPr>
          <p:cNvCxnSpPr>
            <a:cxnSpLocks/>
          </p:cNvCxnSpPr>
          <p:nvPr/>
        </p:nvCxnSpPr>
        <p:spPr>
          <a:xfrm>
            <a:off x="5651971" y="4687854"/>
            <a:ext cx="1448286" cy="1626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5B7C5043-5F31-72A4-0304-1C88ABF62352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5641918" y="952275"/>
            <a:ext cx="2299233" cy="3722982"/>
          </a:xfrm>
          <a:prstGeom prst="straightConnector1">
            <a:avLst/>
          </a:prstGeom>
          <a:ln w="1905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01C4AC5A-541A-4E71-E312-7E86BF84ED02}"/>
              </a:ext>
            </a:extLst>
          </p:cNvPr>
          <p:cNvSpPr txBox="1"/>
          <p:nvPr/>
        </p:nvSpPr>
        <p:spPr>
          <a:xfrm>
            <a:off x="5643292" y="438685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/>
              <a:t>θ=0</a:t>
            </a:r>
            <a:endParaRPr kumimoji="1" lang="ja-JP" altLang="en-US" i="1" dirty="0"/>
          </a:p>
        </p:txBody>
      </p:sp>
    </p:spTree>
    <p:extLst>
      <p:ext uri="{BB962C8B-B14F-4D97-AF65-F5344CB8AC3E}">
        <p14:creationId xmlns:p14="http://schemas.microsoft.com/office/powerpoint/2010/main" val="367167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図 34">
            <a:extLst>
              <a:ext uri="{FF2B5EF4-FFF2-40B4-BE49-F238E27FC236}">
                <a16:creationId xmlns:a16="http://schemas.microsoft.com/office/drawing/2014/main" id="{FF8F54E8-880A-C4B8-C618-4E527EDE6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056" y="549000"/>
            <a:ext cx="5752681" cy="5760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D98369E-ECED-5D8E-E689-38116C68A278}"/>
              </a:ext>
            </a:extLst>
          </p:cNvPr>
          <p:cNvSpPr txBox="1"/>
          <p:nvPr/>
        </p:nvSpPr>
        <p:spPr>
          <a:xfrm>
            <a:off x="4428898" y="3002632"/>
            <a:ext cx="1405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/>
              <a:t>A(1,1,1)</a:t>
            </a:r>
            <a:endParaRPr kumimoji="1" lang="ja-JP" altLang="en-US" sz="2400" b="1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D6C22DF-B7A9-B5BE-3051-6ED6AC79A651}"/>
              </a:ext>
            </a:extLst>
          </p:cNvPr>
          <p:cNvSpPr txBox="1"/>
          <p:nvPr/>
        </p:nvSpPr>
        <p:spPr>
          <a:xfrm>
            <a:off x="6362699" y="602032"/>
            <a:ext cx="1345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/>
              <a:t>B(0,1,2)</a:t>
            </a:r>
            <a:endParaRPr kumimoji="1" lang="ja-JP" altLang="en-US" sz="2400" b="1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33B3BF29-8D22-1B6B-6300-DD52CC229CA2}"/>
              </a:ext>
            </a:extLst>
          </p:cNvPr>
          <p:cNvSpPr/>
          <p:nvPr/>
        </p:nvSpPr>
        <p:spPr>
          <a:xfrm>
            <a:off x="6476131" y="1050997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C17AD11A-E12C-BA17-7DBF-042976B5BBDC}"/>
              </a:ext>
            </a:extLst>
          </p:cNvPr>
          <p:cNvSpPr/>
          <p:nvPr/>
        </p:nvSpPr>
        <p:spPr>
          <a:xfrm>
            <a:off x="4850762" y="2894632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B73237FB-F597-9AF2-E6D7-77F51FFADFD2}"/>
              </a:ext>
            </a:extLst>
          </p:cNvPr>
          <p:cNvSpPr/>
          <p:nvPr/>
        </p:nvSpPr>
        <p:spPr>
          <a:xfrm>
            <a:off x="4958762" y="1840532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3F13DA4-F6FB-330E-B068-7369D7DC7EF9}"/>
              </a:ext>
            </a:extLst>
          </p:cNvPr>
          <p:cNvSpPr/>
          <p:nvPr/>
        </p:nvSpPr>
        <p:spPr>
          <a:xfrm>
            <a:off x="5976006" y="274111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8CE2B2-C572-14B1-AACF-86F9EADCA859}"/>
              </a:ext>
            </a:extLst>
          </p:cNvPr>
          <p:cNvSpPr txBox="1"/>
          <p:nvPr/>
        </p:nvSpPr>
        <p:spPr>
          <a:xfrm>
            <a:off x="3855461" y="1378867"/>
            <a:ext cx="1306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/>
              <a:t>V(x,y,z)</a:t>
            </a:r>
            <a:endParaRPr kumimoji="1" lang="ja-JP" altLang="en-US" sz="2400" b="1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AB8585E-ACB3-5F1B-32AC-4ACB9DED177D}"/>
              </a:ext>
            </a:extLst>
          </p:cNvPr>
          <p:cNvSpPr txBox="1"/>
          <p:nvPr/>
        </p:nvSpPr>
        <p:spPr>
          <a:xfrm>
            <a:off x="6173043" y="2771799"/>
            <a:ext cx="144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/>
              <a:t>W(p,q,r)</a:t>
            </a:r>
            <a:endParaRPr kumimoji="1" lang="ja-JP" altLang="en-US" sz="2400" b="1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5DEF2A0-0445-683F-9F66-8A125440A14A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5050946" y="1932716"/>
            <a:ext cx="940876" cy="82421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983F486-083C-A6C6-740C-2204EF9342DA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904762" y="1881199"/>
            <a:ext cx="108000" cy="1013433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05007C5-4073-F00C-4E2B-84C4F64B22A6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5050946" y="1143181"/>
            <a:ext cx="1441001" cy="71316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C72F0DFF-6FA3-3712-B0FE-F5B3DE1FE859}"/>
              </a:ext>
            </a:extLst>
          </p:cNvPr>
          <p:cNvGrpSpPr/>
          <p:nvPr/>
        </p:nvGrpSpPr>
        <p:grpSpPr>
          <a:xfrm>
            <a:off x="164014" y="3979608"/>
            <a:ext cx="2150103" cy="2038489"/>
            <a:chOff x="5228471" y="4264648"/>
            <a:chExt cx="2150103" cy="2038489"/>
          </a:xfrm>
        </p:grpSpPr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77800C2B-7B57-A5D8-758A-BF45790DDA64}"/>
                </a:ext>
              </a:extLst>
            </p:cNvPr>
            <p:cNvCxnSpPr/>
            <p:nvPr/>
          </p:nvCxnSpPr>
          <p:spPr>
            <a:xfrm flipV="1">
              <a:off x="6332708" y="4649824"/>
              <a:ext cx="0" cy="10408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3786110B-D122-60EF-BB9C-5493CC50062C}"/>
                </a:ext>
              </a:extLst>
            </p:cNvPr>
            <p:cNvCxnSpPr>
              <a:cxnSpLocks/>
            </p:cNvCxnSpPr>
            <p:nvPr/>
          </p:nvCxnSpPr>
          <p:spPr>
            <a:xfrm>
              <a:off x="6332708" y="5690683"/>
              <a:ext cx="771727" cy="3631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8071CB4E-B878-9D60-AC92-F49D010A9B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8553" y="5700182"/>
              <a:ext cx="804154" cy="402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A1D442A0-F2BB-1BC1-BDB3-2F15CCDC7329}"/>
                </a:ext>
              </a:extLst>
            </p:cNvPr>
            <p:cNvSpPr txBox="1"/>
            <p:nvPr/>
          </p:nvSpPr>
          <p:spPr>
            <a:xfrm>
              <a:off x="5228471" y="58691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Arial" panose="020B0604020202020204" pitchFamily="34" charset="0"/>
                </a:rPr>
                <a:t>x</a:t>
              </a:r>
              <a:endParaRPr kumimoji="1" lang="ja-JP" altLang="en-US" i="1" dirty="0">
                <a:latin typeface="Arial" panose="020B0604020202020204" pitchFamily="34" charset="0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A24FE8AA-3617-FEC8-449D-D333CB55FBE7}"/>
                </a:ext>
              </a:extLst>
            </p:cNvPr>
            <p:cNvSpPr txBox="1"/>
            <p:nvPr/>
          </p:nvSpPr>
          <p:spPr>
            <a:xfrm>
              <a:off x="7078492" y="593380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i="1" dirty="0">
                  <a:latin typeface="Arial" panose="020B0604020202020204" pitchFamily="34" charset="0"/>
                </a:rPr>
                <a:t>y</a:t>
              </a:r>
              <a:endParaRPr kumimoji="1" lang="ja-JP" altLang="en-US" i="1" dirty="0">
                <a:latin typeface="Arial" panose="020B0604020202020204" pitchFamily="34" charset="0"/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6837AB0C-6486-9DA9-2E3F-107F53A8A269}"/>
                </a:ext>
              </a:extLst>
            </p:cNvPr>
            <p:cNvSpPr txBox="1"/>
            <p:nvPr/>
          </p:nvSpPr>
          <p:spPr>
            <a:xfrm>
              <a:off x="6147595" y="426464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i="1" dirty="0">
                  <a:latin typeface="Arial" panose="020B0604020202020204" pitchFamily="34" charset="0"/>
                </a:rPr>
                <a:t>z</a:t>
              </a:r>
              <a:endParaRPr kumimoji="1" lang="ja-JP" altLang="en-US" i="1" dirty="0">
                <a:latin typeface="Arial" panose="020B0604020202020204" pitchFamily="34" charset="0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2D1C9F9-286D-C6CB-F629-77AC89A47963}"/>
              </a:ext>
            </a:extLst>
          </p:cNvPr>
          <p:cNvSpPr txBox="1"/>
          <p:nvPr/>
        </p:nvSpPr>
        <p:spPr>
          <a:xfrm>
            <a:off x="9260647" y="1715228"/>
            <a:ext cx="1266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p=-z+2</a:t>
            </a:r>
          </a:p>
          <a:p>
            <a:r>
              <a:rPr lang="en-US" altLang="ja-JP" sz="2400" dirty="0"/>
              <a:t>q=-y+2</a:t>
            </a:r>
          </a:p>
          <a:p>
            <a:r>
              <a:rPr lang="en-US" altLang="ja-JP" sz="2400" dirty="0"/>
              <a:t>r=-x+2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2F3D082-EDFC-2957-7D5F-DB8894017E17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4942946" y="1143181"/>
            <a:ext cx="1549001" cy="176726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53C19C8-111A-2F53-BE67-267AF7DCA207}"/>
              </a:ext>
            </a:extLst>
          </p:cNvPr>
          <p:cNvSpPr/>
          <p:nvPr/>
        </p:nvSpPr>
        <p:spPr>
          <a:xfrm rot="18685868">
            <a:off x="5419833" y="2170658"/>
            <a:ext cx="108000" cy="10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E7BA8AF3-F6D6-91A9-9CC4-DA6AF6E4DDD3}"/>
              </a:ext>
            </a:extLst>
          </p:cNvPr>
          <p:cNvGrpSpPr/>
          <p:nvPr/>
        </p:nvGrpSpPr>
        <p:grpSpPr>
          <a:xfrm>
            <a:off x="5207176" y="2056297"/>
            <a:ext cx="105822" cy="115154"/>
            <a:chOff x="5207176" y="2056297"/>
            <a:chExt cx="105822" cy="115154"/>
          </a:xfrm>
        </p:grpSpPr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4BF187C3-684B-C89B-1E17-58FB7303BF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7176" y="2056297"/>
              <a:ext cx="76160" cy="854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4D5F8F79-D976-94FE-B961-3C026CFBCF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6838" y="2085965"/>
              <a:ext cx="76160" cy="854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9942EFC6-59A4-3AC5-ACE0-13D76B8FEADD}"/>
              </a:ext>
            </a:extLst>
          </p:cNvPr>
          <p:cNvGrpSpPr/>
          <p:nvPr/>
        </p:nvGrpSpPr>
        <p:grpSpPr>
          <a:xfrm>
            <a:off x="5656701" y="2450529"/>
            <a:ext cx="105822" cy="115154"/>
            <a:chOff x="5207176" y="2056297"/>
            <a:chExt cx="105822" cy="115154"/>
          </a:xfrm>
        </p:grpSpPr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5FBE4FA4-B5A1-AA2A-A02C-E63709F16B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7176" y="2056297"/>
              <a:ext cx="76160" cy="854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999AE851-3CA6-6D83-56D2-EADD2E45DB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6838" y="2085965"/>
              <a:ext cx="76160" cy="854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993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41031DBC-AE8C-AB49-9739-27AFB00FB71B}"/>
              </a:ext>
            </a:extLst>
          </p:cNvPr>
          <p:cNvGrpSpPr/>
          <p:nvPr/>
        </p:nvGrpSpPr>
        <p:grpSpPr>
          <a:xfrm>
            <a:off x="187447" y="4534286"/>
            <a:ext cx="2150103" cy="2038489"/>
            <a:chOff x="5228471" y="4264648"/>
            <a:chExt cx="2150103" cy="2038489"/>
          </a:xfrm>
        </p:grpSpPr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75884999-259A-5A55-BAF5-82FFBA8E4D56}"/>
                </a:ext>
              </a:extLst>
            </p:cNvPr>
            <p:cNvCxnSpPr/>
            <p:nvPr/>
          </p:nvCxnSpPr>
          <p:spPr>
            <a:xfrm flipV="1">
              <a:off x="6332708" y="4649824"/>
              <a:ext cx="0" cy="10408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6350A296-410F-9014-E98F-5969484B1933}"/>
                </a:ext>
              </a:extLst>
            </p:cNvPr>
            <p:cNvCxnSpPr>
              <a:cxnSpLocks/>
            </p:cNvCxnSpPr>
            <p:nvPr/>
          </p:nvCxnSpPr>
          <p:spPr>
            <a:xfrm>
              <a:off x="6332708" y="5690683"/>
              <a:ext cx="771727" cy="3631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04219B50-CD33-5412-E695-D6E1808CA8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8553" y="5700182"/>
              <a:ext cx="804154" cy="402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48F489A2-F62A-E797-21F2-FA46F75FEC27}"/>
                </a:ext>
              </a:extLst>
            </p:cNvPr>
            <p:cNvSpPr txBox="1"/>
            <p:nvPr/>
          </p:nvSpPr>
          <p:spPr>
            <a:xfrm>
              <a:off x="5228471" y="58691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Arial" panose="020B0604020202020204" pitchFamily="34" charset="0"/>
                </a:rPr>
                <a:t>x</a:t>
              </a:r>
              <a:endParaRPr kumimoji="1" lang="ja-JP" altLang="en-US" i="1" dirty="0">
                <a:latin typeface="Arial" panose="020B0604020202020204" pitchFamily="34" charset="0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8A7FEA61-24AF-4842-6542-CD3CC14A5057}"/>
                </a:ext>
              </a:extLst>
            </p:cNvPr>
            <p:cNvSpPr txBox="1"/>
            <p:nvPr/>
          </p:nvSpPr>
          <p:spPr>
            <a:xfrm>
              <a:off x="7078492" y="593380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i="1" dirty="0">
                  <a:latin typeface="Arial" panose="020B0604020202020204" pitchFamily="34" charset="0"/>
                </a:rPr>
                <a:t>y</a:t>
              </a:r>
              <a:endParaRPr kumimoji="1" lang="ja-JP" altLang="en-US" i="1" dirty="0">
                <a:latin typeface="Arial" panose="020B0604020202020204" pitchFamily="34" charset="0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BCB6E5A0-ABB3-A671-9EC5-BF609EBB0E24}"/>
                </a:ext>
              </a:extLst>
            </p:cNvPr>
            <p:cNvSpPr txBox="1"/>
            <p:nvPr/>
          </p:nvSpPr>
          <p:spPr>
            <a:xfrm>
              <a:off x="6147595" y="426464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i="1" dirty="0">
                  <a:latin typeface="Arial" panose="020B0604020202020204" pitchFamily="34" charset="0"/>
                </a:rPr>
                <a:t>z</a:t>
              </a:r>
              <a:endParaRPr kumimoji="1" lang="ja-JP" altLang="en-US" i="1" dirty="0">
                <a:latin typeface="Arial" panose="020B0604020202020204" pitchFamily="34" charset="0"/>
              </a:endParaRPr>
            </a:p>
          </p:txBody>
        </p:sp>
      </p:grp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5709BCCF-D5F1-4581-D1F0-9415CB1E6F3B}"/>
              </a:ext>
            </a:extLst>
          </p:cNvPr>
          <p:cNvSpPr txBox="1"/>
          <p:nvPr/>
        </p:nvSpPr>
        <p:spPr>
          <a:xfrm>
            <a:off x="26721" y="65579"/>
            <a:ext cx="72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N=4</a:t>
            </a:r>
            <a:endParaRPr kumimoji="1" lang="ja-JP" altLang="en-US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D1750CFF-9D59-B93D-4B6C-A914332DEB59}"/>
              </a:ext>
            </a:extLst>
          </p:cNvPr>
          <p:cNvSpPr/>
          <p:nvPr/>
        </p:nvSpPr>
        <p:spPr>
          <a:xfrm>
            <a:off x="6642324" y="641343"/>
            <a:ext cx="3600000" cy="360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02104509-1CE6-0861-D7A7-158A44BEE518}"/>
              </a:ext>
            </a:extLst>
          </p:cNvPr>
          <p:cNvCxnSpPr>
            <a:cxnSpLocks/>
          </p:cNvCxnSpPr>
          <p:nvPr/>
        </p:nvCxnSpPr>
        <p:spPr>
          <a:xfrm>
            <a:off x="8442323" y="2461998"/>
            <a:ext cx="7300" cy="2547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D22A7282-7F80-0E60-FC46-1BE331973F06}"/>
              </a:ext>
            </a:extLst>
          </p:cNvPr>
          <p:cNvCxnSpPr>
            <a:cxnSpLocks/>
          </p:cNvCxnSpPr>
          <p:nvPr/>
        </p:nvCxnSpPr>
        <p:spPr>
          <a:xfrm rot="18900000">
            <a:off x="9460558" y="2030371"/>
            <a:ext cx="0" cy="2880000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EA156E8-AD31-7C0C-E42E-3F6C0812A567}"/>
              </a:ext>
            </a:extLst>
          </p:cNvPr>
          <p:cNvSpPr txBox="1"/>
          <p:nvPr/>
        </p:nvSpPr>
        <p:spPr>
          <a:xfrm>
            <a:off x="8937269" y="2724572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θ=π/2</a:t>
            </a:r>
            <a:endParaRPr kumimoji="1" lang="ja-JP" altLang="en-US" i="1" dirty="0"/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74242717-7E1E-0CA8-B36C-90CEB1DF5441}"/>
              </a:ext>
            </a:extLst>
          </p:cNvPr>
          <p:cNvCxnSpPr>
            <a:cxnSpLocks/>
          </p:cNvCxnSpPr>
          <p:nvPr/>
        </p:nvCxnSpPr>
        <p:spPr>
          <a:xfrm rot="2700000" flipH="1">
            <a:off x="7425513" y="2060057"/>
            <a:ext cx="0" cy="2880000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3CAFF9B6-F59A-DEAA-B162-B805CB0238C5}"/>
              </a:ext>
            </a:extLst>
          </p:cNvPr>
          <p:cNvSpPr txBox="1"/>
          <p:nvPr/>
        </p:nvSpPr>
        <p:spPr>
          <a:xfrm>
            <a:off x="4334157" y="3380507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radius[</a:t>
            </a:r>
            <a:r>
              <a:rPr kumimoji="1" lang="en-US" altLang="ja-JP" dirty="0"/>
              <a:t>0]=radius[6]=1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B4264B-4C32-98D0-5CCD-108E22B30058}"/>
              </a:ext>
            </a:extLst>
          </p:cNvPr>
          <p:cNvSpPr txBox="1"/>
          <p:nvPr/>
        </p:nvSpPr>
        <p:spPr>
          <a:xfrm>
            <a:off x="5952188" y="44338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i="1" dirty="0"/>
              <a:t>ｘ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A56FF0-68A9-0520-CABB-A0E9FB7E5FD5}"/>
              </a:ext>
            </a:extLst>
          </p:cNvPr>
          <p:cNvSpPr txBox="1"/>
          <p:nvPr/>
        </p:nvSpPr>
        <p:spPr>
          <a:xfrm>
            <a:off x="10271043" y="44863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i="1" dirty="0"/>
              <a:t>ｙ</a:t>
            </a:r>
            <a:endParaRPr kumimoji="1" lang="ja-JP" altLang="en-US" i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6E4D83-6C9D-67AF-C9B5-8BA568B78814}"/>
              </a:ext>
            </a:extLst>
          </p:cNvPr>
          <p:cNvSpPr txBox="1"/>
          <p:nvPr/>
        </p:nvSpPr>
        <p:spPr>
          <a:xfrm>
            <a:off x="4327226" y="5694523"/>
            <a:ext cx="4552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z[</a:t>
            </a:r>
            <a:r>
              <a:rPr lang="en-US" altLang="ja-JP" dirty="0" err="1"/>
              <a:t>i</a:t>
            </a:r>
            <a:r>
              <a:rPr lang="en-US" altLang="ja-JP" dirty="0"/>
              <a:t>]= 2-tan(</a:t>
            </a:r>
            <a:r>
              <a:rPr lang="en-US" altLang="ja-JP" dirty="0" err="1"/>
              <a:t>i</a:t>
            </a:r>
            <a:r>
              <a:rPr lang="en-US" altLang="ja-JP" dirty="0"/>
              <a:t>*π/4/(N-1)</a:t>
            </a:r>
          </a:p>
          <a:p>
            <a:r>
              <a:rPr lang="en-US" altLang="ja-JP" dirty="0"/>
              <a:t>radius[k]=sqrt((tan(k*π/4/(N-1)))^2+1)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58F5DC1-A33D-E48C-D71F-3F01AB1E4F99}"/>
              </a:ext>
            </a:extLst>
          </p:cNvPr>
          <p:cNvCxnSpPr/>
          <p:nvPr/>
        </p:nvCxnSpPr>
        <p:spPr>
          <a:xfrm rot="2700000">
            <a:off x="6913226" y="4366605"/>
            <a:ext cx="18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7D4BA24B-7E6B-4433-2DE0-1BBF80AC0CC1}"/>
              </a:ext>
            </a:extLst>
          </p:cNvPr>
          <p:cNvCxnSpPr>
            <a:cxnSpLocks/>
          </p:cNvCxnSpPr>
          <p:nvPr/>
        </p:nvCxnSpPr>
        <p:spPr>
          <a:xfrm rot="18900000">
            <a:off x="7176865" y="3703949"/>
            <a:ext cx="7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6A58D1AA-4017-976B-F628-BA1840C71740}"/>
              </a:ext>
            </a:extLst>
          </p:cNvPr>
          <p:cNvCxnSpPr>
            <a:cxnSpLocks/>
          </p:cNvCxnSpPr>
          <p:nvPr/>
        </p:nvCxnSpPr>
        <p:spPr>
          <a:xfrm rot="18900000">
            <a:off x="7516995" y="4060175"/>
            <a:ext cx="7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6FD4B78-16F7-92E6-5D44-975E395482DD}"/>
              </a:ext>
            </a:extLst>
          </p:cNvPr>
          <p:cNvCxnSpPr>
            <a:cxnSpLocks/>
          </p:cNvCxnSpPr>
          <p:nvPr/>
        </p:nvCxnSpPr>
        <p:spPr>
          <a:xfrm rot="18900000">
            <a:off x="7920150" y="4459838"/>
            <a:ext cx="7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DECCD69D-322C-475F-E298-A91E850B77B2}"/>
              </a:ext>
            </a:extLst>
          </p:cNvPr>
          <p:cNvCxnSpPr>
            <a:cxnSpLocks/>
          </p:cNvCxnSpPr>
          <p:nvPr/>
        </p:nvCxnSpPr>
        <p:spPr>
          <a:xfrm rot="18900000">
            <a:off x="8445654" y="4984120"/>
            <a:ext cx="7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CC31C70-5064-ACAC-B04B-13281F50CBC2}"/>
              </a:ext>
            </a:extLst>
          </p:cNvPr>
          <p:cNvSpPr txBox="1"/>
          <p:nvPr/>
        </p:nvSpPr>
        <p:spPr>
          <a:xfrm>
            <a:off x="5673437" y="4684367"/>
            <a:ext cx="261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radius[</a:t>
            </a:r>
            <a:r>
              <a:rPr kumimoji="1" lang="en-US" altLang="ja-JP" dirty="0"/>
              <a:t>2]=radius</a:t>
            </a:r>
            <a:r>
              <a:rPr lang="en-US" altLang="ja-JP" dirty="0"/>
              <a:t>[4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34BCC74-5C02-D1E5-F9B1-0931CA7F9A31}"/>
              </a:ext>
            </a:extLst>
          </p:cNvPr>
          <p:cNvSpPr txBox="1"/>
          <p:nvPr/>
        </p:nvSpPr>
        <p:spPr>
          <a:xfrm>
            <a:off x="7857433" y="506381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radius[</a:t>
            </a:r>
            <a:r>
              <a:rPr kumimoji="1" lang="en-US" altLang="ja-JP" dirty="0"/>
              <a:t>3]</a:t>
            </a:r>
            <a:endParaRPr kumimoji="1" lang="ja-JP" altLang="en-US" dirty="0"/>
          </a:p>
        </p:txBody>
      </p: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1F26826F-5DDD-F3AF-E956-86A5DF646A10}"/>
              </a:ext>
            </a:extLst>
          </p:cNvPr>
          <p:cNvCxnSpPr>
            <a:cxnSpLocks/>
          </p:cNvCxnSpPr>
          <p:nvPr/>
        </p:nvCxnSpPr>
        <p:spPr>
          <a:xfrm flipH="1">
            <a:off x="7509753" y="2481823"/>
            <a:ext cx="939870" cy="161398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CA7D9AF0-9F2A-6229-2CE5-65C339EBF0FE}"/>
              </a:ext>
            </a:extLst>
          </p:cNvPr>
          <p:cNvCxnSpPr>
            <a:cxnSpLocks/>
          </p:cNvCxnSpPr>
          <p:nvPr/>
        </p:nvCxnSpPr>
        <p:spPr>
          <a:xfrm flipH="1">
            <a:off x="7937770" y="2473218"/>
            <a:ext cx="497201" cy="1960666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二等辺三角形 113">
            <a:extLst>
              <a:ext uri="{FF2B5EF4-FFF2-40B4-BE49-F238E27FC236}">
                <a16:creationId xmlns:a16="http://schemas.microsoft.com/office/drawing/2014/main" id="{17CD5A95-F6BC-DBE8-CB79-35A0C1826CE5}"/>
              </a:ext>
            </a:extLst>
          </p:cNvPr>
          <p:cNvSpPr/>
          <p:nvPr/>
        </p:nvSpPr>
        <p:spPr>
          <a:xfrm flipV="1">
            <a:off x="2325221" y="1829667"/>
            <a:ext cx="720000" cy="7200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二等辺三角形 114">
            <a:extLst>
              <a:ext uri="{FF2B5EF4-FFF2-40B4-BE49-F238E27FC236}">
                <a16:creationId xmlns:a16="http://schemas.microsoft.com/office/drawing/2014/main" id="{AD035BAB-40C3-0D0B-7085-0E45C482702C}"/>
              </a:ext>
            </a:extLst>
          </p:cNvPr>
          <p:cNvSpPr/>
          <p:nvPr/>
        </p:nvSpPr>
        <p:spPr>
          <a:xfrm flipV="1">
            <a:off x="3039527" y="1826354"/>
            <a:ext cx="720000" cy="7200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二等辺三角形 116">
            <a:extLst>
              <a:ext uri="{FF2B5EF4-FFF2-40B4-BE49-F238E27FC236}">
                <a16:creationId xmlns:a16="http://schemas.microsoft.com/office/drawing/2014/main" id="{0C3414E2-AE07-4BCD-8720-08FDBF06A8EB}"/>
              </a:ext>
            </a:extLst>
          </p:cNvPr>
          <p:cNvSpPr/>
          <p:nvPr/>
        </p:nvSpPr>
        <p:spPr>
          <a:xfrm flipV="1">
            <a:off x="2679527" y="1118466"/>
            <a:ext cx="720000" cy="7200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二等辺三角形 118">
            <a:extLst>
              <a:ext uri="{FF2B5EF4-FFF2-40B4-BE49-F238E27FC236}">
                <a16:creationId xmlns:a16="http://schemas.microsoft.com/office/drawing/2014/main" id="{0514FA4F-09A8-ECAE-FDAF-D13BC712E42A}"/>
              </a:ext>
            </a:extLst>
          </p:cNvPr>
          <p:cNvSpPr/>
          <p:nvPr/>
        </p:nvSpPr>
        <p:spPr>
          <a:xfrm flipV="1">
            <a:off x="3407821" y="1117380"/>
            <a:ext cx="720000" cy="7200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二等辺三角形 119">
            <a:extLst>
              <a:ext uri="{FF2B5EF4-FFF2-40B4-BE49-F238E27FC236}">
                <a16:creationId xmlns:a16="http://schemas.microsoft.com/office/drawing/2014/main" id="{C4EBBE5D-9EE1-CE6B-C7ED-FF691629CEA0}"/>
              </a:ext>
            </a:extLst>
          </p:cNvPr>
          <p:cNvSpPr/>
          <p:nvPr/>
        </p:nvSpPr>
        <p:spPr>
          <a:xfrm flipV="1">
            <a:off x="2682127" y="2541954"/>
            <a:ext cx="720000" cy="7200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1" name="二等辺三角形 120">
            <a:extLst>
              <a:ext uri="{FF2B5EF4-FFF2-40B4-BE49-F238E27FC236}">
                <a16:creationId xmlns:a16="http://schemas.microsoft.com/office/drawing/2014/main" id="{DAB764A7-242A-33E2-7C70-F0DBA9183ACD}"/>
              </a:ext>
            </a:extLst>
          </p:cNvPr>
          <p:cNvSpPr/>
          <p:nvPr/>
        </p:nvSpPr>
        <p:spPr>
          <a:xfrm flipV="1">
            <a:off x="1959527" y="1121301"/>
            <a:ext cx="720000" cy="7200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D3C3BDC9-72F1-66D4-50FD-F6115A91623B}"/>
              </a:ext>
            </a:extLst>
          </p:cNvPr>
          <p:cNvSpPr txBox="1"/>
          <p:nvPr/>
        </p:nvSpPr>
        <p:spPr>
          <a:xfrm>
            <a:off x="3478719" y="2460439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k=4 </a:t>
            </a:r>
            <a:r>
              <a:rPr lang="en-US" altLang="ja-JP" b="1"/>
              <a:t>2 </a:t>
            </a:r>
            <a:r>
              <a:rPr lang="en-US" altLang="ja-JP"/>
              <a:t>v[2][</a:t>
            </a:r>
            <a:r>
              <a:rPr lang="en-US" altLang="ja-JP" dirty="0"/>
              <a:t>1]</a:t>
            </a:r>
            <a:endParaRPr kumimoji="1" lang="ja-JP" altLang="en-US" dirty="0"/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745B40C1-4C9F-EF70-15F4-CDAB2C591320}"/>
              </a:ext>
            </a:extLst>
          </p:cNvPr>
          <p:cNvSpPr txBox="1"/>
          <p:nvPr/>
        </p:nvSpPr>
        <p:spPr>
          <a:xfrm>
            <a:off x="3845234" y="1722271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k=5 </a:t>
            </a:r>
            <a:r>
              <a:rPr lang="en-US" altLang="ja-JP" b="1"/>
              <a:t>5 </a:t>
            </a:r>
            <a:r>
              <a:rPr lang="en-US" altLang="ja-JP"/>
              <a:t>v[1][</a:t>
            </a:r>
            <a:r>
              <a:rPr lang="en-US" altLang="ja-JP" dirty="0"/>
              <a:t>2]</a:t>
            </a:r>
            <a:endParaRPr kumimoji="1" lang="ja-JP" altLang="en-US" dirty="0"/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BEE59AF8-52B5-5C32-8F19-E1A205EC1F36}"/>
              </a:ext>
            </a:extLst>
          </p:cNvPr>
          <p:cNvSpPr txBox="1"/>
          <p:nvPr/>
        </p:nvSpPr>
        <p:spPr>
          <a:xfrm>
            <a:off x="309718" y="958675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k=0 </a:t>
            </a:r>
            <a:r>
              <a:rPr lang="en-US" altLang="ja-JP" b="1"/>
              <a:t>6 </a:t>
            </a:r>
            <a:r>
              <a:rPr lang="en-US" altLang="ja-JP"/>
              <a:t>v[0][</a:t>
            </a:r>
            <a:r>
              <a:rPr lang="en-US" altLang="ja-JP" dirty="0"/>
              <a:t>0]</a:t>
            </a: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CB5AE8E3-1F49-EF2C-FFEE-A10F67FD5A9C}"/>
              </a:ext>
            </a:extLst>
          </p:cNvPr>
          <p:cNvSpPr txBox="1"/>
          <p:nvPr/>
        </p:nvSpPr>
        <p:spPr>
          <a:xfrm>
            <a:off x="4338832" y="998764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k=6 </a:t>
            </a:r>
            <a:r>
              <a:rPr lang="en-US" altLang="ja-JP" b="1"/>
              <a:t>9 </a:t>
            </a:r>
            <a:r>
              <a:rPr lang="en-US" altLang="ja-JP"/>
              <a:t>v[0][</a:t>
            </a:r>
            <a:r>
              <a:rPr lang="en-US" altLang="ja-JP" dirty="0"/>
              <a:t>3]</a:t>
            </a:r>
            <a:endParaRPr kumimoji="1" lang="ja-JP" altLang="en-US" dirty="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21369706-A9A3-392D-563F-2D7F0C33BEDE}"/>
              </a:ext>
            </a:extLst>
          </p:cNvPr>
          <p:cNvSpPr txBox="1"/>
          <p:nvPr/>
        </p:nvSpPr>
        <p:spPr>
          <a:xfrm>
            <a:off x="2190318" y="3340406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k=3 </a:t>
            </a:r>
            <a:r>
              <a:rPr lang="en-US" altLang="ja-JP" b="1"/>
              <a:t>0 </a:t>
            </a:r>
            <a:r>
              <a:rPr lang="en-US" altLang="ja-JP"/>
              <a:t>v[3][</a:t>
            </a:r>
            <a:r>
              <a:rPr lang="en-US" altLang="ja-JP" dirty="0"/>
              <a:t>0]</a:t>
            </a:r>
            <a:endParaRPr kumimoji="1" lang="ja-JP" altLang="en-US" dirty="0"/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1F480152-EDEE-06DE-5284-F60FD79A394B}"/>
              </a:ext>
            </a:extLst>
          </p:cNvPr>
          <p:cNvSpPr txBox="1"/>
          <p:nvPr/>
        </p:nvSpPr>
        <p:spPr>
          <a:xfrm>
            <a:off x="985900" y="249891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k=2 </a:t>
            </a:r>
            <a:r>
              <a:rPr lang="en-US" altLang="ja-JP" b="1"/>
              <a:t>1 </a:t>
            </a:r>
            <a:r>
              <a:rPr lang="en-US" altLang="ja-JP"/>
              <a:t>v[2][</a:t>
            </a:r>
            <a:r>
              <a:rPr lang="en-US" altLang="ja-JP" dirty="0"/>
              <a:t>0] </a:t>
            </a:r>
            <a:endParaRPr kumimoji="1" lang="ja-JP" altLang="en-US" dirty="0"/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16AB83B7-B1C1-5FEA-DAAE-05B22B9C814D}"/>
              </a:ext>
            </a:extLst>
          </p:cNvPr>
          <p:cNvSpPr txBox="1"/>
          <p:nvPr/>
        </p:nvSpPr>
        <p:spPr>
          <a:xfrm>
            <a:off x="632018" y="1691173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k=1 </a:t>
            </a:r>
            <a:r>
              <a:rPr lang="en-US" altLang="ja-JP" b="1"/>
              <a:t>3 </a:t>
            </a:r>
            <a:r>
              <a:rPr lang="en-US" altLang="ja-JP"/>
              <a:t>v[1][</a:t>
            </a:r>
            <a:r>
              <a:rPr lang="en-US" altLang="ja-JP" dirty="0"/>
              <a:t>0]</a:t>
            </a:r>
            <a:endParaRPr kumimoji="1" lang="ja-JP" altLang="en-US" dirty="0"/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DC434436-4957-AC3C-AF58-E63985CFA9D9}"/>
              </a:ext>
            </a:extLst>
          </p:cNvPr>
          <p:cNvSpPr txBox="1"/>
          <p:nvPr/>
        </p:nvSpPr>
        <p:spPr>
          <a:xfrm>
            <a:off x="1627259" y="477369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k=2  </a:t>
            </a:r>
            <a:r>
              <a:rPr lang="en-US" altLang="ja-JP" b="1"/>
              <a:t>7 </a:t>
            </a:r>
            <a:r>
              <a:rPr lang="en-US" altLang="ja-JP"/>
              <a:t>v[0][1]</a:t>
            </a:r>
            <a:endParaRPr kumimoji="1" lang="ja-JP" altLang="en-US" dirty="0"/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C6F0DF74-C78B-F495-A4B2-8F8D987B5A50}"/>
              </a:ext>
            </a:extLst>
          </p:cNvPr>
          <p:cNvSpPr txBox="1"/>
          <p:nvPr/>
        </p:nvSpPr>
        <p:spPr>
          <a:xfrm>
            <a:off x="3286688" y="62968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k=4  </a:t>
            </a:r>
            <a:r>
              <a:rPr lang="en-US" altLang="ja-JP" b="1"/>
              <a:t>8 </a:t>
            </a:r>
            <a:r>
              <a:rPr lang="en-US" altLang="ja-JP"/>
              <a:t>v[0][2]</a:t>
            </a:r>
            <a:endParaRPr kumimoji="1" lang="ja-JP" altLang="en-US" dirty="0"/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0E272574-7F03-9CB0-2A2D-B3F47193B125}"/>
              </a:ext>
            </a:extLst>
          </p:cNvPr>
          <p:cNvSpPr txBox="1"/>
          <p:nvPr/>
        </p:nvSpPr>
        <p:spPr>
          <a:xfrm>
            <a:off x="2353874" y="1507333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k=3 </a:t>
            </a:r>
            <a:r>
              <a:rPr lang="en-US" altLang="ja-JP" b="1"/>
              <a:t>4 </a:t>
            </a:r>
            <a:r>
              <a:rPr lang="en-US" altLang="ja-JP"/>
              <a:t>v[1][</a:t>
            </a:r>
            <a:r>
              <a:rPr lang="en-US" altLang="ja-JP" dirty="0"/>
              <a:t>1</a:t>
            </a:r>
            <a:r>
              <a:rPr lang="en-US" altLang="ja-JP"/>
              <a:t>]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926887-2C1B-86F2-E121-A5D206A49E1C}"/>
              </a:ext>
            </a:extLst>
          </p:cNvPr>
          <p:cNvSpPr txBox="1"/>
          <p:nvPr/>
        </p:nvSpPr>
        <p:spPr>
          <a:xfrm>
            <a:off x="5303500" y="3949173"/>
            <a:ext cx="234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radius[1</a:t>
            </a:r>
            <a:r>
              <a:rPr kumimoji="1" lang="en-US" altLang="ja-JP" dirty="0"/>
              <a:t>]=radius</a:t>
            </a:r>
            <a:r>
              <a:rPr lang="en-US" altLang="ja-JP" dirty="0"/>
              <a:t>[5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6731CA5-2D5B-9930-1259-BF971EF29733}"/>
              </a:ext>
            </a:extLst>
          </p:cNvPr>
          <p:cNvCxnSpPr>
            <a:cxnSpLocks/>
          </p:cNvCxnSpPr>
          <p:nvPr/>
        </p:nvCxnSpPr>
        <p:spPr>
          <a:xfrm>
            <a:off x="8072222" y="2856100"/>
            <a:ext cx="118540" cy="84197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7B14559-4069-D78C-74FF-C3263B5B9101}"/>
              </a:ext>
            </a:extLst>
          </p:cNvPr>
          <p:cNvSpPr txBox="1"/>
          <p:nvPr/>
        </p:nvSpPr>
        <p:spPr>
          <a:xfrm>
            <a:off x="7187409" y="2091813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π/(N-1)</a:t>
            </a:r>
            <a:endParaRPr kumimoji="1" lang="ja-JP" altLang="en-US" i="1" dirty="0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7C56C3F-5682-9674-89DF-31F46F2D3A1E}"/>
              </a:ext>
            </a:extLst>
          </p:cNvPr>
          <p:cNvCxnSpPr>
            <a:cxnSpLocks/>
          </p:cNvCxnSpPr>
          <p:nvPr/>
        </p:nvCxnSpPr>
        <p:spPr>
          <a:xfrm>
            <a:off x="7893444" y="2448623"/>
            <a:ext cx="276429" cy="405711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198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弧 52">
            <a:extLst>
              <a:ext uri="{FF2B5EF4-FFF2-40B4-BE49-F238E27FC236}">
                <a16:creationId xmlns:a16="http://schemas.microsoft.com/office/drawing/2014/main" id="{940EC36D-8486-0B75-A948-9A7214CEE2DA}"/>
              </a:ext>
            </a:extLst>
          </p:cNvPr>
          <p:cNvSpPr/>
          <p:nvPr/>
        </p:nvSpPr>
        <p:spPr>
          <a:xfrm>
            <a:off x="3056696" y="2734530"/>
            <a:ext cx="2924782" cy="1591457"/>
          </a:xfrm>
          <a:prstGeom prst="arc">
            <a:avLst>
              <a:gd name="adj1" fmla="val 2208401"/>
              <a:gd name="adj2" fmla="val 86165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弧 51">
            <a:extLst>
              <a:ext uri="{FF2B5EF4-FFF2-40B4-BE49-F238E27FC236}">
                <a16:creationId xmlns:a16="http://schemas.microsoft.com/office/drawing/2014/main" id="{DE36D383-BFFA-5440-EAA3-36DF82F60171}"/>
              </a:ext>
            </a:extLst>
          </p:cNvPr>
          <p:cNvSpPr/>
          <p:nvPr/>
        </p:nvSpPr>
        <p:spPr>
          <a:xfrm>
            <a:off x="2975664" y="2389925"/>
            <a:ext cx="3091152" cy="1726660"/>
          </a:xfrm>
          <a:prstGeom prst="arc">
            <a:avLst>
              <a:gd name="adj1" fmla="val 1172305"/>
              <a:gd name="adj2" fmla="val 96108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部分円 4">
            <a:extLst>
              <a:ext uri="{FF2B5EF4-FFF2-40B4-BE49-F238E27FC236}">
                <a16:creationId xmlns:a16="http://schemas.microsoft.com/office/drawing/2014/main" id="{762A6B2C-8CF4-3CC3-6C1D-CD3E7F97EAAE}"/>
              </a:ext>
            </a:extLst>
          </p:cNvPr>
          <p:cNvSpPr/>
          <p:nvPr/>
        </p:nvSpPr>
        <p:spPr>
          <a:xfrm>
            <a:off x="1631173" y="-1862022"/>
            <a:ext cx="5760000" cy="5760000"/>
          </a:xfrm>
          <a:prstGeom prst="pie">
            <a:avLst>
              <a:gd name="adj1" fmla="val 2725174"/>
              <a:gd name="adj2" fmla="val 809861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41031DBC-AE8C-AB49-9739-27AFB00FB71B}"/>
              </a:ext>
            </a:extLst>
          </p:cNvPr>
          <p:cNvGrpSpPr/>
          <p:nvPr/>
        </p:nvGrpSpPr>
        <p:grpSpPr>
          <a:xfrm>
            <a:off x="187447" y="4222996"/>
            <a:ext cx="2150103" cy="2038489"/>
            <a:chOff x="5228471" y="4264648"/>
            <a:chExt cx="2150103" cy="2038489"/>
          </a:xfrm>
        </p:grpSpPr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75884999-259A-5A55-BAF5-82FFBA8E4D56}"/>
                </a:ext>
              </a:extLst>
            </p:cNvPr>
            <p:cNvCxnSpPr/>
            <p:nvPr/>
          </p:nvCxnSpPr>
          <p:spPr>
            <a:xfrm flipV="1">
              <a:off x="6332708" y="4649824"/>
              <a:ext cx="0" cy="10408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6350A296-410F-9014-E98F-5969484B1933}"/>
                </a:ext>
              </a:extLst>
            </p:cNvPr>
            <p:cNvCxnSpPr>
              <a:cxnSpLocks/>
            </p:cNvCxnSpPr>
            <p:nvPr/>
          </p:nvCxnSpPr>
          <p:spPr>
            <a:xfrm>
              <a:off x="6332708" y="5690683"/>
              <a:ext cx="771727" cy="3631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04219B50-CD33-5412-E695-D6E1808CA8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8553" y="5700182"/>
              <a:ext cx="804154" cy="402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48F489A2-F62A-E797-21F2-FA46F75FEC27}"/>
                </a:ext>
              </a:extLst>
            </p:cNvPr>
            <p:cNvSpPr txBox="1"/>
            <p:nvPr/>
          </p:nvSpPr>
          <p:spPr>
            <a:xfrm>
              <a:off x="5228471" y="58691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Arial" panose="020B0604020202020204" pitchFamily="34" charset="0"/>
                </a:rPr>
                <a:t>x</a:t>
              </a:r>
              <a:endParaRPr kumimoji="1" lang="ja-JP" altLang="en-US" i="1" dirty="0">
                <a:latin typeface="Arial" panose="020B0604020202020204" pitchFamily="34" charset="0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8A7FEA61-24AF-4842-6542-CD3CC14A5057}"/>
                </a:ext>
              </a:extLst>
            </p:cNvPr>
            <p:cNvSpPr txBox="1"/>
            <p:nvPr/>
          </p:nvSpPr>
          <p:spPr>
            <a:xfrm>
              <a:off x="7078492" y="593380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i="1" dirty="0">
                  <a:latin typeface="Arial" panose="020B0604020202020204" pitchFamily="34" charset="0"/>
                </a:rPr>
                <a:t>y</a:t>
              </a:r>
              <a:endParaRPr kumimoji="1" lang="ja-JP" altLang="en-US" i="1" dirty="0">
                <a:latin typeface="Arial" panose="020B0604020202020204" pitchFamily="34" charset="0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BCB6E5A0-ABB3-A671-9EC5-BF609EBB0E24}"/>
                </a:ext>
              </a:extLst>
            </p:cNvPr>
            <p:cNvSpPr txBox="1"/>
            <p:nvPr/>
          </p:nvSpPr>
          <p:spPr>
            <a:xfrm>
              <a:off x="6147595" y="426464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i="1" dirty="0">
                  <a:latin typeface="Arial" panose="020B0604020202020204" pitchFamily="34" charset="0"/>
                </a:rPr>
                <a:t>z</a:t>
              </a:r>
              <a:endParaRPr kumimoji="1" lang="ja-JP" altLang="en-US" i="1" dirty="0">
                <a:latin typeface="Arial" panose="020B0604020202020204" pitchFamily="34" charset="0"/>
              </a:endParaRPr>
            </a:p>
          </p:txBody>
        </p:sp>
      </p:grp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58F5DC1-A33D-E48C-D71F-3F01AB1E4F99}"/>
              </a:ext>
            </a:extLst>
          </p:cNvPr>
          <p:cNvCxnSpPr>
            <a:cxnSpLocks/>
          </p:cNvCxnSpPr>
          <p:nvPr/>
        </p:nvCxnSpPr>
        <p:spPr>
          <a:xfrm>
            <a:off x="2466196" y="3067277"/>
            <a:ext cx="2052891" cy="18277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0938E4A-2346-69AF-E0C5-7731E8E7DC20}"/>
              </a:ext>
            </a:extLst>
          </p:cNvPr>
          <p:cNvCxnSpPr>
            <a:cxnSpLocks/>
          </p:cNvCxnSpPr>
          <p:nvPr/>
        </p:nvCxnSpPr>
        <p:spPr>
          <a:xfrm flipH="1">
            <a:off x="4530971" y="3086930"/>
            <a:ext cx="2019182" cy="1808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650BF153-EE56-01AC-7ECF-55DC7BE59E5E}"/>
              </a:ext>
            </a:extLst>
          </p:cNvPr>
          <p:cNvSpPr/>
          <p:nvPr/>
        </p:nvSpPr>
        <p:spPr>
          <a:xfrm>
            <a:off x="2410270" y="301327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FE86F9A7-A558-C7CC-6141-E8CF5E20A79F}"/>
              </a:ext>
            </a:extLst>
          </p:cNvPr>
          <p:cNvSpPr/>
          <p:nvPr/>
        </p:nvSpPr>
        <p:spPr>
          <a:xfrm>
            <a:off x="6496153" y="303293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02C6C8E2-4820-45C2-1995-63640FA66E4E}"/>
              </a:ext>
            </a:extLst>
          </p:cNvPr>
          <p:cNvSpPr/>
          <p:nvPr/>
        </p:nvSpPr>
        <p:spPr>
          <a:xfrm>
            <a:off x="5168472" y="375543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0F9157B6-60EF-C269-BB4A-998C9EA4011A}"/>
              </a:ext>
            </a:extLst>
          </p:cNvPr>
          <p:cNvSpPr/>
          <p:nvPr/>
        </p:nvSpPr>
        <p:spPr>
          <a:xfrm>
            <a:off x="3722790" y="3735979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2C1BD31D-5F54-627B-82F1-2D155DED81B4}"/>
              </a:ext>
            </a:extLst>
          </p:cNvPr>
          <p:cNvSpPr/>
          <p:nvPr/>
        </p:nvSpPr>
        <p:spPr>
          <a:xfrm>
            <a:off x="5854059" y="3609159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BDF1476D-B71E-B3DB-810A-0A14B34DDB12}"/>
              </a:ext>
            </a:extLst>
          </p:cNvPr>
          <p:cNvSpPr/>
          <p:nvPr/>
        </p:nvSpPr>
        <p:spPr>
          <a:xfrm>
            <a:off x="5296004" y="417375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B9562DD6-7DE5-DCF4-72AC-F8D5583820C7}"/>
              </a:ext>
            </a:extLst>
          </p:cNvPr>
          <p:cNvSpPr/>
          <p:nvPr/>
        </p:nvSpPr>
        <p:spPr>
          <a:xfrm>
            <a:off x="3638391" y="411692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630C19E8-8406-C280-2BDC-968914740695}"/>
              </a:ext>
            </a:extLst>
          </p:cNvPr>
          <p:cNvSpPr/>
          <p:nvPr/>
        </p:nvSpPr>
        <p:spPr>
          <a:xfrm>
            <a:off x="2992996" y="354106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2B4460B6-F441-EDDB-4A39-617ACD8A1912}"/>
              </a:ext>
            </a:extLst>
          </p:cNvPr>
          <p:cNvSpPr/>
          <p:nvPr/>
        </p:nvSpPr>
        <p:spPr>
          <a:xfrm>
            <a:off x="4465087" y="406339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AF60293A-BA14-DD18-1081-527EB5AAB2AE}"/>
              </a:ext>
            </a:extLst>
          </p:cNvPr>
          <p:cNvSpPr/>
          <p:nvPr/>
        </p:nvSpPr>
        <p:spPr>
          <a:xfrm>
            <a:off x="4483028" y="485115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FAA58E31-2EA3-398A-88AE-15BB3A7713D5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3046996" y="1017978"/>
            <a:ext cx="1472091" cy="2523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D47D55DA-D118-85EF-7966-14DC3CEC2B42}"/>
              </a:ext>
            </a:extLst>
          </p:cNvPr>
          <p:cNvCxnSpPr>
            <a:cxnSpLocks/>
          </p:cNvCxnSpPr>
          <p:nvPr/>
        </p:nvCxnSpPr>
        <p:spPr>
          <a:xfrm flipH="1">
            <a:off x="3672936" y="1017978"/>
            <a:ext cx="846151" cy="3138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D2842C60-9D66-4754-279F-D43028E709C6}"/>
              </a:ext>
            </a:extLst>
          </p:cNvPr>
          <p:cNvSpPr txBox="1"/>
          <p:nvPr/>
        </p:nvSpPr>
        <p:spPr>
          <a:xfrm>
            <a:off x="7507117" y="1017978"/>
            <a:ext cx="309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theta0=float(</a:t>
            </a:r>
            <a:r>
              <a:rPr lang="en-US" altLang="ja-JP" dirty="0" err="1"/>
              <a:t>i</a:t>
            </a:r>
            <a:r>
              <a:rPr lang="en-US" altLang="ja-JP" dirty="0"/>
              <a:t>) </a:t>
            </a:r>
            <a:r>
              <a:rPr lang="ja-JP" altLang="en-US" dirty="0"/>
              <a:t>*</a:t>
            </a:r>
            <a:r>
              <a:rPr lang="en-US" altLang="ja-JP" dirty="0"/>
              <a:t>π/4/(N-1)</a:t>
            </a:r>
          </a:p>
          <a:p>
            <a:r>
              <a:rPr kumimoji="1" lang="en-US" altLang="ja-JP" dirty="0"/>
              <a:t>step=π/4/(N-1)</a:t>
            </a:r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A373861-D98B-15B2-F3C6-356D05EC0972}"/>
              </a:ext>
            </a:extLst>
          </p:cNvPr>
          <p:cNvCxnSpPr>
            <a:cxnSpLocks/>
          </p:cNvCxnSpPr>
          <p:nvPr/>
        </p:nvCxnSpPr>
        <p:spPr>
          <a:xfrm>
            <a:off x="4525348" y="1099226"/>
            <a:ext cx="0" cy="379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992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261</Words>
  <Application>Microsoft Office PowerPoint</Application>
  <PresentationFormat>ワイド画面</PresentationFormat>
  <Paragraphs>46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文平 入江</dc:creator>
  <cp:lastModifiedBy>文平 入江</cp:lastModifiedBy>
  <cp:revision>26</cp:revision>
  <cp:lastPrinted>2023-07-02T10:06:30Z</cp:lastPrinted>
  <dcterms:created xsi:type="dcterms:W3CDTF">2023-07-01T00:38:48Z</dcterms:created>
  <dcterms:modified xsi:type="dcterms:W3CDTF">2023-07-09T07:15:16Z</dcterms:modified>
</cp:coreProperties>
</file>