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57" r:id="rId4"/>
    <p:sldId id="258" r:id="rId5"/>
    <p:sldId id="260" r:id="rId6"/>
    <p:sldId id="259" r:id="rId7"/>
    <p:sldId id="263" r:id="rId8"/>
    <p:sldId id="261" r:id="rId9"/>
    <p:sldId id="262"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10/31/21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10/31/21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10/31/21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10/31/21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10/31/21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10/31/21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10/31/21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10/31/21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10/31/21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10/31/21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Background, Stakeholders, And More…</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746084-C4C7-9B49-9AC8-83C344777F1E}"/>
              </a:ext>
            </a:extLst>
          </p:cNvPr>
          <p:cNvPicPr>
            <a:picLocks noGrp="1" noChangeAspect="1"/>
          </p:cNvPicPr>
          <p:nvPr>
            <p:ph idx="1"/>
          </p:nvPr>
        </p:nvPicPr>
        <p:blipFill rotWithShape="1">
          <a:blip r:embed="rId2"/>
          <a:srcRect l="11496" t="14243" r="13471" b="11691"/>
          <a:stretch/>
        </p:blipFill>
        <p:spPr>
          <a:xfrm>
            <a:off x="71252" y="76369"/>
            <a:ext cx="5248894" cy="6705262"/>
          </a:xfrm>
        </p:spPr>
      </p:pic>
      <p:sp>
        <p:nvSpPr>
          <p:cNvPr id="8" name="Content Placeholder 2">
            <a:extLst>
              <a:ext uri="{FF2B5EF4-FFF2-40B4-BE49-F238E27FC236}">
                <a16:creationId xmlns:a16="http://schemas.microsoft.com/office/drawing/2014/main" id="{0A4CED9D-BD2D-E049-B55D-2E6719F86F14}"/>
              </a:ext>
            </a:extLst>
          </p:cNvPr>
          <p:cNvSpPr txBox="1">
            <a:spLocks/>
          </p:cNvSpPr>
          <p:nvPr/>
        </p:nvSpPr>
        <p:spPr>
          <a:xfrm>
            <a:off x="5489447" y="1109522"/>
            <a:ext cx="6504631" cy="4249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2 week sprints.</a:t>
            </a:r>
          </a:p>
          <a:p>
            <a:r>
              <a:rPr lang="en-US" dirty="0"/>
              <a:t>8 sprints total.</a:t>
            </a:r>
          </a:p>
          <a:p>
            <a:r>
              <a:rPr lang="en-US" dirty="0"/>
              <a:t>8 hour work days.</a:t>
            </a:r>
          </a:p>
          <a:p>
            <a:r>
              <a:rPr lang="en-US" dirty="0"/>
              <a:t>40 hour weeks.</a:t>
            </a:r>
          </a:p>
          <a:p>
            <a:r>
              <a:rPr lang="en-US" dirty="0"/>
              <a:t>20 day months.</a:t>
            </a:r>
          </a:p>
          <a:p>
            <a:r>
              <a:rPr lang="en-US" dirty="0"/>
              <a:t>Each task/feature beyond and including sprint 4 needs to be developed on 3 platforms: web, desktop, and mobile.</a:t>
            </a:r>
          </a:p>
          <a:p>
            <a:r>
              <a:rPr lang="en-US" dirty="0"/>
              <a:t>The chosen tech stack ensures high quality code and efficient debugging/testing procedures by having 1 primary programming language for the entire codebase.</a:t>
            </a:r>
          </a:p>
        </p:txBody>
      </p:sp>
      <p:sp>
        <p:nvSpPr>
          <p:cNvPr id="9" name="Title 1">
            <a:extLst>
              <a:ext uri="{FF2B5EF4-FFF2-40B4-BE49-F238E27FC236}">
                <a16:creationId xmlns:a16="http://schemas.microsoft.com/office/drawing/2014/main" id="{F28B59FA-DA79-454B-8137-0B4CB4BAD39A}"/>
              </a:ext>
            </a:extLst>
          </p:cNvPr>
          <p:cNvSpPr>
            <a:spLocks noGrp="1"/>
          </p:cNvSpPr>
          <p:nvPr>
            <p:ph type="title"/>
          </p:nvPr>
        </p:nvSpPr>
        <p:spPr>
          <a:xfrm>
            <a:off x="5489448" y="225522"/>
            <a:ext cx="4188942" cy="706964"/>
          </a:xfrm>
        </p:spPr>
        <p:txBody>
          <a:bodyPr/>
          <a:lstStyle/>
          <a:p>
            <a:r>
              <a:rPr lang="en-US" dirty="0">
                <a:solidFill>
                  <a:schemeClr val="tx1">
                    <a:lumMod val="75000"/>
                    <a:lumOff val="25000"/>
                  </a:schemeClr>
                </a:solidFill>
              </a:rPr>
              <a:t>Product Backlog</a:t>
            </a:r>
          </a:p>
        </p:txBody>
      </p:sp>
    </p:spTree>
    <p:extLst>
      <p:ext uri="{BB962C8B-B14F-4D97-AF65-F5344CB8AC3E}">
        <p14:creationId xmlns:p14="http://schemas.microsoft.com/office/powerpoint/2010/main" val="372626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46440A-BAE2-104B-ABB8-5F7E10FAC17A}"/>
              </a:ext>
            </a:extLst>
          </p:cNvPr>
          <p:cNvPicPr>
            <a:picLocks noGrp="1" noChangeAspect="1"/>
          </p:cNvPicPr>
          <p:nvPr>
            <p:ph idx="1"/>
          </p:nvPr>
        </p:nvPicPr>
        <p:blipFill rotWithShape="1">
          <a:blip r:embed="rId2"/>
          <a:srcRect l="7469"/>
          <a:stretch/>
        </p:blipFill>
        <p:spPr>
          <a:xfrm>
            <a:off x="1376548" y="47873"/>
            <a:ext cx="9438904" cy="6762254"/>
          </a:xfrm>
        </p:spPr>
      </p:pic>
    </p:spTree>
    <p:extLst>
      <p:ext uri="{BB962C8B-B14F-4D97-AF65-F5344CB8AC3E}">
        <p14:creationId xmlns:p14="http://schemas.microsoft.com/office/powerpoint/2010/main" val="420142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4A2973D3-38F5-2548-B03C-EA95613E2FE7}"/>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FDFF24F-A224-BE4E-8D08-9F1C85764B69}"/>
              </a:ext>
            </a:extLst>
          </p:cNvPr>
          <p:cNvSpPr>
            <a:spLocks noGrp="1"/>
          </p:cNvSpPr>
          <p:nvPr>
            <p:ph type="title"/>
          </p:nvPr>
        </p:nvSpPr>
        <p:spPr/>
        <p:txBody>
          <a:bodyPr/>
          <a:lstStyle/>
          <a:p>
            <a:r>
              <a:rPr lang="en-US" dirty="0"/>
              <a:t>Project Vision</a:t>
            </a:r>
          </a:p>
        </p:txBody>
      </p:sp>
      <p:sp>
        <p:nvSpPr>
          <p:cNvPr id="3" name="Content Placeholder 2">
            <a:extLst>
              <a:ext uri="{FF2B5EF4-FFF2-40B4-BE49-F238E27FC236}">
                <a16:creationId xmlns:a16="http://schemas.microsoft.com/office/drawing/2014/main" id="{8DEE776D-3469-3D40-8C90-050EE9422036}"/>
              </a:ext>
            </a:extLst>
          </p:cNvPr>
          <p:cNvSpPr>
            <a:spLocks noGrp="1"/>
          </p:cNvSpPr>
          <p:nvPr>
            <p:ph idx="1"/>
          </p:nvPr>
        </p:nvSpPr>
        <p:spPr>
          <a:xfrm>
            <a:off x="3955385" y="3541271"/>
            <a:ext cx="7463723" cy="1615802"/>
          </a:xfrm>
        </p:spPr>
        <p:txBody>
          <a:bodyPr>
            <a:normAutofit/>
          </a:bodyPr>
          <a:lstStyle/>
          <a:p>
            <a:pPr marL="0" indent="0">
              <a:buNone/>
            </a:pPr>
            <a:r>
              <a:rPr lang="en-US" dirty="0"/>
              <a:t>Contrived for investors and the financially diligent, who lack the ability to manage their finances privately and securely, CryptoShare is a self-hosted and open-source solution that allows them to track their income and investments through a unified interface featuring a website, desktop app, and mobile app.</a:t>
            </a:r>
          </a:p>
        </p:txBody>
      </p:sp>
      <p:pic>
        <p:nvPicPr>
          <p:cNvPr id="5" name="Picture 4">
            <a:extLst>
              <a:ext uri="{FF2B5EF4-FFF2-40B4-BE49-F238E27FC236}">
                <a16:creationId xmlns:a16="http://schemas.microsoft.com/office/drawing/2014/main" id="{2810943C-F493-F94F-9985-B99FAA551747}"/>
              </a:ext>
            </a:extLst>
          </p:cNvPr>
          <p:cNvPicPr>
            <a:picLocks noChangeAspect="1"/>
          </p:cNvPicPr>
          <p:nvPr/>
        </p:nvPicPr>
        <p:blipFill>
          <a:blip r:embed="rId2"/>
          <a:stretch>
            <a:fillRect/>
          </a:stretch>
        </p:blipFill>
        <p:spPr>
          <a:xfrm>
            <a:off x="738167" y="2793422"/>
            <a:ext cx="3111500" cy="3111500"/>
          </a:xfrm>
          <a:prstGeom prst="rect">
            <a:avLst/>
          </a:prstGeom>
        </p:spPr>
      </p:pic>
    </p:spTree>
    <p:extLst>
      <p:ext uri="{BB962C8B-B14F-4D97-AF65-F5344CB8AC3E}">
        <p14:creationId xmlns:p14="http://schemas.microsoft.com/office/powerpoint/2010/main" val="30134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Stocks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881822" y="2817256"/>
            <a:ext cx="3963311" cy="3416300"/>
          </a:xfrm>
        </p:spPr>
        <p:txBody>
          <a:bodyPr/>
          <a:lstStyle/>
          <a:p>
            <a:pPr marL="0" indent="0">
              <a:buNone/>
            </a:pPr>
            <a:r>
              <a:rPr lang="en-US" dirty="0"/>
              <a:t>On average, stock ETFs (such as the S&amp;P500), which are indexes that include the world’s biggest stocks by market capitalization, continue to grow. It’s becoming increasingly common to see young adults trading and investing in stocks.</a:t>
            </a:r>
          </a:p>
        </p:txBody>
      </p:sp>
      <p:pic>
        <p:nvPicPr>
          <p:cNvPr id="5" name="Picture 4">
            <a:extLst>
              <a:ext uri="{FF2B5EF4-FFF2-40B4-BE49-F238E27FC236}">
                <a16:creationId xmlns:a16="http://schemas.microsoft.com/office/drawing/2014/main" id="{C02FBE91-D467-3D45-9EF2-8529CDD2516C}"/>
              </a:ext>
            </a:extLst>
          </p:cNvPr>
          <p:cNvPicPr>
            <a:picLocks noChangeAspect="1"/>
          </p:cNvPicPr>
          <p:nvPr/>
        </p:nvPicPr>
        <p:blipFill>
          <a:blip r:embed="rId2"/>
          <a:stretch>
            <a:fillRect/>
          </a:stretch>
        </p:blipFill>
        <p:spPr>
          <a:xfrm>
            <a:off x="5213266" y="2603500"/>
            <a:ext cx="6850037" cy="4142334"/>
          </a:xfrm>
          <a:prstGeom prst="roundRect">
            <a:avLst>
              <a:gd name="adj" fmla="val 2333"/>
            </a:avLst>
          </a:prstGeom>
        </p:spPr>
      </p:pic>
    </p:spTree>
    <p:extLst>
      <p:ext uri="{BB962C8B-B14F-4D97-AF65-F5344CB8AC3E}">
        <p14:creationId xmlns:p14="http://schemas.microsoft.com/office/powerpoint/2010/main" val="32094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Cryptocurrencies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712518" y="2817256"/>
            <a:ext cx="4203865" cy="3416300"/>
          </a:xfrm>
        </p:spPr>
        <p:txBody>
          <a:bodyPr/>
          <a:lstStyle/>
          <a:p>
            <a:pPr marL="0" indent="0">
              <a:buNone/>
            </a:pPr>
            <a:r>
              <a:rPr lang="en-US" dirty="0"/>
              <a:t>An equally astonishing amount of growth can also be seen in the cryptocurrency market, with individuals as young as 18</a:t>
            </a:r>
            <a:r>
              <a:rPr lang="en-US" b="1" baseline="30000" dirty="0"/>
              <a:t>1</a:t>
            </a:r>
            <a:r>
              <a:rPr lang="en-US" dirty="0"/>
              <a:t>, such as myself at the time, investing in a variety of cryptoassets.</a:t>
            </a:r>
          </a:p>
          <a:p>
            <a:pPr marL="0" indent="0">
              <a:buNone/>
            </a:pPr>
            <a:endParaRPr lang="en-US" dirty="0"/>
          </a:p>
          <a:p>
            <a:pPr marL="0" indent="0">
              <a:buNone/>
            </a:pPr>
            <a:r>
              <a:rPr lang="en-US" dirty="0"/>
              <a:t>1: https://</a:t>
            </a:r>
            <a:r>
              <a:rPr lang="en-US" dirty="0" err="1"/>
              <a:t>www.researchgate.net</a:t>
            </a:r>
            <a:r>
              <a:rPr lang="en-US" dirty="0"/>
              <a:t>/figure/Age-Distribution-of-Bitcoin-User-Sample_fig1_286425346</a:t>
            </a:r>
          </a:p>
        </p:txBody>
      </p:sp>
      <p:pic>
        <p:nvPicPr>
          <p:cNvPr id="6" name="Picture 5">
            <a:extLst>
              <a:ext uri="{FF2B5EF4-FFF2-40B4-BE49-F238E27FC236}">
                <a16:creationId xmlns:a16="http://schemas.microsoft.com/office/drawing/2014/main" id="{DC1F66B1-F29C-0E43-AFCF-DF9E3109DBF8}"/>
              </a:ext>
            </a:extLst>
          </p:cNvPr>
          <p:cNvPicPr>
            <a:picLocks noChangeAspect="1"/>
          </p:cNvPicPr>
          <p:nvPr/>
        </p:nvPicPr>
        <p:blipFill>
          <a:blip r:embed="rId2"/>
          <a:stretch>
            <a:fillRect/>
          </a:stretch>
        </p:blipFill>
        <p:spPr>
          <a:xfrm>
            <a:off x="5254556" y="2686627"/>
            <a:ext cx="6734573" cy="4040744"/>
          </a:xfrm>
          <a:prstGeom prst="roundRect">
            <a:avLst>
              <a:gd name="adj" fmla="val 3736"/>
            </a:avLst>
          </a:prstGeom>
        </p:spPr>
      </p:pic>
    </p:spTree>
    <p:extLst>
      <p:ext uri="{BB962C8B-B14F-4D97-AF65-F5344CB8AC3E}">
        <p14:creationId xmlns:p14="http://schemas.microsoft.com/office/powerpoint/2010/main" val="370938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F158-097A-1446-AAB4-80518E0FAC5C}"/>
              </a:ext>
            </a:extLst>
          </p:cNvPr>
          <p:cNvSpPr>
            <a:spLocks noGrp="1"/>
          </p:cNvSpPr>
          <p:nvPr>
            <p:ph type="title"/>
          </p:nvPr>
        </p:nvSpPr>
        <p:spPr/>
        <p:txBody>
          <a:bodyPr/>
          <a:lstStyle/>
          <a:p>
            <a:r>
              <a:rPr lang="en-US" dirty="0"/>
              <a:t>Background - Trends</a:t>
            </a:r>
          </a:p>
        </p:txBody>
      </p:sp>
      <p:pic>
        <p:nvPicPr>
          <p:cNvPr id="5" name="Content Placeholder 4">
            <a:extLst>
              <a:ext uri="{FF2B5EF4-FFF2-40B4-BE49-F238E27FC236}">
                <a16:creationId xmlns:a16="http://schemas.microsoft.com/office/drawing/2014/main" id="{F19D8BB3-644F-0243-82F3-90C66A85FC3E}"/>
              </a:ext>
            </a:extLst>
          </p:cNvPr>
          <p:cNvPicPr>
            <a:picLocks noGrp="1" noChangeAspect="1"/>
          </p:cNvPicPr>
          <p:nvPr>
            <p:ph idx="1"/>
          </p:nvPr>
        </p:nvPicPr>
        <p:blipFill rotWithShape="1">
          <a:blip r:embed="rId2"/>
          <a:srcRect t="613"/>
          <a:stretch/>
        </p:blipFill>
        <p:spPr>
          <a:xfrm>
            <a:off x="1700742" y="2719449"/>
            <a:ext cx="7659559" cy="4024745"/>
          </a:xfrm>
        </p:spPr>
      </p:pic>
    </p:spTree>
    <p:extLst>
      <p:ext uri="{BB962C8B-B14F-4D97-AF65-F5344CB8AC3E}">
        <p14:creationId xmlns:p14="http://schemas.microsoft.com/office/powerpoint/2010/main" val="66942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310C-07DF-B449-98D6-1E4A7DE39B5E}"/>
              </a:ext>
            </a:extLst>
          </p:cNvPr>
          <p:cNvSpPr>
            <a:spLocks noGrp="1"/>
          </p:cNvSpPr>
          <p:nvPr>
            <p:ph type="title"/>
          </p:nvPr>
        </p:nvSpPr>
        <p:spPr/>
        <p:txBody>
          <a:bodyPr/>
          <a:lstStyle/>
          <a:p>
            <a:r>
              <a:rPr lang="en-US" dirty="0"/>
              <a:t>Background - CryptoShare</a:t>
            </a:r>
          </a:p>
        </p:txBody>
      </p:sp>
      <p:sp>
        <p:nvSpPr>
          <p:cNvPr id="3" name="Content Placeholder 2">
            <a:extLst>
              <a:ext uri="{FF2B5EF4-FFF2-40B4-BE49-F238E27FC236}">
                <a16:creationId xmlns:a16="http://schemas.microsoft.com/office/drawing/2014/main" id="{063C21ED-FF46-DE43-AD1F-833C7E04BD1B}"/>
              </a:ext>
            </a:extLst>
          </p:cNvPr>
          <p:cNvSpPr>
            <a:spLocks noGrp="1"/>
          </p:cNvSpPr>
          <p:nvPr>
            <p:ph idx="1"/>
          </p:nvPr>
        </p:nvSpPr>
        <p:spPr/>
        <p:txBody>
          <a:bodyPr/>
          <a:lstStyle/>
          <a:p>
            <a:r>
              <a:rPr lang="en-US" dirty="0"/>
              <a:t>As discussed in the previous meeting, current solutions have a lot of downsides. Users’ financial data is often stored on unknown servers, the apps are rarely open-source, and most of them do not allow the user to track both their stock and cryptocurrency portfolio in the same place, while managing or budgeting their income while taking those investments into account.</a:t>
            </a:r>
          </a:p>
          <a:p>
            <a:r>
              <a:rPr lang="en-US" dirty="0"/>
              <a:t>CryptoShare aims to solve these problems by providing a unified interface investors can use in order to manage their finances.</a:t>
            </a:r>
          </a:p>
          <a:p>
            <a:r>
              <a:rPr lang="en-US" dirty="0"/>
              <a:t>Apps like CryptoShare appeal to more and more people every day, with no foreseeable shortage in interest.</a:t>
            </a:r>
          </a:p>
        </p:txBody>
      </p:sp>
    </p:spTree>
    <p:extLst>
      <p:ext uri="{BB962C8B-B14F-4D97-AF65-F5344CB8AC3E}">
        <p14:creationId xmlns:p14="http://schemas.microsoft.com/office/powerpoint/2010/main" val="191533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3C0E-0FC6-634C-A8C8-2AD080A93FB6}"/>
              </a:ext>
            </a:extLst>
          </p:cNvPr>
          <p:cNvSpPr>
            <a:spLocks noGrp="1"/>
          </p:cNvSpPr>
          <p:nvPr>
            <p:ph type="title"/>
          </p:nvPr>
        </p:nvSpPr>
        <p:spPr/>
        <p:txBody>
          <a:bodyPr/>
          <a:lstStyle/>
          <a:p>
            <a:r>
              <a:rPr lang="en-US" dirty="0"/>
              <a:t>Stakeholders &amp; Their Importance</a:t>
            </a:r>
          </a:p>
        </p:txBody>
      </p:sp>
      <p:sp>
        <p:nvSpPr>
          <p:cNvPr id="3" name="Content Placeholder 2">
            <a:extLst>
              <a:ext uri="{FF2B5EF4-FFF2-40B4-BE49-F238E27FC236}">
                <a16:creationId xmlns:a16="http://schemas.microsoft.com/office/drawing/2014/main" id="{25339EE8-00B5-E64A-8A6E-830841162431}"/>
              </a:ext>
            </a:extLst>
          </p:cNvPr>
          <p:cNvSpPr>
            <a:spLocks noGrp="1"/>
          </p:cNvSpPr>
          <p:nvPr>
            <p:ph idx="1"/>
          </p:nvPr>
        </p:nvSpPr>
        <p:spPr/>
        <p:txBody>
          <a:bodyPr>
            <a:normAutofit lnSpcReduction="10000"/>
          </a:bodyPr>
          <a:lstStyle/>
          <a:p>
            <a:r>
              <a:rPr lang="en-US" dirty="0"/>
              <a:t>CryptoShare would provide functionalities that’d be useful to both professional investors, retail investors, and the average person. </a:t>
            </a:r>
          </a:p>
          <a:p>
            <a:r>
              <a:rPr lang="en-US" dirty="0"/>
              <a:t>It’s important to know who the main stakeholders are, in order to prevent project management issues…</a:t>
            </a:r>
          </a:p>
          <a:p>
            <a:r>
              <a:rPr lang="en-US" dirty="0"/>
              <a:t>For example, scope creep is prevented by having a set number of features that would be provided. The goal of the project is to provide a private and unified interface </a:t>
            </a:r>
            <a:r>
              <a:rPr lang="en-US"/>
              <a:t>for the management </a:t>
            </a:r>
            <a:r>
              <a:rPr lang="en-US" dirty="0"/>
              <a:t>of income, with cryptocurrencies and stocks being the only two investment categories.</a:t>
            </a:r>
          </a:p>
          <a:p>
            <a:r>
              <a:rPr lang="en-US" dirty="0"/>
              <a:t>Similarly, gold plating is also prevented by only providing features that are useful to the majority of stakeholders, rather than developing features that only a handful of users would ever find worthwhile.</a:t>
            </a:r>
          </a:p>
        </p:txBody>
      </p:sp>
    </p:spTree>
    <p:extLst>
      <p:ext uri="{BB962C8B-B14F-4D97-AF65-F5344CB8AC3E}">
        <p14:creationId xmlns:p14="http://schemas.microsoft.com/office/powerpoint/2010/main" val="372839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FD31B43A-E0B0-2749-8D4F-16B6FC40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16" y="2770578"/>
            <a:ext cx="2038329" cy="2038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Investor”</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fairly tech-savvy retail investor in stocks and cryptocurrencies, Eve is aware of how private her financial data is, and how likely it is for proprietary apps to store her details. She doesn’t want to trust “the cloud” with said data. She requires an app that is open-source, so that it can be vetted by other individuals, and an app where she has full control of her data. She’d like to manage her investment portfolio, whether it be stocks or cryptoassets, and be able to see how each market is performing on any given day. She’d like all this data to factor into her income budgeting and financial management.</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Eve</a:t>
            </a:r>
          </a:p>
        </p:txBody>
      </p:sp>
    </p:spTree>
    <p:extLst>
      <p:ext uri="{BB962C8B-B14F-4D97-AF65-F5344CB8AC3E}">
        <p14:creationId xmlns:p14="http://schemas.microsoft.com/office/powerpoint/2010/main" val="33071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Average Person”</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financially responsible and diligent individual, Adam tracks his income, sets reasonable budgets for himself, pays his mortgage, and has certain goals when it comes to saving money. He requires an app that can help him manage his finances, and automate tasks such as calculating whether or not he can afford to partake in an activity that costs money. For example, if he wants to travel next summer, he wants to know how that’d affect his savings, and how much he can afford to spend on various categories of things (food, accommodation etc.) in order to pay for his vacation.</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Adam</a:t>
            </a:r>
          </a:p>
        </p:txBody>
      </p:sp>
      <p:pic>
        <p:nvPicPr>
          <p:cNvPr id="7" name="Picture 6">
            <a:extLst>
              <a:ext uri="{FF2B5EF4-FFF2-40B4-BE49-F238E27FC236}">
                <a16:creationId xmlns:a16="http://schemas.microsoft.com/office/drawing/2014/main" id="{F0E6E109-91BE-7A48-B525-4F27C72E15C1}"/>
              </a:ext>
            </a:extLst>
          </p:cNvPr>
          <p:cNvPicPr>
            <a:picLocks noChangeAspect="1"/>
          </p:cNvPicPr>
          <p:nvPr/>
        </p:nvPicPr>
        <p:blipFill>
          <a:blip r:embed="rId2"/>
          <a:stretch>
            <a:fillRect/>
          </a:stretch>
        </p:blipFill>
        <p:spPr>
          <a:xfrm>
            <a:off x="835025" y="2896175"/>
            <a:ext cx="1858384" cy="1858384"/>
          </a:xfrm>
          <a:prstGeom prst="rect">
            <a:avLst/>
          </a:prstGeom>
        </p:spPr>
      </p:pic>
    </p:spTree>
    <p:extLst>
      <p:ext uri="{BB962C8B-B14F-4D97-AF65-F5344CB8AC3E}">
        <p14:creationId xmlns:p14="http://schemas.microsoft.com/office/powerpoint/2010/main" val="1352740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78</TotalTime>
  <Words>726</Words>
  <Application>Microsoft Macintosh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CryptoShare</vt:lpstr>
      <vt:lpstr>Project Vision</vt:lpstr>
      <vt:lpstr>Background - Stocks</vt:lpstr>
      <vt:lpstr>Background - Cryptocurrencies</vt:lpstr>
      <vt:lpstr>Background - Trends</vt:lpstr>
      <vt:lpstr>Background - CryptoShare</vt:lpstr>
      <vt:lpstr>Stakeholders &amp; Their Importance</vt:lpstr>
      <vt:lpstr>Stakeholder – ”The Investor”</vt:lpstr>
      <vt:lpstr>Stakeholder – ”The Average Person”</vt:lpstr>
      <vt:lpstr>Product Backlog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14</cp:revision>
  <dcterms:created xsi:type="dcterms:W3CDTF">2021-10-18T21:23:05Z</dcterms:created>
  <dcterms:modified xsi:type="dcterms:W3CDTF">2021-10-31T22:54:47Z</dcterms:modified>
</cp:coreProperties>
</file>