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57" r:id="rId4"/>
    <p:sldId id="258" r:id="rId5"/>
    <p:sldId id="286" r:id="rId6"/>
    <p:sldId id="287" r:id="rId7"/>
    <p:sldId id="288" r:id="rId8"/>
    <p:sldId id="289" r:id="rId9"/>
    <p:sldId id="290" r:id="rId10"/>
    <p:sldId id="291" r:id="rId11"/>
    <p:sldId id="259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69" r:id="rId22"/>
    <p:sldId id="262" r:id="rId23"/>
    <p:sldId id="292" r:id="rId24"/>
    <p:sldId id="271" r:id="rId25"/>
    <p:sldId id="272" r:id="rId26"/>
    <p:sldId id="273" r:id="rId27"/>
    <p:sldId id="274" r:id="rId28"/>
    <p:sldId id="275" r:id="rId29"/>
    <p:sldId id="293" r:id="rId30"/>
    <p:sldId id="276" r:id="rId31"/>
    <p:sldId id="277" r:id="rId32"/>
    <p:sldId id="278" r:id="rId33"/>
    <p:sldId id="279" r:id="rId34"/>
    <p:sldId id="280" r:id="rId35"/>
    <p:sldId id="281" r:id="rId36"/>
    <p:sldId id="294" r:id="rId37"/>
    <p:sldId id="28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5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0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2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5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2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3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9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2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5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0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1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1C1E-DF1E-4D99-8652-B5438E265BAB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2546-15BD-404B-8AF7-81B913AEB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4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9D86B-B2FD-8343-9E8C-4B95D32E6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Madenciliği ve İş Zekası Projem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74D227-4A75-DF28-1ACD-E05C8367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043" y="5081311"/>
            <a:ext cx="3776870" cy="1308652"/>
          </a:xfrm>
        </p:spPr>
        <p:txBody>
          <a:bodyPr/>
          <a:lstStyle/>
          <a:p>
            <a:r>
              <a:rPr lang="tr-TR" dirty="0"/>
              <a:t>-BÜNYAMİN ATALAR</a:t>
            </a:r>
          </a:p>
        </p:txBody>
      </p:sp>
    </p:spTree>
    <p:extLst>
      <p:ext uri="{BB962C8B-B14F-4D97-AF65-F5344CB8AC3E}">
        <p14:creationId xmlns:p14="http://schemas.microsoft.com/office/powerpoint/2010/main" val="326753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56564" cy="4374861"/>
          </a:xfrm>
        </p:spPr>
        <p:txBody>
          <a:bodyPr>
            <a:normAutofit/>
          </a:bodyPr>
          <a:lstStyle/>
          <a:p>
            <a:r>
              <a:rPr lang="en-US" dirty="0"/>
              <a:t>ROC </a:t>
            </a:r>
            <a:r>
              <a:rPr lang="en-US" dirty="0" err="1"/>
              <a:t>ve</a:t>
            </a:r>
            <a:r>
              <a:rPr lang="en-US" dirty="0"/>
              <a:t> AUC (Area Under Curve)</a:t>
            </a:r>
          </a:p>
          <a:p>
            <a:r>
              <a:rPr lang="en-US" dirty="0"/>
              <a:t>ROC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sınıflamanın</a:t>
            </a:r>
            <a:r>
              <a:rPr lang="en-US" dirty="0"/>
              <a:t> </a:t>
            </a:r>
            <a:r>
              <a:rPr lang="en-US" dirty="0" err="1"/>
              <a:t>tanısal</a:t>
            </a:r>
            <a:r>
              <a:rPr lang="en-US" dirty="0"/>
              <a:t> </a:t>
            </a:r>
            <a:r>
              <a:rPr lang="en-US" dirty="0" err="1"/>
              <a:t>kesinliği</a:t>
            </a:r>
            <a:r>
              <a:rPr lang="en-US" dirty="0"/>
              <a:t> </a:t>
            </a:r>
            <a:r>
              <a:rPr lang="en-US" dirty="0" err="1"/>
              <a:t>gösterilir</a:t>
            </a:r>
            <a:r>
              <a:rPr lang="en-US" dirty="0"/>
              <a:t>.</a:t>
            </a:r>
          </a:p>
          <a:p>
            <a:r>
              <a:rPr lang="en-US" dirty="0" err="1"/>
              <a:t>Eğri</a:t>
            </a:r>
            <a:r>
              <a:rPr lang="en-US" dirty="0"/>
              <a:t> </a:t>
            </a:r>
            <a:r>
              <a:rPr lang="en-US" dirty="0" err="1"/>
              <a:t>altı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(AUC), 0-1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en-US" dirty="0"/>
              <a:t>, 0.5 </a:t>
            </a:r>
            <a:r>
              <a:rPr lang="en-US" dirty="0" err="1"/>
              <a:t>yazı-tura</a:t>
            </a:r>
            <a:r>
              <a:rPr lang="en-US" dirty="0"/>
              <a:t> </a:t>
            </a:r>
            <a:r>
              <a:rPr lang="en-US" dirty="0" err="1"/>
              <a:t>atmadan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, </a:t>
            </a:r>
            <a:r>
              <a:rPr lang="en-US" dirty="0" err="1"/>
              <a:t>rastlantısal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 AUC </a:t>
            </a:r>
            <a:r>
              <a:rPr lang="en-US" dirty="0" err="1"/>
              <a:t>değeri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1’e </a:t>
            </a:r>
            <a:r>
              <a:rPr lang="en-US" dirty="0" err="1"/>
              <a:t>yakınsa</a:t>
            </a:r>
            <a:r>
              <a:rPr lang="en-US" dirty="0"/>
              <a:t>, </a:t>
            </a:r>
            <a:r>
              <a:rPr lang="en-US" dirty="0" err="1"/>
              <a:t>sınıflama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iyidir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074" name="Picture 2" descr="https://upload.wikimedia.org/wikipedia/commons/thumb/1/13/Roc_curve.svg/800px-Roc_cur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939" y="1825625"/>
            <a:ext cx="4374861" cy="43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9 Bağımsız değişken( Age, BMI, Glucose, Insulin, HOMA, Leptin, Adiponectin,Resistin, MCP-1): sürekli </a:t>
            </a:r>
          </a:p>
          <a:p>
            <a:r>
              <a:rPr lang="tr-TR" dirty="0"/>
              <a:t>1 Bağımlı değişken (Classification): kesikli/binary (1=Sağlıklı, 2=Hasta)</a:t>
            </a:r>
          </a:p>
          <a:p>
            <a:r>
              <a:rPr lang="tr-TR" dirty="0"/>
              <a:t>Toplamda 116 gözlem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40" y="3677326"/>
            <a:ext cx="7533176" cy="31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Bağımsız değişkenler:</a:t>
            </a:r>
          </a:p>
          <a:p>
            <a:pPr lvl="1"/>
            <a:r>
              <a:rPr lang="tr-TR" dirty="0"/>
              <a:t>Age(y</a:t>
            </a:r>
            <a:r>
              <a:rPr lang="en-US" dirty="0" err="1"/>
              <a:t>aş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BMI(kg/m</a:t>
            </a:r>
            <a:r>
              <a:rPr lang="tr-TR" baseline="30000" dirty="0"/>
              <a:t>2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Glucose(mg/dL)</a:t>
            </a:r>
          </a:p>
          <a:p>
            <a:pPr lvl="1"/>
            <a:r>
              <a:rPr lang="tr-TR" dirty="0"/>
              <a:t>Insulin (µU/mL)</a:t>
            </a:r>
          </a:p>
          <a:p>
            <a:pPr lvl="1"/>
            <a:r>
              <a:rPr lang="tr-TR" dirty="0"/>
              <a:t>HOMA</a:t>
            </a:r>
          </a:p>
          <a:p>
            <a:pPr lvl="1"/>
            <a:r>
              <a:rPr lang="tr-TR" dirty="0"/>
              <a:t>Leptin (ng/mL)</a:t>
            </a:r>
          </a:p>
          <a:p>
            <a:pPr lvl="1"/>
            <a:r>
              <a:rPr lang="tr-TR" dirty="0"/>
              <a:t>Adiponectin (µg/mL)</a:t>
            </a:r>
          </a:p>
          <a:p>
            <a:pPr lvl="1"/>
            <a:r>
              <a:rPr lang="tr-TR" dirty="0"/>
              <a:t>Resistin (ng/mL)</a:t>
            </a:r>
          </a:p>
          <a:p>
            <a:pPr lvl="1"/>
            <a:r>
              <a:rPr lang="tr-TR" dirty="0"/>
              <a:t>MCP-1(pg/dL)</a:t>
            </a:r>
          </a:p>
          <a:p>
            <a:r>
              <a:rPr lang="tr-TR" dirty="0"/>
              <a:t>Bağımlı değişken: Classification (1=Healthy controls, 2=Patients), gözlemin meme kansseri tanısı olup olmaması</a:t>
            </a:r>
          </a:p>
        </p:txBody>
      </p:sp>
    </p:spTree>
    <p:extLst>
      <p:ext uri="{BB962C8B-B14F-4D97-AF65-F5344CB8AC3E}">
        <p14:creationId xmlns:p14="http://schemas.microsoft.com/office/powerpoint/2010/main" val="388741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istatistiksel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min-max, </a:t>
            </a:r>
            <a:r>
              <a:rPr lang="en-US" dirty="0" err="1"/>
              <a:t>ortalama</a:t>
            </a:r>
            <a:r>
              <a:rPr lang="en-US" dirty="0"/>
              <a:t> (mean), </a:t>
            </a:r>
            <a:r>
              <a:rPr lang="en-US" dirty="0" err="1"/>
              <a:t>std</a:t>
            </a:r>
            <a:r>
              <a:rPr lang="en-US" dirty="0"/>
              <a:t> (standard </a:t>
            </a:r>
            <a:r>
              <a:rPr lang="en-US" dirty="0" err="1"/>
              <a:t>deviasyon</a:t>
            </a:r>
            <a:r>
              <a:rPr lang="en-US" dirty="0"/>
              <a:t>), </a:t>
            </a:r>
            <a:r>
              <a:rPr lang="en-US" dirty="0" err="1"/>
              <a:t>varyans</a:t>
            </a:r>
            <a:r>
              <a:rPr lang="en-US" dirty="0"/>
              <a:t>, skewness (</a:t>
            </a:r>
            <a:r>
              <a:rPr lang="en-US" dirty="0" err="1"/>
              <a:t>çarpıklık</a:t>
            </a:r>
            <a:r>
              <a:rPr lang="en-US" dirty="0"/>
              <a:t>), kurtosis (</a:t>
            </a:r>
            <a:r>
              <a:rPr lang="en-US" dirty="0" err="1"/>
              <a:t>yığılma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ortanca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incelendi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42" y="3061145"/>
            <a:ext cx="6487058" cy="37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 - Histogramlar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histogramları</a:t>
            </a:r>
            <a:r>
              <a:rPr lang="en-US" dirty="0"/>
              <a:t> </a:t>
            </a:r>
            <a:r>
              <a:rPr lang="en-US" dirty="0" err="1"/>
              <a:t>incelendiğinde</a:t>
            </a:r>
            <a:r>
              <a:rPr lang="en-US" dirty="0"/>
              <a:t> normal </a:t>
            </a:r>
            <a:r>
              <a:rPr lang="en-US" dirty="0" err="1"/>
              <a:t>dağılmadıkları</a:t>
            </a:r>
            <a:r>
              <a:rPr lang="en-US" dirty="0"/>
              <a:t> </a:t>
            </a:r>
            <a:r>
              <a:rPr lang="en-US" dirty="0" err="1"/>
              <a:t>görüldü</a:t>
            </a:r>
            <a:r>
              <a:rPr lang="en-US" dirty="0"/>
              <a:t>.</a:t>
            </a:r>
          </a:p>
          <a:p>
            <a:r>
              <a:rPr lang="tr-TR" dirty="0"/>
              <a:t>Age                                    BMI                                  Glucose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67" y="3205089"/>
            <a:ext cx="3406722" cy="2442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13"/>
            <a:ext cx="3358157" cy="2447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77" y="3200413"/>
            <a:ext cx="3339754" cy="24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 - Histogramlar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Insulin                                 HOMA                                Leptin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07" y="2312377"/>
            <a:ext cx="3617262" cy="265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99" y="2312377"/>
            <a:ext cx="3732516" cy="265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2" y="2312377"/>
            <a:ext cx="3631917" cy="26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 - Histogramlar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Adiponectin                      Resistin                                  MCP-1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30" y="2300187"/>
            <a:ext cx="3757218" cy="2742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64" y="2300186"/>
            <a:ext cx="3760465" cy="2742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47" y="2300185"/>
            <a:ext cx="3753991" cy="27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Bağımsız değişkenlerin kendileri ile ilişkilerini, sürekli değişken oldukları için scatter plot ile incelendi.</a:t>
            </a:r>
          </a:p>
          <a:p>
            <a:r>
              <a:rPr lang="tr-TR" dirty="0"/>
              <a:t>Age vs BMI                        Glucose vs Insulin        Homa vs Leptin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 3 dağılım grafiğinde belirgin ilişki görünmüyor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4249"/>
            <a:ext cx="3232638" cy="2407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77" y="3185943"/>
            <a:ext cx="3169261" cy="239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76" y="3185943"/>
            <a:ext cx="3136001" cy="23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Bağımsız değişkenleri bağımlı değişken gruplarında karşılaştırdığımızda glucose, Insulin, H</a:t>
            </a:r>
            <a:r>
              <a:rPr lang="en-US" dirty="0"/>
              <a:t>OMA</a:t>
            </a:r>
            <a:r>
              <a:rPr lang="tr-TR" dirty="0"/>
              <a:t>, Resistin ve MCP-1 değişkenleri hasta gözlemlerde grafikte daha yüksek görülüyor.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62" y="3182815"/>
            <a:ext cx="4784846" cy="35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Önişlem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veriseti</a:t>
            </a:r>
            <a:r>
              <a:rPr lang="en-US" dirty="0"/>
              <a:t> </a:t>
            </a:r>
            <a:r>
              <a:rPr lang="en-US" dirty="0" err="1"/>
              <a:t>standardizasyon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veriseti</a:t>
            </a:r>
            <a:r>
              <a:rPr lang="en-US" dirty="0"/>
              <a:t> </a:t>
            </a:r>
            <a:r>
              <a:rPr lang="tr-TR" dirty="0"/>
              <a:t>z-score normalization ile normalize edildi.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2637691"/>
            <a:ext cx="4333508" cy="32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Meme Kanseri Tahmininde Makine Öğrenmesi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025" y="3657600"/>
            <a:ext cx="5353878" cy="1109870"/>
          </a:xfrm>
        </p:spPr>
        <p:txBody>
          <a:bodyPr/>
          <a:lstStyle/>
          <a:p>
            <a:r>
              <a:rPr lang="tr-TR" dirty="0"/>
              <a:t>Hazırlayanlar: </a:t>
            </a:r>
            <a:r>
              <a:rPr lang="tr-TR"/>
              <a:t>Bünyamin ATALAR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57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Önişlem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Önişlemin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basamağında</a:t>
            </a:r>
            <a:r>
              <a:rPr lang="en-US" dirty="0"/>
              <a:t>, s</a:t>
            </a:r>
            <a:r>
              <a:rPr lang="tr-TR" dirty="0"/>
              <a:t>ınıflama algoritmalarında elde edilen modelin performansını ölçmek için verisetindeki gözlemlerin %80’ini eğitim, %20’sini test veriseti olarak ayrıldı.  Tekrarlanabilirlik açısından random seed olarak 42 seçildi.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75" y="3519982"/>
            <a:ext cx="4061925" cy="33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4514" y="1825625"/>
            <a:ext cx="5999285" cy="4351338"/>
          </a:xfrm>
        </p:spPr>
        <p:txBody>
          <a:bodyPr/>
          <a:lstStyle/>
          <a:p>
            <a:r>
              <a:rPr lang="tr-TR" dirty="0"/>
              <a:t>Modelleme ve tahmin öncesi workflow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3" y="1825625"/>
            <a:ext cx="3353263" cy="46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modelleme metodu olarak lojistik regresyon metodu seçildi.</a:t>
            </a:r>
            <a:r>
              <a:rPr lang="en-US" dirty="0"/>
              <a:t> 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seçildi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Solver olarak «Iteratively reweighted least squares» seçildi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60" y="3392269"/>
            <a:ext cx="3996471" cy="34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7" y="2287225"/>
            <a:ext cx="6199529" cy="34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regresyonun</a:t>
            </a:r>
            <a:r>
              <a:rPr lang="en-US" dirty="0"/>
              <a:t> model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bakıldığında</a:t>
            </a:r>
            <a:r>
              <a:rPr lang="en-US" dirty="0"/>
              <a:t> b</a:t>
            </a:r>
            <a:r>
              <a:rPr lang="tr-TR" dirty="0"/>
              <a:t>ağımlı değişkeni açıklamakta anlamlı olan ve p &lt;0.05 olan Glucose ve BMI değişkenleri bulundu.</a:t>
            </a:r>
            <a:r>
              <a:rPr lang="en-US" dirty="0"/>
              <a:t>  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p </a:t>
            </a:r>
            <a:r>
              <a:rPr lang="en-US" dirty="0" err="1"/>
              <a:t>değerleri</a:t>
            </a:r>
            <a:r>
              <a:rPr lang="en-US" dirty="0"/>
              <a:t> 0.05’den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modeled </a:t>
            </a:r>
            <a:r>
              <a:rPr lang="en-US" dirty="0" err="1"/>
              <a:t>kullanılmıyor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37" y="4001294"/>
            <a:ext cx="8360726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Test veriseti olarak ayırdığımız verisetinde Logistic Regression Predictor ile tahminleme yapıldı.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Ardından modelin performansını ölçmek için performans metrikleri (Precision, Recall, Sensitivite, Spesifisite, F1 skoru ve Accuracy) ve ROC eğrisi/AUC değerleri incelendi.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1" y="2668831"/>
            <a:ext cx="3107970" cy="21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Confusion Matrix’te görüldüğü gibi test verisetinde 19 gözlem doğru tahmin edilmiş, 1 gözlem hasta olmasına rağmen sağlıklı tahmin edilmiş, 4 hasta ise sağlıklı olmasına rağmen hasta tahmin edilmiştir.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Hasta </a:t>
            </a:r>
            <a:r>
              <a:rPr lang="en-US" dirty="0" err="1"/>
              <a:t>gözlemleri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etmede</a:t>
            </a:r>
            <a:r>
              <a:rPr lang="en-US" dirty="0"/>
              <a:t> 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r</a:t>
            </a:r>
            <a:r>
              <a:rPr lang="tr-TR" dirty="0"/>
              <a:t>ecall değeri 0.692, precision değeri 0.9, sensitivite 0.692, spesifisite 0.909, </a:t>
            </a:r>
            <a:r>
              <a:rPr lang="en-US" dirty="0"/>
              <a:t>F</a:t>
            </a:r>
            <a:r>
              <a:rPr lang="tr-TR" dirty="0"/>
              <a:t>1 skoru 0.783 ve accuracy değeri 0.792 olarak bulundu (Row ID =2).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5432459"/>
            <a:ext cx="11131551" cy="879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079139"/>
            <a:ext cx="3797425" cy="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Lojistik Regresyon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ROC eğrisi çizilerek </a:t>
            </a:r>
            <a:r>
              <a:rPr lang="en-US" dirty="0" err="1"/>
              <a:t>tanısal</a:t>
            </a:r>
            <a:r>
              <a:rPr lang="en-US" dirty="0"/>
              <a:t> </a:t>
            </a:r>
            <a:r>
              <a:rPr lang="en-US" dirty="0" err="1"/>
              <a:t>kesinlik</a:t>
            </a:r>
            <a:r>
              <a:rPr lang="en-US" dirty="0"/>
              <a:t> </a:t>
            </a:r>
            <a:r>
              <a:rPr lang="tr-TR" dirty="0"/>
              <a:t>değerlendirildi, AUC değeri 0.874 bulundu.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4" y="2591487"/>
            <a:ext cx="4520799" cy="3418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852196"/>
            <a:ext cx="3777589" cy="9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-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tr-TR" dirty="0"/>
              <a:t>Support Vector Machine (SVM) metodu ile modelleme yapıldı.</a:t>
            </a:r>
          </a:p>
          <a:p>
            <a:r>
              <a:rPr lang="tr-TR" dirty="0"/>
              <a:t>Çeşitli </a:t>
            </a:r>
            <a:r>
              <a:rPr lang="en-US" dirty="0"/>
              <a:t>kernel </a:t>
            </a:r>
            <a:r>
              <a:rPr lang="tr-TR" dirty="0"/>
              <a:t>parametreler</a:t>
            </a:r>
            <a:r>
              <a:rPr lang="en-US" dirty="0" err="1"/>
              <a:t>i</a:t>
            </a:r>
            <a:r>
              <a:rPr lang="tr-TR" dirty="0"/>
              <a:t> mevcut, polynomial, hypertangent, RBF</a:t>
            </a:r>
            <a:r>
              <a:rPr lang="en-US" dirty="0"/>
              <a:t>, </a:t>
            </a:r>
            <a:r>
              <a:rPr lang="en-US" dirty="0" err="1"/>
              <a:t>herbiri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denendi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Her biri ile modelleme, elde edilen modellerle tahminleme yapılıp sonrasında performansları karşılaştırıl</a:t>
            </a:r>
            <a:r>
              <a:rPr lang="en-US" dirty="0"/>
              <a:t>dı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77" y="2083777"/>
            <a:ext cx="4261231" cy="46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-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3" y="1690688"/>
            <a:ext cx="4840873" cy="2721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846573"/>
            <a:ext cx="4400006" cy="257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53" y="4381500"/>
            <a:ext cx="4305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Amaç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Antropometrik ölçümler ve kan tahlillerini kullanarak Meme kanseri tanı tahmini yapmak</a:t>
            </a:r>
            <a:r>
              <a:rPr lang="en-US" dirty="0" err="1"/>
              <a:t>tır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Veriseti olarak UCI Machine Learning Repository’de açık bir veriseti kullanıldı</a:t>
            </a:r>
            <a:r>
              <a:rPr lang="en-US" dirty="0"/>
              <a:t> (https://archive.ics.uci.edu/ml/datasets/Breast+Cancer+Coimbra)</a:t>
            </a:r>
            <a:endParaRPr lang="tr-TR" dirty="0"/>
          </a:p>
          <a:p>
            <a:r>
              <a:rPr lang="tr-TR" dirty="0"/>
              <a:t>Lo</a:t>
            </a:r>
            <a:r>
              <a:rPr lang="en-US" dirty="0"/>
              <a:t>j</a:t>
            </a:r>
            <a:r>
              <a:rPr lang="tr-TR" dirty="0"/>
              <a:t>istik regresyon, random forest ve support vector machine kullanılarak tahminin yapıldığı akademik yayında kullanılan veriseti kullanıldı.</a:t>
            </a:r>
          </a:p>
          <a:p>
            <a:r>
              <a:rPr lang="tr-TR" dirty="0"/>
              <a:t>Lojistik regresyon, Support Vector Machine ve Gradient Booste</a:t>
            </a:r>
            <a:r>
              <a:rPr lang="en-US" dirty="0"/>
              <a:t>d</a:t>
            </a:r>
            <a:r>
              <a:rPr lang="tr-TR" dirty="0"/>
              <a:t> Trees algoritmaları ile eğitim verisetinde modelleme sonrası test verisetinde tahminleme yapılıp modelin performansı çeşitli metriklerle ölçüldü.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927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SVM / Polynomial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Confusion Matrix’te görüldüğü gibi test verisetinde 18 gözlem doğru tahmin edilmiş, 2 gözlem hasta olmasına rağmen sağlıklı tahmin edilmiş, 4 hasta ise sağlıklı olmasına rağmen hasta tahmin edilmiştir.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Recall değeri 0.692, precision değeri 0.818, sensitivite 0.692, spesifisite 0.818, </a:t>
            </a:r>
            <a:r>
              <a:rPr lang="en-US" dirty="0"/>
              <a:t>F</a:t>
            </a:r>
            <a:r>
              <a:rPr lang="tr-TR" dirty="0"/>
              <a:t>1 skoru 0.750 ve accuracy değeri 0.750 olarak bulundu (Row ID =2).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5" y="3075110"/>
            <a:ext cx="4376816" cy="934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25" y="5377633"/>
            <a:ext cx="10658486" cy="8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SVM / Polynomial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ROC eğrisi çizilerek değerlendirildi, AUC değeri 0.874 bulundu.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7" y="5947569"/>
            <a:ext cx="3234548" cy="72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64"/>
            <a:ext cx="4532801" cy="34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Modelleme – SVM / Hypertangent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SVM’de hypertangent kernel ile modelleme ve tahmin yapılıp performansına bakıldı.</a:t>
            </a:r>
          </a:p>
          <a:p>
            <a:r>
              <a:rPr lang="tr-TR" dirty="0"/>
              <a:t>Confusion Matrix’te görüldüğü gibi test verisetinde 19 gözlem doğru tahmin edilmiş, 4 gözlem hasta olmasına rağmen sağlıklı tahmin edilmiş, 1 hasta ise sağlıklı olmasına rağmen hasta tahmin edilmiştir.</a:t>
            </a:r>
          </a:p>
          <a:p>
            <a:endParaRPr lang="tr-TR" dirty="0"/>
          </a:p>
          <a:p>
            <a:r>
              <a:rPr lang="tr-TR" dirty="0"/>
              <a:t>Recall değeri 0.636, precision değeri 0.875, sensitivite 0.636, spesifisite 0.923, </a:t>
            </a:r>
            <a:r>
              <a:rPr lang="en-US" dirty="0"/>
              <a:t>F</a:t>
            </a:r>
            <a:r>
              <a:rPr lang="tr-TR" dirty="0"/>
              <a:t>1 skoru 0.737 ve accuracy değeri 0.792 olarak bulundu (Row ID =2).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42" y="4001294"/>
            <a:ext cx="24765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73725"/>
            <a:ext cx="10759351" cy="7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1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Modelleme – SVM / Hypertangent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ROC eğrisi çizilerek değerlendirildi, AUC değeri 0.874 bulundu.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48914"/>
            <a:ext cx="2845777" cy="565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7" y="2346266"/>
            <a:ext cx="4821019" cy="36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1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SVM /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SVM’de RBF kernelde denen sigma değerlerinde en optimumu 5 ile ile modelleme ve tahmin yapılıp performansına bakıldı.</a:t>
            </a:r>
          </a:p>
          <a:p>
            <a:r>
              <a:rPr lang="tr-TR" dirty="0"/>
              <a:t>Confusion Matrix’te görüldüğü gibi test verisetinde 17 gözlem doğru tahmin edilmiş, 2 gözlem hasta olmasına rağmen sağlıklı tahmin edilmiş, 5 hasta ise sağlıklı olmasına rağmen hasta tahmin edilmiştir.</a:t>
            </a:r>
          </a:p>
          <a:p>
            <a:endParaRPr lang="tr-TR" dirty="0"/>
          </a:p>
          <a:p>
            <a:r>
              <a:rPr lang="tr-TR" dirty="0"/>
              <a:t>Recall değeri 0.818, precision değeri 0.643, sensitivite 0.615, spesifisite 0.818, </a:t>
            </a:r>
            <a:r>
              <a:rPr lang="en-US" dirty="0"/>
              <a:t>F</a:t>
            </a:r>
            <a:r>
              <a:rPr lang="tr-TR" dirty="0"/>
              <a:t>1 skoru 0.720 ve accuracy değeri 0.708 olarak bulundu (Row ID =2).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08" y="4001294"/>
            <a:ext cx="242887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20" y="5872163"/>
            <a:ext cx="87915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6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SVM /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ROC eğrisi çizilerek değerlendirildi, AUC değeri 0.832 bulundu.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01" y="5798289"/>
            <a:ext cx="2696075" cy="643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8" y="2349805"/>
            <a:ext cx="4674344" cy="3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Gradient Boosted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5" y="2531201"/>
            <a:ext cx="7487620" cy="30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0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Modelleme – Gradient Boosted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Son olarak </a:t>
            </a:r>
            <a:r>
              <a:rPr lang="tr-TR" dirty="0" err="1"/>
              <a:t>Gradient</a:t>
            </a:r>
            <a:r>
              <a:rPr lang="tr-TR" dirty="0"/>
              <a:t> Boosted Trees ile modelleme ve tahmin sonrası performansa baktım.</a:t>
            </a:r>
          </a:p>
          <a:p>
            <a:r>
              <a:rPr lang="tr-TR" dirty="0"/>
              <a:t>Confusion Matrix’te görüldüğü gibi test verisetinde 21 gözlem doğru tahmin edilmiş, 1 gözlem hasta olmasına rağmen sağlıklı tahmin edilmiş, 2 hasta ise sağlıklı olmasına rağmen hasta tahmin edilmiştir.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Recall değeri 0.909, precision değeri 0.833, sensitivite 0.909, spesifisite 0.846, f1 skoru 0.870 ve accuracy değeri 0.875 olarak bulundu (Row ID =2).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3739356"/>
            <a:ext cx="3298125" cy="788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848350"/>
            <a:ext cx="10744875" cy="8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Modelleme – Gradient Boosted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ROC eğrisi çizilerek değerlendirildi, AUC değeri 0.916 bulundu.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" y="2312376"/>
            <a:ext cx="4666884" cy="3481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25375"/>
            <a:ext cx="3072344" cy="6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Binary sınıflamaya ait modelde tahmin yapmak için lojistik regresyon, SVM ve gradient boosted trees metodları kullanıldı.</a:t>
            </a:r>
            <a:r>
              <a:rPr lang="en-US" dirty="0"/>
              <a:t>  </a:t>
            </a:r>
            <a:r>
              <a:rPr lang="en-US" dirty="0" err="1"/>
              <a:t>Performansları</a:t>
            </a:r>
            <a:r>
              <a:rPr lang="en-US" dirty="0"/>
              <a:t> </a:t>
            </a:r>
            <a:r>
              <a:rPr lang="en-US" dirty="0" err="1"/>
              <a:t>karşılaştırıldığında</a:t>
            </a:r>
            <a:endParaRPr lang="tr-TR" dirty="0"/>
          </a:p>
          <a:p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96816"/>
              </p:ext>
            </p:extLst>
          </p:nvPr>
        </p:nvGraphicFramePr>
        <p:xfrm>
          <a:off x="708266" y="3114438"/>
          <a:ext cx="11029464" cy="329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800">
                  <a:extLst>
                    <a:ext uri="{9D8B030D-6E8A-4147-A177-3AD203B41FA5}">
                      <a16:colId xmlns:a16="http://schemas.microsoft.com/office/drawing/2014/main" val="2424862819"/>
                    </a:ext>
                  </a:extLst>
                </a:gridCol>
                <a:gridCol w="1273161">
                  <a:extLst>
                    <a:ext uri="{9D8B030D-6E8A-4147-A177-3AD203B41FA5}">
                      <a16:colId xmlns:a16="http://schemas.microsoft.com/office/drawing/2014/main" val="465726812"/>
                    </a:ext>
                  </a:extLst>
                </a:gridCol>
                <a:gridCol w="985781">
                  <a:extLst>
                    <a:ext uri="{9D8B030D-6E8A-4147-A177-3AD203B41FA5}">
                      <a16:colId xmlns:a16="http://schemas.microsoft.com/office/drawing/2014/main" val="1885025085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789457928"/>
                    </a:ext>
                  </a:extLst>
                </a:gridCol>
                <a:gridCol w="1227258">
                  <a:extLst>
                    <a:ext uri="{9D8B030D-6E8A-4147-A177-3AD203B41FA5}">
                      <a16:colId xmlns:a16="http://schemas.microsoft.com/office/drawing/2014/main" val="358374514"/>
                    </a:ext>
                  </a:extLst>
                </a:gridCol>
                <a:gridCol w="1378683">
                  <a:extLst>
                    <a:ext uri="{9D8B030D-6E8A-4147-A177-3AD203B41FA5}">
                      <a16:colId xmlns:a16="http://schemas.microsoft.com/office/drawing/2014/main" val="3644323861"/>
                    </a:ext>
                  </a:extLst>
                </a:gridCol>
                <a:gridCol w="1378683">
                  <a:extLst>
                    <a:ext uri="{9D8B030D-6E8A-4147-A177-3AD203B41FA5}">
                      <a16:colId xmlns:a16="http://schemas.microsoft.com/office/drawing/2014/main" val="1643252210"/>
                    </a:ext>
                  </a:extLst>
                </a:gridCol>
                <a:gridCol w="1378683">
                  <a:extLst>
                    <a:ext uri="{9D8B030D-6E8A-4147-A177-3AD203B41FA5}">
                      <a16:colId xmlns:a16="http://schemas.microsoft.com/office/drawing/2014/main" val="4195749507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r>
                        <a:rPr lang="tr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F1 Skor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Sensitivite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Spesifisite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58541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tr-TR" dirty="0"/>
                        <a:t>Lojistik</a:t>
                      </a:r>
                      <a:r>
                        <a:rPr lang="tr-TR" baseline="0" dirty="0"/>
                        <a:t> Regresyon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3710"/>
                  </a:ext>
                </a:extLst>
              </a:tr>
              <a:tr h="665878">
                <a:tc>
                  <a:txBody>
                    <a:bodyPr/>
                    <a:lstStyle/>
                    <a:p>
                      <a:r>
                        <a:rPr lang="tr-TR" dirty="0"/>
                        <a:t>SVM</a:t>
                      </a:r>
                      <a:r>
                        <a:rPr lang="tr-TR" baseline="0" dirty="0"/>
                        <a:t> polynomial Kernel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99705"/>
                  </a:ext>
                </a:extLst>
              </a:tr>
              <a:tr h="62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SVM</a:t>
                      </a:r>
                      <a:r>
                        <a:rPr lang="tr-TR" baseline="0" dirty="0"/>
                        <a:t> radial Kernel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45273"/>
                  </a:ext>
                </a:extLst>
              </a:tr>
              <a:tr h="359747">
                <a:tc>
                  <a:txBody>
                    <a:bodyPr/>
                    <a:lstStyle/>
                    <a:p>
                      <a:r>
                        <a:rPr lang="tr-TR" dirty="0"/>
                        <a:t>SVM 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8506"/>
                  </a:ext>
                </a:extLst>
              </a:tr>
              <a:tr h="629557">
                <a:tc>
                  <a:txBody>
                    <a:bodyPr/>
                    <a:lstStyle/>
                    <a:p>
                      <a:r>
                        <a:rPr lang="tr-TR" dirty="0"/>
                        <a:t>Gradient</a:t>
                      </a:r>
                      <a:r>
                        <a:rPr lang="tr-TR" baseline="0" dirty="0"/>
                        <a:t> Boosted Trees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0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46" y="472032"/>
            <a:ext cx="5136289" cy="60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8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Gradient Boosted Trees, diğer metodlardan daha yüksek performans göstermiştir.  Bunun nedeni karar ağaçları yöntemini gradient descent metoduyla birleştirmesidir.</a:t>
            </a:r>
          </a:p>
          <a:p>
            <a:r>
              <a:rPr lang="tr-TR" dirty="0"/>
              <a:t>Model oluştururken sadece kullanılacak modelleme metodu seçmek değil, aynı zamanda metod içinde kullanılan parametreleri de uygun seçmek önemlidir.  </a:t>
            </a:r>
          </a:p>
        </p:txBody>
      </p:sp>
    </p:spTree>
    <p:extLst>
      <p:ext uri="{BB962C8B-B14F-4D97-AF65-F5344CB8AC3E}">
        <p14:creationId xmlns:p14="http://schemas.microsoft.com/office/powerpoint/2010/main" val="146116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, linear </a:t>
            </a:r>
            <a:r>
              <a:rPr lang="en-US" dirty="0" err="1"/>
              <a:t>regresyondan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,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sınıflı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modellemek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tahminlemek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 Linear </a:t>
            </a:r>
            <a:r>
              <a:rPr lang="en-US" dirty="0" err="1"/>
              <a:t>regresyondan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, </a:t>
            </a: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çizgi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sigmoid </a:t>
            </a:r>
            <a:r>
              <a:rPr lang="en-US" dirty="0" err="1"/>
              <a:t>eğrisi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uydurulur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Logistic regress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1" y="3673474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ayıracak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kesen</a:t>
            </a:r>
            <a:r>
              <a:rPr lang="en-US" dirty="0"/>
              <a:t> </a:t>
            </a:r>
            <a:r>
              <a:rPr lang="en-US" dirty="0" err="1"/>
              <a:t>doğruyu</a:t>
            </a:r>
            <a:r>
              <a:rPr lang="en-US" dirty="0"/>
              <a:t> </a:t>
            </a:r>
            <a:r>
              <a:rPr lang="en-US" dirty="0" err="1"/>
              <a:t>bularak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doğru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uzaklıkta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 err="1"/>
              <a:t>Çeşitli</a:t>
            </a:r>
            <a:r>
              <a:rPr lang="en-US" dirty="0"/>
              <a:t> kernel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(polynomial, </a:t>
            </a:r>
            <a:r>
              <a:rPr lang="en-US" dirty="0" err="1"/>
              <a:t>hypertangent</a:t>
            </a:r>
            <a:r>
              <a:rPr lang="en-US" dirty="0"/>
              <a:t>, radial basis function (RBF))</a:t>
            </a:r>
          </a:p>
        </p:txBody>
      </p:sp>
      <p:pic>
        <p:nvPicPr>
          <p:cNvPr id="2050" name="Picture 2" descr="https://miro.medium.com/max/569/1*OGs3M3e9zPDfRaVx2BRo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04" y="3598903"/>
            <a:ext cx="3825296" cy="31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Boosted Trees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ağacı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başarıları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olanları</a:t>
            </a:r>
            <a:r>
              <a:rPr lang="en-US" dirty="0"/>
              <a:t> (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öğreniciler</a:t>
            </a:r>
            <a:r>
              <a:rPr lang="en-US" dirty="0"/>
              <a:t>/weak learners) </a:t>
            </a:r>
            <a:r>
              <a:rPr lang="en-US" dirty="0" err="1"/>
              <a:t>başarıları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olanlara</a:t>
            </a:r>
            <a:r>
              <a:rPr lang="en-US" dirty="0"/>
              <a:t> (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öğreniciler</a:t>
            </a:r>
            <a:r>
              <a:rPr lang="en-US" dirty="0"/>
              <a:t>/strong learners) gradient descent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dönüştürerek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9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İlk </a:t>
                </a:r>
                <a:r>
                  <a:rPr lang="en-US" dirty="0" err="1"/>
                  <a:t>olarak</a:t>
                </a:r>
                <a:r>
                  <a:rPr lang="en-US" dirty="0"/>
                  <a:t> </a:t>
                </a:r>
                <a:r>
                  <a:rPr lang="en-US" dirty="0" err="1"/>
                  <a:t>verisetinin</a:t>
                </a:r>
                <a:r>
                  <a:rPr lang="en-US" dirty="0"/>
                  <a:t> %80 </a:t>
                </a:r>
                <a:r>
                  <a:rPr lang="en-US" dirty="0" err="1"/>
                  <a:t>gözleminden</a:t>
                </a:r>
                <a:r>
                  <a:rPr lang="en-US" dirty="0"/>
                  <a:t> </a:t>
                </a:r>
                <a:r>
                  <a:rPr lang="en-US" dirty="0" err="1"/>
                  <a:t>oluşturulan</a:t>
                </a:r>
                <a:r>
                  <a:rPr lang="en-US" dirty="0"/>
                  <a:t> </a:t>
                </a:r>
                <a:r>
                  <a:rPr lang="en-US" dirty="0" err="1"/>
                  <a:t>eğitim</a:t>
                </a:r>
                <a:r>
                  <a:rPr lang="en-US" dirty="0"/>
                  <a:t> </a:t>
                </a:r>
                <a:r>
                  <a:rPr lang="en-US" dirty="0" err="1"/>
                  <a:t>veriseti</a:t>
                </a:r>
                <a:r>
                  <a:rPr lang="en-US" dirty="0"/>
                  <a:t> </a:t>
                </a:r>
                <a:r>
                  <a:rPr lang="en-US" dirty="0" err="1"/>
                  <a:t>ile</a:t>
                </a:r>
                <a:r>
                  <a:rPr lang="en-US" dirty="0"/>
                  <a:t> </a:t>
                </a:r>
                <a:r>
                  <a:rPr lang="en-US" dirty="0" err="1"/>
                  <a:t>elde</a:t>
                </a:r>
                <a:r>
                  <a:rPr lang="en-US" dirty="0"/>
                  <a:t> </a:t>
                </a:r>
                <a:r>
                  <a:rPr lang="en-US" dirty="0" err="1"/>
                  <a:t>edilen</a:t>
                </a:r>
                <a:r>
                  <a:rPr lang="en-US" dirty="0"/>
                  <a:t> modeler </a:t>
                </a:r>
                <a:r>
                  <a:rPr lang="en-US" dirty="0" err="1"/>
                  <a:t>geri</a:t>
                </a:r>
                <a:r>
                  <a:rPr lang="en-US" dirty="0"/>
                  <a:t> </a:t>
                </a:r>
                <a:r>
                  <a:rPr lang="en-US" dirty="0" err="1"/>
                  <a:t>kalan</a:t>
                </a:r>
                <a:r>
                  <a:rPr lang="en-US" dirty="0"/>
                  <a:t> %20 </a:t>
                </a:r>
                <a:r>
                  <a:rPr lang="en-US" dirty="0" err="1"/>
                  <a:t>gözlemden</a:t>
                </a:r>
                <a:r>
                  <a:rPr lang="en-US" dirty="0"/>
                  <a:t> </a:t>
                </a:r>
                <a:r>
                  <a:rPr lang="en-US" dirty="0" err="1"/>
                  <a:t>elde</a:t>
                </a:r>
                <a:r>
                  <a:rPr lang="en-US" dirty="0"/>
                  <a:t> </a:t>
                </a:r>
                <a:r>
                  <a:rPr lang="en-US" dirty="0" err="1"/>
                  <a:t>edilen</a:t>
                </a:r>
                <a:r>
                  <a:rPr lang="en-US" dirty="0"/>
                  <a:t> test </a:t>
                </a:r>
                <a:r>
                  <a:rPr lang="en-US" dirty="0" err="1"/>
                  <a:t>verisetinde</a:t>
                </a:r>
                <a:r>
                  <a:rPr lang="en-US" dirty="0"/>
                  <a:t> </a:t>
                </a:r>
                <a:r>
                  <a:rPr lang="en-US" dirty="0" err="1"/>
                  <a:t>tahminde</a:t>
                </a:r>
                <a:r>
                  <a:rPr lang="en-US" dirty="0"/>
                  <a:t> </a:t>
                </a:r>
                <a:r>
                  <a:rPr lang="en-US" dirty="0" err="1"/>
                  <a:t>bulunulacak</a:t>
                </a:r>
                <a:r>
                  <a:rPr lang="en-US" dirty="0"/>
                  <a:t> </a:t>
                </a:r>
                <a:r>
                  <a:rPr lang="en-US" dirty="0" err="1"/>
                  <a:t>ve</a:t>
                </a:r>
                <a:r>
                  <a:rPr lang="en-US" dirty="0"/>
                  <a:t> </a:t>
                </a:r>
                <a:r>
                  <a:rPr lang="en-US" dirty="0" err="1"/>
                  <a:t>performans</a:t>
                </a:r>
                <a:r>
                  <a:rPr lang="en-US" dirty="0"/>
                  <a:t> </a:t>
                </a:r>
                <a:r>
                  <a:rPr lang="en-US" dirty="0" err="1"/>
                  <a:t>ölçütleri</a:t>
                </a:r>
                <a:r>
                  <a:rPr lang="en-US" dirty="0"/>
                  <a:t> </a:t>
                </a:r>
                <a:r>
                  <a:rPr lang="en-US" dirty="0" err="1"/>
                  <a:t>ile</a:t>
                </a:r>
                <a:r>
                  <a:rPr lang="en-US" dirty="0"/>
                  <a:t> </a:t>
                </a:r>
                <a:r>
                  <a:rPr lang="en-US" dirty="0" err="1"/>
                  <a:t>modellemeler</a:t>
                </a:r>
                <a:r>
                  <a:rPr lang="en-US" dirty="0"/>
                  <a:t> </a:t>
                </a:r>
                <a:r>
                  <a:rPr lang="en-US" dirty="0" err="1"/>
                  <a:t>arasında</a:t>
                </a:r>
                <a:r>
                  <a:rPr lang="en-US" dirty="0"/>
                  <a:t> </a:t>
                </a:r>
                <a:r>
                  <a:rPr lang="en-US" dirty="0" err="1"/>
                  <a:t>karşılaştırma</a:t>
                </a:r>
                <a:r>
                  <a:rPr lang="en-US" dirty="0"/>
                  <a:t> </a:t>
                </a:r>
                <a:r>
                  <a:rPr lang="en-US" dirty="0" err="1"/>
                  <a:t>yapılması</a:t>
                </a:r>
                <a:r>
                  <a:rPr lang="en-US" dirty="0"/>
                  <a:t> </a:t>
                </a:r>
                <a:r>
                  <a:rPr lang="en-US" dirty="0" err="1"/>
                  <a:t>amaçlanmaktadır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Model </a:t>
                </a:r>
                <a:r>
                  <a:rPr lang="en-US" dirty="0" err="1"/>
                  <a:t>performans</a:t>
                </a:r>
                <a:r>
                  <a:rPr lang="en-US" dirty="0"/>
                  <a:t> </a:t>
                </a:r>
                <a:r>
                  <a:rPr lang="en-US" dirty="0" err="1"/>
                  <a:t>ölçütleri</a:t>
                </a:r>
                <a:r>
                  <a:rPr lang="en-US" dirty="0"/>
                  <a:t>:</a:t>
                </a:r>
              </a:p>
              <a:p>
                <a:r>
                  <a:rPr lang="tr-TR" dirty="0"/>
                  <a:t>Accuracy =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Negatif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rneklem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üğü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tr-TR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Yalanc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ı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tr-TR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Pozitif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Yalanc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ı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Negatif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Amaç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F1 skor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den>
                        </m:f>
                        <m:r>
                          <a:rPr lang="tr-T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Recall</m:t>
                            </m:r>
                          </m:den>
                        </m:f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  <a:p>
                <a:r>
                  <a:rPr lang="en-US" dirty="0" err="1"/>
                  <a:t>Sensitivite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Pozitif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Pozitif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Yalanc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ı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Negatif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Spesifisite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Negatif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Negatif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Yalanc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ı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Pozitif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1379</Words>
  <Application>Microsoft Office PowerPoint</Application>
  <PresentationFormat>Geniş ekran</PresentationFormat>
  <Paragraphs>184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Veri Madenciliği ve İş Zekası Projem</vt:lpstr>
      <vt:lpstr>Meme Kanseri Tahmininde Makine Öğrenmesi</vt:lpstr>
      <vt:lpstr>Amaç</vt:lpstr>
      <vt:lpstr>PowerPoint Sunusu</vt:lpstr>
      <vt:lpstr>Amaç</vt:lpstr>
      <vt:lpstr>Amaç</vt:lpstr>
      <vt:lpstr>Amaç</vt:lpstr>
      <vt:lpstr>Amaç</vt:lpstr>
      <vt:lpstr>Amaç</vt:lpstr>
      <vt:lpstr>Amaç</vt:lpstr>
      <vt:lpstr>Veriseti</vt:lpstr>
      <vt:lpstr>Veriseti</vt:lpstr>
      <vt:lpstr>Veriseti</vt:lpstr>
      <vt:lpstr>Veriseti - Histogramlar</vt:lpstr>
      <vt:lpstr>Veriseti - Histogramlar</vt:lpstr>
      <vt:lpstr>Veriseti - Histogramlar</vt:lpstr>
      <vt:lpstr>Veriseti</vt:lpstr>
      <vt:lpstr>Veriseti</vt:lpstr>
      <vt:lpstr>Önişlem</vt:lpstr>
      <vt:lpstr>Önişlem</vt:lpstr>
      <vt:lpstr>PowerPoint Sunusu</vt:lpstr>
      <vt:lpstr>Modelleme – Lojistik Regresyon</vt:lpstr>
      <vt:lpstr>Modelleme – Lojistik Regresyon</vt:lpstr>
      <vt:lpstr>Modelleme – Lojistik Regresyon</vt:lpstr>
      <vt:lpstr>Modelleme – Lojistik Regresyon</vt:lpstr>
      <vt:lpstr>Modelleme – Lojistik Regresyon</vt:lpstr>
      <vt:lpstr>Modelleme – Lojistik Regresyon</vt:lpstr>
      <vt:lpstr>Modelleme - SVM</vt:lpstr>
      <vt:lpstr>Modelleme - SVM</vt:lpstr>
      <vt:lpstr>Modelleme – SVM / Polynomial Kernel</vt:lpstr>
      <vt:lpstr>Modelleme – SVM / Polynomial Kernel</vt:lpstr>
      <vt:lpstr>Modelleme – SVM / Hypertangent Kernel</vt:lpstr>
      <vt:lpstr>Modelleme – SVM / Hypertangent Kernel</vt:lpstr>
      <vt:lpstr>Modelleme – SVM / RBF Kernel</vt:lpstr>
      <vt:lpstr>Modelleme – SVM / RBF Kernel</vt:lpstr>
      <vt:lpstr>Modelleme – Gradient Boosted Trees</vt:lpstr>
      <vt:lpstr>Modelleme – Gradient Boosted Trees</vt:lpstr>
      <vt:lpstr>Modelleme – Gradient Boosted Trees</vt:lpstr>
      <vt:lpstr>Sonuç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 Kanseri Tahmininde Makine Öğrenmesi</dc:title>
  <dc:creator>User</dc:creator>
  <cp:lastModifiedBy>Bünyamin ATALAR</cp:lastModifiedBy>
  <cp:revision>54</cp:revision>
  <dcterms:created xsi:type="dcterms:W3CDTF">2022-12-11T19:34:15Z</dcterms:created>
  <dcterms:modified xsi:type="dcterms:W3CDTF">2023-05-05T07:23:36Z</dcterms:modified>
</cp:coreProperties>
</file>