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65" r:id="rId3"/>
    <p:sldId id="266" r:id="rId4"/>
    <p:sldId id="275" r:id="rId5"/>
    <p:sldId id="267" r:id="rId6"/>
    <p:sldId id="276" r:id="rId7"/>
    <p:sldId id="277" r:id="rId8"/>
    <p:sldId id="268" r:id="rId9"/>
    <p:sldId id="269" r:id="rId10"/>
    <p:sldId id="270" r:id="rId11"/>
    <p:sldId id="271" r:id="rId12"/>
    <p:sldId id="272" r:id="rId13"/>
    <p:sldId id="273" r:id="rId14"/>
    <p:sldId id="27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88" autoAdjust="0"/>
  </p:normalViewPr>
  <p:slideViewPr>
    <p:cSldViewPr snapToGrid="0">
      <p:cViewPr varScale="1">
        <p:scale>
          <a:sx n="93" d="100"/>
          <a:sy n="9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D5B1-59BE-43C9-9669-93C386F1A34B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8DDE1-ABAD-46C1-B847-DCA668D984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7ab2cd00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7ab2cd00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Telepítés típusa assigned: Automatikusan megjelenik a felhasználó számára(pl.: Az asztalon), nem települ azonnal, de amikor először elindítjuk, automatikusan települ.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476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Hálózati meghajtóra mentés előnyei: Egységes helyen tárolhatóak a mentések, így könnyen hozzájuk férhetünk. Nincs szükség a mentési adatok helyi tárolására, így ha a szerver meghibásodik, a mentett adatok a hálózaton biztonságban vannak.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Hálózati hely meghatározása: Meghatároztam a megosztott mappa elérési útvonalát, a megosztott mappának megfelelő jogosultságokkal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 </a:t>
            </a:r>
            <a:r>
              <a:rPr lang="en-US" dirty="0" err="1"/>
              <a:t>ahhoz</a:t>
            </a:r>
            <a:r>
              <a:rPr lang="en-US" dirty="0"/>
              <a:t>, hogy a szerver </a:t>
            </a:r>
            <a:r>
              <a:rPr lang="en-US" dirty="0" err="1"/>
              <a:t>hozzáférhessen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28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91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Általánosan: </a:t>
            </a:r>
            <a:r>
              <a:rPr lang="hu-HU" sz="1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Egy „pont-pont” kapcsolatot alakít ki egy távoli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forgalomirányító</a:t>
            </a:r>
            <a:r>
              <a:rPr lang="hu-HU" sz="1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és a helyi </a:t>
            </a:r>
            <a:r>
              <a:rPr lang="hu-HU" sz="1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között.</a:t>
            </a:r>
            <a:endParaRPr lang="en-US" sz="1800" spc="-1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spc="-1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Forgalomirányítás: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GRE Tunnel-ön keresztül lehet használni forgalomirányítási </a:t>
            </a:r>
            <a:r>
              <a:rPr lang="hu-H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protokollokat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Titkosítatlan: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u-HU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</a:t>
            </a:r>
            <a:r>
              <a:rPr lang="hu-HU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Tunnel</a:t>
            </a:r>
            <a:r>
              <a:rPr lang="hu-HU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alapértelmezetten</a:t>
            </a:r>
            <a:r>
              <a:rPr lang="hu-HU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nem</a:t>
            </a:r>
            <a:r>
              <a:rPr lang="hu-HU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titkosítja</a:t>
            </a:r>
            <a:r>
              <a:rPr lang="hu-HU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u-HU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csomagot.</a:t>
            </a:r>
            <a:r>
              <a:rPr lang="hu-HU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onfigurálásával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tudjuk biztosítani a csomagok titkosítását.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Adatcsomag beágyazás: Másnéven Encapsulation, Egy Csomagot(packet) egy másik csomagba ágyaz.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spc="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14:Diffie-hellman, Két eszköz számára teszi lehetővé, hogy közös titkos kulcsot osszanak meg egy nem biztonságos hálózaton keresztül.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IPsec transzformáció létrehozása: IPsec transform-</a:t>
            </a:r>
            <a:r>
              <a:rPr lang="en-US" dirty="0" err="1"/>
              <a:t>setet</a:t>
            </a:r>
            <a:r>
              <a:rPr lang="en-US" dirty="0"/>
              <a:t> hoztam létre, amely meghatározza, milyen titkosítási és hitelesítési algoritmusokat használjon az IPsec kapcsolat.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ESP-AES 256: AES algoritmust használ 256 bites kulccsal a titkosításhoz. Az ESP (Encapsulating Security Payload) protokollon keresztül valósul meg a titkosítás.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ESP-SHA-HMAC: </a:t>
            </a:r>
            <a:r>
              <a:rPr lang="hu-HU" dirty="0"/>
              <a:t>Az ESP keretében a csomagok hitelesítésére használja a SHA algoritmust HMAC (Hash-based Message Authentication Code) formájában. Ez biztosítja az adatintegritást és hitelességet.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Crypto map: Crypto map létrehozása 10-es priorítással OFFICECM néven. Távoli kapcsolat megadása(195.195.0.10).  A  Biztonsági  hozzárendelés  időtartamának  beállítása  1800 másodpercre. Transzformáció hozzárendelése a crypto maphez, Diffie-Hellman csoport hozzárendelése, hozzáférési lista hozzárendelése.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0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24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mapek létrehozása match-any paranccsal amely a legelső megeggyező esetnél végrehajtja a megadott utasítást (engedélyez vagy tilt).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32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Stateful(Állapotfigyelés): </a:t>
            </a:r>
            <a:r>
              <a:rPr lang="hu-HU" dirty="0"/>
              <a:t>Figyeli az aktív kapcsolatok állapotát, és ezt az információt felhasználva dönti el, hogy mely hálózati csomagokat engedje át a tűzfalon.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Virtuális IP cím: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Egy virtuális ip cím használatával a routerek eltudják osztani hogy melyik az aktív kiszolgáló. Aktív kiszolgáló kiesése esetén a más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dlagos router veszi át a szerepet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Terhelés elosztás módja: Host Dependent: A kliens MAC cím alapján határozza meg az aktív routert.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71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Általánosan: Az EtherChannel egyesíti az egyes Ethernet kapcsolatokat egyetlen logikai kapcsolattá, amely akár nyolc fizikai kapcsolat összesített sávszélességét biztosítja.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 Ethernet1/0 és 1/1-et pedig 1-es csatorna csoportba és kezdeményező állapotba helyezem.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LACP előnyei: Gyártó független tehát bármilyen eszközön használható amennyiben Implementálta a gyártó az eszközbe.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Portchannel konfiguráció: A Port-channel1-et Trunk módba és a keret beágyazást dot1q-ra állítom.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80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5a6c8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c5a6c8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Általánosan: Címtár szolgáltatás a Windows hálózati környezetben. A szerver központi adatbázisként szolgál és információkat tárol felhasználókról, munkaállomásokról, csoportokról és egyéb objektumokról a munkakörnyezetben.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Szervezeti egység előnye: GPO-k (Group Policy Objects) alkalmazhatók csak az adott Szervezeti egységre.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1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992037-DA86-4E7C-8E95-CF7A8367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2DF0859-0AD8-4FB9-B72E-4D310A31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42721-5553-4D5B-BC7C-93DB274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A67481-8109-4CDA-8068-5CB33C23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81CCCD-269F-4FDD-BEEA-779B5C76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4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E030C-1ECD-4AAD-A33C-9ABEA552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05CF59-408B-421C-A4F4-13B27664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86B179-B211-4A2C-AC4B-2F306256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9DDAB3-288B-4E37-8EAC-512E001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5FEA11-3314-4BDC-8251-E32AEDA7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32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226DF26-E64D-4F29-9843-11C842C1A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48126FB-F4E3-4529-BC3F-0B8F2509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C00FF-A548-496B-BA5C-71DF850D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A087F3-C9F6-47CF-9ADC-AAFB7B1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D71942-1010-477A-A81E-758AA927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10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72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07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5CB80-D597-4876-B47E-160CF4B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66480F-9871-4A3D-9D50-65B827BE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3C84D4-B18F-4B63-8568-33FB47A5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967D39-837E-4A9B-99E6-B9648CF7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D7E7E2-7F88-48B8-A6C2-DB6269D7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52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C05506-41DB-48AE-B415-14194750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FF9044-0C01-46F8-9075-A778224B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737B0E-F38F-4DA9-BD41-0B57BB60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B2444F-C23F-43E7-B497-3067670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03591F-C1FB-47C2-8FB5-78E3E56A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345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76EFF-2DBB-4185-BD92-E8AA06F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66063B-B5D8-43AD-8814-97093FAD1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64A3C5-B344-4450-A922-67719820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1646FD-0CD1-4BE4-926A-4BF5D16F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8F2F11-2EA3-4137-AF99-BF6BC238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12FFEE-C319-4661-8B84-03B8D974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91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C6275-8123-4843-8575-717365CD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06A05-53A8-4348-B649-23C07504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A57F22-118C-43BB-B4F1-4AFE3383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585A415-67DA-4B78-A070-50FBD7E9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AC90E21-5A17-4560-97DF-E92D8FC0B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CA49167-2497-458A-8A29-D887392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9D4AB73-0C1B-4ACA-A3D3-66B1E6A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F7FE431-F1E9-46AA-8FC5-5A7B85D9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85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D9C6B-945F-4415-9ADF-45EFE4F0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B87839F-1FF0-4B62-89C3-6604F623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B2935AC-7ED4-42B4-90EE-2DD81A67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B24A50-3656-43CA-8A99-FB5CE808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551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30360CF-3392-453B-8844-482BBCD7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F7A2DA-0AD8-45D4-9460-532E9CC2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77D998-8CD1-44AE-9A56-EB1E9AF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95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84BE2-2EBF-43EE-91E7-B5A8320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677821-6575-4C21-BB2E-A5A673C0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57C350-9738-4973-95A5-BD19CB1A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B9B54D-54E5-44FC-B0F8-A4702831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449B9F-14F7-466C-8A1C-017F826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EAB9E1-9610-4FBA-9B1D-A354C929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B1175-6608-4BB8-9C1C-7DFF5708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E1D74A6-5623-494D-B1A9-E5225C240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642E01-07E0-4B27-B2D4-42E36810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BF3E12-0264-4758-9F14-48AE088F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CC7BE6-D477-4677-B4E9-9BF8F631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D07DAF-6E85-40C1-A922-D25C3CF7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55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9EC43A4-6D97-4B76-B7C9-50B4C7A2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EDB690-89CD-44C6-BB27-B03829E4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990F54-5CA5-4F1A-9C5A-6EE596C07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0D34-7D74-4A61-BB50-D54826D68297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A18EBF-5E77-4687-B20D-CA37367E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E0BE9A-89B5-4FD4-BEDE-707E29CCC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DA6B-8614-432A-99C8-93DB13820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64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Image 1">
            <a:extLst>
              <a:ext uri="{FF2B5EF4-FFF2-40B4-BE49-F238E27FC236}">
                <a16:creationId xmlns:a16="http://schemas.microsoft.com/office/drawing/2014/main" id="{8F43B312-D702-8AC4-825A-B3EE473F69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" y="278605"/>
            <a:ext cx="827088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 2" descr="Leírás: logo">
            <a:extLst>
              <a:ext uri="{FF2B5EF4-FFF2-40B4-BE49-F238E27FC236}">
                <a16:creationId xmlns:a16="http://schemas.microsoft.com/office/drawing/2014/main" id="{05E35117-D56A-8B5F-6283-885CB1F2043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176" y="278605"/>
            <a:ext cx="75088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18AC6F60-B370-D664-6EF6-E3B8A16A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3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93386" tIns="11109" rIns="1215642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00989A6-E522-33CB-D7F8-E999975C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9988" y="952860"/>
            <a:ext cx="17151975" cy="495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04191" tIns="119025" rIns="256141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DEBRECENI SZAKKÉPZÉSI CENTRUM BRASSAI SÁMUEL MŰSZAKI TECHNIKUM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4029 Debrecen, Víztorony u. 3.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OM: 203033/099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PORTFÓLIÓ</a:t>
            </a:r>
            <a:endParaRPr kumimoji="0" lang="hu-HU" altLang="hu-HU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Szilágyi Gábor 13.b</a:t>
            </a: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Az ágazat megnevezése: 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Informatika és Távközlés</a:t>
            </a:r>
            <a:endParaRPr kumimoji="0" lang="hu-HU" altLang="hu-HU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 szakma megnevezése: 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Informatikai Rendszer-és Alkalmazás-üzemeltetői technikus</a:t>
            </a:r>
            <a:endParaRPr kumimoji="0" lang="hu-HU" altLang="hu-HU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 szakma azonosító száma: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506121202</a:t>
            </a: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Debrecen</a:t>
            </a: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hu-HU" altLang="hu-HU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2143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2025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369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Active Directory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Image 104">
            <a:extLst>
              <a:ext uri="{FF2B5EF4-FFF2-40B4-BE49-F238E27FC236}">
                <a16:creationId xmlns:a16="http://schemas.microsoft.com/office/drawing/2014/main" id="{DBB46F5A-68C9-40EF-360C-57A26BD406D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8574" y="1842571"/>
            <a:ext cx="2394106" cy="1290096"/>
          </a:xfrm>
          <a:prstGeom prst="rect">
            <a:avLst/>
          </a:prstGeom>
        </p:spPr>
      </p:pic>
      <p:pic>
        <p:nvPicPr>
          <p:cNvPr id="4" name="Image 105">
            <a:extLst>
              <a:ext uri="{FF2B5EF4-FFF2-40B4-BE49-F238E27FC236}">
                <a16:creationId xmlns:a16="http://schemas.microsoft.com/office/drawing/2014/main" id="{F34DA4E8-FA9D-7249-3CFD-B3745BA4D500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8574" y="3429000"/>
            <a:ext cx="4763488" cy="1628270"/>
          </a:xfrm>
          <a:prstGeom prst="rect">
            <a:avLst/>
          </a:prstGeom>
        </p:spPr>
      </p:pic>
      <p:sp>
        <p:nvSpPr>
          <p:cNvPr id="5" name="Szövegdoboz 1">
            <a:extLst>
              <a:ext uri="{FF2B5EF4-FFF2-40B4-BE49-F238E27FC236}">
                <a16:creationId xmlns:a16="http://schemas.microsoft.com/office/drawing/2014/main" id="{93A6492A-E4E6-13A8-5CEA-A9C91DF29086}"/>
              </a:ext>
            </a:extLst>
          </p:cNvPr>
          <p:cNvSpPr txBox="1"/>
          <p:nvPr/>
        </p:nvSpPr>
        <p:spPr>
          <a:xfrm>
            <a:off x="729841" y="1990767"/>
            <a:ext cx="4595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Szervezeti egységek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Felhasználók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OFFICE1_Dolgozók csoport létrehozása</a:t>
            </a:r>
          </a:p>
        </p:txBody>
      </p:sp>
    </p:spTree>
    <p:extLst>
      <p:ext uri="{BB962C8B-B14F-4D97-AF65-F5344CB8AC3E}">
        <p14:creationId xmlns:p14="http://schemas.microsoft.com/office/powerpoint/2010/main" val="73907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Automatizált szoftvertelepítés GPO-k segítségével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Image 111">
            <a:extLst>
              <a:ext uri="{FF2B5EF4-FFF2-40B4-BE49-F238E27FC236}">
                <a16:creationId xmlns:a16="http://schemas.microsoft.com/office/drawing/2014/main" id="{71BBFDDE-1A86-CBB0-5620-8F8733E82B3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7525" y="3621364"/>
            <a:ext cx="5836692" cy="2525436"/>
          </a:xfrm>
          <a:prstGeom prst="rect">
            <a:avLst/>
          </a:prstGeom>
        </p:spPr>
      </p:pic>
      <p:sp>
        <p:nvSpPr>
          <p:cNvPr id="6" name="Szövegdoboz 1">
            <a:extLst>
              <a:ext uri="{FF2B5EF4-FFF2-40B4-BE49-F238E27FC236}">
                <a16:creationId xmlns:a16="http://schemas.microsoft.com/office/drawing/2014/main" id="{2687162A-895B-2524-52AA-88290FC26100}"/>
              </a:ext>
            </a:extLst>
          </p:cNvPr>
          <p:cNvSpPr txBox="1"/>
          <p:nvPr/>
        </p:nvSpPr>
        <p:spPr>
          <a:xfrm>
            <a:off x="729841" y="1990767"/>
            <a:ext cx="45956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GPO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MSI fájl csatolása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Telepítés típusa Assigned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A3D8-1DEF-DD55-9242-4652A08B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25" y="1818565"/>
            <a:ext cx="358190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Automatizált mentés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48CAC-1A68-9F73-A995-8111F5E1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48" y="1688389"/>
            <a:ext cx="5248185" cy="216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51019-A95F-E9B1-6729-9B61C281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48" y="4017977"/>
            <a:ext cx="6325483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E150D-06F1-D720-D23E-F909D8F92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148" y="1910024"/>
            <a:ext cx="5785824" cy="1565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83EB5-0316-C026-D0B6-BFE524E4F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148" y="4017977"/>
            <a:ext cx="5785824" cy="2371667"/>
          </a:xfrm>
          <a:prstGeom prst="rect">
            <a:avLst/>
          </a:prstGeom>
        </p:spPr>
      </p:pic>
      <p:sp>
        <p:nvSpPr>
          <p:cNvPr id="11" name="Szövegdoboz 1">
            <a:extLst>
              <a:ext uri="{FF2B5EF4-FFF2-40B4-BE49-F238E27FC236}">
                <a16:creationId xmlns:a16="http://schemas.microsoft.com/office/drawing/2014/main" id="{3EC8CECA-1B7C-68E9-75B3-532FF6F52449}"/>
              </a:ext>
            </a:extLst>
          </p:cNvPr>
          <p:cNvSpPr txBox="1"/>
          <p:nvPr/>
        </p:nvSpPr>
        <p:spPr>
          <a:xfrm>
            <a:off x="738806" y="1990767"/>
            <a:ext cx="4595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Egyedi fájl kiválasztása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Hálózati meghajtóra mentés előnyei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Hálózati hely meghatározása</a:t>
            </a:r>
          </a:p>
        </p:txBody>
      </p:sp>
    </p:spTree>
    <p:extLst>
      <p:ext uri="{BB962C8B-B14F-4D97-AF65-F5344CB8AC3E}">
        <p14:creationId xmlns:p14="http://schemas.microsoft.com/office/powerpoint/2010/main" val="114964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7000" y="2963400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-HU" sz="44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Köszönöm a figyelmet!</a:t>
            </a:r>
            <a:endParaRPr sz="44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6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7000" y="744182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Forrás:</a:t>
            </a:r>
            <a:endParaRPr sz="4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Google Shape;172;p33">
            <a:extLst>
              <a:ext uri="{FF2B5EF4-FFF2-40B4-BE49-F238E27FC236}">
                <a16:creationId xmlns:a16="http://schemas.microsoft.com/office/drawing/2014/main" id="{E2837E89-1F21-9ACD-F4B0-B93AD5D2C975}"/>
              </a:ext>
            </a:extLst>
          </p:cNvPr>
          <p:cNvSpPr txBox="1">
            <a:spLocks/>
          </p:cNvSpPr>
          <p:nvPr/>
        </p:nvSpPr>
        <p:spPr>
          <a:xfrm>
            <a:off x="1017000" y="1675382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33" b="0" kern="1200">
                <a:solidFill>
                  <a:schemeClr val="tx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Projektdokumentáció</a:t>
            </a:r>
            <a:endParaRPr lang="en-US"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4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Tartalomjegyzék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1C8F31-F049-6E04-3D87-89F638E6E32F}"/>
              </a:ext>
            </a:extLst>
          </p:cNvPr>
          <p:cNvSpPr txBox="1"/>
          <p:nvPr/>
        </p:nvSpPr>
        <p:spPr>
          <a:xfrm>
            <a:off x="950967" y="1659285"/>
            <a:ext cx="79764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Generic Routing Encapsulation(GRE) Tunnel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GRE IPsec-en keresztül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Zone-Based Policy Firewall(ZPF)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Gateway Load Balancing Protocol (GLBP)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EtherChannel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Active Directory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Automatizált szoftvertelepítés GPO-k segítségével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Automatizált mentés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Generic Routing Encapsulation(GRE) Tunnel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4AA47B5-13EC-40E7-8289-9136F6C17AA7}"/>
              </a:ext>
            </a:extLst>
          </p:cNvPr>
          <p:cNvSpPr txBox="1"/>
          <p:nvPr/>
        </p:nvSpPr>
        <p:spPr>
          <a:xfrm>
            <a:off x="1275127" y="2314552"/>
            <a:ext cx="41106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Forgalomirányítás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Titkosítatlan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Adatcsomag beágyazás</a:t>
            </a:r>
          </a:p>
        </p:txBody>
      </p:sp>
      <p:pic>
        <p:nvPicPr>
          <p:cNvPr id="1026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00CBCDD-1EE6-45C5-ADB6-C8B159BA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70" y="2125005"/>
            <a:ext cx="4257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4F18BE-91E1-AF63-5822-842A42FC5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33" y="3926118"/>
            <a:ext cx="6630325" cy="245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GRE IPsec-en keresztül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50" name="Picture 2" descr="A black screen with yellow text&#10;&#10;AI-generated content may be incorrect.">
            <a:extLst>
              <a:ext uri="{FF2B5EF4-FFF2-40B4-BE49-F238E27FC236}">
                <a16:creationId xmlns:a16="http://schemas.microsoft.com/office/drawing/2014/main" id="{FD3EB194-3158-4B6D-8AB6-4239B729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80" y="2024063"/>
            <a:ext cx="22764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rt.googleusercontent.com/docsz/AD_4nXd1HcQcSqLQTPwcemqRiaQVpi4JjtlKO0aH8VjpHxYqI-Lp9n5dmaX7I4I0b5py1MGb-OEQP5ZCzNDt9vqSVgKOMnSJWENWEQh31ktJgNjK7IJq0pK0EcMMaTM29HnVtVS3TftLozlAlU8fcE1KFKw?key=Q6ZG3gLTGfXKWZunDvhN2BvZ">
            <a:extLst>
              <a:ext uri="{FF2B5EF4-FFF2-40B4-BE49-F238E27FC236}">
                <a16:creationId xmlns:a16="http://schemas.microsoft.com/office/drawing/2014/main" id="{D4B3A92A-57E8-45B1-ADEC-F8C5A4CD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80" y="3252788"/>
            <a:ext cx="42005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7-rt.googleusercontent.com/docsz/AD_4nXfnwLKzT_w2j9M--a3GdbTi4wn3CFKTe-w4XbhFtZziiOmiFS-io18M8JtMbByZcTEFXDLz2Gx7Qbh2NmQ1jh3l37Lw2JuHPzKKBAlVz3Qpp4yOAr-wrcmPZUn9JvB8VaU3lOTYYtipmBvIpRNZSQ?key=Q6ZG3gLTGfXKWZunDvhN2BvZ">
            <a:extLst>
              <a:ext uri="{FF2B5EF4-FFF2-40B4-BE49-F238E27FC236}">
                <a16:creationId xmlns:a16="http://schemas.microsoft.com/office/drawing/2014/main" id="{271C7CFC-260F-434A-A195-AE6629E0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80" y="3605213"/>
            <a:ext cx="42767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4800906-4538-4368-AD84-4322664B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704" y="3948332"/>
            <a:ext cx="4257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3830195-2255-4537-A4D6-20B326EF4970}"/>
              </a:ext>
            </a:extLst>
          </p:cNvPr>
          <p:cNvSpPr txBox="1"/>
          <p:nvPr/>
        </p:nvSpPr>
        <p:spPr>
          <a:xfrm>
            <a:off x="1208015" y="2024063"/>
            <a:ext cx="4752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Szabályrendszer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Titkosítási algoritmus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Kulcspár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IPsec transzformáció létrehozása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4AE21-C30D-33F3-9C10-C03D994CF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704" y="5665475"/>
            <a:ext cx="4257674" cy="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Zone-Based Policy Firewall(ZPF)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7-rt.googleusercontent.com/docsz/AD_4nXeLy8VlbEVIacisV_DDGcasf47rNEvdZOz_QwX82hkYXHIF_7dU-8yB2MT2InFaMiJW8PFwpAA61-xHJO0VVw7p6gh6DRTeIxidU9NaM6RtTE9SzYfV0Si0-XMtGOavF-PWDctVEbq9wiArVGETRw?key=Q6ZG3gLTGfXKWZunDvhN2BvZ">
            <a:extLst>
              <a:ext uri="{FF2B5EF4-FFF2-40B4-BE49-F238E27FC236}">
                <a16:creationId xmlns:a16="http://schemas.microsoft.com/office/drawing/2014/main" id="{35ED79CF-83B6-4E58-8048-73018706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21" y="1945947"/>
            <a:ext cx="3682469" cy="9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70730FA-08EC-4EEB-B208-4060B16F1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21" y="3062776"/>
            <a:ext cx="54673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392E740-700E-4D27-8AC3-3E48617FB7BF}"/>
              </a:ext>
            </a:extLst>
          </p:cNvPr>
          <p:cNvSpPr txBox="1"/>
          <p:nvPr/>
        </p:nvSpPr>
        <p:spPr>
          <a:xfrm>
            <a:off x="1303610" y="2097248"/>
            <a:ext cx="36168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Zónák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Forgalom szűrése ACL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107467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Zone-Based Policy Firewall(ZPF)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098" name="Picture 2" descr="A black background with yellow text&#10;&#10;AI-generated content may be incorrect.">
            <a:extLst>
              <a:ext uri="{FF2B5EF4-FFF2-40B4-BE49-F238E27FC236}">
                <a16:creationId xmlns:a16="http://schemas.microsoft.com/office/drawing/2014/main" id="{A4709C54-5B62-4225-A7C5-EEE0415E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05" y="1990767"/>
            <a:ext cx="4352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7C19415-EF72-487D-BC36-D02CBCD7AA9E}"/>
              </a:ext>
            </a:extLst>
          </p:cNvPr>
          <p:cNvSpPr txBox="1"/>
          <p:nvPr/>
        </p:nvSpPr>
        <p:spPr>
          <a:xfrm>
            <a:off x="1016905" y="1990767"/>
            <a:ext cx="34196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Class-map létrehozása</a:t>
            </a:r>
            <a:endParaRPr lang="en-US" sz="25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Class-map társítása ACL-</a:t>
            </a:r>
            <a:r>
              <a:rPr lang="en-US" sz="2500" dirty="0" err="1">
                <a:solidFill>
                  <a:schemeClr val="bg1"/>
                </a:solidFill>
                <a:cs typeface="Times New Roman" panose="02020603050405020304" pitchFamily="18" charset="0"/>
              </a:rPr>
              <a:t>el</a:t>
            </a:r>
            <a:endParaRPr lang="hu-HU" sz="25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4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Zone-Based Policy Firewall(ZPF)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296189-3CEC-42A7-903B-E66AD674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43" y="1945105"/>
            <a:ext cx="6122180" cy="251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6D2C575-EBBE-4EBC-A139-52BD46856F73}"/>
              </a:ext>
            </a:extLst>
          </p:cNvPr>
          <p:cNvSpPr txBox="1"/>
          <p:nvPr/>
        </p:nvSpPr>
        <p:spPr>
          <a:xfrm>
            <a:off x="729842" y="1990767"/>
            <a:ext cx="39176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Policy-map létrehozása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Class-map hozzárendelése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500" dirty="0">
                <a:solidFill>
                  <a:schemeClr val="bg1"/>
                </a:solidFill>
                <a:cs typeface="Times New Roman" panose="02020603050405020304" pitchFamily="18" charset="0"/>
              </a:rPr>
              <a:t>Állapotfigyelés(stateful) engedélyezése </a:t>
            </a:r>
            <a:endParaRPr lang="en-US" sz="25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Interface-ek zónához rendelése</a:t>
            </a:r>
            <a:endParaRPr lang="hu-HU" sz="25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E2981-8693-F75B-8569-3C54B9040DA6}"/>
              </a:ext>
            </a:extLst>
          </p:cNvPr>
          <p:cNvGrpSpPr>
            <a:grpSpLocks/>
          </p:cNvGrpSpPr>
          <p:nvPr/>
        </p:nvGrpSpPr>
        <p:grpSpPr>
          <a:xfrm>
            <a:off x="4929543" y="4528995"/>
            <a:ext cx="2251074" cy="2300439"/>
            <a:chOff x="0" y="0"/>
            <a:chExt cx="2251074" cy="2300439"/>
          </a:xfrm>
        </p:grpSpPr>
        <p:pic>
          <p:nvPicPr>
            <p:cNvPr id="6" name="Image 24">
              <a:extLst>
                <a:ext uri="{FF2B5EF4-FFF2-40B4-BE49-F238E27FC236}">
                  <a16:creationId xmlns:a16="http://schemas.microsoft.com/office/drawing/2014/main" id="{F4D2E2A7-5174-831A-0E94-3AC1749D958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5" y="1723517"/>
              <a:ext cx="2088377" cy="354926"/>
            </a:xfrm>
            <a:prstGeom prst="rect">
              <a:avLst/>
            </a:prstGeom>
          </p:spPr>
        </p:pic>
        <p:pic>
          <p:nvPicPr>
            <p:cNvPr id="7" name="Image 25">
              <a:extLst>
                <a:ext uri="{FF2B5EF4-FFF2-40B4-BE49-F238E27FC236}">
                  <a16:creationId xmlns:a16="http://schemas.microsoft.com/office/drawing/2014/main" id="{60471251-8EF7-8689-6051-96F3FC94AE3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38" y="0"/>
              <a:ext cx="1513717" cy="353656"/>
            </a:xfrm>
            <a:prstGeom prst="rect">
              <a:avLst/>
            </a:prstGeom>
          </p:spPr>
        </p:pic>
        <p:pic>
          <p:nvPicPr>
            <p:cNvPr id="8" name="Image 26">
              <a:extLst>
                <a:ext uri="{FF2B5EF4-FFF2-40B4-BE49-F238E27FC236}">
                  <a16:creationId xmlns:a16="http://schemas.microsoft.com/office/drawing/2014/main" id="{48E1A94F-B519-D109-8254-709A8215D93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6" y="325754"/>
              <a:ext cx="2209038" cy="325716"/>
            </a:xfrm>
            <a:prstGeom prst="rect">
              <a:avLst/>
            </a:prstGeom>
          </p:spPr>
        </p:pic>
        <p:pic>
          <p:nvPicPr>
            <p:cNvPr id="9" name="Image 27">
              <a:extLst>
                <a:ext uri="{FF2B5EF4-FFF2-40B4-BE49-F238E27FC236}">
                  <a16:creationId xmlns:a16="http://schemas.microsoft.com/office/drawing/2014/main" id="{72B6A372-C1F0-C4B2-94D6-379228DB978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18" y="893305"/>
              <a:ext cx="2188083" cy="281914"/>
            </a:xfrm>
            <a:prstGeom prst="rect">
              <a:avLst/>
            </a:prstGeom>
          </p:spPr>
        </p:pic>
        <p:pic>
          <p:nvPicPr>
            <p:cNvPr id="10" name="Image 28">
              <a:extLst>
                <a:ext uri="{FF2B5EF4-FFF2-40B4-BE49-F238E27FC236}">
                  <a16:creationId xmlns:a16="http://schemas.microsoft.com/office/drawing/2014/main" id="{5275131A-AFE8-8AAC-5101-D04DD477F8D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09460"/>
              <a:ext cx="2188083" cy="281914"/>
            </a:xfrm>
            <a:prstGeom prst="rect">
              <a:avLst/>
            </a:prstGeom>
          </p:spPr>
        </p:pic>
        <p:pic>
          <p:nvPicPr>
            <p:cNvPr id="11" name="Image 29">
              <a:extLst>
                <a:ext uri="{FF2B5EF4-FFF2-40B4-BE49-F238E27FC236}">
                  <a16:creationId xmlns:a16="http://schemas.microsoft.com/office/drawing/2014/main" id="{9D695E7B-492E-3849-5F8D-6C97FBB81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10" y="1177023"/>
              <a:ext cx="2206512" cy="269214"/>
            </a:xfrm>
            <a:prstGeom prst="rect">
              <a:avLst/>
            </a:prstGeom>
          </p:spPr>
        </p:pic>
        <p:pic>
          <p:nvPicPr>
            <p:cNvPr id="12" name="Image 30">
              <a:extLst>
                <a:ext uri="{FF2B5EF4-FFF2-40B4-BE49-F238E27FC236}">
                  <a16:creationId xmlns:a16="http://schemas.microsoft.com/office/drawing/2014/main" id="{803289AD-A076-515D-CF93-F49A9297AEA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18" y="1439786"/>
              <a:ext cx="2188083" cy="281914"/>
            </a:xfrm>
            <a:prstGeom prst="rect">
              <a:avLst/>
            </a:prstGeom>
          </p:spPr>
        </p:pic>
        <p:pic>
          <p:nvPicPr>
            <p:cNvPr id="13" name="Image 31">
              <a:extLst>
                <a:ext uri="{FF2B5EF4-FFF2-40B4-BE49-F238E27FC236}">
                  <a16:creationId xmlns:a16="http://schemas.microsoft.com/office/drawing/2014/main" id="{B4391C90-5DC2-C6A9-FB40-A77105CEEA6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34" y="2080755"/>
              <a:ext cx="1737868" cy="219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36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Gateway Load Balancing Protocol (GLBP)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51E959-12A9-7FD7-67F1-78528BE40031}"/>
              </a:ext>
            </a:extLst>
          </p:cNvPr>
          <p:cNvGrpSpPr/>
          <p:nvPr/>
        </p:nvGrpSpPr>
        <p:grpSpPr>
          <a:xfrm>
            <a:off x="6095905" y="2010879"/>
            <a:ext cx="5324498" cy="1155654"/>
            <a:chOff x="6095905" y="2010879"/>
            <a:chExt cx="3600953" cy="543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406FC8-178E-AD21-2462-8BAAB79A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05" y="2268090"/>
              <a:ext cx="3600953" cy="2857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BB4359D-4A9E-C3EB-8067-C1BF8EE06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05" y="2010879"/>
              <a:ext cx="3572374" cy="257211"/>
            </a:xfrm>
            <a:prstGeom prst="rect">
              <a:avLst/>
            </a:prstGeom>
          </p:spPr>
        </p:pic>
      </p:grpSp>
      <p:sp>
        <p:nvSpPr>
          <p:cNvPr id="14" name="Szövegdoboz 1">
            <a:extLst>
              <a:ext uri="{FF2B5EF4-FFF2-40B4-BE49-F238E27FC236}">
                <a16:creationId xmlns:a16="http://schemas.microsoft.com/office/drawing/2014/main" id="{D5DB2407-3C20-C97C-6AFB-A10D2E39918D}"/>
              </a:ext>
            </a:extLst>
          </p:cNvPr>
          <p:cNvSpPr txBox="1"/>
          <p:nvPr/>
        </p:nvSpPr>
        <p:spPr>
          <a:xfrm>
            <a:off x="729842" y="1990767"/>
            <a:ext cx="4121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Virtuális IP cím megadása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Terhelés elosztás módja</a:t>
            </a:r>
            <a:endParaRPr lang="hu-HU" sz="25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EtherChannel</a:t>
            </a:r>
            <a:endParaRPr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777982-7F4A-5953-EBA8-7F8D258A352F}"/>
              </a:ext>
            </a:extLst>
          </p:cNvPr>
          <p:cNvGrpSpPr>
            <a:grpSpLocks/>
          </p:cNvGrpSpPr>
          <p:nvPr/>
        </p:nvGrpSpPr>
        <p:grpSpPr>
          <a:xfrm>
            <a:off x="6688136" y="1990766"/>
            <a:ext cx="4197252" cy="2479633"/>
            <a:chOff x="0" y="0"/>
            <a:chExt cx="2676398" cy="1581150"/>
          </a:xfrm>
        </p:grpSpPr>
        <p:pic>
          <p:nvPicPr>
            <p:cNvPr id="4" name="Image 63">
              <a:extLst>
                <a:ext uri="{FF2B5EF4-FFF2-40B4-BE49-F238E27FC236}">
                  <a16:creationId xmlns:a16="http://schemas.microsoft.com/office/drawing/2014/main" id="{275C0D0B-C074-EB9E-8A0F-4EFA277ED5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33525" cy="171450"/>
            </a:xfrm>
            <a:prstGeom prst="rect">
              <a:avLst/>
            </a:prstGeom>
          </p:spPr>
        </p:pic>
        <p:pic>
          <p:nvPicPr>
            <p:cNvPr id="5" name="Image 64">
              <a:extLst>
                <a:ext uri="{FF2B5EF4-FFF2-40B4-BE49-F238E27FC236}">
                  <a16:creationId xmlns:a16="http://schemas.microsoft.com/office/drawing/2014/main" id="{A0584A0A-6FAD-D424-794B-58324E913C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1450"/>
              <a:ext cx="1876425" cy="152400"/>
            </a:xfrm>
            <a:prstGeom prst="rect">
              <a:avLst/>
            </a:prstGeom>
          </p:spPr>
        </p:pic>
        <p:pic>
          <p:nvPicPr>
            <p:cNvPr id="6" name="Image 65">
              <a:extLst>
                <a:ext uri="{FF2B5EF4-FFF2-40B4-BE49-F238E27FC236}">
                  <a16:creationId xmlns:a16="http://schemas.microsoft.com/office/drawing/2014/main" id="{67DB376F-7569-CB52-F02F-641D638477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3850"/>
              <a:ext cx="1457325" cy="171450"/>
            </a:xfrm>
            <a:prstGeom prst="rect">
              <a:avLst/>
            </a:prstGeom>
          </p:spPr>
        </p:pic>
        <p:pic>
          <p:nvPicPr>
            <p:cNvPr id="7" name="Image 66">
              <a:extLst>
                <a:ext uri="{FF2B5EF4-FFF2-40B4-BE49-F238E27FC236}">
                  <a16:creationId xmlns:a16="http://schemas.microsoft.com/office/drawing/2014/main" id="{290FA6F8-B165-A08C-F032-8BB3BFDD7EE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95300"/>
              <a:ext cx="1866900" cy="200025"/>
            </a:xfrm>
            <a:prstGeom prst="rect">
              <a:avLst/>
            </a:prstGeom>
          </p:spPr>
        </p:pic>
        <p:pic>
          <p:nvPicPr>
            <p:cNvPr id="8" name="Image 67">
              <a:extLst>
                <a:ext uri="{FF2B5EF4-FFF2-40B4-BE49-F238E27FC236}">
                  <a16:creationId xmlns:a16="http://schemas.microsoft.com/office/drawing/2014/main" id="{60EF6ECC-DB95-ADB1-47DF-1D514301AD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695325"/>
              <a:ext cx="2676398" cy="885825"/>
            </a:xfrm>
            <a:prstGeom prst="rect">
              <a:avLst/>
            </a:prstGeom>
          </p:spPr>
        </p:pic>
      </p:grpSp>
      <p:sp>
        <p:nvSpPr>
          <p:cNvPr id="9" name="Szövegdoboz 1">
            <a:extLst>
              <a:ext uri="{FF2B5EF4-FFF2-40B4-BE49-F238E27FC236}">
                <a16:creationId xmlns:a16="http://schemas.microsoft.com/office/drawing/2014/main" id="{FCC8597E-5CB2-44DB-EE22-D00E454206BE}"/>
              </a:ext>
            </a:extLst>
          </p:cNvPr>
          <p:cNvSpPr txBox="1"/>
          <p:nvPr/>
        </p:nvSpPr>
        <p:spPr>
          <a:xfrm>
            <a:off x="729841" y="1990767"/>
            <a:ext cx="4595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1-es channel-group alkalmazása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Active módba helyezés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LACP előnyei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  <a:cs typeface="Times New Roman" panose="02020603050405020304" pitchFamily="18" charset="0"/>
              </a:rPr>
              <a:t>1-es Port-channel konfigurálása</a:t>
            </a:r>
          </a:p>
        </p:txBody>
      </p:sp>
    </p:spTree>
    <p:extLst>
      <p:ext uri="{BB962C8B-B14F-4D97-AF65-F5344CB8AC3E}">
        <p14:creationId xmlns:p14="http://schemas.microsoft.com/office/powerpoint/2010/main" val="341254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714</Words>
  <Application>Microsoft Office PowerPoint</Application>
  <PresentationFormat>Widescreen</PresentationFormat>
  <Paragraphs>101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Syne Medium</vt:lpstr>
      <vt:lpstr>Syne SemiBold</vt:lpstr>
      <vt:lpstr>Times New Roman</vt:lpstr>
      <vt:lpstr>Office-téma</vt:lpstr>
      <vt:lpstr>PowerPoint Presentation</vt:lpstr>
      <vt:lpstr>Tartalomjegyzék</vt:lpstr>
      <vt:lpstr>Generic Routing Encapsulation(GRE) Tunnel</vt:lpstr>
      <vt:lpstr>GRE IPsec-en keresztül</vt:lpstr>
      <vt:lpstr>Zone-Based Policy Firewall(ZPF)</vt:lpstr>
      <vt:lpstr>Zone-Based Policy Firewall(ZPF)</vt:lpstr>
      <vt:lpstr>Zone-Based Policy Firewall(ZPF)</vt:lpstr>
      <vt:lpstr>Gateway Load Balancing Protocol (GLBP)</vt:lpstr>
      <vt:lpstr>EtherChannel</vt:lpstr>
      <vt:lpstr>Active Directory</vt:lpstr>
      <vt:lpstr>Automatizált szoftvertelepítés GPO-k segítségével</vt:lpstr>
      <vt:lpstr>Automatizált mentés</vt:lpstr>
      <vt:lpstr>Köszönöm a figyelmet!</vt:lpstr>
      <vt:lpstr>Forrás: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Szilágyi Gábor</dc:creator>
  <cp:lastModifiedBy>gabor</cp:lastModifiedBy>
  <cp:revision>148</cp:revision>
  <dcterms:created xsi:type="dcterms:W3CDTF">2025-04-28T05:53:18Z</dcterms:created>
  <dcterms:modified xsi:type="dcterms:W3CDTF">2025-05-15T16:54:33Z</dcterms:modified>
</cp:coreProperties>
</file>