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2A14E7-B644-4789-911E-EC048520B07E}" type="datetimeFigureOut">
              <a:rPr lang="ru-RU" smtClean="0"/>
              <a:t>30.12.2021</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125010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22A14E7-B644-4789-911E-EC048520B07E}" type="datetimeFigureOut">
              <a:rPr lang="ru-RU" smtClean="0"/>
              <a:t>30.12.2021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46365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5" name="Footer Placeholder 4"/>
          <p:cNvSpPr>
            <a:spLocks noGrp="1"/>
          </p:cNvSpPr>
          <p:nvPr>
            <p:ph type="ftr" sz="quarter" idx="11"/>
          </p:nvPr>
        </p:nvSpPr>
        <p:spPr>
          <a:xfrm>
            <a:off x="804672" y="6227064"/>
            <a:ext cx="10588752" cy="320040"/>
          </a:xfrm>
        </p:spPr>
        <p:txBody>
          <a:body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4178581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22A14E7-B644-4789-911E-EC048520B07E}" type="datetimeFigureOut">
              <a:rPr lang="ru-RU" smtClean="0"/>
              <a:t>30.12.2021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304256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ru-RU"/>
          </a:p>
        </p:txBody>
      </p:sp>
      <p:sp>
        <p:nvSpPr>
          <p:cNvPr id="6" name="Slide Number Placeholder 5"/>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335723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6" name="Footer Placeholder 5"/>
          <p:cNvSpPr>
            <a:spLocks noGrp="1"/>
          </p:cNvSpPr>
          <p:nvPr>
            <p:ph type="ftr" sz="quarter" idx="11"/>
          </p:nvPr>
        </p:nvSpPr>
        <p:spPr>
          <a:xfrm>
            <a:off x="804672" y="6227064"/>
            <a:ext cx="10588752" cy="320040"/>
          </a:xfrm>
        </p:spPr>
        <p:txBody>
          <a:bodyPr/>
          <a:lstStyle/>
          <a:p>
            <a:endParaRPr lang="ru-RU"/>
          </a:p>
        </p:txBody>
      </p:sp>
      <p:sp>
        <p:nvSpPr>
          <p:cNvPr id="7" name="Slide Number Placeholder 6"/>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333859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8" name="Footer Placeholder 7"/>
          <p:cNvSpPr>
            <a:spLocks noGrp="1"/>
          </p:cNvSpPr>
          <p:nvPr>
            <p:ph type="ftr" sz="quarter" idx="11"/>
          </p:nvPr>
        </p:nvSpPr>
        <p:spPr>
          <a:xfrm>
            <a:off x="804672" y="6227064"/>
            <a:ext cx="10588752" cy="320040"/>
          </a:xfrm>
        </p:spPr>
        <p:txBody>
          <a:bodyPr/>
          <a:lstStyle/>
          <a:p>
            <a:endParaRPr lang="ru-RU"/>
          </a:p>
        </p:txBody>
      </p:sp>
      <p:sp>
        <p:nvSpPr>
          <p:cNvPr id="9" name="Slide Number Placeholder 8"/>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254665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22A14E7-B644-4789-911E-EC048520B07E}" type="datetimeFigureOut">
              <a:rPr lang="ru-RU" smtClean="0"/>
              <a:t>30.12.2021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229409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3" name="Footer Placeholder 2"/>
          <p:cNvSpPr>
            <a:spLocks noGrp="1"/>
          </p:cNvSpPr>
          <p:nvPr>
            <p:ph type="ftr" sz="quarter" idx="11"/>
          </p:nvPr>
        </p:nvSpPr>
        <p:spPr>
          <a:xfrm>
            <a:off x="804672" y="6227064"/>
            <a:ext cx="10588752" cy="320040"/>
          </a:xfrm>
        </p:spPr>
        <p:txBody>
          <a:bodyPr/>
          <a:lstStyle/>
          <a:p>
            <a:endParaRPr lang="ru-RU"/>
          </a:p>
        </p:txBody>
      </p:sp>
      <p:sp>
        <p:nvSpPr>
          <p:cNvPr id="4" name="Slide Number Placeholder 3"/>
          <p:cNvSpPr>
            <a:spLocks noGrp="1"/>
          </p:cNvSpPr>
          <p:nvPr>
            <p:ph type="sldNum" sz="quarter" idx="12"/>
          </p:nvPr>
        </p:nvSpPr>
        <p:spPr>
          <a:xfrm>
            <a:off x="10469880"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128579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22A14E7-B644-4789-911E-EC048520B07E}" type="datetimeFigureOut">
              <a:rPr lang="ru-RU" smtClean="0"/>
              <a:t>30.12.2021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58076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122A14E7-B644-4789-911E-EC048520B07E}" type="datetimeFigureOut">
              <a:rPr lang="ru-RU" smtClean="0"/>
              <a:t>30.12.2021</a:t>
            </a:fld>
            <a:endParaRPr lang="ru-RU"/>
          </a:p>
        </p:txBody>
      </p:sp>
      <p:sp>
        <p:nvSpPr>
          <p:cNvPr id="6" name="Footer Placeholder 5"/>
          <p:cNvSpPr>
            <a:spLocks noGrp="1"/>
          </p:cNvSpPr>
          <p:nvPr>
            <p:ph type="ftr" sz="quarter" idx="11"/>
          </p:nvPr>
        </p:nvSpPr>
        <p:spPr>
          <a:xfrm>
            <a:off x="804672" y="6227064"/>
            <a:ext cx="5942203" cy="320040"/>
          </a:xfrm>
        </p:spPr>
        <p:txBody>
          <a:bodyPr/>
          <a:lstStyle/>
          <a:p>
            <a:endParaRPr lang="ru-RU"/>
          </a:p>
        </p:txBody>
      </p:sp>
      <p:sp>
        <p:nvSpPr>
          <p:cNvPr id="7" name="Slide Number Placeholder 6"/>
          <p:cNvSpPr>
            <a:spLocks noGrp="1"/>
          </p:cNvSpPr>
          <p:nvPr>
            <p:ph type="sldNum" sz="quarter" idx="12"/>
          </p:nvPr>
        </p:nvSpPr>
        <p:spPr>
          <a:xfrm>
            <a:off x="5828377" y="320040"/>
            <a:ext cx="914400" cy="320040"/>
          </a:xfrm>
        </p:spPr>
        <p:txBody>
          <a:bodyPr/>
          <a:lstStyle/>
          <a:p>
            <a:fld id="{A28CF9BD-628C-4F69-9F65-D4DAA218BDAB}" type="slidenum">
              <a:rPr lang="ru-RU" smtClean="0"/>
              <a:t>‹#›</a:t>
            </a:fld>
            <a:endParaRPr lang="ru-RU"/>
          </a:p>
        </p:txBody>
      </p:sp>
    </p:spTree>
    <p:extLst>
      <p:ext uri="{BB962C8B-B14F-4D97-AF65-F5344CB8AC3E}">
        <p14:creationId xmlns:p14="http://schemas.microsoft.com/office/powerpoint/2010/main" val="422727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2A14E7-B644-4789-911E-EC048520B07E}" type="datetimeFigureOut">
              <a:rPr lang="ru-RU" smtClean="0"/>
              <a:t>30.12.2021</a:t>
            </a:fld>
            <a:endParaRPr lang="ru-RU"/>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8CF9BD-628C-4F69-9F65-D4DAA218BDAB}" type="slidenum">
              <a:rPr lang="ru-RU" smtClean="0"/>
              <a:t>‹#›</a:t>
            </a:fld>
            <a:endParaRPr lang="ru-RU"/>
          </a:p>
        </p:txBody>
      </p:sp>
    </p:spTree>
    <p:extLst>
      <p:ext uri="{BB962C8B-B14F-4D97-AF65-F5344CB8AC3E}">
        <p14:creationId xmlns:p14="http://schemas.microsoft.com/office/powerpoint/2010/main" val="10036447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FEB4BD-33BA-464B-AE44-D96AD04521E1}"/>
              </a:ext>
            </a:extLst>
          </p:cNvPr>
          <p:cNvSpPr>
            <a:spLocks noGrp="1"/>
          </p:cNvSpPr>
          <p:nvPr>
            <p:ph type="ctrTitle"/>
          </p:nvPr>
        </p:nvSpPr>
        <p:spPr/>
        <p:txBody>
          <a:bodyPr>
            <a:normAutofit fontScale="90000"/>
          </a:bodyPr>
          <a:lstStyle/>
          <a:p>
            <a:r>
              <a:rPr lang="ru-RU" b="1" i="0" dirty="0" err="1">
                <a:solidFill>
                  <a:srgbClr val="FFFFFF"/>
                </a:solidFill>
                <a:effectLst/>
              </a:rPr>
              <a:t>Датасет</a:t>
            </a:r>
            <a:r>
              <a:rPr lang="ru-RU" b="1" i="0" dirty="0">
                <a:solidFill>
                  <a:srgbClr val="FFFFFF"/>
                </a:solidFill>
                <a:effectLst/>
              </a:rPr>
              <a:t> «Рентген грудной клетки (пневмония)»</a:t>
            </a:r>
            <a:br>
              <a:rPr lang="ru-RU" b="1" i="0" dirty="0">
                <a:solidFill>
                  <a:srgbClr val="FFFFFF"/>
                </a:solidFill>
                <a:effectLst/>
                <a:latin typeface="zeitung"/>
              </a:rPr>
            </a:br>
            <a:endParaRPr lang="ru-RU" dirty="0"/>
          </a:p>
        </p:txBody>
      </p:sp>
    </p:spTree>
    <p:extLst>
      <p:ext uri="{BB962C8B-B14F-4D97-AF65-F5344CB8AC3E}">
        <p14:creationId xmlns:p14="http://schemas.microsoft.com/office/powerpoint/2010/main" val="221831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50487-CB54-4945-A1A9-78959BAFCDCF}"/>
              </a:ext>
            </a:extLst>
          </p:cNvPr>
          <p:cNvSpPr>
            <a:spLocks noGrp="1"/>
          </p:cNvSpPr>
          <p:nvPr>
            <p:ph type="title"/>
          </p:nvPr>
        </p:nvSpPr>
        <p:spPr/>
        <p:txBody>
          <a:bodyPr/>
          <a:lstStyle/>
          <a:p>
            <a:r>
              <a:rPr lang="ru-RU" dirty="0"/>
              <a:t>Описание </a:t>
            </a:r>
            <a:r>
              <a:rPr lang="ru-RU" dirty="0" err="1"/>
              <a:t>датасета</a:t>
            </a:r>
            <a:endParaRPr lang="ru-RU" dirty="0"/>
          </a:p>
        </p:txBody>
      </p:sp>
      <p:sp>
        <p:nvSpPr>
          <p:cNvPr id="3" name="Объект 2">
            <a:extLst>
              <a:ext uri="{FF2B5EF4-FFF2-40B4-BE49-F238E27FC236}">
                <a16:creationId xmlns:a16="http://schemas.microsoft.com/office/drawing/2014/main" id="{C9A62158-EA05-4873-8382-7D8A650AB2C3}"/>
              </a:ext>
            </a:extLst>
          </p:cNvPr>
          <p:cNvSpPr>
            <a:spLocks noGrp="1"/>
          </p:cNvSpPr>
          <p:nvPr>
            <p:ph idx="1"/>
          </p:nvPr>
        </p:nvSpPr>
        <p:spPr/>
        <p:txBody>
          <a:bodyPr>
            <a:normAutofit/>
          </a:bodyPr>
          <a:lstStyle/>
          <a:p>
            <a:r>
              <a:rPr lang="ru-RU" sz="2400" b="0" i="0" dirty="0">
                <a:effectLst/>
                <a:latin typeface="Inter"/>
              </a:rPr>
              <a:t>Рентгеновские снимки грудной клетки были выбраны из ретроспективных когорт педиатрических пациентов в возрасте от одного до пяти лет из Медицинского центра женщин и детей Гуанчжоу, Гуанчжоу. Все рентгеновские снимки грудной клетки выполнялись в рамках обычного клинического ухода за пациентами.</a:t>
            </a:r>
            <a:endParaRPr lang="ru-RU" sz="2400" dirty="0"/>
          </a:p>
        </p:txBody>
      </p:sp>
    </p:spTree>
    <p:extLst>
      <p:ext uri="{BB962C8B-B14F-4D97-AF65-F5344CB8AC3E}">
        <p14:creationId xmlns:p14="http://schemas.microsoft.com/office/powerpoint/2010/main" val="339700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50487-CB54-4945-A1A9-78959BAFCDCF}"/>
              </a:ext>
            </a:extLst>
          </p:cNvPr>
          <p:cNvSpPr>
            <a:spLocks noGrp="1"/>
          </p:cNvSpPr>
          <p:nvPr>
            <p:ph type="title"/>
          </p:nvPr>
        </p:nvSpPr>
        <p:spPr/>
        <p:txBody>
          <a:bodyPr/>
          <a:lstStyle/>
          <a:p>
            <a:r>
              <a:rPr lang="ru-RU" dirty="0"/>
              <a:t>Описание </a:t>
            </a:r>
            <a:r>
              <a:rPr lang="ru-RU" dirty="0" err="1"/>
              <a:t>датасета</a:t>
            </a:r>
            <a:endParaRPr lang="ru-RU" dirty="0"/>
          </a:p>
        </p:txBody>
      </p:sp>
      <p:sp>
        <p:nvSpPr>
          <p:cNvPr id="3" name="Объект 2">
            <a:extLst>
              <a:ext uri="{FF2B5EF4-FFF2-40B4-BE49-F238E27FC236}">
                <a16:creationId xmlns:a16="http://schemas.microsoft.com/office/drawing/2014/main" id="{C9A62158-EA05-4873-8382-7D8A650AB2C3}"/>
              </a:ext>
            </a:extLst>
          </p:cNvPr>
          <p:cNvSpPr>
            <a:spLocks noGrp="1"/>
          </p:cNvSpPr>
          <p:nvPr>
            <p:ph idx="1"/>
          </p:nvPr>
        </p:nvSpPr>
        <p:spPr/>
        <p:txBody>
          <a:bodyPr>
            <a:normAutofit lnSpcReduction="10000"/>
          </a:bodyPr>
          <a:lstStyle/>
          <a:p>
            <a:r>
              <a:rPr lang="ru-RU" sz="2400" b="0" i="0" dirty="0">
                <a:effectLst/>
                <a:latin typeface="Inter"/>
              </a:rPr>
              <a:t>Для анализа рентгеновских снимков грудной клетки все рентгенограммы грудной клетки изначально проверялись для контроля качества путем удаления всех низкокачественных или нечитаемых сканированных изображений. Затем диагнозы для изображений были оценены двумя опытными врачами, прежде чем они были допущены к обучению системе ИИ. Чтобы учесть любые ошибки в выставлении оценок, набор оценок был также проверен третьим экспертом</a:t>
            </a:r>
            <a:endParaRPr lang="ru-RU" sz="2400" dirty="0"/>
          </a:p>
        </p:txBody>
      </p:sp>
    </p:spTree>
    <p:extLst>
      <p:ext uri="{BB962C8B-B14F-4D97-AF65-F5344CB8AC3E}">
        <p14:creationId xmlns:p14="http://schemas.microsoft.com/office/powerpoint/2010/main" val="407876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50487-CB54-4945-A1A9-78959BAFCDCF}"/>
              </a:ext>
            </a:extLst>
          </p:cNvPr>
          <p:cNvSpPr>
            <a:spLocks noGrp="1"/>
          </p:cNvSpPr>
          <p:nvPr>
            <p:ph type="title"/>
          </p:nvPr>
        </p:nvSpPr>
        <p:spPr/>
        <p:txBody>
          <a:bodyPr/>
          <a:lstStyle/>
          <a:p>
            <a:r>
              <a:rPr lang="ru-RU" dirty="0"/>
              <a:t>Описание </a:t>
            </a:r>
            <a:r>
              <a:rPr lang="ru-RU" dirty="0" err="1"/>
              <a:t>датасета</a:t>
            </a:r>
            <a:endParaRPr lang="ru-RU" dirty="0"/>
          </a:p>
        </p:txBody>
      </p:sp>
      <p:sp>
        <p:nvSpPr>
          <p:cNvPr id="3" name="Объект 2">
            <a:extLst>
              <a:ext uri="{FF2B5EF4-FFF2-40B4-BE49-F238E27FC236}">
                <a16:creationId xmlns:a16="http://schemas.microsoft.com/office/drawing/2014/main" id="{C9A62158-EA05-4873-8382-7D8A650AB2C3}"/>
              </a:ext>
            </a:extLst>
          </p:cNvPr>
          <p:cNvSpPr>
            <a:spLocks noGrp="1"/>
          </p:cNvSpPr>
          <p:nvPr>
            <p:ph idx="1"/>
          </p:nvPr>
        </p:nvSpPr>
        <p:spPr/>
        <p:txBody>
          <a:bodyPr>
            <a:normAutofit/>
          </a:bodyPr>
          <a:lstStyle/>
          <a:p>
            <a:r>
              <a:rPr lang="ru-RU" sz="2400" b="0" i="0" dirty="0">
                <a:effectLst/>
                <a:latin typeface="Inter"/>
              </a:rPr>
              <a:t>Набор данных организован в 3 папки (</a:t>
            </a:r>
            <a:r>
              <a:rPr lang="ru-RU" sz="2400" b="0" i="0" dirty="0" err="1">
                <a:effectLst/>
                <a:latin typeface="Inter"/>
              </a:rPr>
              <a:t>train</a:t>
            </a:r>
            <a:r>
              <a:rPr lang="ru-RU" sz="2400" b="0" i="0" dirty="0">
                <a:effectLst/>
                <a:latin typeface="Inter"/>
              </a:rPr>
              <a:t>, </a:t>
            </a:r>
            <a:r>
              <a:rPr lang="ru-RU" sz="2400" b="0" i="0" dirty="0" err="1">
                <a:effectLst/>
                <a:latin typeface="Inter"/>
              </a:rPr>
              <a:t>test</a:t>
            </a:r>
            <a:r>
              <a:rPr lang="ru-RU" sz="2400" b="0" i="0" dirty="0">
                <a:effectLst/>
                <a:latin typeface="Inter"/>
              </a:rPr>
              <a:t>, </a:t>
            </a:r>
            <a:r>
              <a:rPr lang="ru-RU" sz="2400" b="0" i="0" dirty="0" err="1">
                <a:effectLst/>
                <a:latin typeface="Inter"/>
              </a:rPr>
              <a:t>val</a:t>
            </a:r>
            <a:r>
              <a:rPr lang="ru-RU" sz="2400" b="0" i="0" dirty="0">
                <a:effectLst/>
                <a:latin typeface="Inter"/>
              </a:rPr>
              <a:t>) и содержит подпапки для каждой категории изображений (пневмония / нормальный). Существует 5 863 рентгеновских снимка (JPEG) и 2 категории (пневмония / нормальный).</a:t>
            </a:r>
            <a:endParaRPr lang="ru-RU" sz="2400" dirty="0"/>
          </a:p>
        </p:txBody>
      </p:sp>
    </p:spTree>
    <p:extLst>
      <p:ext uri="{BB962C8B-B14F-4D97-AF65-F5344CB8AC3E}">
        <p14:creationId xmlns:p14="http://schemas.microsoft.com/office/powerpoint/2010/main" val="332612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50487-CB54-4945-A1A9-78959BAFCDCF}"/>
              </a:ext>
            </a:extLst>
          </p:cNvPr>
          <p:cNvSpPr>
            <a:spLocks noGrp="1"/>
          </p:cNvSpPr>
          <p:nvPr>
            <p:ph type="title"/>
          </p:nvPr>
        </p:nvSpPr>
        <p:spPr/>
        <p:txBody>
          <a:bodyPr/>
          <a:lstStyle/>
          <a:p>
            <a:r>
              <a:rPr lang="ru-RU" dirty="0"/>
              <a:t>Статистика</a:t>
            </a:r>
          </a:p>
        </p:txBody>
      </p:sp>
      <p:pic>
        <p:nvPicPr>
          <p:cNvPr id="9" name="Рисунок 8">
            <a:extLst>
              <a:ext uri="{FF2B5EF4-FFF2-40B4-BE49-F238E27FC236}">
                <a16:creationId xmlns:a16="http://schemas.microsoft.com/office/drawing/2014/main" id="{A4CA5358-206D-4EDD-83FB-11B7D86B0F2C}"/>
              </a:ext>
            </a:extLst>
          </p:cNvPr>
          <p:cNvPicPr>
            <a:picLocks noChangeAspect="1"/>
          </p:cNvPicPr>
          <p:nvPr/>
        </p:nvPicPr>
        <p:blipFill>
          <a:blip r:embed="rId2"/>
          <a:stretch>
            <a:fillRect/>
          </a:stretch>
        </p:blipFill>
        <p:spPr>
          <a:xfrm>
            <a:off x="6539022" y="282164"/>
            <a:ext cx="2798799" cy="3146836"/>
          </a:xfrm>
          <a:prstGeom prst="rect">
            <a:avLst/>
          </a:prstGeom>
        </p:spPr>
      </p:pic>
      <p:pic>
        <p:nvPicPr>
          <p:cNvPr id="11" name="Рисунок 10">
            <a:extLst>
              <a:ext uri="{FF2B5EF4-FFF2-40B4-BE49-F238E27FC236}">
                <a16:creationId xmlns:a16="http://schemas.microsoft.com/office/drawing/2014/main" id="{3DC332EC-F1BF-46FE-A19A-5B526D070F9A}"/>
              </a:ext>
            </a:extLst>
          </p:cNvPr>
          <p:cNvPicPr>
            <a:picLocks noChangeAspect="1"/>
          </p:cNvPicPr>
          <p:nvPr/>
        </p:nvPicPr>
        <p:blipFill>
          <a:blip r:embed="rId3"/>
          <a:stretch>
            <a:fillRect/>
          </a:stretch>
        </p:blipFill>
        <p:spPr>
          <a:xfrm>
            <a:off x="5314804" y="3601257"/>
            <a:ext cx="5988565" cy="2654788"/>
          </a:xfrm>
          <a:prstGeom prst="rect">
            <a:avLst/>
          </a:prstGeom>
        </p:spPr>
      </p:pic>
    </p:spTree>
    <p:extLst>
      <p:ext uri="{BB962C8B-B14F-4D97-AF65-F5344CB8AC3E}">
        <p14:creationId xmlns:p14="http://schemas.microsoft.com/office/powerpoint/2010/main" val="157143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F4391-673A-4F43-A31A-0D08A93E463A}"/>
              </a:ext>
            </a:extLst>
          </p:cNvPr>
          <p:cNvSpPr>
            <a:spLocks noGrp="1"/>
          </p:cNvSpPr>
          <p:nvPr>
            <p:ph type="title"/>
          </p:nvPr>
        </p:nvSpPr>
        <p:spPr/>
        <p:txBody>
          <a:bodyPr/>
          <a:lstStyle/>
          <a:p>
            <a:r>
              <a:rPr lang="ru-RU" dirty="0"/>
              <a:t>Примеры </a:t>
            </a:r>
          </a:p>
        </p:txBody>
      </p:sp>
      <p:pic>
        <p:nvPicPr>
          <p:cNvPr id="5" name="Рисунок 4">
            <a:extLst>
              <a:ext uri="{FF2B5EF4-FFF2-40B4-BE49-F238E27FC236}">
                <a16:creationId xmlns:a16="http://schemas.microsoft.com/office/drawing/2014/main" id="{31F9824E-4B45-4B11-AF19-8EF3CA631F6F}"/>
              </a:ext>
            </a:extLst>
          </p:cNvPr>
          <p:cNvPicPr>
            <a:picLocks noChangeAspect="1"/>
          </p:cNvPicPr>
          <p:nvPr/>
        </p:nvPicPr>
        <p:blipFill>
          <a:blip r:embed="rId2"/>
          <a:stretch>
            <a:fillRect/>
          </a:stretch>
        </p:blipFill>
        <p:spPr>
          <a:xfrm>
            <a:off x="5442319" y="275450"/>
            <a:ext cx="2838450" cy="2543175"/>
          </a:xfrm>
          <a:prstGeom prst="rect">
            <a:avLst/>
          </a:prstGeom>
        </p:spPr>
      </p:pic>
      <p:pic>
        <p:nvPicPr>
          <p:cNvPr id="7" name="Рисунок 6">
            <a:extLst>
              <a:ext uri="{FF2B5EF4-FFF2-40B4-BE49-F238E27FC236}">
                <a16:creationId xmlns:a16="http://schemas.microsoft.com/office/drawing/2014/main" id="{86550FA1-D298-4E4B-A854-ABDC01C6BF23}"/>
              </a:ext>
            </a:extLst>
          </p:cNvPr>
          <p:cNvPicPr>
            <a:picLocks noChangeAspect="1"/>
          </p:cNvPicPr>
          <p:nvPr/>
        </p:nvPicPr>
        <p:blipFill>
          <a:blip r:embed="rId3"/>
          <a:stretch>
            <a:fillRect/>
          </a:stretch>
        </p:blipFill>
        <p:spPr>
          <a:xfrm>
            <a:off x="8810957" y="1651812"/>
            <a:ext cx="2714625" cy="2533650"/>
          </a:xfrm>
          <a:prstGeom prst="rect">
            <a:avLst/>
          </a:prstGeom>
        </p:spPr>
      </p:pic>
      <p:pic>
        <p:nvPicPr>
          <p:cNvPr id="9" name="Рисунок 8">
            <a:extLst>
              <a:ext uri="{FF2B5EF4-FFF2-40B4-BE49-F238E27FC236}">
                <a16:creationId xmlns:a16="http://schemas.microsoft.com/office/drawing/2014/main" id="{23BADA45-116F-42CE-BF21-0466A90E9673}"/>
              </a:ext>
            </a:extLst>
          </p:cNvPr>
          <p:cNvPicPr>
            <a:picLocks noChangeAspect="1"/>
          </p:cNvPicPr>
          <p:nvPr/>
        </p:nvPicPr>
        <p:blipFill>
          <a:blip r:embed="rId4"/>
          <a:stretch>
            <a:fillRect/>
          </a:stretch>
        </p:blipFill>
        <p:spPr>
          <a:xfrm>
            <a:off x="5442319" y="3501442"/>
            <a:ext cx="2714625" cy="2609850"/>
          </a:xfrm>
          <a:prstGeom prst="rect">
            <a:avLst/>
          </a:prstGeom>
        </p:spPr>
      </p:pic>
    </p:spTree>
    <p:extLst>
      <p:ext uri="{BB962C8B-B14F-4D97-AF65-F5344CB8AC3E}">
        <p14:creationId xmlns:p14="http://schemas.microsoft.com/office/powerpoint/2010/main" val="139738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495D82-3338-43AE-9A97-C35D3832FD32}"/>
              </a:ext>
            </a:extLst>
          </p:cNvPr>
          <p:cNvSpPr>
            <a:spLocks noGrp="1"/>
          </p:cNvSpPr>
          <p:nvPr>
            <p:ph type="title"/>
          </p:nvPr>
        </p:nvSpPr>
        <p:spPr/>
        <p:txBody>
          <a:bodyPr/>
          <a:lstStyle/>
          <a:p>
            <a:r>
              <a:rPr lang="ru-RU" dirty="0"/>
              <a:t>Итоги</a:t>
            </a:r>
          </a:p>
        </p:txBody>
      </p:sp>
      <p:sp>
        <p:nvSpPr>
          <p:cNvPr id="3" name="Объект 2">
            <a:extLst>
              <a:ext uri="{FF2B5EF4-FFF2-40B4-BE49-F238E27FC236}">
                <a16:creationId xmlns:a16="http://schemas.microsoft.com/office/drawing/2014/main" id="{A3B6F2BC-2592-4838-B9D7-9332DEFAD804}"/>
              </a:ext>
            </a:extLst>
          </p:cNvPr>
          <p:cNvSpPr>
            <a:spLocks noGrp="1"/>
          </p:cNvSpPr>
          <p:nvPr>
            <p:ph idx="1"/>
          </p:nvPr>
        </p:nvSpPr>
        <p:spPr/>
        <p:txBody>
          <a:bodyPr/>
          <a:lstStyle/>
          <a:p>
            <a:r>
              <a:rPr lang="ru-RU" dirty="0"/>
              <a:t>Данный </a:t>
            </a:r>
            <a:r>
              <a:rPr lang="ru-RU" dirty="0" err="1"/>
              <a:t>датасет</a:t>
            </a:r>
            <a:r>
              <a:rPr lang="ru-RU" dirty="0"/>
              <a:t> был выбран из гуманистических соображений</a:t>
            </a:r>
          </a:p>
          <a:p>
            <a:r>
              <a:rPr lang="ru-RU" dirty="0"/>
              <a:t>Главная идея этого набора – научить модель идентифицировать пневмококковую инфекцию на ранних стадиях</a:t>
            </a:r>
          </a:p>
        </p:txBody>
      </p:sp>
    </p:spTree>
    <p:extLst>
      <p:ext uri="{BB962C8B-B14F-4D97-AF65-F5344CB8AC3E}">
        <p14:creationId xmlns:p14="http://schemas.microsoft.com/office/powerpoint/2010/main" val="758152506"/>
      </p:ext>
    </p:extLst>
  </p:cSld>
  <p:clrMapOvr>
    <a:masterClrMapping/>
  </p:clrMapOvr>
</p:sld>
</file>

<file path=ppt/theme/theme1.xml><?xml version="1.0" encoding="utf-8"?>
<a:theme xmlns:a="http://schemas.openxmlformats.org/drawingml/2006/main" name="Атлас">
  <a:themeElements>
    <a:clrScheme name="Атлас">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Атла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TM16401371[[fn=Атлас]]</Template>
  <TotalTime>21</TotalTime>
  <Words>180</Words>
  <Application>Microsoft Office PowerPoint</Application>
  <PresentationFormat>Широкоэкранный</PresentationFormat>
  <Paragraphs>12</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Calibri Light</vt:lpstr>
      <vt:lpstr>Inter</vt:lpstr>
      <vt:lpstr>Rockwell</vt:lpstr>
      <vt:lpstr>Wingdings</vt:lpstr>
      <vt:lpstr>zeitung</vt:lpstr>
      <vt:lpstr>Атлас</vt:lpstr>
      <vt:lpstr>Датасет «Рентген грудной клетки (пневмония)» </vt:lpstr>
      <vt:lpstr>Описание датасета</vt:lpstr>
      <vt:lpstr>Описание датасета</vt:lpstr>
      <vt:lpstr>Описание датасета</vt:lpstr>
      <vt:lpstr>Статистика</vt:lpstr>
      <vt:lpstr>Примеры </vt:lpstr>
      <vt:lpstr>Итоги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Датасет «Рентген грудной клетки (пневмония)» </dc:title>
  <dc:creator>Ра По</dc:creator>
  <cp:lastModifiedBy>Ра По</cp:lastModifiedBy>
  <cp:revision>1</cp:revision>
  <dcterms:created xsi:type="dcterms:W3CDTF">2021-12-30T11:00:01Z</dcterms:created>
  <dcterms:modified xsi:type="dcterms:W3CDTF">2021-12-30T11:21:40Z</dcterms:modified>
</cp:coreProperties>
</file>