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0" r:id="rId3"/>
    <p:sldId id="353" r:id="rId5"/>
    <p:sldId id="471" r:id="rId6"/>
    <p:sldId id="506" r:id="rId7"/>
    <p:sldId id="507" r:id="rId8"/>
    <p:sldId id="510" r:id="rId9"/>
    <p:sldId id="509" r:id="rId10"/>
    <p:sldId id="511" r:id="rId11"/>
    <p:sldId id="512" r:id="rId12"/>
    <p:sldId id="513" r:id="rId13"/>
    <p:sldId id="491" r:id="rId14"/>
    <p:sldId id="498" r:id="rId15"/>
    <p:sldId id="499" r:id="rId16"/>
    <p:sldId id="500" r:id="rId17"/>
    <p:sldId id="501" r:id="rId18"/>
    <p:sldId id="502" r:id="rId19"/>
    <p:sldId id="505" r:id="rId20"/>
    <p:sldId id="297" r:id="rId21"/>
  </p:sldIdLst>
  <p:sldSz cx="12190095" cy="685927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4E4E"/>
    <a:srgbClr val="EA9F3E"/>
    <a:srgbClr val="6FA094"/>
    <a:srgbClr val="94BCB4"/>
    <a:srgbClr val="59503C"/>
    <a:srgbClr val="1FBCE4"/>
    <a:srgbClr val="C0266E"/>
    <a:srgbClr val="1678B8"/>
    <a:srgbClr val="156DA4"/>
    <a:srgbClr val="C62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1" autoAdjust="0"/>
    <p:restoredTop sz="50000" autoAdjust="0"/>
  </p:normalViewPr>
  <p:slideViewPr>
    <p:cSldViewPr snapToGrid="0" showGuides="1">
      <p:cViewPr varScale="1">
        <p:scale>
          <a:sx n="56" d="100"/>
          <a:sy n="56" d="100"/>
        </p:scale>
        <p:origin x="16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51948" y="642350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3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54012" y="342900"/>
            <a:ext cx="11482388" cy="6173786"/>
          </a:xfrm>
          <a:prstGeom prst="rect">
            <a:avLst/>
          </a:prstGeom>
          <a:noFill/>
          <a:ln>
            <a:solidFill>
              <a:srgbClr val="94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1592546" y="2198687"/>
            <a:ext cx="880218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4000" b="1" dirty="0">
                <a:solidFill>
                  <a:srgbClr val="944E4E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Differences between Chinese and Western treatments of Cyber Privacy</a:t>
            </a:r>
            <a:endParaRPr lang="zh-CN" altLang="en-US" sz="4000" b="1" dirty="0">
              <a:solidFill>
                <a:srgbClr val="944E4E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5240081" y="4226288"/>
            <a:ext cx="5094664" cy="400110"/>
          </a:xfrm>
          <a:prstGeom prst="rect">
            <a:avLst/>
          </a:prstGeom>
          <a:solidFill>
            <a:srgbClr val="944E4E"/>
          </a:solidFill>
          <a:ln>
            <a:solidFill>
              <a:schemeClr val="bg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Reported by</a:t>
            </a:r>
            <a:r>
              <a:rPr lang="zh-CN" altLang="en-US" sz="2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：</a:t>
            </a:r>
            <a:r>
              <a:rPr lang="zh-CN" sz="2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王天娇，黄冰衡</a:t>
            </a:r>
            <a:endParaRPr lang="zh-CN" sz="2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7" grpId="1"/>
      <p:bldP spid="1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4"/>
          <p:cNvSpPr txBox="1"/>
          <p:nvPr/>
        </p:nvSpPr>
        <p:spPr>
          <a:xfrm>
            <a:off x="1460336" y="2294562"/>
            <a:ext cx="10185127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willingness of the masses to protect their privacy,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 inclination of law and system.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4012" y="342900"/>
            <a:ext cx="11482388" cy="6173786"/>
          </a:xfrm>
          <a:prstGeom prst="rect">
            <a:avLst/>
          </a:prstGeom>
          <a:noFill/>
          <a:ln>
            <a:solidFill>
              <a:srgbClr val="94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33525" y="3395980"/>
            <a:ext cx="9505315" cy="1415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600" dirty="0">
                <a:sym typeface="+mn-ea"/>
              </a:rPr>
              <a:t>What has government done</a:t>
            </a:r>
            <a:r>
              <a:rPr lang="zh-CN" altLang="en-US" sz="4600" dirty="0">
                <a:sym typeface="+mn-ea"/>
              </a:rPr>
              <a:t>？</a:t>
            </a:r>
            <a:endParaRPr lang="zh-CN" altLang="en-US" sz="4600" dirty="0"/>
          </a:p>
          <a:p>
            <a:pPr algn="ctr" eaLnBrk="1" hangingPunct="1">
              <a:defRPr/>
            </a:pPr>
            <a:endParaRPr lang="zh-CN" altLang="en-US" sz="4600" b="1" noProof="1">
              <a:solidFill>
                <a:srgbClr val="944E4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176806" y="1407440"/>
            <a:ext cx="1836800" cy="1836800"/>
            <a:chOff x="3224754" y="2237368"/>
            <a:chExt cx="2194014" cy="2194014"/>
          </a:xfrm>
        </p:grpSpPr>
        <p:grpSp>
          <p:nvGrpSpPr>
            <p:cNvPr id="23" name="组合 22"/>
            <p:cNvGrpSpPr/>
            <p:nvPr/>
          </p:nvGrpSpPr>
          <p:grpSpPr>
            <a:xfrm>
              <a:off x="3462963" y="2475577"/>
              <a:ext cx="1717596" cy="1717596"/>
              <a:chOff x="7644571" y="1410943"/>
              <a:chExt cx="1597450" cy="1597450"/>
            </a:xfrm>
            <a:solidFill>
              <a:srgbClr val="944E4E"/>
            </a:solidFill>
          </p:grpSpPr>
          <p:sp>
            <p:nvSpPr>
              <p:cNvPr id="25" name="椭圆 24"/>
              <p:cNvSpPr/>
              <p:nvPr/>
            </p:nvSpPr>
            <p:spPr>
              <a:xfrm>
                <a:off x="7644571" y="1410943"/>
                <a:ext cx="1597450" cy="1597450"/>
              </a:xfrm>
              <a:prstGeom prst="ellipse">
                <a:avLst/>
              </a:prstGeom>
              <a:grpFill/>
              <a:ln>
                <a:solidFill>
                  <a:srgbClr val="944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_14"/>
              <p:cNvSpPr txBox="1">
                <a:spLocks noChangeArrowheads="1"/>
              </p:cNvSpPr>
              <p:nvPr/>
            </p:nvSpPr>
            <p:spPr bwMode="auto">
              <a:xfrm>
                <a:off x="7742903" y="1669218"/>
                <a:ext cx="1408258" cy="996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en-US" altLang="zh-CN" sz="4800" b="1" spc="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sz="4800" b="1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3224754" y="2237368"/>
              <a:ext cx="2194014" cy="2194014"/>
            </a:xfrm>
            <a:prstGeom prst="ellipse">
              <a:avLst/>
            </a:prstGeom>
            <a:noFill/>
            <a:ln>
              <a:solidFill>
                <a:srgbClr val="944E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373367"/>
            <a:ext cx="12190413" cy="675839"/>
            <a:chOff x="-3263900" y="545525"/>
            <a:chExt cx="12190413" cy="675839"/>
          </a:xfrm>
        </p:grpSpPr>
        <p:grpSp>
          <p:nvGrpSpPr>
            <p:cNvPr id="11" name="组合 10"/>
            <p:cNvGrpSpPr/>
            <p:nvPr/>
          </p:nvGrpSpPr>
          <p:grpSpPr>
            <a:xfrm>
              <a:off x="1012210" y="545525"/>
              <a:ext cx="3627350" cy="675839"/>
              <a:chOff x="1259860" y="728768"/>
              <a:chExt cx="3627350" cy="675839"/>
            </a:xfrm>
          </p:grpSpPr>
          <p:sp>
            <p:nvSpPr>
              <p:cNvPr id="15" name="TextBox 8"/>
              <p:cNvSpPr txBox="1">
                <a:spLocks noChangeArrowheads="1"/>
              </p:cNvSpPr>
              <p:nvPr/>
            </p:nvSpPr>
            <p:spPr bwMode="auto">
              <a:xfrm>
                <a:off x="1451618" y="882621"/>
                <a:ext cx="3255323" cy="368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rgbClr val="944E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Cyber privacy Act</a:t>
                </a:r>
                <a:endParaRPr lang="en-US" altLang="zh-CN" sz="2400" b="1" dirty="0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259860" y="728768"/>
                <a:ext cx="292715" cy="675839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594495" y="728768"/>
                <a:ext cx="292715" cy="675839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 flipH="1">
              <a:off x="-3263900" y="883444"/>
              <a:ext cx="4149271" cy="0"/>
            </a:xfrm>
            <a:prstGeom prst="line">
              <a:avLst/>
            </a:prstGeom>
            <a:ln>
              <a:solidFill>
                <a:srgbClr val="944E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745643" y="883444"/>
              <a:ext cx="4180870" cy="0"/>
            </a:xfrm>
            <a:prstGeom prst="line">
              <a:avLst/>
            </a:prstGeom>
            <a:ln>
              <a:solidFill>
                <a:srgbClr val="944E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连接符 26"/>
          <p:cNvCxnSpPr/>
          <p:nvPr/>
        </p:nvCxnSpPr>
        <p:spPr>
          <a:xfrm>
            <a:off x="1854691" y="3183887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467279" y="2398901"/>
            <a:ext cx="135099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America</a:t>
            </a:r>
            <a:endParaRPr lang="en-US" sz="2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854691" y="4552039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471089" y="3720698"/>
            <a:ext cx="2405380" cy="42862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European union</a:t>
            </a:r>
            <a:endParaRPr lang="en-US" altLang="zh-CN" sz="2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854691" y="5992199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467279" y="5149428"/>
            <a:ext cx="974725" cy="42862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</a:t>
            </a:r>
            <a:endParaRPr lang="en-US" sz="2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855731">
            <a:off x="1179123" y="2187845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944E4E"/>
          </a:soli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TextBox 159"/>
          <p:cNvSpPr txBox="1"/>
          <p:nvPr/>
        </p:nvSpPr>
        <p:spPr>
          <a:xfrm>
            <a:off x="1438208" y="2259025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5"/>
          <p:cNvSpPr/>
          <p:nvPr/>
        </p:nvSpPr>
        <p:spPr bwMode="auto">
          <a:xfrm rot="1855731">
            <a:off x="1159054" y="3509410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944E4E"/>
          </a:soli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TextBox 161"/>
          <p:cNvSpPr txBox="1"/>
          <p:nvPr/>
        </p:nvSpPr>
        <p:spPr>
          <a:xfrm>
            <a:off x="1418139" y="3580590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5"/>
          <p:cNvSpPr/>
          <p:nvPr/>
        </p:nvSpPr>
        <p:spPr bwMode="auto">
          <a:xfrm rot="1855731">
            <a:off x="1151685" y="4941671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944E4E"/>
          </a:soli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TextBox 163"/>
          <p:cNvSpPr txBox="1"/>
          <p:nvPr/>
        </p:nvSpPr>
        <p:spPr>
          <a:xfrm>
            <a:off x="1410770" y="5012851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5020" y="2007235"/>
            <a:ext cx="5610860" cy="4051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4" grpId="0"/>
      <p:bldP spid="36" grpId="0" animBg="1"/>
      <p:bldP spid="37" grpId="0"/>
      <p:bldP spid="38" grpId="0" animBg="1"/>
      <p:bldP spid="39" grpId="0"/>
      <p:bldP spid="40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373367"/>
            <a:ext cx="12190413" cy="675839"/>
            <a:chOff x="-3263900" y="545525"/>
            <a:chExt cx="12190413" cy="675839"/>
          </a:xfrm>
        </p:grpSpPr>
        <p:grpSp>
          <p:nvGrpSpPr>
            <p:cNvPr id="11" name="组合 10"/>
            <p:cNvGrpSpPr/>
            <p:nvPr/>
          </p:nvGrpSpPr>
          <p:grpSpPr>
            <a:xfrm>
              <a:off x="1012210" y="545525"/>
              <a:ext cx="3627350" cy="675839"/>
              <a:chOff x="1259860" y="728768"/>
              <a:chExt cx="3627350" cy="675839"/>
            </a:xfrm>
          </p:grpSpPr>
          <p:sp>
            <p:nvSpPr>
              <p:cNvPr id="15" name="TextBox 8"/>
              <p:cNvSpPr txBox="1">
                <a:spLocks noChangeArrowheads="1"/>
              </p:cNvSpPr>
              <p:nvPr/>
            </p:nvSpPr>
            <p:spPr bwMode="auto">
              <a:xfrm>
                <a:off x="1451618" y="821026"/>
                <a:ext cx="3255323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44E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America</a:t>
                </a:r>
                <a:endParaRPr lang="en-US" altLang="zh-CN" sz="3200" b="1" dirty="0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259860" y="728768"/>
                <a:ext cx="292715" cy="675839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594495" y="728768"/>
                <a:ext cx="292715" cy="675839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 flipH="1">
              <a:off x="-3263900" y="883444"/>
              <a:ext cx="4149271" cy="0"/>
            </a:xfrm>
            <a:prstGeom prst="line">
              <a:avLst/>
            </a:prstGeom>
            <a:ln>
              <a:solidFill>
                <a:srgbClr val="944E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745643" y="883444"/>
              <a:ext cx="4180870" cy="0"/>
            </a:xfrm>
            <a:prstGeom prst="line">
              <a:avLst/>
            </a:prstGeom>
            <a:ln>
              <a:solidFill>
                <a:srgbClr val="944E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 flipH="1">
            <a:off x="4572001" y="3107121"/>
            <a:ext cx="6163002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400404" y="3916692"/>
            <a:ext cx="5334598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569030" y="4711753"/>
            <a:ext cx="8165972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4267019" y="5503841"/>
            <a:ext cx="6467983" cy="0"/>
          </a:xfrm>
          <a:prstGeom prst="line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22"/>
          <p:cNvSpPr/>
          <p:nvPr/>
        </p:nvSpPr>
        <p:spPr>
          <a:xfrm>
            <a:off x="3246170" y="2157031"/>
            <a:ext cx="1650178" cy="1543264"/>
          </a:xfrm>
          <a:prstGeom prst="flowChartDecision">
            <a:avLst/>
          </a:prstGeom>
          <a:solidFill>
            <a:srgbClr val="9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NeueLT Pro 35 Th" pitchFamily="34" charset="0"/>
              </a:rPr>
              <a:t>1</a:t>
            </a:r>
            <a:endParaRPr lang="en-US" sz="2000">
              <a:latin typeface="HelveticaNeueLT Pro 35 Th" pitchFamily="34" charset="0"/>
            </a:endParaRPr>
          </a:p>
        </p:txBody>
      </p:sp>
      <p:sp>
        <p:nvSpPr>
          <p:cNvPr id="24" name="流程图: 决策 23"/>
          <p:cNvSpPr/>
          <p:nvPr/>
        </p:nvSpPr>
        <p:spPr>
          <a:xfrm>
            <a:off x="3036111" y="3876947"/>
            <a:ext cx="2004253" cy="1952492"/>
          </a:xfrm>
          <a:prstGeom prst="flowChartDecision">
            <a:avLst/>
          </a:prstGeom>
          <a:solidFill>
            <a:srgbClr val="9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HelveticaNeueLT Pro 35 Th" pitchFamily="34" charset="0"/>
              </a:rPr>
              <a:t>4</a:t>
            </a:r>
            <a:endParaRPr lang="zh-CN" altLang="en-US" sz="2000">
              <a:latin typeface="HelveticaNeueLT Pro 35 Th" pitchFamily="34" charset="0"/>
            </a:endParaRPr>
          </a:p>
        </p:txBody>
      </p:sp>
      <p:sp>
        <p:nvSpPr>
          <p:cNvPr id="25" name="流程图: 决策 24"/>
          <p:cNvSpPr/>
          <p:nvPr/>
        </p:nvSpPr>
        <p:spPr>
          <a:xfrm>
            <a:off x="1383258" y="2544799"/>
            <a:ext cx="2516969" cy="2451967"/>
          </a:xfrm>
          <a:prstGeom prst="flowChartDecision">
            <a:avLst/>
          </a:prstGeom>
          <a:solidFill>
            <a:srgbClr val="9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HelveticaNeueLT Pro 35 Th" pitchFamily="34" charset="0"/>
              </a:rPr>
              <a:t>3</a:t>
            </a:r>
            <a:endParaRPr lang="en-US" altLang="zh-CN" sz="2800">
              <a:latin typeface="HelveticaNeueLT Pro 35 Th" pitchFamily="34" charset="0"/>
            </a:endParaRPr>
          </a:p>
        </p:txBody>
      </p:sp>
      <p:sp>
        <p:nvSpPr>
          <p:cNvPr id="26" name="流程图: 决策 25"/>
          <p:cNvSpPr/>
          <p:nvPr/>
        </p:nvSpPr>
        <p:spPr>
          <a:xfrm>
            <a:off x="4163695" y="3176270"/>
            <a:ext cx="1382395" cy="1260475"/>
          </a:xfrm>
          <a:prstGeom prst="flowChartDecision">
            <a:avLst/>
          </a:prstGeom>
          <a:solidFill>
            <a:srgbClr val="9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HelveticaNeueLT Pro 35 Th" pitchFamily="34" charset="0"/>
              </a:rPr>
              <a:t>2</a:t>
            </a:r>
            <a:endParaRPr lang="en-US" altLang="zh-CN">
              <a:latin typeface="HelveticaNeueLT Pro 35 Th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04494" y="2523702"/>
            <a:ext cx="35452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l"/>
            <a:r>
              <a:rPr lang="en-US" altLang="zh-CN" sz="1600">
                <a:sym typeface="+mn-ea"/>
              </a:rPr>
              <a:t>1967-----</a:t>
            </a:r>
            <a:r>
              <a:rPr lang="zh-CN" altLang="en-US" sz="1600">
                <a:sym typeface="+mn-ea"/>
              </a:rPr>
              <a:t>Freedom of Information Act 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16575" y="3293110"/>
            <a:ext cx="355917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altLang="zh-CN" sz="1600">
                <a:sym typeface="+mn-ea"/>
              </a:rPr>
              <a:t>1974-----Privacy Act  </a:t>
            </a:r>
            <a:endParaRPr lang="en-US" altLang="zh-CN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lvl="0" algn="l"/>
            <a:r>
              <a:rPr lang="en-US" altLang="zh-CN" sz="1600">
                <a:solidFill>
                  <a:schemeClr val="accent6">
                    <a:lumMod val="75000"/>
                  </a:schemeClr>
                </a:solidFill>
                <a:sym typeface="+mn-ea"/>
              </a:rPr>
              <a:t>Restrain the federal government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12139" y="4075296"/>
            <a:ext cx="67779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>
                <a:sym typeface="+mn-ea"/>
              </a:rPr>
              <a:t>1988-----Children's Online Privacy Protection Act</a:t>
            </a:r>
            <a:endParaRPr lang="en-US" altLang="zh-CN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lvl="0" algn="l"/>
            <a:r>
              <a:rPr lang="en-US" altLang="zh-CN" sz="1600">
                <a:solidFill>
                  <a:schemeClr val="accent6">
                    <a:lumMod val="75000"/>
                  </a:schemeClr>
                </a:solidFill>
                <a:sym typeface="+mn-ea"/>
              </a:rPr>
              <a:t>Prevent children under the age of 13 from being collected user information.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88314" y="4996649"/>
            <a:ext cx="16135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>
                <a:sym typeface="+mn-ea"/>
              </a:rPr>
              <a:t>2018-----CCPA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2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bldLvl="0" animBg="1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9495" y="3375660"/>
            <a:ext cx="4011295" cy="225679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0" y="373367"/>
            <a:ext cx="12190413" cy="1071111"/>
            <a:chOff x="-3263900" y="545525"/>
            <a:chExt cx="12190413" cy="1071111"/>
          </a:xfrm>
        </p:grpSpPr>
        <p:grpSp>
          <p:nvGrpSpPr>
            <p:cNvPr id="11" name="组合 10"/>
            <p:cNvGrpSpPr/>
            <p:nvPr/>
          </p:nvGrpSpPr>
          <p:grpSpPr>
            <a:xfrm>
              <a:off x="1012210" y="545525"/>
              <a:ext cx="3627350" cy="1071111"/>
              <a:chOff x="1259860" y="728768"/>
              <a:chExt cx="3627350" cy="1071111"/>
            </a:xfrm>
          </p:grpSpPr>
          <p:sp>
            <p:nvSpPr>
              <p:cNvPr id="15" name="TextBox 8"/>
              <p:cNvSpPr txBox="1">
                <a:spLocks noChangeArrowheads="1"/>
              </p:cNvSpPr>
              <p:nvPr/>
            </p:nvSpPr>
            <p:spPr bwMode="auto">
              <a:xfrm>
                <a:off x="1451618" y="876589"/>
                <a:ext cx="3255323" cy="923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rgbClr val="944E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European Union</a:t>
                </a:r>
                <a:endParaRPr lang="en-US" altLang="zh-CN" sz="3200"/>
              </a:p>
              <a:p>
                <a:pPr algn="ctr"/>
                <a:endParaRPr lang="zh-CN" altLang="en-US" sz="3200" b="1" dirty="0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259860" y="728768"/>
                <a:ext cx="292715" cy="675839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594495" y="728768"/>
                <a:ext cx="292715" cy="675839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 flipH="1">
              <a:off x="-3263900" y="883444"/>
              <a:ext cx="4149271" cy="0"/>
            </a:xfrm>
            <a:prstGeom prst="line">
              <a:avLst/>
            </a:prstGeom>
            <a:ln>
              <a:solidFill>
                <a:srgbClr val="944E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745643" y="883444"/>
              <a:ext cx="4180870" cy="0"/>
            </a:xfrm>
            <a:prstGeom prst="line">
              <a:avLst/>
            </a:prstGeom>
            <a:ln>
              <a:solidFill>
                <a:srgbClr val="944E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19356" y="1444611"/>
            <a:ext cx="3656776" cy="4329337"/>
            <a:chOff x="4243088" y="2771472"/>
            <a:chExt cx="2718983" cy="3217387"/>
          </a:xfrm>
        </p:grpSpPr>
        <p:sp>
          <p:nvSpPr>
            <p:cNvPr id="22" name="Oval 274"/>
            <p:cNvSpPr>
              <a:spLocks noChangeArrowheads="1"/>
            </p:cNvSpPr>
            <p:nvPr/>
          </p:nvSpPr>
          <p:spPr bwMode="auto">
            <a:xfrm>
              <a:off x="4243088" y="2771472"/>
              <a:ext cx="1653905" cy="1654300"/>
            </a:xfrm>
            <a:prstGeom prst="ellipse">
              <a:avLst/>
            </a:prstGeom>
            <a:solidFill>
              <a:srgbClr val="944E4E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76"/>
            <p:cNvSpPr>
              <a:spLocks noChangeArrowheads="1"/>
            </p:cNvSpPr>
            <p:nvPr/>
          </p:nvSpPr>
          <p:spPr bwMode="auto">
            <a:xfrm>
              <a:off x="4945523" y="3972859"/>
              <a:ext cx="2016548" cy="2016000"/>
            </a:xfrm>
            <a:prstGeom prst="ellipse">
              <a:avLst/>
            </a:prstGeom>
            <a:solidFill>
              <a:srgbClr val="94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31573" y="3198932"/>
              <a:ext cx="959413" cy="799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sym typeface="+mn-ea"/>
                </a:rPr>
                <a:t>1995-----</a:t>
              </a:r>
              <a:r>
                <a:rPr sz="1600">
                  <a:sym typeface="+mn-ea"/>
                </a:rPr>
                <a:t>《</a:t>
              </a:r>
              <a:r>
                <a:rPr lang="en-US" altLang="zh-CN" sz="1600">
                  <a:sym typeface="+mn-ea"/>
                </a:rPr>
                <a:t>Data Protection Directive</a:t>
              </a:r>
              <a:r>
                <a:rPr sz="1600">
                  <a:sym typeface="+mn-ea"/>
                </a:rPr>
                <a:t>》</a:t>
              </a:r>
              <a:endParaRPr lang="zh-CN" altLang="en-US" sz="16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57550" y="4553861"/>
              <a:ext cx="1792761" cy="982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sym typeface="+mn-ea"/>
                </a:rPr>
                <a:t>2018.5.25---</a:t>
              </a:r>
              <a:r>
                <a:rPr sz="2000">
                  <a:solidFill>
                    <a:schemeClr val="bg1"/>
                  </a:solidFill>
                  <a:sym typeface="+mn-ea"/>
                </a:rPr>
                <a:t>《</a:t>
              </a:r>
              <a:r>
                <a:rPr lang="en-US" altLang="zh-CN" sz="2000">
                  <a:solidFill>
                    <a:schemeClr val="bg1"/>
                  </a:solidFill>
                  <a:sym typeface="+mn-ea"/>
                </a:rPr>
                <a:t>General Data Protection Regulation</a:t>
              </a:r>
              <a:r>
                <a:rPr sz="2000">
                  <a:solidFill>
                    <a:schemeClr val="bg1"/>
                  </a:solidFill>
                  <a:sym typeface="+mn-ea"/>
                </a:rPr>
                <a:t>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276090" y="3910330"/>
            <a:ext cx="285813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The strictest protection of cyber privacy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373367"/>
            <a:ext cx="12190413" cy="675839"/>
            <a:chOff x="-3263900" y="545525"/>
            <a:chExt cx="12190413" cy="675839"/>
          </a:xfrm>
        </p:grpSpPr>
        <p:grpSp>
          <p:nvGrpSpPr>
            <p:cNvPr id="11" name="组合 10"/>
            <p:cNvGrpSpPr/>
            <p:nvPr/>
          </p:nvGrpSpPr>
          <p:grpSpPr>
            <a:xfrm>
              <a:off x="1012210" y="545525"/>
              <a:ext cx="3627350" cy="675839"/>
              <a:chOff x="1259860" y="728768"/>
              <a:chExt cx="3627350" cy="675839"/>
            </a:xfrm>
          </p:grpSpPr>
          <p:sp>
            <p:nvSpPr>
              <p:cNvPr id="15" name="TextBox 8"/>
              <p:cNvSpPr txBox="1">
                <a:spLocks noChangeArrowheads="1"/>
              </p:cNvSpPr>
              <p:nvPr/>
            </p:nvSpPr>
            <p:spPr bwMode="auto">
              <a:xfrm>
                <a:off x="1450983" y="820391"/>
                <a:ext cx="3255323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44E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China</a:t>
                </a:r>
                <a:endParaRPr lang="en-US" altLang="zh-CN" sz="3200" b="1" dirty="0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259860" y="728768"/>
                <a:ext cx="292715" cy="675839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594495" y="728768"/>
                <a:ext cx="292715" cy="675839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 flipH="1">
              <a:off x="-3263900" y="883444"/>
              <a:ext cx="4149271" cy="0"/>
            </a:xfrm>
            <a:prstGeom prst="line">
              <a:avLst/>
            </a:prstGeom>
            <a:ln>
              <a:solidFill>
                <a:srgbClr val="944E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745643" y="883444"/>
              <a:ext cx="4180870" cy="0"/>
            </a:xfrm>
            <a:prstGeom prst="line">
              <a:avLst/>
            </a:prstGeom>
            <a:ln>
              <a:solidFill>
                <a:srgbClr val="944E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336675" y="1486535"/>
            <a:ext cx="8713470" cy="3000375"/>
            <a:chOff x="132970" y="1110809"/>
            <a:chExt cx="8193641" cy="2139959"/>
          </a:xfrm>
        </p:grpSpPr>
        <p:sp>
          <p:nvSpPr>
            <p:cNvPr id="20" name="流程图: 数据 5"/>
            <p:cNvSpPr/>
            <p:nvPr/>
          </p:nvSpPr>
          <p:spPr>
            <a:xfrm>
              <a:off x="930581" y="1391785"/>
              <a:ext cx="2030283" cy="1096716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3871"/>
                <a:gd name="connsiteY0-2" fmla="*/ 10000 h 10000"/>
                <a:gd name="connsiteX1-3" fmla="*/ 2000 w 13871"/>
                <a:gd name="connsiteY1-4" fmla="*/ 0 h 10000"/>
                <a:gd name="connsiteX2-5" fmla="*/ 13871 w 13871"/>
                <a:gd name="connsiteY2-6" fmla="*/ 2910 h 10000"/>
                <a:gd name="connsiteX3-7" fmla="*/ 8000 w 13871"/>
                <a:gd name="connsiteY3-8" fmla="*/ 10000 h 10000"/>
                <a:gd name="connsiteX4-9" fmla="*/ 0 w 13871"/>
                <a:gd name="connsiteY4-10" fmla="*/ 10000 h 10000"/>
                <a:gd name="connsiteX0-11" fmla="*/ 0 w 13871"/>
                <a:gd name="connsiteY0-12" fmla="*/ 8360 h 8360"/>
                <a:gd name="connsiteX1-13" fmla="*/ 11153 w 13871"/>
                <a:gd name="connsiteY1-14" fmla="*/ 0 h 8360"/>
                <a:gd name="connsiteX2-15" fmla="*/ 13871 w 13871"/>
                <a:gd name="connsiteY2-16" fmla="*/ 1270 h 8360"/>
                <a:gd name="connsiteX3-17" fmla="*/ 8000 w 13871"/>
                <a:gd name="connsiteY3-18" fmla="*/ 8360 h 8360"/>
                <a:gd name="connsiteX4-19" fmla="*/ 0 w 13871"/>
                <a:gd name="connsiteY4-20" fmla="*/ 8360 h 8360"/>
                <a:gd name="connsiteX0-21" fmla="*/ 0 w 16221"/>
                <a:gd name="connsiteY0-22" fmla="*/ 5063 h 10000"/>
                <a:gd name="connsiteX1-23" fmla="*/ 14262 w 16221"/>
                <a:gd name="connsiteY1-24" fmla="*/ 0 h 10000"/>
                <a:gd name="connsiteX2-25" fmla="*/ 16221 w 16221"/>
                <a:gd name="connsiteY2-26" fmla="*/ 1519 h 10000"/>
                <a:gd name="connsiteX3-27" fmla="*/ 11988 w 16221"/>
                <a:gd name="connsiteY3-28" fmla="*/ 10000 h 10000"/>
                <a:gd name="connsiteX4-29" fmla="*/ 0 w 16221"/>
                <a:gd name="connsiteY4-30" fmla="*/ 5063 h 10000"/>
                <a:gd name="connsiteX0-31" fmla="*/ 0 w 16221"/>
                <a:gd name="connsiteY0-32" fmla="*/ 7246 h 12183"/>
                <a:gd name="connsiteX1-33" fmla="*/ 10250 w 16221"/>
                <a:gd name="connsiteY1-34" fmla="*/ 0 h 12183"/>
                <a:gd name="connsiteX2-35" fmla="*/ 16221 w 16221"/>
                <a:gd name="connsiteY2-36" fmla="*/ 3702 h 12183"/>
                <a:gd name="connsiteX3-37" fmla="*/ 11988 w 16221"/>
                <a:gd name="connsiteY3-38" fmla="*/ 12183 h 12183"/>
                <a:gd name="connsiteX4-39" fmla="*/ 0 w 16221"/>
                <a:gd name="connsiteY4-40" fmla="*/ 7246 h 12183"/>
                <a:gd name="connsiteX0-41" fmla="*/ 0 w 16221"/>
                <a:gd name="connsiteY0-42" fmla="*/ 7246 h 13132"/>
                <a:gd name="connsiteX1-43" fmla="*/ 10250 w 16221"/>
                <a:gd name="connsiteY1-44" fmla="*/ 0 h 13132"/>
                <a:gd name="connsiteX2-45" fmla="*/ 16221 w 16221"/>
                <a:gd name="connsiteY2-46" fmla="*/ 3702 h 13132"/>
                <a:gd name="connsiteX3-47" fmla="*/ 3412 w 16221"/>
                <a:gd name="connsiteY3-48" fmla="*/ 13132 h 13132"/>
                <a:gd name="connsiteX4-49" fmla="*/ 0 w 16221"/>
                <a:gd name="connsiteY4-50" fmla="*/ 7246 h 13132"/>
                <a:gd name="connsiteX0-51" fmla="*/ 0 w 16279"/>
                <a:gd name="connsiteY0-52" fmla="*/ 7246 h 13132"/>
                <a:gd name="connsiteX1-53" fmla="*/ 10250 w 16279"/>
                <a:gd name="connsiteY1-54" fmla="*/ 0 h 13132"/>
                <a:gd name="connsiteX2-55" fmla="*/ 16279 w 16279"/>
                <a:gd name="connsiteY2-56" fmla="*/ 3765 h 13132"/>
                <a:gd name="connsiteX3-57" fmla="*/ 3412 w 16279"/>
                <a:gd name="connsiteY3-58" fmla="*/ 13132 h 13132"/>
                <a:gd name="connsiteX4-59" fmla="*/ 0 w 16279"/>
                <a:gd name="connsiteY4-60" fmla="*/ 7246 h 13132"/>
                <a:gd name="connsiteX0-61" fmla="*/ 0 w 16301"/>
                <a:gd name="connsiteY0-62" fmla="*/ 7246 h 13132"/>
                <a:gd name="connsiteX1-63" fmla="*/ 10250 w 16301"/>
                <a:gd name="connsiteY1-64" fmla="*/ 0 h 13132"/>
                <a:gd name="connsiteX2-65" fmla="*/ 16301 w 16301"/>
                <a:gd name="connsiteY2-66" fmla="*/ 3812 h 13132"/>
                <a:gd name="connsiteX3-67" fmla="*/ 3412 w 16301"/>
                <a:gd name="connsiteY3-68" fmla="*/ 13132 h 13132"/>
                <a:gd name="connsiteX4-69" fmla="*/ 0 w 16301"/>
                <a:gd name="connsiteY4-70" fmla="*/ 7246 h 13132"/>
                <a:gd name="connsiteX0-71" fmla="*/ 0 w 16366"/>
                <a:gd name="connsiteY0-72" fmla="*/ 7246 h 13132"/>
                <a:gd name="connsiteX1-73" fmla="*/ 10250 w 16366"/>
                <a:gd name="connsiteY1-74" fmla="*/ 0 h 13132"/>
                <a:gd name="connsiteX2-75" fmla="*/ 16366 w 16366"/>
                <a:gd name="connsiteY2-76" fmla="*/ 3836 h 13132"/>
                <a:gd name="connsiteX3-77" fmla="*/ 3412 w 16366"/>
                <a:gd name="connsiteY3-78" fmla="*/ 13132 h 13132"/>
                <a:gd name="connsiteX4-79" fmla="*/ 0 w 16366"/>
                <a:gd name="connsiteY4-80" fmla="*/ 7246 h 13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366" h="13132">
                  <a:moveTo>
                    <a:pt x="0" y="7246"/>
                  </a:moveTo>
                  <a:lnTo>
                    <a:pt x="10250" y="0"/>
                  </a:lnTo>
                  <a:lnTo>
                    <a:pt x="16366" y="3836"/>
                  </a:lnTo>
                  <a:lnTo>
                    <a:pt x="3412" y="13132"/>
                  </a:lnTo>
                  <a:lnTo>
                    <a:pt x="0" y="7246"/>
                  </a:lnTo>
                  <a:close/>
                </a:path>
              </a:pathLst>
            </a:custGeom>
            <a:solidFill>
              <a:schemeClr val="bg1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/>
            <p:nvPr/>
          </p:nvSpPr>
          <p:spPr>
            <a:xfrm flipH="1">
              <a:off x="132970" y="1110809"/>
              <a:ext cx="2827894" cy="603646"/>
            </a:xfrm>
            <a:prstGeom prst="rect">
              <a:avLst/>
            </a:prstGeom>
            <a:solidFill>
              <a:srgbClr val="94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>
                  <a:sym typeface="+mn-ea"/>
                </a:rPr>
                <a:t>2009-----</a:t>
              </a:r>
              <a:r>
                <a:rPr sz="1600">
                  <a:sym typeface="+mn-ea"/>
                </a:rPr>
                <a:t>《中华人民共和国侵权责任法》</a:t>
              </a:r>
              <a:endParaRPr sz="1600">
                <a:sym typeface="+mn-ea"/>
              </a:endParaRPr>
            </a:p>
            <a:p>
              <a:pPr algn="ctr">
                <a:defRPr/>
              </a:pPr>
              <a:endParaRPr lang="zh-CN" altLang="en-US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75366" y="1212323"/>
              <a:ext cx="3741521" cy="2583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758475" y="2102384"/>
              <a:ext cx="3741521" cy="2583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585090" y="2992446"/>
              <a:ext cx="3741521" cy="2583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9765" y="2467610"/>
            <a:ext cx="5514975" cy="41363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39765" y="1310640"/>
            <a:ext cx="5341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Ren Zhengfei: China should enact privacy protection </a:t>
            </a:r>
            <a:r>
              <a:rPr lang="en-US" altLang="zh-CN">
                <a:sym typeface="+mn-ea"/>
              </a:rPr>
              <a:t>Act</a:t>
            </a:r>
            <a:r>
              <a:rPr lang="zh-CN" altLang="en-US">
                <a:sym typeface="+mn-ea"/>
              </a:rPr>
              <a:t> and it should be very strict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370827"/>
            <a:ext cx="12190730" cy="965701"/>
            <a:chOff x="-3263900" y="542985"/>
            <a:chExt cx="12190730" cy="965701"/>
          </a:xfrm>
        </p:grpSpPr>
        <p:grpSp>
          <p:nvGrpSpPr>
            <p:cNvPr id="11" name="组合 10"/>
            <p:cNvGrpSpPr/>
            <p:nvPr/>
          </p:nvGrpSpPr>
          <p:grpSpPr>
            <a:xfrm>
              <a:off x="-193020" y="542985"/>
              <a:ext cx="6018760" cy="965701"/>
              <a:chOff x="54630" y="726228"/>
              <a:chExt cx="6018760" cy="965701"/>
            </a:xfrm>
          </p:grpSpPr>
          <p:sp>
            <p:nvSpPr>
              <p:cNvPr id="15" name="TextBox 8"/>
              <p:cNvSpPr txBox="1">
                <a:spLocks noChangeArrowheads="1"/>
              </p:cNvSpPr>
              <p:nvPr/>
            </p:nvSpPr>
            <p:spPr bwMode="auto">
              <a:xfrm>
                <a:off x="349905" y="891829"/>
                <a:ext cx="5458460" cy="800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buClrTx/>
                  <a:buSzTx/>
                  <a:buFontTx/>
                </a:pPr>
                <a:r>
                  <a:rPr lang="zh-CN" altLang="en-US" sz="2000" b="1" dirty="0">
                    <a:solidFill>
                      <a:srgbClr val="944E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Two ways to protect </a:t>
                </a:r>
                <a:r>
                  <a:rPr lang="en-US" altLang="zh-CN" sz="2000" b="1" dirty="0">
                    <a:solidFill>
                      <a:srgbClr val="944E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cyber </a:t>
                </a:r>
                <a:r>
                  <a:rPr lang="zh-CN" altLang="en-US" sz="2000" b="1" dirty="0">
                    <a:solidFill>
                      <a:srgbClr val="944E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privacy</a:t>
                </a:r>
                <a:endParaRPr lang="zh-CN" altLang="en-US" sz="3200" b="1" dirty="0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zh-CN" altLang="en-US" sz="3200" b="1" dirty="0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4630" y="726228"/>
                <a:ext cx="292715" cy="675839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780675" y="728768"/>
                <a:ext cx="292715" cy="675839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 flipH="1">
              <a:off x="-3263900" y="878278"/>
              <a:ext cx="3070860" cy="5080"/>
            </a:xfrm>
            <a:prstGeom prst="line">
              <a:avLst/>
            </a:prstGeom>
            <a:ln>
              <a:solidFill>
                <a:srgbClr val="944E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825490" y="883358"/>
              <a:ext cx="3101340" cy="4445"/>
            </a:xfrm>
            <a:prstGeom prst="line">
              <a:avLst/>
            </a:prstGeom>
            <a:ln>
              <a:solidFill>
                <a:srgbClr val="944E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883920" y="1090295"/>
            <a:ext cx="4987925" cy="5615222"/>
            <a:chOff x="5053504" y="1599467"/>
            <a:chExt cx="6356350" cy="6203476"/>
          </a:xfrm>
        </p:grpSpPr>
        <p:grpSp>
          <p:nvGrpSpPr>
            <p:cNvPr id="22" name="1"/>
            <p:cNvGrpSpPr/>
            <p:nvPr>
              <p:custDataLst>
                <p:tags r:id="rId1"/>
              </p:custDataLst>
            </p:nvPr>
          </p:nvGrpSpPr>
          <p:grpSpPr bwMode="auto">
            <a:xfrm>
              <a:off x="5053504" y="1599467"/>
              <a:ext cx="6356350" cy="2536007"/>
              <a:chOff x="0" y="28562"/>
              <a:chExt cx="12192000" cy="518814"/>
            </a:xfrm>
          </p:grpSpPr>
          <p:sp>
            <p:nvSpPr>
              <p:cNvPr id="30" name="品 2"/>
              <p:cNvSpPr>
                <a:spLocks noChangeArrowheads="1"/>
              </p:cNvSpPr>
              <p:nvPr/>
            </p:nvSpPr>
            <p:spPr bwMode="auto">
              <a:xfrm>
                <a:off x="0" y="28562"/>
                <a:ext cx="12192000" cy="518814"/>
              </a:xfrm>
              <a:prstGeom prst="rect">
                <a:avLst/>
              </a:prstGeom>
              <a:noFill/>
              <a:ln w="12700">
                <a:solidFill>
                  <a:srgbClr val="944E4E"/>
                </a:solidFill>
                <a:bevel/>
              </a:ln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2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1" name="品 3"/>
              <p:cNvSpPr>
                <a:spLocks noChangeArrowheads="1"/>
              </p:cNvSpPr>
              <p:nvPr/>
            </p:nvSpPr>
            <p:spPr bwMode="auto">
              <a:xfrm flipV="1">
                <a:off x="0" y="28562"/>
                <a:ext cx="12192000" cy="24455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2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3" name="1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339255" y="2309333"/>
              <a:ext cx="5837238" cy="179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1050"/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>
                  <a:sym typeface="+mn-ea"/>
                </a:rPr>
                <a:t>Advantage</a:t>
              </a:r>
              <a:r>
                <a:rPr sz="1400">
                  <a:solidFill>
                    <a:schemeClr val="accent6">
                      <a:lumMod val="75000"/>
                    </a:schemeClr>
                  </a:solidFill>
                  <a:sym typeface="+mn-ea"/>
                </a:rPr>
                <a:t>：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sym typeface="+mn-ea"/>
                </a:rPr>
                <a:t> enacting laws can protect privacy strongly  </a:t>
              </a:r>
              <a:endParaRPr lang="en-US" altLang="zh-CN"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>
                  <a:sym typeface="+mn-ea"/>
                </a:rPr>
                <a:t>Shortcoming</a:t>
              </a:r>
              <a:r>
                <a:rPr sz="1400">
                  <a:solidFill>
                    <a:schemeClr val="accent6">
                      <a:lumMod val="75000"/>
                    </a:schemeClr>
                  </a:solidFill>
                  <a:sym typeface="+mn-ea"/>
                </a:rPr>
                <a:t>：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sym typeface="+mn-ea"/>
                </a:rPr>
                <a:t>the inelastic laws will curb economic development and hinder the development of new network technology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4" name="8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5053504" y="4831990"/>
              <a:ext cx="6356350" cy="2766105"/>
              <a:chOff x="0" y="28562"/>
              <a:chExt cx="12192000" cy="870354"/>
            </a:xfrm>
          </p:grpSpPr>
          <p:sp>
            <p:nvSpPr>
              <p:cNvPr id="28" name="9"/>
              <p:cNvSpPr>
                <a:spLocks noChangeArrowheads="1"/>
              </p:cNvSpPr>
              <p:nvPr/>
            </p:nvSpPr>
            <p:spPr bwMode="auto">
              <a:xfrm>
                <a:off x="0" y="28562"/>
                <a:ext cx="12192000" cy="870354"/>
              </a:xfrm>
              <a:prstGeom prst="rect">
                <a:avLst/>
              </a:prstGeom>
              <a:noFill/>
              <a:ln w="12700">
                <a:solidFill>
                  <a:srgbClr val="944E4E"/>
                </a:solidFill>
                <a:bevel/>
              </a:ln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2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9" name="10"/>
              <p:cNvSpPr>
                <a:spLocks noChangeArrowheads="1"/>
              </p:cNvSpPr>
              <p:nvPr/>
            </p:nvSpPr>
            <p:spPr bwMode="auto">
              <a:xfrm flipV="1">
                <a:off x="0" y="28562"/>
                <a:ext cx="12192000" cy="17136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2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5" name="1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77342" y="5649267"/>
              <a:ext cx="5746751" cy="2153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>
                  <a:sym typeface="+mn-ea"/>
                </a:rPr>
                <a:t>Advantage</a:t>
              </a:r>
              <a:r>
                <a:rPr sz="1400">
                  <a:solidFill>
                    <a:schemeClr val="accent6">
                      <a:lumMod val="75000"/>
                    </a:schemeClr>
                  </a:solidFill>
                  <a:sym typeface="+mn-ea"/>
                </a:rPr>
                <a:t>：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sym typeface="+mn-ea"/>
                </a:rPr>
                <a:t> The flexibility of industry self-discipline is good, which can provide space for self adjustment of network economy</a:t>
              </a:r>
              <a:endParaRPr lang="en-US" altLang="zh-CN"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>
                  <a:sym typeface="+mn-ea"/>
                </a:rPr>
                <a:t>Shortcoming</a:t>
              </a:r>
              <a:r>
                <a:rPr sz="1400">
                  <a:solidFill>
                    <a:schemeClr val="accent6">
                      <a:lumMod val="75000"/>
                    </a:schemeClr>
                  </a:solidFill>
                  <a:sym typeface="+mn-ea"/>
                </a:rPr>
                <a:t>：No legal restriction will urge enterprises to violate the right of network privacy for the sake of interests</a:t>
              </a:r>
              <a:endParaRPr sz="1050">
                <a:solidFill>
                  <a:schemeClr val="accent6">
                    <a:lumMod val="75000"/>
                  </a:schemeClr>
                </a:solidFill>
                <a:sym typeface="+mn-ea"/>
              </a:endParaRPr>
            </a:p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861509" y="1871471"/>
              <a:ext cx="2315162" cy="440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1.Enact laws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7" name="1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232671" y="5148160"/>
              <a:ext cx="4723846" cy="440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Industry self-discipline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315" y="1470025"/>
            <a:ext cx="3738245" cy="3746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23075" y="2978785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Enact laws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342755" y="2563495"/>
            <a:ext cx="1245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ym typeface="+mn-ea"/>
              </a:rPr>
              <a:t>Industry self-discipline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373367"/>
            <a:ext cx="12190413" cy="675839"/>
            <a:chOff x="-3263900" y="545525"/>
            <a:chExt cx="12190413" cy="675839"/>
          </a:xfrm>
        </p:grpSpPr>
        <p:grpSp>
          <p:nvGrpSpPr>
            <p:cNvPr id="11" name="组合 10"/>
            <p:cNvGrpSpPr/>
            <p:nvPr/>
          </p:nvGrpSpPr>
          <p:grpSpPr>
            <a:xfrm>
              <a:off x="1012210" y="545525"/>
              <a:ext cx="3627350" cy="675839"/>
              <a:chOff x="1259860" y="728768"/>
              <a:chExt cx="3627350" cy="675839"/>
            </a:xfrm>
          </p:grpSpPr>
          <p:sp>
            <p:nvSpPr>
              <p:cNvPr id="15" name="TextBox 8"/>
              <p:cNvSpPr txBox="1">
                <a:spLocks noChangeArrowheads="1"/>
              </p:cNvSpPr>
              <p:nvPr/>
            </p:nvSpPr>
            <p:spPr bwMode="auto">
              <a:xfrm>
                <a:off x="1416693" y="821026"/>
                <a:ext cx="3255323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944E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Summary</a:t>
                </a:r>
                <a:endParaRPr lang="zh-CN" altLang="en-US" sz="3200" b="1" dirty="0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259860" y="728768"/>
                <a:ext cx="292715" cy="675839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594495" y="728768"/>
                <a:ext cx="292715" cy="675839"/>
              </a:xfrm>
              <a:prstGeom prst="rect">
                <a:avLst/>
              </a:prstGeom>
              <a:solidFill>
                <a:srgbClr val="944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44E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 flipH="1">
              <a:off x="-3263900" y="883444"/>
              <a:ext cx="4149271" cy="0"/>
            </a:xfrm>
            <a:prstGeom prst="line">
              <a:avLst/>
            </a:prstGeom>
            <a:ln>
              <a:solidFill>
                <a:srgbClr val="944E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745643" y="883444"/>
              <a:ext cx="4180870" cy="0"/>
            </a:xfrm>
            <a:prstGeom prst="line">
              <a:avLst/>
            </a:prstGeom>
            <a:ln>
              <a:solidFill>
                <a:srgbClr val="944E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42"/>
          <p:cNvGrpSpPr/>
          <p:nvPr/>
        </p:nvGrpSpPr>
        <p:grpSpPr>
          <a:xfrm>
            <a:off x="8595899" y="1735982"/>
            <a:ext cx="1329624" cy="1016000"/>
            <a:chOff x="5026025" y="3435350"/>
            <a:chExt cx="1770063" cy="1352551"/>
          </a:xfrm>
          <a:solidFill>
            <a:srgbClr val="944E4E"/>
          </a:solidFill>
        </p:grpSpPr>
        <p:sp>
          <p:nvSpPr>
            <p:cNvPr id="20" name="Freeform 5"/>
            <p:cNvSpPr/>
            <p:nvPr/>
          </p:nvSpPr>
          <p:spPr bwMode="auto">
            <a:xfrm>
              <a:off x="5397500" y="3484563"/>
              <a:ext cx="1030288" cy="1303338"/>
            </a:xfrm>
            <a:custGeom>
              <a:avLst/>
              <a:gdLst>
                <a:gd name="T0" fmla="*/ 89 w 274"/>
                <a:gd name="T1" fmla="*/ 160 h 345"/>
                <a:gd name="T2" fmla="*/ 8 w 274"/>
                <a:gd name="T3" fmla="*/ 345 h 345"/>
                <a:gd name="T4" fmla="*/ 265 w 274"/>
                <a:gd name="T5" fmla="*/ 345 h 345"/>
                <a:gd name="T6" fmla="*/ 184 w 274"/>
                <a:gd name="T7" fmla="*/ 160 h 345"/>
                <a:gd name="T8" fmla="*/ 226 w 274"/>
                <a:gd name="T9" fmla="*/ 88 h 345"/>
                <a:gd name="T10" fmla="*/ 137 w 274"/>
                <a:gd name="T11" fmla="*/ 0 h 345"/>
                <a:gd name="T12" fmla="*/ 47 w 274"/>
                <a:gd name="T13" fmla="*/ 86 h 345"/>
                <a:gd name="T14" fmla="*/ 89 w 274"/>
                <a:gd name="T15" fmla="*/ 16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4" h="345">
                  <a:moveTo>
                    <a:pt x="89" y="160"/>
                  </a:moveTo>
                  <a:cubicBezTo>
                    <a:pt x="13" y="191"/>
                    <a:pt x="0" y="272"/>
                    <a:pt x="8" y="345"/>
                  </a:cubicBezTo>
                  <a:cubicBezTo>
                    <a:pt x="265" y="345"/>
                    <a:pt x="265" y="345"/>
                    <a:pt x="265" y="345"/>
                  </a:cubicBezTo>
                  <a:cubicBezTo>
                    <a:pt x="274" y="272"/>
                    <a:pt x="261" y="191"/>
                    <a:pt x="184" y="160"/>
                  </a:cubicBezTo>
                  <a:cubicBezTo>
                    <a:pt x="209" y="145"/>
                    <a:pt x="225" y="118"/>
                    <a:pt x="226" y="88"/>
                  </a:cubicBezTo>
                  <a:cubicBezTo>
                    <a:pt x="226" y="40"/>
                    <a:pt x="187" y="1"/>
                    <a:pt x="137" y="0"/>
                  </a:cubicBezTo>
                  <a:cubicBezTo>
                    <a:pt x="88" y="0"/>
                    <a:pt x="48" y="38"/>
                    <a:pt x="47" y="86"/>
                  </a:cubicBezTo>
                  <a:cubicBezTo>
                    <a:pt x="47" y="117"/>
                    <a:pt x="64" y="145"/>
                    <a:pt x="89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6210300" y="3435350"/>
              <a:ext cx="585788" cy="1027113"/>
            </a:xfrm>
            <a:custGeom>
              <a:avLst/>
              <a:gdLst>
                <a:gd name="T0" fmla="*/ 0 w 156"/>
                <a:gd name="T1" fmla="*/ 173 h 272"/>
                <a:gd name="T2" fmla="*/ 70 w 156"/>
                <a:gd name="T3" fmla="*/ 272 h 272"/>
                <a:gd name="T4" fmla="*/ 151 w 156"/>
                <a:gd name="T5" fmla="*/ 271 h 272"/>
                <a:gd name="T6" fmla="*/ 91 w 156"/>
                <a:gd name="T7" fmla="*/ 136 h 272"/>
                <a:gd name="T8" fmla="*/ 122 w 156"/>
                <a:gd name="T9" fmla="*/ 82 h 272"/>
                <a:gd name="T10" fmla="*/ 8 w 156"/>
                <a:gd name="T11" fmla="*/ 40 h 272"/>
                <a:gd name="T12" fmla="*/ 0 w 156"/>
                <a:gd name="T13" fmla="*/ 17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72">
                  <a:moveTo>
                    <a:pt x="0" y="173"/>
                  </a:moveTo>
                  <a:cubicBezTo>
                    <a:pt x="39" y="188"/>
                    <a:pt x="64" y="230"/>
                    <a:pt x="70" y="272"/>
                  </a:cubicBezTo>
                  <a:cubicBezTo>
                    <a:pt x="151" y="271"/>
                    <a:pt x="151" y="271"/>
                    <a:pt x="151" y="271"/>
                  </a:cubicBezTo>
                  <a:cubicBezTo>
                    <a:pt x="156" y="218"/>
                    <a:pt x="147" y="158"/>
                    <a:pt x="91" y="136"/>
                  </a:cubicBezTo>
                  <a:cubicBezTo>
                    <a:pt x="110" y="125"/>
                    <a:pt x="122" y="105"/>
                    <a:pt x="122" y="82"/>
                  </a:cubicBezTo>
                  <a:cubicBezTo>
                    <a:pt x="121" y="25"/>
                    <a:pt x="47" y="0"/>
                    <a:pt x="8" y="40"/>
                  </a:cubicBezTo>
                  <a:cubicBezTo>
                    <a:pt x="47" y="75"/>
                    <a:pt x="35" y="147"/>
                    <a:pt x="0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5026025" y="3435350"/>
              <a:ext cx="590550" cy="1027113"/>
            </a:xfrm>
            <a:custGeom>
              <a:avLst/>
              <a:gdLst>
                <a:gd name="T0" fmla="*/ 5 w 157"/>
                <a:gd name="T1" fmla="*/ 271 h 272"/>
                <a:gd name="T2" fmla="*/ 86 w 157"/>
                <a:gd name="T3" fmla="*/ 272 h 272"/>
                <a:gd name="T4" fmla="*/ 157 w 157"/>
                <a:gd name="T5" fmla="*/ 173 h 272"/>
                <a:gd name="T6" fmla="*/ 148 w 157"/>
                <a:gd name="T7" fmla="*/ 40 h 272"/>
                <a:gd name="T8" fmla="*/ 34 w 157"/>
                <a:gd name="T9" fmla="*/ 82 h 272"/>
                <a:gd name="T10" fmla="*/ 65 w 157"/>
                <a:gd name="T11" fmla="*/ 136 h 272"/>
                <a:gd name="T12" fmla="*/ 5 w 157"/>
                <a:gd name="T13" fmla="*/ 27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272">
                  <a:moveTo>
                    <a:pt x="5" y="271"/>
                  </a:moveTo>
                  <a:cubicBezTo>
                    <a:pt x="86" y="272"/>
                    <a:pt x="86" y="272"/>
                    <a:pt x="86" y="272"/>
                  </a:cubicBezTo>
                  <a:cubicBezTo>
                    <a:pt x="91" y="233"/>
                    <a:pt x="120" y="186"/>
                    <a:pt x="157" y="173"/>
                  </a:cubicBezTo>
                  <a:cubicBezTo>
                    <a:pt x="118" y="147"/>
                    <a:pt x="108" y="77"/>
                    <a:pt x="148" y="40"/>
                  </a:cubicBezTo>
                  <a:cubicBezTo>
                    <a:pt x="109" y="0"/>
                    <a:pt x="35" y="25"/>
                    <a:pt x="34" y="82"/>
                  </a:cubicBezTo>
                  <a:cubicBezTo>
                    <a:pt x="34" y="105"/>
                    <a:pt x="46" y="125"/>
                    <a:pt x="65" y="136"/>
                  </a:cubicBezTo>
                  <a:cubicBezTo>
                    <a:pt x="9" y="158"/>
                    <a:pt x="0" y="218"/>
                    <a:pt x="5" y="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43"/>
          <p:cNvGrpSpPr/>
          <p:nvPr/>
        </p:nvGrpSpPr>
        <p:grpSpPr>
          <a:xfrm>
            <a:off x="2202944" y="1662657"/>
            <a:ext cx="1085850" cy="1017588"/>
            <a:chOff x="2206625" y="3460750"/>
            <a:chExt cx="1085850" cy="1017588"/>
          </a:xfrm>
          <a:solidFill>
            <a:srgbClr val="944E4E"/>
          </a:solidFill>
        </p:grpSpPr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819400" y="3514725"/>
              <a:ext cx="209550" cy="211138"/>
            </a:xfrm>
            <a:custGeom>
              <a:avLst/>
              <a:gdLst>
                <a:gd name="T0" fmla="*/ 30 w 56"/>
                <a:gd name="T1" fmla="*/ 1 h 56"/>
                <a:gd name="T2" fmla="*/ 14 w 56"/>
                <a:gd name="T3" fmla="*/ 4 h 56"/>
                <a:gd name="T4" fmla="*/ 2 w 56"/>
                <a:gd name="T5" fmla="*/ 21 h 56"/>
                <a:gd name="T6" fmla="*/ 1 w 56"/>
                <a:gd name="T7" fmla="*/ 26 h 56"/>
                <a:gd name="T8" fmla="*/ 26 w 56"/>
                <a:gd name="T9" fmla="*/ 55 h 56"/>
                <a:gd name="T10" fmla="*/ 55 w 56"/>
                <a:gd name="T11" fmla="*/ 30 h 56"/>
                <a:gd name="T12" fmla="*/ 30 w 56"/>
                <a:gd name="T13" fmla="*/ 1 h 56"/>
                <a:gd name="T14" fmla="*/ 38 w 56"/>
                <a:gd name="T15" fmla="*/ 44 h 56"/>
                <a:gd name="T16" fmla="*/ 15 w 56"/>
                <a:gd name="T17" fmla="*/ 44 h 56"/>
                <a:gd name="T18" fmla="*/ 15 w 56"/>
                <a:gd name="T19" fmla="*/ 40 h 56"/>
                <a:gd name="T20" fmla="*/ 19 w 56"/>
                <a:gd name="T21" fmla="*/ 36 h 56"/>
                <a:gd name="T22" fmla="*/ 29 w 56"/>
                <a:gd name="T23" fmla="*/ 22 h 56"/>
                <a:gd name="T24" fmla="*/ 24 w 56"/>
                <a:gd name="T25" fmla="*/ 18 h 56"/>
                <a:gd name="T26" fmla="*/ 18 w 56"/>
                <a:gd name="T27" fmla="*/ 20 h 56"/>
                <a:gd name="T28" fmla="*/ 15 w 56"/>
                <a:gd name="T29" fmla="*/ 15 h 56"/>
                <a:gd name="T30" fmla="*/ 26 w 56"/>
                <a:gd name="T31" fmla="*/ 12 h 56"/>
                <a:gd name="T32" fmla="*/ 37 w 56"/>
                <a:gd name="T33" fmla="*/ 22 h 56"/>
                <a:gd name="T34" fmla="*/ 28 w 56"/>
                <a:gd name="T35" fmla="*/ 35 h 56"/>
                <a:gd name="T36" fmla="*/ 25 w 56"/>
                <a:gd name="T37" fmla="*/ 38 h 56"/>
                <a:gd name="T38" fmla="*/ 25 w 56"/>
                <a:gd name="T39" fmla="*/ 38 h 56"/>
                <a:gd name="T40" fmla="*/ 38 w 56"/>
                <a:gd name="T41" fmla="*/ 38 h 56"/>
                <a:gd name="T42" fmla="*/ 38 w 56"/>
                <a:gd name="T4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30" y="1"/>
                  </a:moveTo>
                  <a:cubicBezTo>
                    <a:pt x="24" y="0"/>
                    <a:pt x="19" y="2"/>
                    <a:pt x="14" y="4"/>
                  </a:cubicBezTo>
                  <a:cubicBezTo>
                    <a:pt x="13" y="12"/>
                    <a:pt x="8" y="19"/>
                    <a:pt x="2" y="21"/>
                  </a:cubicBezTo>
                  <a:cubicBezTo>
                    <a:pt x="1" y="23"/>
                    <a:pt x="1" y="25"/>
                    <a:pt x="1" y="26"/>
                  </a:cubicBezTo>
                  <a:cubicBezTo>
                    <a:pt x="0" y="41"/>
                    <a:pt x="11" y="54"/>
                    <a:pt x="26" y="55"/>
                  </a:cubicBezTo>
                  <a:cubicBezTo>
                    <a:pt x="41" y="56"/>
                    <a:pt x="54" y="45"/>
                    <a:pt x="55" y="30"/>
                  </a:cubicBezTo>
                  <a:cubicBezTo>
                    <a:pt x="56" y="15"/>
                    <a:pt x="45" y="2"/>
                    <a:pt x="30" y="1"/>
                  </a:cubicBezTo>
                  <a:close/>
                  <a:moveTo>
                    <a:pt x="38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6" y="30"/>
                    <a:pt x="29" y="26"/>
                    <a:pt x="29" y="22"/>
                  </a:cubicBezTo>
                  <a:cubicBezTo>
                    <a:pt x="29" y="20"/>
                    <a:pt x="28" y="18"/>
                    <a:pt x="24" y="18"/>
                  </a:cubicBezTo>
                  <a:cubicBezTo>
                    <a:pt x="22" y="18"/>
                    <a:pt x="19" y="19"/>
                    <a:pt x="18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8" y="13"/>
                    <a:pt x="22" y="12"/>
                    <a:pt x="26" y="12"/>
                  </a:cubicBezTo>
                  <a:cubicBezTo>
                    <a:pt x="33" y="12"/>
                    <a:pt x="37" y="16"/>
                    <a:pt x="37" y="22"/>
                  </a:cubicBezTo>
                  <a:cubicBezTo>
                    <a:pt x="37" y="27"/>
                    <a:pt x="33" y="31"/>
                    <a:pt x="28" y="35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38" y="38"/>
                    <a:pt x="38" y="38"/>
                    <a:pt x="38" y="38"/>
                  </a:cubicBezTo>
                  <a:lnTo>
                    <a:pt x="3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206625" y="3725863"/>
              <a:ext cx="1085850" cy="752475"/>
            </a:xfrm>
            <a:custGeom>
              <a:avLst/>
              <a:gdLst>
                <a:gd name="T0" fmla="*/ 268 w 289"/>
                <a:gd name="T1" fmla="*/ 33 h 199"/>
                <a:gd name="T2" fmla="*/ 268 w 289"/>
                <a:gd name="T3" fmla="*/ 39 h 199"/>
                <a:gd name="T4" fmla="*/ 277 w 289"/>
                <a:gd name="T5" fmla="*/ 46 h 199"/>
                <a:gd name="T6" fmla="*/ 260 w 289"/>
                <a:gd name="T7" fmla="*/ 43 h 199"/>
                <a:gd name="T8" fmla="*/ 258 w 289"/>
                <a:gd name="T9" fmla="*/ 56 h 199"/>
                <a:gd name="T10" fmla="*/ 275 w 289"/>
                <a:gd name="T11" fmla="*/ 61 h 199"/>
                <a:gd name="T12" fmla="*/ 276 w 289"/>
                <a:gd name="T13" fmla="*/ 60 h 199"/>
                <a:gd name="T14" fmla="*/ 273 w 289"/>
                <a:gd name="T15" fmla="*/ 66 h 199"/>
                <a:gd name="T16" fmla="*/ 254 w 289"/>
                <a:gd name="T17" fmla="*/ 64 h 199"/>
                <a:gd name="T18" fmla="*/ 157 w 289"/>
                <a:gd name="T19" fmla="*/ 10 h 199"/>
                <a:gd name="T20" fmla="*/ 151 w 289"/>
                <a:gd name="T21" fmla="*/ 20 h 199"/>
                <a:gd name="T22" fmla="*/ 186 w 289"/>
                <a:gd name="T23" fmla="*/ 32 h 199"/>
                <a:gd name="T24" fmla="*/ 186 w 289"/>
                <a:gd name="T25" fmla="*/ 40 h 199"/>
                <a:gd name="T26" fmla="*/ 108 w 289"/>
                <a:gd name="T27" fmla="*/ 40 h 199"/>
                <a:gd name="T28" fmla="*/ 105 w 289"/>
                <a:gd name="T29" fmla="*/ 32 h 199"/>
                <a:gd name="T30" fmla="*/ 119 w 289"/>
                <a:gd name="T31" fmla="*/ 26 h 199"/>
                <a:gd name="T32" fmla="*/ 108 w 289"/>
                <a:gd name="T33" fmla="*/ 15 h 199"/>
                <a:gd name="T34" fmla="*/ 88 w 289"/>
                <a:gd name="T35" fmla="*/ 23 h 199"/>
                <a:gd name="T36" fmla="*/ 64 w 289"/>
                <a:gd name="T37" fmla="*/ 19 h 199"/>
                <a:gd name="T38" fmla="*/ 70 w 289"/>
                <a:gd name="T39" fmla="*/ 33 h 199"/>
                <a:gd name="T40" fmla="*/ 42 w 289"/>
                <a:gd name="T41" fmla="*/ 66 h 199"/>
                <a:gd name="T42" fmla="*/ 32 w 289"/>
                <a:gd name="T43" fmla="*/ 65 h 199"/>
                <a:gd name="T44" fmla="*/ 0 w 289"/>
                <a:gd name="T45" fmla="*/ 104 h 199"/>
                <a:gd name="T46" fmla="*/ 32 w 289"/>
                <a:gd name="T47" fmla="*/ 144 h 199"/>
                <a:gd name="T48" fmla="*/ 54 w 289"/>
                <a:gd name="T49" fmla="*/ 140 h 199"/>
                <a:gd name="T50" fmla="*/ 78 w 289"/>
                <a:gd name="T51" fmla="*/ 161 h 199"/>
                <a:gd name="T52" fmla="*/ 83 w 289"/>
                <a:gd name="T53" fmla="*/ 180 h 199"/>
                <a:gd name="T54" fmla="*/ 116 w 289"/>
                <a:gd name="T55" fmla="*/ 196 h 199"/>
                <a:gd name="T56" fmla="*/ 149 w 289"/>
                <a:gd name="T57" fmla="*/ 180 h 199"/>
                <a:gd name="T58" fmla="*/ 162 w 289"/>
                <a:gd name="T59" fmla="*/ 179 h 199"/>
                <a:gd name="T60" fmla="*/ 161 w 289"/>
                <a:gd name="T61" fmla="*/ 182 h 199"/>
                <a:gd name="T62" fmla="*/ 194 w 289"/>
                <a:gd name="T63" fmla="*/ 199 h 199"/>
                <a:gd name="T64" fmla="*/ 226 w 289"/>
                <a:gd name="T65" fmla="*/ 182 h 199"/>
                <a:gd name="T66" fmla="*/ 227 w 289"/>
                <a:gd name="T67" fmla="*/ 155 h 199"/>
                <a:gd name="T68" fmla="*/ 261 w 289"/>
                <a:gd name="T69" fmla="*/ 94 h 199"/>
                <a:gd name="T70" fmla="*/ 258 w 289"/>
                <a:gd name="T71" fmla="*/ 74 h 199"/>
                <a:gd name="T72" fmla="*/ 282 w 289"/>
                <a:gd name="T73" fmla="*/ 64 h 199"/>
                <a:gd name="T74" fmla="*/ 283 w 289"/>
                <a:gd name="T75" fmla="*/ 55 h 199"/>
                <a:gd name="T76" fmla="*/ 268 w 289"/>
                <a:gd name="T77" fmla="*/ 33 h 199"/>
                <a:gd name="T78" fmla="*/ 272 w 289"/>
                <a:gd name="T79" fmla="*/ 55 h 199"/>
                <a:gd name="T80" fmla="*/ 264 w 289"/>
                <a:gd name="T81" fmla="*/ 50 h 199"/>
                <a:gd name="T82" fmla="*/ 268 w 289"/>
                <a:gd name="T83" fmla="*/ 49 h 199"/>
                <a:gd name="T84" fmla="*/ 274 w 289"/>
                <a:gd name="T85" fmla="*/ 55 h 199"/>
                <a:gd name="T86" fmla="*/ 272 w 289"/>
                <a:gd name="T87" fmla="*/ 55 h 199"/>
                <a:gd name="T88" fmla="*/ 12 w 289"/>
                <a:gd name="T89" fmla="*/ 111 h 199"/>
                <a:gd name="T90" fmla="*/ 6 w 289"/>
                <a:gd name="T91" fmla="*/ 102 h 199"/>
                <a:gd name="T92" fmla="*/ 12 w 289"/>
                <a:gd name="T93" fmla="*/ 92 h 199"/>
                <a:gd name="T94" fmla="*/ 18 w 289"/>
                <a:gd name="T95" fmla="*/ 102 h 199"/>
                <a:gd name="T96" fmla="*/ 12 w 289"/>
                <a:gd name="T97" fmla="*/ 111 h 199"/>
                <a:gd name="T98" fmla="*/ 33 w 289"/>
                <a:gd name="T99" fmla="*/ 115 h 199"/>
                <a:gd name="T100" fmla="*/ 26 w 289"/>
                <a:gd name="T101" fmla="*/ 105 h 199"/>
                <a:gd name="T102" fmla="*/ 33 w 289"/>
                <a:gd name="T103" fmla="*/ 95 h 199"/>
                <a:gd name="T104" fmla="*/ 39 w 289"/>
                <a:gd name="T105" fmla="*/ 105 h 199"/>
                <a:gd name="T106" fmla="*/ 33 w 289"/>
                <a:gd name="T107" fmla="*/ 115 h 199"/>
                <a:gd name="T108" fmla="*/ 68 w 289"/>
                <a:gd name="T109" fmla="*/ 69 h 199"/>
                <a:gd name="T110" fmla="*/ 59 w 289"/>
                <a:gd name="T111" fmla="*/ 74 h 199"/>
                <a:gd name="T112" fmla="*/ 60 w 289"/>
                <a:gd name="T113" fmla="*/ 73 h 199"/>
                <a:gd name="T114" fmla="*/ 60 w 289"/>
                <a:gd name="T115" fmla="*/ 67 h 199"/>
                <a:gd name="T116" fmla="*/ 54 w 289"/>
                <a:gd name="T117" fmla="*/ 69 h 199"/>
                <a:gd name="T118" fmla="*/ 53 w 289"/>
                <a:gd name="T119" fmla="*/ 71 h 199"/>
                <a:gd name="T120" fmla="*/ 54 w 289"/>
                <a:gd name="T121" fmla="*/ 60 h 199"/>
                <a:gd name="T122" fmla="*/ 67 w 289"/>
                <a:gd name="T123" fmla="*/ 55 h 199"/>
                <a:gd name="T124" fmla="*/ 68 w 289"/>
                <a:gd name="T125" fmla="*/ 6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9" h="199">
                  <a:moveTo>
                    <a:pt x="268" y="33"/>
                  </a:moveTo>
                  <a:cubicBezTo>
                    <a:pt x="265" y="34"/>
                    <a:pt x="262" y="40"/>
                    <a:pt x="268" y="39"/>
                  </a:cubicBezTo>
                  <a:cubicBezTo>
                    <a:pt x="273" y="38"/>
                    <a:pt x="276" y="42"/>
                    <a:pt x="277" y="46"/>
                  </a:cubicBezTo>
                  <a:cubicBezTo>
                    <a:pt x="273" y="42"/>
                    <a:pt x="266" y="40"/>
                    <a:pt x="260" y="43"/>
                  </a:cubicBezTo>
                  <a:cubicBezTo>
                    <a:pt x="255" y="46"/>
                    <a:pt x="254" y="51"/>
                    <a:pt x="258" y="56"/>
                  </a:cubicBezTo>
                  <a:cubicBezTo>
                    <a:pt x="262" y="60"/>
                    <a:pt x="269" y="62"/>
                    <a:pt x="275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6" y="63"/>
                    <a:pt x="276" y="65"/>
                    <a:pt x="273" y="66"/>
                  </a:cubicBezTo>
                  <a:cubicBezTo>
                    <a:pt x="268" y="71"/>
                    <a:pt x="259" y="68"/>
                    <a:pt x="254" y="64"/>
                  </a:cubicBezTo>
                  <a:cubicBezTo>
                    <a:pt x="239" y="34"/>
                    <a:pt x="202" y="12"/>
                    <a:pt x="157" y="10"/>
                  </a:cubicBezTo>
                  <a:cubicBezTo>
                    <a:pt x="156" y="14"/>
                    <a:pt x="154" y="17"/>
                    <a:pt x="151" y="20"/>
                  </a:cubicBezTo>
                  <a:cubicBezTo>
                    <a:pt x="163" y="20"/>
                    <a:pt x="175" y="23"/>
                    <a:pt x="186" y="32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86" y="40"/>
                    <a:pt x="154" y="16"/>
                    <a:pt x="108" y="40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11" y="29"/>
                    <a:pt x="119" y="26"/>
                  </a:cubicBezTo>
                  <a:cubicBezTo>
                    <a:pt x="115" y="23"/>
                    <a:pt x="111" y="20"/>
                    <a:pt x="108" y="15"/>
                  </a:cubicBezTo>
                  <a:cubicBezTo>
                    <a:pt x="101" y="17"/>
                    <a:pt x="94" y="20"/>
                    <a:pt x="88" y="23"/>
                  </a:cubicBezTo>
                  <a:cubicBezTo>
                    <a:pt x="93" y="0"/>
                    <a:pt x="54" y="15"/>
                    <a:pt x="64" y="19"/>
                  </a:cubicBezTo>
                  <a:cubicBezTo>
                    <a:pt x="74" y="23"/>
                    <a:pt x="70" y="33"/>
                    <a:pt x="70" y="33"/>
                  </a:cubicBezTo>
                  <a:cubicBezTo>
                    <a:pt x="58" y="42"/>
                    <a:pt x="48" y="54"/>
                    <a:pt x="42" y="66"/>
                  </a:cubicBezTo>
                  <a:cubicBezTo>
                    <a:pt x="41" y="66"/>
                    <a:pt x="33" y="65"/>
                    <a:pt x="32" y="65"/>
                  </a:cubicBezTo>
                  <a:cubicBezTo>
                    <a:pt x="14" y="65"/>
                    <a:pt x="0" y="83"/>
                    <a:pt x="0" y="104"/>
                  </a:cubicBezTo>
                  <a:cubicBezTo>
                    <a:pt x="0" y="126"/>
                    <a:pt x="14" y="144"/>
                    <a:pt x="32" y="144"/>
                  </a:cubicBezTo>
                  <a:cubicBezTo>
                    <a:pt x="37" y="144"/>
                    <a:pt x="49" y="142"/>
                    <a:pt x="54" y="140"/>
                  </a:cubicBezTo>
                  <a:cubicBezTo>
                    <a:pt x="60" y="148"/>
                    <a:pt x="69" y="155"/>
                    <a:pt x="78" y="161"/>
                  </a:cubicBezTo>
                  <a:cubicBezTo>
                    <a:pt x="89" y="168"/>
                    <a:pt x="83" y="180"/>
                    <a:pt x="83" y="180"/>
                  </a:cubicBezTo>
                  <a:cubicBezTo>
                    <a:pt x="83" y="189"/>
                    <a:pt x="98" y="196"/>
                    <a:pt x="116" y="196"/>
                  </a:cubicBezTo>
                  <a:cubicBezTo>
                    <a:pt x="134" y="196"/>
                    <a:pt x="149" y="189"/>
                    <a:pt x="149" y="180"/>
                  </a:cubicBezTo>
                  <a:cubicBezTo>
                    <a:pt x="153" y="180"/>
                    <a:pt x="157" y="179"/>
                    <a:pt x="162" y="179"/>
                  </a:cubicBezTo>
                  <a:cubicBezTo>
                    <a:pt x="161" y="180"/>
                    <a:pt x="161" y="181"/>
                    <a:pt x="161" y="182"/>
                  </a:cubicBezTo>
                  <a:cubicBezTo>
                    <a:pt x="161" y="192"/>
                    <a:pt x="176" y="199"/>
                    <a:pt x="194" y="199"/>
                  </a:cubicBezTo>
                  <a:cubicBezTo>
                    <a:pt x="212" y="199"/>
                    <a:pt x="226" y="192"/>
                    <a:pt x="226" y="182"/>
                  </a:cubicBezTo>
                  <a:cubicBezTo>
                    <a:pt x="226" y="182"/>
                    <a:pt x="214" y="167"/>
                    <a:pt x="227" y="155"/>
                  </a:cubicBezTo>
                  <a:cubicBezTo>
                    <a:pt x="247" y="138"/>
                    <a:pt x="261" y="118"/>
                    <a:pt x="261" y="94"/>
                  </a:cubicBezTo>
                  <a:cubicBezTo>
                    <a:pt x="261" y="88"/>
                    <a:pt x="260" y="81"/>
                    <a:pt x="258" y="74"/>
                  </a:cubicBezTo>
                  <a:cubicBezTo>
                    <a:pt x="267" y="76"/>
                    <a:pt x="278" y="73"/>
                    <a:pt x="282" y="64"/>
                  </a:cubicBezTo>
                  <a:cubicBezTo>
                    <a:pt x="284" y="61"/>
                    <a:pt x="284" y="58"/>
                    <a:pt x="283" y="55"/>
                  </a:cubicBezTo>
                  <a:cubicBezTo>
                    <a:pt x="289" y="45"/>
                    <a:pt x="282" y="29"/>
                    <a:pt x="268" y="33"/>
                  </a:cubicBezTo>
                  <a:close/>
                  <a:moveTo>
                    <a:pt x="272" y="55"/>
                  </a:moveTo>
                  <a:cubicBezTo>
                    <a:pt x="269" y="54"/>
                    <a:pt x="266" y="52"/>
                    <a:pt x="264" y="50"/>
                  </a:cubicBezTo>
                  <a:cubicBezTo>
                    <a:pt x="260" y="46"/>
                    <a:pt x="266" y="47"/>
                    <a:pt x="268" y="49"/>
                  </a:cubicBezTo>
                  <a:cubicBezTo>
                    <a:pt x="270" y="50"/>
                    <a:pt x="273" y="52"/>
                    <a:pt x="274" y="55"/>
                  </a:cubicBezTo>
                  <a:cubicBezTo>
                    <a:pt x="273" y="55"/>
                    <a:pt x="273" y="55"/>
                    <a:pt x="272" y="55"/>
                  </a:cubicBezTo>
                  <a:close/>
                  <a:moveTo>
                    <a:pt x="12" y="111"/>
                  </a:moveTo>
                  <a:cubicBezTo>
                    <a:pt x="9" y="111"/>
                    <a:pt x="6" y="107"/>
                    <a:pt x="6" y="102"/>
                  </a:cubicBezTo>
                  <a:cubicBezTo>
                    <a:pt x="6" y="96"/>
                    <a:pt x="9" y="92"/>
                    <a:pt x="12" y="92"/>
                  </a:cubicBezTo>
                  <a:cubicBezTo>
                    <a:pt x="15" y="92"/>
                    <a:pt x="18" y="96"/>
                    <a:pt x="18" y="102"/>
                  </a:cubicBezTo>
                  <a:cubicBezTo>
                    <a:pt x="18" y="107"/>
                    <a:pt x="15" y="111"/>
                    <a:pt x="12" y="111"/>
                  </a:cubicBezTo>
                  <a:close/>
                  <a:moveTo>
                    <a:pt x="33" y="115"/>
                  </a:moveTo>
                  <a:cubicBezTo>
                    <a:pt x="29" y="115"/>
                    <a:pt x="26" y="110"/>
                    <a:pt x="26" y="105"/>
                  </a:cubicBezTo>
                  <a:cubicBezTo>
                    <a:pt x="26" y="99"/>
                    <a:pt x="29" y="95"/>
                    <a:pt x="33" y="95"/>
                  </a:cubicBezTo>
                  <a:cubicBezTo>
                    <a:pt x="36" y="95"/>
                    <a:pt x="39" y="99"/>
                    <a:pt x="39" y="105"/>
                  </a:cubicBezTo>
                  <a:cubicBezTo>
                    <a:pt x="39" y="110"/>
                    <a:pt x="36" y="115"/>
                    <a:pt x="33" y="115"/>
                  </a:cubicBezTo>
                  <a:close/>
                  <a:moveTo>
                    <a:pt x="68" y="69"/>
                  </a:moveTo>
                  <a:cubicBezTo>
                    <a:pt x="65" y="72"/>
                    <a:pt x="62" y="74"/>
                    <a:pt x="59" y="74"/>
                  </a:cubicBezTo>
                  <a:cubicBezTo>
                    <a:pt x="60" y="74"/>
                    <a:pt x="60" y="74"/>
                    <a:pt x="60" y="73"/>
                  </a:cubicBezTo>
                  <a:cubicBezTo>
                    <a:pt x="62" y="71"/>
                    <a:pt x="62" y="68"/>
                    <a:pt x="60" y="67"/>
                  </a:cubicBezTo>
                  <a:cubicBezTo>
                    <a:pt x="58" y="65"/>
                    <a:pt x="56" y="66"/>
                    <a:pt x="54" y="69"/>
                  </a:cubicBezTo>
                  <a:cubicBezTo>
                    <a:pt x="53" y="70"/>
                    <a:pt x="53" y="70"/>
                    <a:pt x="53" y="71"/>
                  </a:cubicBezTo>
                  <a:cubicBezTo>
                    <a:pt x="51" y="68"/>
                    <a:pt x="51" y="64"/>
                    <a:pt x="54" y="60"/>
                  </a:cubicBezTo>
                  <a:cubicBezTo>
                    <a:pt x="57" y="55"/>
                    <a:pt x="63" y="53"/>
                    <a:pt x="67" y="55"/>
                  </a:cubicBezTo>
                  <a:cubicBezTo>
                    <a:pt x="71" y="58"/>
                    <a:pt x="71" y="64"/>
                    <a:pt x="6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auto">
            <a:xfrm>
              <a:off x="2608263" y="3638550"/>
              <a:ext cx="184150" cy="185738"/>
            </a:xfrm>
            <a:custGeom>
              <a:avLst/>
              <a:gdLst>
                <a:gd name="T0" fmla="*/ 45 w 49"/>
                <a:gd name="T1" fmla="*/ 18 h 49"/>
                <a:gd name="T2" fmla="*/ 18 w 49"/>
                <a:gd name="T3" fmla="*/ 4 h 49"/>
                <a:gd name="T4" fmla="*/ 4 w 49"/>
                <a:gd name="T5" fmla="*/ 31 h 49"/>
                <a:gd name="T6" fmla="*/ 31 w 49"/>
                <a:gd name="T7" fmla="*/ 45 h 49"/>
                <a:gd name="T8" fmla="*/ 45 w 49"/>
                <a:gd name="T9" fmla="*/ 18 h 49"/>
                <a:gd name="T10" fmla="*/ 19 w 49"/>
                <a:gd name="T11" fmla="*/ 39 h 49"/>
                <a:gd name="T12" fmla="*/ 13 w 49"/>
                <a:gd name="T13" fmla="*/ 40 h 49"/>
                <a:gd name="T14" fmla="*/ 12 w 49"/>
                <a:gd name="T15" fmla="*/ 36 h 49"/>
                <a:gd name="T16" fmla="*/ 17 w 49"/>
                <a:gd name="T17" fmla="*/ 35 h 49"/>
                <a:gd name="T18" fmla="*/ 20 w 49"/>
                <a:gd name="T19" fmla="*/ 31 h 49"/>
                <a:gd name="T20" fmla="*/ 13 w 49"/>
                <a:gd name="T21" fmla="*/ 30 h 49"/>
                <a:gd name="T22" fmla="*/ 10 w 49"/>
                <a:gd name="T23" fmla="*/ 31 h 49"/>
                <a:gd name="T24" fmla="*/ 7 w 49"/>
                <a:gd name="T25" fmla="*/ 20 h 49"/>
                <a:gd name="T26" fmla="*/ 18 w 49"/>
                <a:gd name="T27" fmla="*/ 16 h 49"/>
                <a:gd name="T28" fmla="*/ 20 w 49"/>
                <a:gd name="T29" fmla="*/ 19 h 49"/>
                <a:gd name="T30" fmla="*/ 12 w 49"/>
                <a:gd name="T31" fmla="*/ 22 h 49"/>
                <a:gd name="T32" fmla="*/ 13 w 49"/>
                <a:gd name="T33" fmla="*/ 26 h 49"/>
                <a:gd name="T34" fmla="*/ 14 w 49"/>
                <a:gd name="T35" fmla="*/ 25 h 49"/>
                <a:gd name="T36" fmla="*/ 20 w 49"/>
                <a:gd name="T37" fmla="*/ 24 h 49"/>
                <a:gd name="T38" fmla="*/ 24 w 49"/>
                <a:gd name="T39" fmla="*/ 28 h 49"/>
                <a:gd name="T40" fmla="*/ 19 w 49"/>
                <a:gd name="T41" fmla="*/ 39 h 49"/>
                <a:gd name="T42" fmla="*/ 37 w 49"/>
                <a:gd name="T43" fmla="*/ 31 h 49"/>
                <a:gd name="T44" fmla="*/ 25 w 49"/>
                <a:gd name="T45" fmla="*/ 24 h 49"/>
                <a:gd name="T46" fmla="*/ 29 w 49"/>
                <a:gd name="T47" fmla="*/ 11 h 49"/>
                <a:gd name="T48" fmla="*/ 40 w 49"/>
                <a:gd name="T49" fmla="*/ 18 h 49"/>
                <a:gd name="T50" fmla="*/ 37 w 49"/>
                <a:gd name="T51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49">
                  <a:moveTo>
                    <a:pt x="45" y="18"/>
                  </a:moveTo>
                  <a:cubicBezTo>
                    <a:pt x="41" y="6"/>
                    <a:pt x="29" y="0"/>
                    <a:pt x="18" y="4"/>
                  </a:cubicBezTo>
                  <a:cubicBezTo>
                    <a:pt x="6" y="8"/>
                    <a:pt x="0" y="20"/>
                    <a:pt x="4" y="31"/>
                  </a:cubicBezTo>
                  <a:cubicBezTo>
                    <a:pt x="8" y="43"/>
                    <a:pt x="20" y="49"/>
                    <a:pt x="31" y="45"/>
                  </a:cubicBezTo>
                  <a:cubicBezTo>
                    <a:pt x="43" y="41"/>
                    <a:pt x="49" y="29"/>
                    <a:pt x="45" y="18"/>
                  </a:cubicBezTo>
                  <a:close/>
                  <a:moveTo>
                    <a:pt x="19" y="39"/>
                  </a:moveTo>
                  <a:cubicBezTo>
                    <a:pt x="16" y="40"/>
                    <a:pt x="14" y="40"/>
                    <a:pt x="13" y="40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6"/>
                    <a:pt x="15" y="36"/>
                    <a:pt x="17" y="35"/>
                  </a:cubicBezTo>
                  <a:cubicBezTo>
                    <a:pt x="19" y="34"/>
                    <a:pt x="20" y="33"/>
                    <a:pt x="20" y="31"/>
                  </a:cubicBezTo>
                  <a:cubicBezTo>
                    <a:pt x="19" y="29"/>
                    <a:pt x="17" y="28"/>
                    <a:pt x="13" y="30"/>
                  </a:cubicBezTo>
                  <a:cubicBezTo>
                    <a:pt x="12" y="30"/>
                    <a:pt x="11" y="30"/>
                    <a:pt x="10" y="31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6" y="24"/>
                    <a:pt x="18" y="24"/>
                    <a:pt x="20" y="24"/>
                  </a:cubicBezTo>
                  <a:cubicBezTo>
                    <a:pt x="22" y="25"/>
                    <a:pt x="23" y="26"/>
                    <a:pt x="24" y="28"/>
                  </a:cubicBezTo>
                  <a:cubicBezTo>
                    <a:pt x="26" y="32"/>
                    <a:pt x="24" y="37"/>
                    <a:pt x="19" y="39"/>
                  </a:cubicBezTo>
                  <a:close/>
                  <a:moveTo>
                    <a:pt x="37" y="31"/>
                  </a:moveTo>
                  <a:cubicBezTo>
                    <a:pt x="32" y="33"/>
                    <a:pt x="28" y="30"/>
                    <a:pt x="25" y="24"/>
                  </a:cubicBezTo>
                  <a:cubicBezTo>
                    <a:pt x="23" y="18"/>
                    <a:pt x="24" y="13"/>
                    <a:pt x="29" y="11"/>
                  </a:cubicBezTo>
                  <a:cubicBezTo>
                    <a:pt x="34" y="9"/>
                    <a:pt x="38" y="13"/>
                    <a:pt x="40" y="18"/>
                  </a:cubicBezTo>
                  <a:cubicBezTo>
                    <a:pt x="43" y="24"/>
                    <a:pt x="42" y="29"/>
                    <a:pt x="3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2714625" y="3692525"/>
              <a:ext cx="33338" cy="52388"/>
            </a:xfrm>
            <a:custGeom>
              <a:avLst/>
              <a:gdLst>
                <a:gd name="T0" fmla="*/ 2 w 9"/>
                <a:gd name="T1" fmla="*/ 0 h 14"/>
                <a:gd name="T2" fmla="*/ 2 w 9"/>
                <a:gd name="T3" fmla="*/ 8 h 14"/>
                <a:gd name="T4" fmla="*/ 8 w 9"/>
                <a:gd name="T5" fmla="*/ 14 h 14"/>
                <a:gd name="T6" fmla="*/ 8 w 9"/>
                <a:gd name="T7" fmla="*/ 6 h 14"/>
                <a:gd name="T8" fmla="*/ 2 w 9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2" y="0"/>
                  </a:moveTo>
                  <a:cubicBezTo>
                    <a:pt x="1" y="1"/>
                    <a:pt x="0" y="4"/>
                    <a:pt x="2" y="8"/>
                  </a:cubicBezTo>
                  <a:cubicBezTo>
                    <a:pt x="4" y="13"/>
                    <a:pt x="6" y="14"/>
                    <a:pt x="8" y="14"/>
                  </a:cubicBezTo>
                  <a:cubicBezTo>
                    <a:pt x="9" y="13"/>
                    <a:pt x="9" y="10"/>
                    <a:pt x="8" y="6"/>
                  </a:cubicBezTo>
                  <a:cubicBezTo>
                    <a:pt x="6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2732088" y="3460750"/>
              <a:ext cx="128588" cy="125413"/>
            </a:xfrm>
            <a:custGeom>
              <a:avLst/>
              <a:gdLst>
                <a:gd name="T0" fmla="*/ 18 w 34"/>
                <a:gd name="T1" fmla="*/ 0 h 33"/>
                <a:gd name="T2" fmla="*/ 1 w 34"/>
                <a:gd name="T3" fmla="*/ 15 h 33"/>
                <a:gd name="T4" fmla="*/ 16 w 34"/>
                <a:gd name="T5" fmla="*/ 33 h 33"/>
                <a:gd name="T6" fmla="*/ 33 w 34"/>
                <a:gd name="T7" fmla="*/ 18 h 33"/>
                <a:gd name="T8" fmla="*/ 18 w 34"/>
                <a:gd name="T9" fmla="*/ 0 h 33"/>
                <a:gd name="T10" fmla="*/ 12 w 34"/>
                <a:gd name="T11" fmla="*/ 24 h 33"/>
                <a:gd name="T12" fmla="*/ 8 w 34"/>
                <a:gd name="T13" fmla="*/ 24 h 33"/>
                <a:gd name="T14" fmla="*/ 8 w 34"/>
                <a:gd name="T15" fmla="*/ 12 h 33"/>
                <a:gd name="T16" fmla="*/ 8 w 34"/>
                <a:gd name="T17" fmla="*/ 12 h 33"/>
                <a:gd name="T18" fmla="*/ 5 w 34"/>
                <a:gd name="T19" fmla="*/ 13 h 33"/>
                <a:gd name="T20" fmla="*/ 5 w 34"/>
                <a:gd name="T21" fmla="*/ 11 h 33"/>
                <a:gd name="T22" fmla="*/ 9 w 34"/>
                <a:gd name="T23" fmla="*/ 9 h 33"/>
                <a:gd name="T24" fmla="*/ 12 w 34"/>
                <a:gd name="T25" fmla="*/ 9 h 33"/>
                <a:gd name="T26" fmla="*/ 12 w 34"/>
                <a:gd name="T27" fmla="*/ 24 h 33"/>
                <a:gd name="T28" fmla="*/ 23 w 34"/>
                <a:gd name="T29" fmla="*/ 25 h 33"/>
                <a:gd name="T30" fmla="*/ 17 w 34"/>
                <a:gd name="T31" fmla="*/ 17 h 33"/>
                <a:gd name="T32" fmla="*/ 23 w 34"/>
                <a:gd name="T33" fmla="*/ 8 h 33"/>
                <a:gd name="T34" fmla="*/ 29 w 34"/>
                <a:gd name="T35" fmla="*/ 16 h 33"/>
                <a:gd name="T36" fmla="*/ 23 w 34"/>
                <a:gd name="T3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33">
                  <a:moveTo>
                    <a:pt x="18" y="0"/>
                  </a:moveTo>
                  <a:cubicBezTo>
                    <a:pt x="9" y="0"/>
                    <a:pt x="1" y="6"/>
                    <a:pt x="1" y="15"/>
                  </a:cubicBezTo>
                  <a:cubicBezTo>
                    <a:pt x="0" y="24"/>
                    <a:pt x="7" y="32"/>
                    <a:pt x="16" y="33"/>
                  </a:cubicBezTo>
                  <a:cubicBezTo>
                    <a:pt x="25" y="33"/>
                    <a:pt x="33" y="27"/>
                    <a:pt x="33" y="18"/>
                  </a:cubicBezTo>
                  <a:cubicBezTo>
                    <a:pt x="34" y="9"/>
                    <a:pt x="27" y="1"/>
                    <a:pt x="18" y="0"/>
                  </a:cubicBezTo>
                  <a:close/>
                  <a:moveTo>
                    <a:pt x="12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2" y="9"/>
                    <a:pt x="12" y="9"/>
                    <a:pt x="12" y="9"/>
                  </a:cubicBezTo>
                  <a:lnTo>
                    <a:pt x="12" y="24"/>
                  </a:lnTo>
                  <a:close/>
                  <a:moveTo>
                    <a:pt x="23" y="25"/>
                  </a:moveTo>
                  <a:cubicBezTo>
                    <a:pt x="19" y="25"/>
                    <a:pt x="17" y="21"/>
                    <a:pt x="17" y="17"/>
                  </a:cubicBezTo>
                  <a:cubicBezTo>
                    <a:pt x="17" y="12"/>
                    <a:pt x="19" y="8"/>
                    <a:pt x="23" y="8"/>
                  </a:cubicBezTo>
                  <a:cubicBezTo>
                    <a:pt x="27" y="8"/>
                    <a:pt x="29" y="12"/>
                    <a:pt x="29" y="16"/>
                  </a:cubicBezTo>
                  <a:cubicBezTo>
                    <a:pt x="29" y="21"/>
                    <a:pt x="27" y="25"/>
                    <a:pt x="2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2811463" y="3503613"/>
              <a:ext cx="15875" cy="41275"/>
            </a:xfrm>
            <a:custGeom>
              <a:avLst/>
              <a:gdLst>
                <a:gd name="T0" fmla="*/ 2 w 4"/>
                <a:gd name="T1" fmla="*/ 0 h 11"/>
                <a:gd name="T2" fmla="*/ 0 w 4"/>
                <a:gd name="T3" fmla="*/ 6 h 11"/>
                <a:gd name="T4" fmla="*/ 2 w 4"/>
                <a:gd name="T5" fmla="*/ 11 h 11"/>
                <a:gd name="T6" fmla="*/ 4 w 4"/>
                <a:gd name="T7" fmla="*/ 5 h 11"/>
                <a:gd name="T8" fmla="*/ 2 w 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2" y="0"/>
                  </a:moveTo>
                  <a:cubicBezTo>
                    <a:pt x="1" y="0"/>
                    <a:pt x="0" y="2"/>
                    <a:pt x="0" y="6"/>
                  </a:cubicBezTo>
                  <a:cubicBezTo>
                    <a:pt x="0" y="9"/>
                    <a:pt x="1" y="11"/>
                    <a:pt x="2" y="11"/>
                  </a:cubicBezTo>
                  <a:cubicBezTo>
                    <a:pt x="3" y="11"/>
                    <a:pt x="4" y="9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56"/>
          <p:cNvGrpSpPr/>
          <p:nvPr/>
        </p:nvGrpSpPr>
        <p:grpSpPr>
          <a:xfrm>
            <a:off x="5462179" y="1791096"/>
            <a:ext cx="1409700" cy="909638"/>
            <a:chOff x="3630613" y="3930650"/>
            <a:chExt cx="1409700" cy="909638"/>
          </a:xfrm>
          <a:solidFill>
            <a:srgbClr val="944E4E"/>
          </a:solidFill>
        </p:grpSpPr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3630613" y="4730750"/>
              <a:ext cx="1409700" cy="109538"/>
            </a:xfrm>
            <a:custGeom>
              <a:avLst/>
              <a:gdLst>
                <a:gd name="T0" fmla="*/ 360 w 375"/>
                <a:gd name="T1" fmla="*/ 0 h 29"/>
                <a:gd name="T2" fmla="*/ 15 w 375"/>
                <a:gd name="T3" fmla="*/ 0 h 29"/>
                <a:gd name="T4" fmla="*/ 0 w 375"/>
                <a:gd name="T5" fmla="*/ 14 h 29"/>
                <a:gd name="T6" fmla="*/ 15 w 375"/>
                <a:gd name="T7" fmla="*/ 29 h 29"/>
                <a:gd name="T8" fmla="*/ 360 w 375"/>
                <a:gd name="T9" fmla="*/ 29 h 29"/>
                <a:gd name="T10" fmla="*/ 375 w 375"/>
                <a:gd name="T11" fmla="*/ 14 h 29"/>
                <a:gd name="T12" fmla="*/ 360 w 375"/>
                <a:gd name="T13" fmla="*/ 0 h 29"/>
                <a:gd name="T14" fmla="*/ 210 w 375"/>
                <a:gd name="T15" fmla="*/ 14 h 29"/>
                <a:gd name="T16" fmla="*/ 165 w 375"/>
                <a:gd name="T17" fmla="*/ 14 h 29"/>
                <a:gd name="T18" fmla="*/ 161 w 375"/>
                <a:gd name="T19" fmla="*/ 10 h 29"/>
                <a:gd name="T20" fmla="*/ 165 w 375"/>
                <a:gd name="T21" fmla="*/ 6 h 29"/>
                <a:gd name="T22" fmla="*/ 210 w 375"/>
                <a:gd name="T23" fmla="*/ 6 h 29"/>
                <a:gd name="T24" fmla="*/ 214 w 375"/>
                <a:gd name="T25" fmla="*/ 10 h 29"/>
                <a:gd name="T26" fmla="*/ 210 w 375"/>
                <a:gd name="T27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29">
                  <a:moveTo>
                    <a:pt x="3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360" y="29"/>
                    <a:pt x="360" y="29"/>
                    <a:pt x="360" y="29"/>
                  </a:cubicBezTo>
                  <a:cubicBezTo>
                    <a:pt x="368" y="29"/>
                    <a:pt x="375" y="22"/>
                    <a:pt x="375" y="14"/>
                  </a:cubicBezTo>
                  <a:cubicBezTo>
                    <a:pt x="375" y="6"/>
                    <a:pt x="368" y="0"/>
                    <a:pt x="360" y="0"/>
                  </a:cubicBezTo>
                  <a:close/>
                  <a:moveTo>
                    <a:pt x="210" y="14"/>
                  </a:moveTo>
                  <a:cubicBezTo>
                    <a:pt x="165" y="14"/>
                    <a:pt x="165" y="14"/>
                    <a:pt x="165" y="14"/>
                  </a:cubicBezTo>
                  <a:cubicBezTo>
                    <a:pt x="163" y="14"/>
                    <a:pt x="161" y="13"/>
                    <a:pt x="161" y="10"/>
                  </a:cubicBezTo>
                  <a:cubicBezTo>
                    <a:pt x="161" y="8"/>
                    <a:pt x="163" y="6"/>
                    <a:pt x="165" y="6"/>
                  </a:cubicBezTo>
                  <a:cubicBezTo>
                    <a:pt x="210" y="6"/>
                    <a:pt x="210" y="6"/>
                    <a:pt x="210" y="6"/>
                  </a:cubicBezTo>
                  <a:cubicBezTo>
                    <a:pt x="212" y="6"/>
                    <a:pt x="214" y="8"/>
                    <a:pt x="214" y="10"/>
                  </a:cubicBezTo>
                  <a:cubicBezTo>
                    <a:pt x="214" y="13"/>
                    <a:pt x="212" y="14"/>
                    <a:pt x="21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3713163" y="3930650"/>
              <a:ext cx="1244600" cy="766763"/>
            </a:xfrm>
            <a:custGeom>
              <a:avLst/>
              <a:gdLst>
                <a:gd name="T0" fmla="*/ 311 w 331"/>
                <a:gd name="T1" fmla="*/ 0 h 203"/>
                <a:gd name="T2" fmla="*/ 20 w 331"/>
                <a:gd name="T3" fmla="*/ 0 h 203"/>
                <a:gd name="T4" fmla="*/ 0 w 331"/>
                <a:gd name="T5" fmla="*/ 20 h 203"/>
                <a:gd name="T6" fmla="*/ 0 w 331"/>
                <a:gd name="T7" fmla="*/ 183 h 203"/>
                <a:gd name="T8" fmla="*/ 20 w 331"/>
                <a:gd name="T9" fmla="*/ 203 h 203"/>
                <a:gd name="T10" fmla="*/ 311 w 331"/>
                <a:gd name="T11" fmla="*/ 203 h 203"/>
                <a:gd name="T12" fmla="*/ 331 w 331"/>
                <a:gd name="T13" fmla="*/ 183 h 203"/>
                <a:gd name="T14" fmla="*/ 331 w 331"/>
                <a:gd name="T15" fmla="*/ 20 h 203"/>
                <a:gd name="T16" fmla="*/ 311 w 331"/>
                <a:gd name="T17" fmla="*/ 0 h 203"/>
                <a:gd name="T18" fmla="*/ 315 w 331"/>
                <a:gd name="T19" fmla="*/ 175 h 203"/>
                <a:gd name="T20" fmla="*/ 296 w 331"/>
                <a:gd name="T21" fmla="*/ 193 h 203"/>
                <a:gd name="T22" fmla="*/ 35 w 331"/>
                <a:gd name="T23" fmla="*/ 193 h 203"/>
                <a:gd name="T24" fmla="*/ 17 w 331"/>
                <a:gd name="T25" fmla="*/ 175 h 203"/>
                <a:gd name="T26" fmla="*/ 17 w 331"/>
                <a:gd name="T27" fmla="*/ 28 h 203"/>
                <a:gd name="T28" fmla="*/ 35 w 331"/>
                <a:gd name="T29" fmla="*/ 10 h 203"/>
                <a:gd name="T30" fmla="*/ 296 w 331"/>
                <a:gd name="T31" fmla="*/ 10 h 203"/>
                <a:gd name="T32" fmla="*/ 315 w 331"/>
                <a:gd name="T33" fmla="*/ 28 h 203"/>
                <a:gd name="T34" fmla="*/ 315 w 331"/>
                <a:gd name="T35" fmla="*/ 17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1" h="203">
                  <a:moveTo>
                    <a:pt x="31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4"/>
                    <a:pt x="9" y="203"/>
                    <a:pt x="20" y="203"/>
                  </a:cubicBezTo>
                  <a:cubicBezTo>
                    <a:pt x="311" y="203"/>
                    <a:pt x="311" y="203"/>
                    <a:pt x="311" y="203"/>
                  </a:cubicBezTo>
                  <a:cubicBezTo>
                    <a:pt x="322" y="203"/>
                    <a:pt x="331" y="194"/>
                    <a:pt x="331" y="183"/>
                  </a:cubicBezTo>
                  <a:cubicBezTo>
                    <a:pt x="331" y="20"/>
                    <a:pt x="331" y="20"/>
                    <a:pt x="331" y="20"/>
                  </a:cubicBezTo>
                  <a:cubicBezTo>
                    <a:pt x="331" y="9"/>
                    <a:pt x="322" y="0"/>
                    <a:pt x="311" y="0"/>
                  </a:cubicBezTo>
                  <a:close/>
                  <a:moveTo>
                    <a:pt x="315" y="175"/>
                  </a:moveTo>
                  <a:cubicBezTo>
                    <a:pt x="315" y="185"/>
                    <a:pt x="306" y="193"/>
                    <a:pt x="296" y="193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25" y="193"/>
                    <a:pt x="17" y="185"/>
                    <a:pt x="17" y="17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18"/>
                    <a:pt x="25" y="10"/>
                    <a:pt x="35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306" y="10"/>
                    <a:pt x="315" y="18"/>
                    <a:pt x="315" y="28"/>
                  </a:cubicBezTo>
                  <a:lnTo>
                    <a:pt x="315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3800828" y="3985275"/>
              <a:ext cx="1053394" cy="651460"/>
            </a:xfrm>
            <a:custGeom>
              <a:avLst/>
              <a:gdLst>
                <a:gd name="T0" fmla="*/ 279 w 298"/>
                <a:gd name="T1" fmla="*/ 0 h 183"/>
                <a:gd name="T2" fmla="*/ 18 w 298"/>
                <a:gd name="T3" fmla="*/ 0 h 183"/>
                <a:gd name="T4" fmla="*/ 0 w 298"/>
                <a:gd name="T5" fmla="*/ 18 h 183"/>
                <a:gd name="T6" fmla="*/ 0 w 298"/>
                <a:gd name="T7" fmla="*/ 165 h 183"/>
                <a:gd name="T8" fmla="*/ 18 w 298"/>
                <a:gd name="T9" fmla="*/ 183 h 183"/>
                <a:gd name="T10" fmla="*/ 279 w 298"/>
                <a:gd name="T11" fmla="*/ 183 h 183"/>
                <a:gd name="T12" fmla="*/ 298 w 298"/>
                <a:gd name="T13" fmla="*/ 165 h 183"/>
                <a:gd name="T14" fmla="*/ 298 w 298"/>
                <a:gd name="T15" fmla="*/ 18 h 183"/>
                <a:gd name="T16" fmla="*/ 279 w 298"/>
                <a:gd name="T17" fmla="*/ 0 h 183"/>
                <a:gd name="T18" fmla="*/ 287 w 298"/>
                <a:gd name="T19" fmla="*/ 40 h 183"/>
                <a:gd name="T20" fmla="*/ 233 w 298"/>
                <a:gd name="T21" fmla="*/ 98 h 183"/>
                <a:gd name="T22" fmla="*/ 232 w 298"/>
                <a:gd name="T23" fmla="*/ 98 h 183"/>
                <a:gd name="T24" fmla="*/ 232 w 298"/>
                <a:gd name="T25" fmla="*/ 98 h 183"/>
                <a:gd name="T26" fmla="*/ 232 w 298"/>
                <a:gd name="T27" fmla="*/ 98 h 183"/>
                <a:gd name="T28" fmla="*/ 231 w 298"/>
                <a:gd name="T29" fmla="*/ 98 h 183"/>
                <a:gd name="T30" fmla="*/ 228 w 298"/>
                <a:gd name="T31" fmla="*/ 100 h 183"/>
                <a:gd name="T32" fmla="*/ 226 w 298"/>
                <a:gd name="T33" fmla="*/ 99 h 183"/>
                <a:gd name="T34" fmla="*/ 221 w 298"/>
                <a:gd name="T35" fmla="*/ 96 h 183"/>
                <a:gd name="T36" fmla="*/ 198 w 298"/>
                <a:gd name="T37" fmla="*/ 73 h 183"/>
                <a:gd name="T38" fmla="*/ 158 w 298"/>
                <a:gd name="T39" fmla="*/ 131 h 183"/>
                <a:gd name="T40" fmla="*/ 149 w 298"/>
                <a:gd name="T41" fmla="*/ 133 h 183"/>
                <a:gd name="T42" fmla="*/ 147 w 298"/>
                <a:gd name="T43" fmla="*/ 130 h 183"/>
                <a:gd name="T44" fmla="*/ 144 w 298"/>
                <a:gd name="T45" fmla="*/ 128 h 183"/>
                <a:gd name="T46" fmla="*/ 117 w 298"/>
                <a:gd name="T47" fmla="*/ 101 h 183"/>
                <a:gd name="T48" fmla="*/ 18 w 298"/>
                <a:gd name="T49" fmla="*/ 163 h 183"/>
                <a:gd name="T50" fmla="*/ 9 w 298"/>
                <a:gd name="T51" fmla="*/ 161 h 183"/>
                <a:gd name="T52" fmla="*/ 11 w 298"/>
                <a:gd name="T53" fmla="*/ 152 h 183"/>
                <a:gd name="T54" fmla="*/ 115 w 298"/>
                <a:gd name="T55" fmla="*/ 87 h 183"/>
                <a:gd name="T56" fmla="*/ 118 w 298"/>
                <a:gd name="T57" fmla="*/ 86 h 183"/>
                <a:gd name="T58" fmla="*/ 123 w 298"/>
                <a:gd name="T59" fmla="*/ 88 h 183"/>
                <a:gd name="T60" fmla="*/ 152 w 298"/>
                <a:gd name="T61" fmla="*/ 117 h 183"/>
                <a:gd name="T62" fmla="*/ 191 w 298"/>
                <a:gd name="T63" fmla="*/ 60 h 183"/>
                <a:gd name="T64" fmla="*/ 196 w 298"/>
                <a:gd name="T65" fmla="*/ 57 h 183"/>
                <a:gd name="T66" fmla="*/ 204 w 298"/>
                <a:gd name="T67" fmla="*/ 61 h 183"/>
                <a:gd name="T68" fmla="*/ 227 w 298"/>
                <a:gd name="T69" fmla="*/ 84 h 183"/>
                <a:gd name="T70" fmla="*/ 278 w 298"/>
                <a:gd name="T71" fmla="*/ 31 h 183"/>
                <a:gd name="T72" fmla="*/ 287 w 298"/>
                <a:gd name="T73" fmla="*/ 31 h 183"/>
                <a:gd name="T74" fmla="*/ 287 w 298"/>
                <a:gd name="T75" fmla="*/ 4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8" h="183">
                  <a:moveTo>
                    <a:pt x="27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5"/>
                    <a:pt x="8" y="183"/>
                    <a:pt x="18" y="183"/>
                  </a:cubicBezTo>
                  <a:cubicBezTo>
                    <a:pt x="279" y="183"/>
                    <a:pt x="279" y="183"/>
                    <a:pt x="279" y="183"/>
                  </a:cubicBezTo>
                  <a:cubicBezTo>
                    <a:pt x="289" y="183"/>
                    <a:pt x="298" y="175"/>
                    <a:pt x="298" y="165"/>
                  </a:cubicBezTo>
                  <a:cubicBezTo>
                    <a:pt x="298" y="18"/>
                    <a:pt x="298" y="18"/>
                    <a:pt x="298" y="18"/>
                  </a:cubicBezTo>
                  <a:cubicBezTo>
                    <a:pt x="298" y="8"/>
                    <a:pt x="289" y="0"/>
                    <a:pt x="279" y="0"/>
                  </a:cubicBezTo>
                  <a:close/>
                  <a:moveTo>
                    <a:pt x="287" y="40"/>
                  </a:moveTo>
                  <a:cubicBezTo>
                    <a:pt x="233" y="98"/>
                    <a:pt x="233" y="98"/>
                    <a:pt x="233" y="98"/>
                  </a:cubicBezTo>
                  <a:cubicBezTo>
                    <a:pt x="232" y="98"/>
                    <a:pt x="232" y="98"/>
                    <a:pt x="232" y="98"/>
                  </a:cubicBezTo>
                  <a:cubicBezTo>
                    <a:pt x="232" y="98"/>
                    <a:pt x="232" y="98"/>
                    <a:pt x="232" y="98"/>
                  </a:cubicBezTo>
                  <a:cubicBezTo>
                    <a:pt x="232" y="98"/>
                    <a:pt x="232" y="98"/>
                    <a:pt x="232" y="98"/>
                  </a:cubicBezTo>
                  <a:cubicBezTo>
                    <a:pt x="232" y="98"/>
                    <a:pt x="232" y="98"/>
                    <a:pt x="231" y="98"/>
                  </a:cubicBezTo>
                  <a:cubicBezTo>
                    <a:pt x="231" y="99"/>
                    <a:pt x="229" y="100"/>
                    <a:pt x="228" y="100"/>
                  </a:cubicBezTo>
                  <a:cubicBezTo>
                    <a:pt x="227" y="100"/>
                    <a:pt x="226" y="99"/>
                    <a:pt x="226" y="99"/>
                  </a:cubicBezTo>
                  <a:cubicBezTo>
                    <a:pt x="224" y="99"/>
                    <a:pt x="222" y="98"/>
                    <a:pt x="221" y="96"/>
                  </a:cubicBezTo>
                  <a:cubicBezTo>
                    <a:pt x="198" y="73"/>
                    <a:pt x="198" y="73"/>
                    <a:pt x="198" y="73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56" y="134"/>
                    <a:pt x="152" y="135"/>
                    <a:pt x="149" y="133"/>
                  </a:cubicBezTo>
                  <a:cubicBezTo>
                    <a:pt x="148" y="132"/>
                    <a:pt x="147" y="131"/>
                    <a:pt x="147" y="130"/>
                  </a:cubicBezTo>
                  <a:cubicBezTo>
                    <a:pt x="146" y="129"/>
                    <a:pt x="145" y="129"/>
                    <a:pt x="144" y="128"/>
                  </a:cubicBezTo>
                  <a:cubicBezTo>
                    <a:pt x="117" y="101"/>
                    <a:pt x="117" y="101"/>
                    <a:pt x="117" y="101"/>
                  </a:cubicBezTo>
                  <a:cubicBezTo>
                    <a:pt x="18" y="163"/>
                    <a:pt x="18" y="163"/>
                    <a:pt x="18" y="163"/>
                  </a:cubicBezTo>
                  <a:cubicBezTo>
                    <a:pt x="15" y="165"/>
                    <a:pt x="11" y="164"/>
                    <a:pt x="9" y="161"/>
                  </a:cubicBezTo>
                  <a:cubicBezTo>
                    <a:pt x="7" y="158"/>
                    <a:pt x="8" y="154"/>
                    <a:pt x="11" y="152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16" y="86"/>
                    <a:pt x="117" y="86"/>
                    <a:pt x="118" y="86"/>
                  </a:cubicBezTo>
                  <a:cubicBezTo>
                    <a:pt x="120" y="86"/>
                    <a:pt x="122" y="87"/>
                    <a:pt x="123" y="88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2" y="58"/>
                    <a:pt x="194" y="57"/>
                    <a:pt x="196" y="57"/>
                  </a:cubicBezTo>
                  <a:cubicBezTo>
                    <a:pt x="199" y="57"/>
                    <a:pt x="202" y="58"/>
                    <a:pt x="204" y="61"/>
                  </a:cubicBezTo>
                  <a:cubicBezTo>
                    <a:pt x="227" y="84"/>
                    <a:pt x="227" y="84"/>
                    <a:pt x="227" y="84"/>
                  </a:cubicBezTo>
                  <a:cubicBezTo>
                    <a:pt x="278" y="31"/>
                    <a:pt x="278" y="31"/>
                    <a:pt x="278" y="31"/>
                  </a:cubicBezTo>
                  <a:cubicBezTo>
                    <a:pt x="280" y="28"/>
                    <a:pt x="284" y="28"/>
                    <a:pt x="287" y="31"/>
                  </a:cubicBezTo>
                  <a:cubicBezTo>
                    <a:pt x="289" y="33"/>
                    <a:pt x="290" y="37"/>
                    <a:pt x="28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544417" y="2866084"/>
            <a:ext cx="8798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1.</a:t>
            </a:r>
            <a:r>
              <a:rPr lang="zh-CN" altLang="en-US" sz="2000" dirty="0">
                <a:sym typeface="+mn-ea"/>
              </a:rPr>
              <a:t>Protecting the right of </a:t>
            </a:r>
            <a:r>
              <a:rPr lang="en-US" altLang="zh-CN" sz="2000" dirty="0">
                <a:sym typeface="+mn-ea"/>
              </a:rPr>
              <a:t>cyber</a:t>
            </a:r>
            <a:r>
              <a:rPr lang="zh-CN" altLang="en-US" sz="2000" dirty="0">
                <a:sym typeface="+mn-ea"/>
              </a:rPr>
              <a:t> privacy has become the top priority of legislation in various countries</a:t>
            </a:r>
            <a:r>
              <a:rPr lang="en-US" altLang="zh-CN" sz="2000" dirty="0">
                <a:sym typeface="+mn-ea"/>
              </a:rPr>
              <a:t>.</a:t>
            </a:r>
            <a:endParaRPr lang="zh-CN" altLang="en-US" sz="2000" dirty="0"/>
          </a:p>
          <a:p>
            <a:pPr algn="just">
              <a:lnSpc>
                <a:spcPct val="150000"/>
              </a:lnSpc>
            </a:pPr>
            <a:endParaRPr lang="zh-CN" altLang="en-US" sz="2000" dirty="0"/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2.With such a large number of Internet users in </a:t>
            </a:r>
            <a:r>
              <a:rPr lang="en-US" altLang="zh-CN" sz="2000" dirty="0" err="1">
                <a:sym typeface="+mn-ea"/>
              </a:rPr>
              <a:t>China,China</a:t>
            </a:r>
            <a:r>
              <a:rPr lang="en-US" altLang="zh-CN" sz="2000" dirty="0">
                <a:sym typeface="+mn-ea"/>
              </a:rPr>
              <a:t> needs to accelerate legislation and  carry forward the self-discipline awareness of the industry.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4012" y="342900"/>
            <a:ext cx="11482388" cy="6173786"/>
          </a:xfrm>
          <a:prstGeom prst="rect">
            <a:avLst/>
          </a:prstGeom>
          <a:noFill/>
          <a:ln>
            <a:solidFill>
              <a:srgbClr val="94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312629" y="2923833"/>
            <a:ext cx="76248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rgbClr val="944E4E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Thank you</a:t>
            </a:r>
            <a:endParaRPr lang="zh-CN" altLang="en-US" sz="6000" b="1" dirty="0">
              <a:solidFill>
                <a:srgbClr val="944E4E"/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99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54012" y="342900"/>
            <a:ext cx="11482388" cy="6173786"/>
          </a:xfrm>
          <a:prstGeom prst="rect">
            <a:avLst/>
          </a:prstGeom>
          <a:noFill/>
          <a:ln>
            <a:solidFill>
              <a:srgbClr val="94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16776" y="2581484"/>
            <a:ext cx="522368" cy="535234"/>
          </a:xfrm>
          <a:prstGeom prst="rect">
            <a:avLst/>
          </a:prstGeom>
          <a:solidFill>
            <a:srgbClr val="944E4E"/>
          </a:solidFill>
          <a:ln>
            <a:noFill/>
          </a:ln>
        </p:spPr>
        <p:txBody>
          <a:bodyPr lIns="68562" tIns="34281" rIns="68562" bIns="3428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816776" y="3509813"/>
            <a:ext cx="522368" cy="535234"/>
          </a:xfrm>
          <a:prstGeom prst="rect">
            <a:avLst/>
          </a:prstGeom>
          <a:solidFill>
            <a:srgbClr val="944E4E"/>
          </a:solidFill>
          <a:ln>
            <a:noFill/>
          </a:ln>
        </p:spPr>
        <p:txBody>
          <a:bodyPr lIns="68562" tIns="34281" rIns="68562" bIns="3428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08"/>
          <p:cNvSpPr txBox="1">
            <a:spLocks noChangeArrowheads="1"/>
          </p:cNvSpPr>
          <p:nvPr/>
        </p:nvSpPr>
        <p:spPr bwMode="auto">
          <a:xfrm>
            <a:off x="6608308" y="2659800"/>
            <a:ext cx="3191543" cy="3770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944E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Differences of Individual</a:t>
            </a:r>
            <a:endParaRPr lang="zh-CN" altLang="en-US" sz="2000" dirty="0">
              <a:solidFill>
                <a:srgbClr val="944E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09"/>
          <p:cNvSpPr txBox="1">
            <a:spLocks noChangeArrowheads="1"/>
          </p:cNvSpPr>
          <p:nvPr/>
        </p:nvSpPr>
        <p:spPr bwMode="auto">
          <a:xfrm>
            <a:off x="5896743" y="2595967"/>
            <a:ext cx="348457" cy="500119"/>
          </a:xfrm>
          <a:prstGeom prst="rect">
            <a:avLst/>
          </a:prstGeom>
          <a:solidFill>
            <a:srgbClr val="944E4E"/>
          </a:solidFill>
          <a:ln w="9525">
            <a:noFill/>
            <a:miter lim="800000"/>
          </a:ln>
        </p:spPr>
        <p:txBody>
          <a:bodyPr wrap="non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15"/>
          <p:cNvSpPr txBox="1">
            <a:spLocks noChangeArrowheads="1"/>
          </p:cNvSpPr>
          <p:nvPr/>
        </p:nvSpPr>
        <p:spPr bwMode="auto">
          <a:xfrm>
            <a:off x="6477938" y="3622887"/>
            <a:ext cx="3574788" cy="3770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944E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has government done</a:t>
            </a:r>
            <a:endParaRPr lang="zh-CN" altLang="en-US" sz="2000" dirty="0">
              <a:solidFill>
                <a:srgbClr val="944E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16"/>
          <p:cNvSpPr txBox="1">
            <a:spLocks noChangeArrowheads="1"/>
          </p:cNvSpPr>
          <p:nvPr/>
        </p:nvSpPr>
        <p:spPr bwMode="auto">
          <a:xfrm>
            <a:off x="5896644" y="3527370"/>
            <a:ext cx="348457" cy="500119"/>
          </a:xfrm>
          <a:prstGeom prst="rect">
            <a:avLst/>
          </a:prstGeom>
          <a:solidFill>
            <a:srgbClr val="944E4E"/>
          </a:solidFill>
          <a:ln w="9525">
            <a:noFill/>
            <a:miter lim="800000"/>
          </a:ln>
        </p:spPr>
        <p:txBody>
          <a:bodyPr wrap="none" lIns="68562" tIns="34281" rIns="68562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15693" y="4226229"/>
            <a:ext cx="4255216" cy="135674"/>
            <a:chOff x="1839287" y="5184146"/>
            <a:chExt cx="2767715" cy="95254"/>
          </a:xfrm>
        </p:grpSpPr>
        <p:grpSp>
          <p:nvGrpSpPr>
            <p:cNvPr id="25" name="组合 24"/>
            <p:cNvGrpSpPr/>
            <p:nvPr/>
          </p:nvGrpSpPr>
          <p:grpSpPr>
            <a:xfrm>
              <a:off x="2591031" y="5184150"/>
              <a:ext cx="2015971" cy="95250"/>
              <a:chOff x="2425983" y="5170170"/>
              <a:chExt cx="2015971" cy="1562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2425983" y="5179695"/>
                <a:ext cx="1009343" cy="146685"/>
                <a:chOff x="2425983" y="5179695"/>
                <a:chExt cx="1009343" cy="146685"/>
              </a:xfrm>
            </p:grpSpPr>
            <p:grpSp>
              <p:nvGrpSpPr>
                <p:cNvPr id="61" name="组合 60"/>
                <p:cNvGrpSpPr/>
                <p:nvPr/>
              </p:nvGrpSpPr>
              <p:grpSpPr>
                <a:xfrm>
                  <a:off x="2425983" y="5186045"/>
                  <a:ext cx="504518" cy="140335"/>
                  <a:chOff x="2425983" y="5186045"/>
                  <a:chExt cx="504518" cy="140335"/>
                </a:xfrm>
              </p:grpSpPr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2425983" y="5189220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73" name="直接连接符 72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直接连接符 73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2676808" y="5186045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71" name="直接连接符 70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接连接符 71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2" name="组合 61"/>
                <p:cNvGrpSpPr/>
                <p:nvPr/>
              </p:nvGrpSpPr>
              <p:grpSpPr>
                <a:xfrm>
                  <a:off x="2930808" y="5179695"/>
                  <a:ext cx="504518" cy="140335"/>
                  <a:chOff x="2425983" y="5186045"/>
                  <a:chExt cx="504518" cy="140335"/>
                </a:xfrm>
              </p:grpSpPr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2425983" y="5189220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67" name="直接连接符 66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连接符 67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4" name="组合 63"/>
                  <p:cNvGrpSpPr/>
                  <p:nvPr/>
                </p:nvGrpSpPr>
                <p:grpSpPr>
                  <a:xfrm>
                    <a:off x="2676808" y="5186045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65" name="直接连接符 64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连接符 65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46" name="组合 45"/>
              <p:cNvGrpSpPr/>
              <p:nvPr/>
            </p:nvGrpSpPr>
            <p:grpSpPr>
              <a:xfrm>
                <a:off x="3432611" y="5170170"/>
                <a:ext cx="1009343" cy="146685"/>
                <a:chOff x="2425983" y="5179695"/>
                <a:chExt cx="1009343" cy="146685"/>
              </a:xfrm>
            </p:grpSpPr>
            <p:grpSp>
              <p:nvGrpSpPr>
                <p:cNvPr id="47" name="组合 46"/>
                <p:cNvGrpSpPr/>
                <p:nvPr/>
              </p:nvGrpSpPr>
              <p:grpSpPr>
                <a:xfrm>
                  <a:off x="2425983" y="5186045"/>
                  <a:ext cx="504518" cy="140335"/>
                  <a:chOff x="2425983" y="5186045"/>
                  <a:chExt cx="504518" cy="140335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2425983" y="5189220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59" name="直接连接符 58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直接连接符 59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2676808" y="5186045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57" name="直接连接符 56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接连接符 57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2930808" y="5179695"/>
                  <a:ext cx="504518" cy="140335"/>
                  <a:chOff x="2425983" y="5186045"/>
                  <a:chExt cx="504518" cy="140335"/>
                </a:xfrm>
              </p:grpSpPr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2425983" y="5189220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53" name="直接连接符 52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连接符 53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2676808" y="5186045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51" name="直接连接符 50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接连接符 51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26" name="组合 25"/>
            <p:cNvGrpSpPr/>
            <p:nvPr/>
          </p:nvGrpSpPr>
          <p:grpSpPr>
            <a:xfrm>
              <a:off x="1839287" y="5184146"/>
              <a:ext cx="758518" cy="87506"/>
              <a:chOff x="2676808" y="5179695"/>
              <a:chExt cx="758518" cy="14351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676808" y="5186045"/>
                <a:ext cx="253693" cy="137160"/>
                <a:chOff x="2425983" y="5189220"/>
                <a:chExt cx="253693" cy="137160"/>
              </a:xfrm>
            </p:grpSpPr>
            <p:cxnSp>
              <p:nvCxnSpPr>
                <p:cNvPr id="37" name="直接连接符 36"/>
                <p:cNvCxnSpPr/>
                <p:nvPr/>
              </p:nvCxnSpPr>
              <p:spPr>
                <a:xfrm>
                  <a:off x="2425983" y="5189220"/>
                  <a:ext cx="126717" cy="137160"/>
                </a:xfrm>
                <a:prstGeom prst="line">
                  <a:avLst/>
                </a:prstGeom>
                <a:ln>
                  <a:solidFill>
                    <a:srgbClr val="944E4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flipH="1">
                  <a:off x="2552959" y="5189220"/>
                  <a:ext cx="126717" cy="137160"/>
                </a:xfrm>
                <a:prstGeom prst="line">
                  <a:avLst/>
                </a:prstGeom>
                <a:ln>
                  <a:solidFill>
                    <a:srgbClr val="944E4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/>
              <p:cNvGrpSpPr/>
              <p:nvPr/>
            </p:nvGrpSpPr>
            <p:grpSpPr>
              <a:xfrm>
                <a:off x="2930808" y="5179695"/>
                <a:ext cx="504518" cy="140335"/>
                <a:chOff x="2425983" y="5186045"/>
                <a:chExt cx="504518" cy="140335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2425983" y="5189220"/>
                  <a:ext cx="253693" cy="137160"/>
                  <a:chOff x="2425983" y="5189220"/>
                  <a:chExt cx="253693" cy="137160"/>
                </a:xfrm>
              </p:grpSpPr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2425983" y="5189220"/>
                    <a:ext cx="126717" cy="137160"/>
                  </a:xfrm>
                  <a:prstGeom prst="line">
                    <a:avLst/>
                  </a:prstGeom>
                  <a:ln>
                    <a:solidFill>
                      <a:srgbClr val="944E4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 flipH="1">
                    <a:off x="2552959" y="5189220"/>
                    <a:ext cx="126717" cy="137160"/>
                  </a:xfrm>
                  <a:prstGeom prst="line">
                    <a:avLst/>
                  </a:prstGeom>
                  <a:ln>
                    <a:solidFill>
                      <a:srgbClr val="944E4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组合 29"/>
                <p:cNvGrpSpPr/>
                <p:nvPr/>
              </p:nvGrpSpPr>
              <p:grpSpPr>
                <a:xfrm>
                  <a:off x="2676808" y="5186045"/>
                  <a:ext cx="253693" cy="137160"/>
                  <a:chOff x="2425983" y="5189220"/>
                  <a:chExt cx="253693" cy="137160"/>
                </a:xfrm>
              </p:grpSpPr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2425983" y="5189220"/>
                    <a:ext cx="126717" cy="137160"/>
                  </a:xfrm>
                  <a:prstGeom prst="line">
                    <a:avLst/>
                  </a:prstGeom>
                  <a:ln>
                    <a:solidFill>
                      <a:srgbClr val="944E4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 flipH="1">
                    <a:off x="2552959" y="5189220"/>
                    <a:ext cx="126717" cy="137160"/>
                  </a:xfrm>
                  <a:prstGeom prst="line">
                    <a:avLst/>
                  </a:prstGeom>
                  <a:ln>
                    <a:solidFill>
                      <a:srgbClr val="944E4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75" name="组合 74"/>
          <p:cNvGrpSpPr/>
          <p:nvPr/>
        </p:nvGrpSpPr>
        <p:grpSpPr>
          <a:xfrm>
            <a:off x="5770750" y="3241814"/>
            <a:ext cx="4287650" cy="188089"/>
            <a:chOff x="1839287" y="5184146"/>
            <a:chExt cx="2767715" cy="95254"/>
          </a:xfrm>
        </p:grpSpPr>
        <p:grpSp>
          <p:nvGrpSpPr>
            <p:cNvPr id="76" name="组合 75"/>
            <p:cNvGrpSpPr/>
            <p:nvPr/>
          </p:nvGrpSpPr>
          <p:grpSpPr>
            <a:xfrm>
              <a:off x="2591031" y="5184150"/>
              <a:ext cx="2015971" cy="95250"/>
              <a:chOff x="2425983" y="5170170"/>
              <a:chExt cx="2015971" cy="156210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2425983" y="5179695"/>
                <a:ext cx="1009343" cy="146685"/>
                <a:chOff x="2425983" y="5179695"/>
                <a:chExt cx="1009343" cy="146685"/>
              </a:xfrm>
            </p:grpSpPr>
            <p:grpSp>
              <p:nvGrpSpPr>
                <p:cNvPr id="104" name="组合 103"/>
                <p:cNvGrpSpPr/>
                <p:nvPr/>
              </p:nvGrpSpPr>
              <p:grpSpPr>
                <a:xfrm>
                  <a:off x="2425983" y="5186045"/>
                  <a:ext cx="504518" cy="140335"/>
                  <a:chOff x="2425983" y="5186045"/>
                  <a:chExt cx="504518" cy="140335"/>
                </a:xfrm>
              </p:grpSpPr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2425983" y="5189220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116" name="直接连接符 115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接连接符 116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3" name="组合 112"/>
                  <p:cNvGrpSpPr/>
                  <p:nvPr/>
                </p:nvGrpSpPr>
                <p:grpSpPr>
                  <a:xfrm>
                    <a:off x="2676808" y="5186045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114" name="直接连接符 113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接连接符 114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2930808" y="5179695"/>
                  <a:ext cx="504518" cy="140335"/>
                  <a:chOff x="2425983" y="5186045"/>
                  <a:chExt cx="504518" cy="140335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2425983" y="5189220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110" name="直接连接符 109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接连接符 110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组合 106"/>
                  <p:cNvGrpSpPr/>
                  <p:nvPr/>
                </p:nvGrpSpPr>
                <p:grpSpPr>
                  <a:xfrm>
                    <a:off x="2676808" y="5186045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108" name="直接连接符 107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接连接符 108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9" name="组合 88"/>
              <p:cNvGrpSpPr/>
              <p:nvPr/>
            </p:nvGrpSpPr>
            <p:grpSpPr>
              <a:xfrm>
                <a:off x="3432611" y="5170170"/>
                <a:ext cx="1009343" cy="146685"/>
                <a:chOff x="2425983" y="5179695"/>
                <a:chExt cx="1009343" cy="146685"/>
              </a:xfrm>
            </p:grpSpPr>
            <p:grpSp>
              <p:nvGrpSpPr>
                <p:cNvPr id="90" name="组合 89"/>
                <p:cNvGrpSpPr/>
                <p:nvPr/>
              </p:nvGrpSpPr>
              <p:grpSpPr>
                <a:xfrm>
                  <a:off x="2425983" y="5186045"/>
                  <a:ext cx="504518" cy="140335"/>
                  <a:chOff x="2425983" y="5186045"/>
                  <a:chExt cx="504518" cy="140335"/>
                </a:xfrm>
              </p:grpSpPr>
              <p:grpSp>
                <p:nvGrpSpPr>
                  <p:cNvPr id="98" name="组合 97"/>
                  <p:cNvGrpSpPr/>
                  <p:nvPr/>
                </p:nvGrpSpPr>
                <p:grpSpPr>
                  <a:xfrm>
                    <a:off x="2425983" y="5189220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102" name="直接连接符 101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直接连接符 102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" name="组合 98"/>
                  <p:cNvGrpSpPr/>
                  <p:nvPr/>
                </p:nvGrpSpPr>
                <p:grpSpPr>
                  <a:xfrm>
                    <a:off x="2676808" y="5186045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100" name="直接连接符 99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接连接符 100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1" name="组合 90"/>
                <p:cNvGrpSpPr/>
                <p:nvPr/>
              </p:nvGrpSpPr>
              <p:grpSpPr>
                <a:xfrm>
                  <a:off x="2930808" y="5179695"/>
                  <a:ext cx="504518" cy="140335"/>
                  <a:chOff x="2425983" y="5186045"/>
                  <a:chExt cx="504518" cy="140335"/>
                </a:xfrm>
              </p:grpSpPr>
              <p:grpSp>
                <p:nvGrpSpPr>
                  <p:cNvPr id="92" name="组合 91"/>
                  <p:cNvGrpSpPr/>
                  <p:nvPr/>
                </p:nvGrpSpPr>
                <p:grpSpPr>
                  <a:xfrm>
                    <a:off x="2425983" y="5189220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96" name="直接连接符 95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接连接符 96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" name="组合 92"/>
                  <p:cNvGrpSpPr/>
                  <p:nvPr/>
                </p:nvGrpSpPr>
                <p:grpSpPr>
                  <a:xfrm>
                    <a:off x="2676808" y="5186045"/>
                    <a:ext cx="253693" cy="137160"/>
                    <a:chOff x="2425983" y="5189220"/>
                    <a:chExt cx="253693" cy="137160"/>
                  </a:xfrm>
                </p:grpSpPr>
                <p:cxnSp>
                  <p:nvCxnSpPr>
                    <p:cNvPr id="94" name="直接连接符 93"/>
                    <p:cNvCxnSpPr/>
                    <p:nvPr/>
                  </p:nvCxnSpPr>
                  <p:spPr>
                    <a:xfrm>
                      <a:off x="2425983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/>
                    <p:cNvCxnSpPr/>
                    <p:nvPr/>
                  </p:nvCxnSpPr>
                  <p:spPr>
                    <a:xfrm flipH="1">
                      <a:off x="2552959" y="5189220"/>
                      <a:ext cx="126717" cy="137160"/>
                    </a:xfrm>
                    <a:prstGeom prst="line">
                      <a:avLst/>
                    </a:prstGeom>
                    <a:ln>
                      <a:solidFill>
                        <a:srgbClr val="944E4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77" name="组合 76"/>
            <p:cNvGrpSpPr/>
            <p:nvPr/>
          </p:nvGrpSpPr>
          <p:grpSpPr>
            <a:xfrm>
              <a:off x="1839287" y="5184146"/>
              <a:ext cx="758518" cy="87506"/>
              <a:chOff x="2676808" y="5179695"/>
              <a:chExt cx="758518" cy="143510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2676808" y="5186045"/>
                <a:ext cx="253693" cy="137160"/>
                <a:chOff x="2425983" y="5189220"/>
                <a:chExt cx="253693" cy="137160"/>
              </a:xfrm>
            </p:grpSpPr>
            <p:cxnSp>
              <p:nvCxnSpPr>
                <p:cNvPr id="86" name="直接连接符 85"/>
                <p:cNvCxnSpPr/>
                <p:nvPr/>
              </p:nvCxnSpPr>
              <p:spPr>
                <a:xfrm>
                  <a:off x="2425983" y="5189220"/>
                  <a:ext cx="126717" cy="137160"/>
                </a:xfrm>
                <a:prstGeom prst="line">
                  <a:avLst/>
                </a:prstGeom>
                <a:ln>
                  <a:solidFill>
                    <a:srgbClr val="944E4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flipH="1">
                  <a:off x="2552959" y="5189220"/>
                  <a:ext cx="126717" cy="137160"/>
                </a:xfrm>
                <a:prstGeom prst="line">
                  <a:avLst/>
                </a:prstGeom>
                <a:ln>
                  <a:solidFill>
                    <a:srgbClr val="944E4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组合 78"/>
              <p:cNvGrpSpPr/>
              <p:nvPr/>
            </p:nvGrpSpPr>
            <p:grpSpPr>
              <a:xfrm>
                <a:off x="2930808" y="5179695"/>
                <a:ext cx="504518" cy="140335"/>
                <a:chOff x="2425983" y="5186045"/>
                <a:chExt cx="504518" cy="140335"/>
              </a:xfrm>
            </p:grpSpPr>
            <p:grpSp>
              <p:nvGrpSpPr>
                <p:cNvPr id="80" name="组合 79"/>
                <p:cNvGrpSpPr/>
                <p:nvPr/>
              </p:nvGrpSpPr>
              <p:grpSpPr>
                <a:xfrm>
                  <a:off x="2425983" y="5189220"/>
                  <a:ext cx="253693" cy="137160"/>
                  <a:chOff x="2425983" y="5189220"/>
                  <a:chExt cx="253693" cy="137160"/>
                </a:xfrm>
              </p:grpSpPr>
              <p:cxnSp>
                <p:nvCxnSpPr>
                  <p:cNvPr id="84" name="直接连接符 83"/>
                  <p:cNvCxnSpPr/>
                  <p:nvPr/>
                </p:nvCxnSpPr>
                <p:spPr>
                  <a:xfrm>
                    <a:off x="2425983" y="5189220"/>
                    <a:ext cx="126717" cy="137160"/>
                  </a:xfrm>
                  <a:prstGeom prst="line">
                    <a:avLst/>
                  </a:prstGeom>
                  <a:ln>
                    <a:solidFill>
                      <a:srgbClr val="944E4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/>
                  <p:nvPr/>
                </p:nvCxnSpPr>
                <p:spPr>
                  <a:xfrm flipH="1">
                    <a:off x="2552959" y="5189220"/>
                    <a:ext cx="126717" cy="137160"/>
                  </a:xfrm>
                  <a:prstGeom prst="line">
                    <a:avLst/>
                  </a:prstGeom>
                  <a:ln>
                    <a:solidFill>
                      <a:srgbClr val="944E4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组合 80"/>
                <p:cNvGrpSpPr/>
                <p:nvPr/>
              </p:nvGrpSpPr>
              <p:grpSpPr>
                <a:xfrm>
                  <a:off x="2676808" y="5186045"/>
                  <a:ext cx="253693" cy="137160"/>
                  <a:chOff x="2425983" y="5189220"/>
                  <a:chExt cx="253693" cy="137160"/>
                </a:xfrm>
              </p:grpSpPr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2425983" y="5189220"/>
                    <a:ext cx="126717" cy="137160"/>
                  </a:xfrm>
                  <a:prstGeom prst="line">
                    <a:avLst/>
                  </a:prstGeom>
                  <a:ln>
                    <a:solidFill>
                      <a:srgbClr val="944E4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 flipH="1">
                    <a:off x="2552959" y="5189220"/>
                    <a:ext cx="126717" cy="137160"/>
                  </a:xfrm>
                  <a:prstGeom prst="line">
                    <a:avLst/>
                  </a:prstGeom>
                  <a:ln>
                    <a:solidFill>
                      <a:srgbClr val="944E4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" name="组合 1"/>
          <p:cNvGrpSpPr/>
          <p:nvPr/>
        </p:nvGrpSpPr>
        <p:grpSpPr>
          <a:xfrm>
            <a:off x="2266030" y="2285932"/>
            <a:ext cx="3458278" cy="2341647"/>
            <a:chOff x="2799631" y="2237368"/>
            <a:chExt cx="3035326" cy="2194014"/>
          </a:xfrm>
        </p:grpSpPr>
        <p:grpSp>
          <p:nvGrpSpPr>
            <p:cNvPr id="204" name="组合 203"/>
            <p:cNvGrpSpPr/>
            <p:nvPr/>
          </p:nvGrpSpPr>
          <p:grpSpPr>
            <a:xfrm>
              <a:off x="2799631" y="2475577"/>
              <a:ext cx="3035326" cy="1717596"/>
              <a:chOff x="7027640" y="1410943"/>
              <a:chExt cx="2823005" cy="1597450"/>
            </a:xfrm>
            <a:solidFill>
              <a:srgbClr val="944E4E"/>
            </a:solidFill>
          </p:grpSpPr>
          <p:sp>
            <p:nvSpPr>
              <p:cNvPr id="205" name="椭圆 204"/>
              <p:cNvSpPr/>
              <p:nvPr/>
            </p:nvSpPr>
            <p:spPr>
              <a:xfrm>
                <a:off x="7644571" y="1410943"/>
                <a:ext cx="1597450" cy="1597450"/>
              </a:xfrm>
              <a:prstGeom prst="ellipse">
                <a:avLst/>
              </a:prstGeom>
              <a:grpFill/>
              <a:ln>
                <a:solidFill>
                  <a:srgbClr val="944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_14"/>
              <p:cNvSpPr txBox="1">
                <a:spLocks noChangeArrowheads="1"/>
              </p:cNvSpPr>
              <p:nvPr/>
            </p:nvSpPr>
            <p:spPr bwMode="auto">
              <a:xfrm>
                <a:off x="7027640" y="1683189"/>
                <a:ext cx="2823005" cy="999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en-US" altLang="zh-CN" sz="2800" b="1" spc="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Content</a:t>
                </a:r>
                <a:endParaRPr lang="zh-CN" sz="2800" b="1" spc="6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7" name="椭圆 206"/>
            <p:cNvSpPr/>
            <p:nvPr/>
          </p:nvSpPr>
          <p:spPr>
            <a:xfrm>
              <a:off x="3224754" y="2237368"/>
              <a:ext cx="2194014" cy="2194014"/>
            </a:xfrm>
            <a:prstGeom prst="ellipse">
              <a:avLst/>
            </a:prstGeom>
            <a:noFill/>
            <a:ln>
              <a:solidFill>
                <a:srgbClr val="944E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8" grpId="0"/>
      <p:bldP spid="19" grpId="0" animBg="1"/>
      <p:bldP spid="20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4012" y="342900"/>
            <a:ext cx="11482388" cy="6173786"/>
          </a:xfrm>
          <a:prstGeom prst="rect">
            <a:avLst/>
          </a:prstGeom>
          <a:noFill/>
          <a:ln>
            <a:solidFill>
              <a:srgbClr val="94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33814" y="3425058"/>
            <a:ext cx="799715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dirty="0">
                <a:solidFill>
                  <a:srgbClr val="944E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Differences of Individual</a:t>
            </a:r>
            <a:endParaRPr lang="zh-CN" altLang="en-US" sz="4800" dirty="0">
              <a:solidFill>
                <a:srgbClr val="944E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176806" y="1407440"/>
            <a:ext cx="1836800" cy="1836800"/>
            <a:chOff x="3224754" y="2237368"/>
            <a:chExt cx="2194014" cy="2194014"/>
          </a:xfrm>
        </p:grpSpPr>
        <p:grpSp>
          <p:nvGrpSpPr>
            <p:cNvPr id="23" name="组合 22"/>
            <p:cNvGrpSpPr/>
            <p:nvPr/>
          </p:nvGrpSpPr>
          <p:grpSpPr>
            <a:xfrm>
              <a:off x="3462963" y="2475577"/>
              <a:ext cx="1717596" cy="1717596"/>
              <a:chOff x="7644571" y="1410943"/>
              <a:chExt cx="1597450" cy="1597450"/>
            </a:xfrm>
            <a:solidFill>
              <a:srgbClr val="944E4E"/>
            </a:solidFill>
          </p:grpSpPr>
          <p:sp>
            <p:nvSpPr>
              <p:cNvPr id="25" name="椭圆 24"/>
              <p:cNvSpPr/>
              <p:nvPr/>
            </p:nvSpPr>
            <p:spPr>
              <a:xfrm>
                <a:off x="7644571" y="1410943"/>
                <a:ext cx="1597450" cy="1597450"/>
              </a:xfrm>
              <a:prstGeom prst="ellipse">
                <a:avLst/>
              </a:prstGeom>
              <a:grpFill/>
              <a:ln>
                <a:solidFill>
                  <a:srgbClr val="944E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_14"/>
              <p:cNvSpPr txBox="1">
                <a:spLocks noChangeArrowheads="1"/>
              </p:cNvSpPr>
              <p:nvPr/>
            </p:nvSpPr>
            <p:spPr bwMode="auto">
              <a:xfrm>
                <a:off x="7742903" y="1669218"/>
                <a:ext cx="1408258" cy="996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en-US" altLang="zh-CN" sz="4800" b="1" spc="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sz="4800" b="1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3224754" y="2237368"/>
              <a:ext cx="2194014" cy="2194014"/>
            </a:xfrm>
            <a:prstGeom prst="ellipse">
              <a:avLst/>
            </a:prstGeom>
            <a:noFill/>
            <a:ln>
              <a:solidFill>
                <a:srgbClr val="944E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 txBox="1"/>
          <p:nvPr/>
        </p:nvSpPr>
        <p:spPr>
          <a:xfrm>
            <a:off x="1975342" y="1920153"/>
            <a:ext cx="8798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people use your data to push ads to you.</a:t>
            </a:r>
            <a:endParaRPr kumimoji="1"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people use your data to scam you.    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 txBox="1"/>
          <p:nvPr/>
        </p:nvSpPr>
        <p:spPr>
          <a:xfrm>
            <a:off x="1260639" y="696990"/>
            <a:ext cx="9819035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Westerners think cyber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is very important. What they care more about is what you do with their data. Even if you take their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 some big data analysis, some people think their privacy have been violated.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32" y="2579428"/>
            <a:ext cx="2543242" cy="35087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85" y="2699582"/>
            <a:ext cx="3268425" cy="3268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45" y="3366917"/>
            <a:ext cx="3079243" cy="11365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50828" y="6088160"/>
            <a:ext cx="29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Face recognition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 txBox="1"/>
          <p:nvPr/>
        </p:nvSpPr>
        <p:spPr>
          <a:xfrm>
            <a:off x="1260639" y="696990"/>
            <a:ext cx="10185127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Disclosure of personal information is not good. But as long as the bad guys don‘t threaten my normal life, I can stand it.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acceptable for government, educational institutions, and Internet companies to have personal information. If collecting personal information can be beneficial to social development, I will agree.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75" y="2532992"/>
            <a:ext cx="2448910" cy="4326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96" y="3613771"/>
            <a:ext cx="5922512" cy="172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229108" y="781073"/>
            <a:ext cx="10185127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China, 97% of respondents believe that it is feasible to establish fingerprints and DNA files for newborns and support the establishment of a children's fingerprint database nationwide.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in the West, any proposal, no matter how good the original intentions, and for its sufficient reasons, as long as it involves the privacy of citizens, will cause a heated discussion.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26" y="4791234"/>
            <a:ext cx="1320800" cy="157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81" y="4791234"/>
            <a:ext cx="1849759" cy="1375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 txBox="1"/>
          <p:nvPr/>
        </p:nvSpPr>
        <p:spPr>
          <a:xfrm>
            <a:off x="1260639" y="1127914"/>
            <a:ext cx="10185127" cy="289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China: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zh-CN" sz="2000" b="1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Collectivism.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benefit of the collective, when necessary, the individual needs to suppress himself or even sacrifice himself.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zh-CN" sz="2000" b="1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Acquaintance society with a small population movement. </a:t>
            </a:r>
            <a:endParaRPr lang="en-US" altLang="zh-CN" sz="2000" b="1" u="sng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Of course, modern people pay more attention to their privacy issues.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 txBox="1"/>
          <p:nvPr/>
        </p:nvSpPr>
        <p:spPr>
          <a:xfrm>
            <a:off x="1250130" y="1138425"/>
            <a:ext cx="10185127" cy="289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Western: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zh-CN" sz="20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Individualism.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Individual-centered, the individual's behavior is completely from his own inner feelings and motives, against the stifling of personality and the violation of individuals.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zh-CN" sz="20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population is highly mobile and there are always strangers around.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do not want others to pry into themselves.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3239</Words>
  <Application>WPS 演示</Application>
  <PresentationFormat>自定义</PresentationFormat>
  <Paragraphs>129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Calibri</vt:lpstr>
      <vt:lpstr>Lato Black</vt:lpstr>
      <vt:lpstr>Segoe Print</vt:lpstr>
      <vt:lpstr>Times New Roman</vt:lpstr>
      <vt:lpstr>HelveticaNeueLT Pro 35 Th</vt:lpstr>
      <vt:lpstr>华文黑体</vt:lpstr>
      <vt:lpstr>等线</vt:lpstr>
      <vt:lpstr>Arial Unicode MS</vt:lpstr>
      <vt:lpstr>等线 Light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唯美叶子</dc:title>
  <dc:creator>第一PPT</dc:creator>
  <cp:keywords>www.1ppt.com</cp:keywords>
  <dc:description>www.1ppt.com</dc:description>
  <cp:lastModifiedBy>人生已经如此艰难</cp:lastModifiedBy>
  <cp:revision>3202</cp:revision>
  <dcterms:created xsi:type="dcterms:W3CDTF">2015-12-01T09:06:00Z</dcterms:created>
  <dcterms:modified xsi:type="dcterms:W3CDTF">2019-12-22T12:13:38Z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