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www.instagram.com/s/aGlnaGxpZ2h0OjE3OTU4Mzg0OTM1NjU0NzU2?story_media_id=3212489505226247175_62088050700&amp;igshid=NzZlODBkYWE4Ng==" TargetMode="External" /><Relationship Id="rId2" Type="http://schemas.openxmlformats.org/officeDocument/2006/relationships/hyperlink" Target="https://instagram.com/stories/hand_work345/3212489505226247175?igshid=Y2QyNjM0MDJkNg==" TargetMode="External" /><Relationship Id="rId1" Type="http://schemas.openxmlformats.org/officeDocument/2006/relationships/slideLayout" Target="../slideLayouts/slideLayout2.xml" /><Relationship Id="rId5" Type="http://schemas.openxmlformats.org/officeDocument/2006/relationships/image" Target="../media/image12.jpeg" /><Relationship Id="rId4" Type="http://schemas.openxmlformats.org/officeDocument/2006/relationships/hyperlink" Target="https://instagram.com/hand_work345?igshid=NzZlODBkYWE4Ng==" TargetMode="Externa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216C-BBF8-9D58-2D44-CA8BBCEF451F}"/>
              </a:ext>
            </a:extLst>
          </p:cNvPr>
          <p:cNvSpPr>
            <a:spLocks noGrp="1"/>
          </p:cNvSpPr>
          <p:nvPr>
            <p:ph type="ctrTitle"/>
          </p:nvPr>
        </p:nvSpPr>
        <p:spPr/>
        <p:txBody>
          <a:bodyPr>
            <a:normAutofit fontScale="90000"/>
          </a:bodyPr>
          <a:lstStyle/>
          <a:p>
            <a:r>
              <a:rPr lang="en-IE" dirty="0"/>
              <a:t>Digital marketing project phase 2</a:t>
            </a:r>
            <a:br>
              <a:rPr lang="en-IE" dirty="0"/>
            </a:br>
            <a:endParaRPr lang="en-US" dirty="0"/>
          </a:p>
        </p:txBody>
      </p:sp>
      <p:sp>
        <p:nvSpPr>
          <p:cNvPr id="3" name="Subtitle 2">
            <a:extLst>
              <a:ext uri="{FF2B5EF4-FFF2-40B4-BE49-F238E27FC236}">
                <a16:creationId xmlns:a16="http://schemas.microsoft.com/office/drawing/2014/main" id="{4CC1AAB3-DBFC-C04E-325F-4AE3C9076F11}"/>
              </a:ext>
            </a:extLst>
          </p:cNvPr>
          <p:cNvSpPr>
            <a:spLocks noGrp="1"/>
          </p:cNvSpPr>
          <p:nvPr>
            <p:ph type="subTitle" idx="1"/>
          </p:nvPr>
        </p:nvSpPr>
        <p:spPr>
          <a:xfrm flipH="1">
            <a:off x="331303" y="5038586"/>
            <a:ext cx="4293153" cy="345109"/>
          </a:xfrm>
        </p:spPr>
        <p:txBody>
          <a:bodyPr>
            <a:normAutofit fontScale="55000" lnSpcReduction="20000"/>
          </a:bodyPr>
          <a:lstStyle/>
          <a:p>
            <a:endParaRPr lang="en-US" i="1" dirty="0">
              <a:solidFill>
                <a:schemeClr val="accent2"/>
              </a:solidFill>
            </a:endParaRPr>
          </a:p>
        </p:txBody>
      </p:sp>
      <p:sp>
        <p:nvSpPr>
          <p:cNvPr id="4" name="TextBox 3">
            <a:extLst>
              <a:ext uri="{FF2B5EF4-FFF2-40B4-BE49-F238E27FC236}">
                <a16:creationId xmlns:a16="http://schemas.microsoft.com/office/drawing/2014/main" id="{1636DEA1-7D87-C896-DBD6-73BBB927E666}"/>
              </a:ext>
            </a:extLst>
          </p:cNvPr>
          <p:cNvSpPr txBox="1"/>
          <p:nvPr/>
        </p:nvSpPr>
        <p:spPr>
          <a:xfrm>
            <a:off x="3167063" y="3984767"/>
            <a:ext cx="4400483" cy="1477328"/>
          </a:xfrm>
          <a:prstGeom prst="rect">
            <a:avLst/>
          </a:prstGeom>
          <a:noFill/>
        </p:spPr>
        <p:txBody>
          <a:bodyPr wrap="square" rtlCol="0">
            <a:spAutoFit/>
          </a:bodyPr>
          <a:lstStyle/>
          <a:p>
            <a:pPr algn="l"/>
            <a:r>
              <a:rPr lang="en-IE" dirty="0">
                <a:solidFill>
                  <a:schemeClr val="accent3"/>
                </a:solidFill>
              </a:rPr>
              <a:t>Team leader  </a:t>
            </a:r>
            <a:r>
              <a:rPr lang="en-IE" dirty="0" err="1"/>
              <a:t>Burada</a:t>
            </a:r>
            <a:r>
              <a:rPr lang="en-IE" dirty="0"/>
              <a:t> </a:t>
            </a:r>
            <a:r>
              <a:rPr lang="en-IE" dirty="0" err="1"/>
              <a:t>kalpana</a:t>
            </a:r>
            <a:r>
              <a:rPr lang="en-IE" dirty="0"/>
              <a:t> </a:t>
            </a:r>
          </a:p>
          <a:p>
            <a:pPr algn="l"/>
            <a:r>
              <a:rPr lang="en-IE" dirty="0">
                <a:solidFill>
                  <a:schemeClr val="accent3"/>
                </a:solidFill>
              </a:rPr>
              <a:t>Team member</a:t>
            </a:r>
            <a:r>
              <a:rPr lang="en-IE" dirty="0"/>
              <a:t> </a:t>
            </a:r>
            <a:r>
              <a:rPr lang="en-IE" dirty="0" err="1"/>
              <a:t>Angur</a:t>
            </a:r>
            <a:r>
              <a:rPr lang="en-IE" dirty="0"/>
              <a:t> </a:t>
            </a:r>
            <a:r>
              <a:rPr lang="en-IE" dirty="0" err="1"/>
              <a:t>padma</a:t>
            </a:r>
            <a:r>
              <a:rPr lang="en-IE" dirty="0"/>
              <a:t> </a:t>
            </a:r>
          </a:p>
          <a:p>
            <a:pPr algn="l"/>
            <a:r>
              <a:rPr lang="en-IE" dirty="0">
                <a:solidFill>
                  <a:schemeClr val="accent3"/>
                </a:solidFill>
              </a:rPr>
              <a:t>Team member </a:t>
            </a:r>
            <a:r>
              <a:rPr lang="en-IE" dirty="0"/>
              <a:t> Ambati </a:t>
            </a:r>
            <a:r>
              <a:rPr lang="en-IE" dirty="0" err="1"/>
              <a:t>sailja</a:t>
            </a:r>
            <a:endParaRPr lang="en-IE" dirty="0"/>
          </a:p>
          <a:p>
            <a:pPr algn="l"/>
            <a:r>
              <a:rPr lang="en-IE" dirty="0">
                <a:solidFill>
                  <a:schemeClr val="accent3"/>
                </a:solidFill>
              </a:rPr>
              <a:t>Team member  </a:t>
            </a:r>
            <a:r>
              <a:rPr lang="en-IE" dirty="0" err="1"/>
              <a:t>Bejawada</a:t>
            </a:r>
            <a:r>
              <a:rPr lang="en-IE" dirty="0"/>
              <a:t> </a:t>
            </a:r>
            <a:r>
              <a:rPr lang="en-IE" dirty="0" err="1"/>
              <a:t>Rajeswari</a:t>
            </a:r>
            <a:endParaRPr lang="en-IE" dirty="0"/>
          </a:p>
          <a:p>
            <a:pPr algn="l"/>
            <a:r>
              <a:rPr lang="en-IE" dirty="0">
                <a:solidFill>
                  <a:schemeClr val="accent3"/>
                </a:solidFill>
              </a:rPr>
              <a:t>Team member  </a:t>
            </a:r>
            <a:r>
              <a:rPr lang="en-IE" dirty="0" err="1"/>
              <a:t>Bommali</a:t>
            </a:r>
            <a:r>
              <a:rPr lang="en-IE" dirty="0"/>
              <a:t> </a:t>
            </a:r>
            <a:r>
              <a:rPr lang="en-IE" dirty="0" err="1"/>
              <a:t>Deepika</a:t>
            </a:r>
            <a:r>
              <a:rPr lang="en-IE" dirty="0"/>
              <a:t> </a:t>
            </a:r>
            <a:endParaRPr lang="en-IE" dirty="0">
              <a:solidFill>
                <a:schemeClr val="accent3"/>
              </a:solidFill>
            </a:endParaRPr>
          </a:p>
        </p:txBody>
      </p:sp>
      <p:sp>
        <p:nvSpPr>
          <p:cNvPr id="5" name="TextBox 4">
            <a:extLst>
              <a:ext uri="{FF2B5EF4-FFF2-40B4-BE49-F238E27FC236}">
                <a16:creationId xmlns:a16="http://schemas.microsoft.com/office/drawing/2014/main" id="{E60341BA-F009-5347-3F18-146F3B119D12}"/>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99090CD9-B855-CC69-5148-F702F5B8F7F7}"/>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05388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0239-7096-D305-B926-DEEE18E576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A48D24-577B-8ACB-755C-23CEB1BF9876}"/>
              </a:ext>
            </a:extLst>
          </p:cNvPr>
          <p:cNvSpPr>
            <a:spLocks noGrp="1"/>
          </p:cNvSpPr>
          <p:nvPr>
            <p:ph idx="1"/>
          </p:nvPr>
        </p:nvSpPr>
        <p:spPr/>
        <p:txBody>
          <a:bodyPr/>
          <a:lstStyle/>
          <a:p>
            <a:r>
              <a:rPr lang="en-IE" dirty="0">
                <a:solidFill>
                  <a:schemeClr val="accent4"/>
                </a:solidFill>
              </a:rPr>
              <a:t>Ranking</a:t>
            </a:r>
            <a:r>
              <a:rPr lang="en-IE" dirty="0"/>
              <a:t> </a:t>
            </a:r>
          </a:p>
        </p:txBody>
      </p:sp>
      <p:pic>
        <p:nvPicPr>
          <p:cNvPr id="4" name="Picture 3">
            <a:extLst>
              <a:ext uri="{FF2B5EF4-FFF2-40B4-BE49-F238E27FC236}">
                <a16:creationId xmlns:a16="http://schemas.microsoft.com/office/drawing/2014/main" id="{FAB1B18F-161F-6441-9357-7C16F331B031}"/>
              </a:ext>
            </a:extLst>
          </p:cNvPr>
          <p:cNvPicPr>
            <a:picLocks noChangeAspect="1"/>
          </p:cNvPicPr>
          <p:nvPr/>
        </p:nvPicPr>
        <p:blipFill>
          <a:blip r:embed="rId2"/>
          <a:stretch>
            <a:fillRect/>
          </a:stretch>
        </p:blipFill>
        <p:spPr>
          <a:xfrm>
            <a:off x="2764972" y="1846870"/>
            <a:ext cx="1937997" cy="4169385"/>
          </a:xfrm>
          <a:prstGeom prst="rect">
            <a:avLst/>
          </a:prstGeom>
        </p:spPr>
      </p:pic>
      <p:sp>
        <p:nvSpPr>
          <p:cNvPr id="5" name="TextBox 4">
            <a:extLst>
              <a:ext uri="{FF2B5EF4-FFF2-40B4-BE49-F238E27FC236}">
                <a16:creationId xmlns:a16="http://schemas.microsoft.com/office/drawing/2014/main" id="{478C60CE-AF18-3C2F-6715-DF168D437C78}"/>
              </a:ext>
            </a:extLst>
          </p:cNvPr>
          <p:cNvSpPr txBox="1"/>
          <p:nvPr/>
        </p:nvSpPr>
        <p:spPr>
          <a:xfrm>
            <a:off x="4818459" y="2199085"/>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67720402-8C18-E75A-DB4C-4425AA7CC439}"/>
              </a:ext>
            </a:extLst>
          </p:cNvPr>
          <p:cNvSpPr txBox="1"/>
          <p:nvPr/>
        </p:nvSpPr>
        <p:spPr>
          <a:xfrm>
            <a:off x="4818459" y="1856136"/>
            <a:ext cx="2197894" cy="369332"/>
          </a:xfrm>
          <a:prstGeom prst="rect">
            <a:avLst/>
          </a:prstGeom>
          <a:noFill/>
        </p:spPr>
        <p:txBody>
          <a:bodyPr wrap="square" rtlCol="0">
            <a:spAutoFit/>
          </a:bodyPr>
          <a:lstStyle/>
          <a:p>
            <a:pPr algn="l"/>
            <a:r>
              <a:rPr lang="en-IE" dirty="0">
                <a:solidFill>
                  <a:schemeClr val="accent3">
                    <a:lumMod val="75000"/>
                  </a:schemeClr>
                </a:solidFill>
              </a:rPr>
              <a:t>Goggle page insides</a:t>
            </a:r>
            <a:endParaRPr lang="en-US" dirty="0">
              <a:solidFill>
                <a:schemeClr val="accent3">
                  <a:lumMod val="75000"/>
                </a:schemeClr>
              </a:solidFill>
            </a:endParaRPr>
          </a:p>
        </p:txBody>
      </p:sp>
      <p:pic>
        <p:nvPicPr>
          <p:cNvPr id="7" name="Picture 6">
            <a:extLst>
              <a:ext uri="{FF2B5EF4-FFF2-40B4-BE49-F238E27FC236}">
                <a16:creationId xmlns:a16="http://schemas.microsoft.com/office/drawing/2014/main" id="{C218F5EC-8C49-D681-BE7B-829123B9C7CB}"/>
              </a:ext>
            </a:extLst>
          </p:cNvPr>
          <p:cNvPicPr>
            <a:picLocks noChangeAspect="1"/>
          </p:cNvPicPr>
          <p:nvPr/>
        </p:nvPicPr>
        <p:blipFill>
          <a:blip r:embed="rId3"/>
          <a:stretch>
            <a:fillRect/>
          </a:stretch>
        </p:blipFill>
        <p:spPr>
          <a:xfrm>
            <a:off x="5109840" y="2295102"/>
            <a:ext cx="1764002" cy="3787704"/>
          </a:xfrm>
          <a:prstGeom prst="rect">
            <a:avLst/>
          </a:prstGeom>
        </p:spPr>
      </p:pic>
    </p:spTree>
    <p:extLst>
      <p:ext uri="{BB962C8B-B14F-4D97-AF65-F5344CB8AC3E}">
        <p14:creationId xmlns:p14="http://schemas.microsoft.com/office/powerpoint/2010/main" val="294071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D25-0A5D-8B78-B7BD-921AE82AB5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AFAF8B-64F8-38FB-33B6-DBE82DE4359F}"/>
              </a:ext>
            </a:extLst>
          </p:cNvPr>
          <p:cNvSpPr>
            <a:spLocks noGrp="1"/>
          </p:cNvSpPr>
          <p:nvPr>
            <p:ph idx="1"/>
          </p:nvPr>
        </p:nvSpPr>
        <p:spPr/>
        <p:txBody>
          <a:bodyPr/>
          <a:lstStyle/>
          <a:p>
            <a:r>
              <a:rPr lang="en-IE" dirty="0">
                <a:solidFill>
                  <a:schemeClr val="bg2">
                    <a:lumMod val="50000"/>
                  </a:schemeClr>
                </a:solidFill>
              </a:rPr>
              <a:t>Key word Research</a:t>
            </a:r>
            <a:r>
              <a:rPr lang="en-IE" dirty="0"/>
              <a:t>:- </a:t>
            </a:r>
            <a:endParaRPr lang="en-US" dirty="0"/>
          </a:p>
        </p:txBody>
      </p:sp>
      <p:pic>
        <p:nvPicPr>
          <p:cNvPr id="4" name="Picture 3">
            <a:extLst>
              <a:ext uri="{FF2B5EF4-FFF2-40B4-BE49-F238E27FC236}">
                <a16:creationId xmlns:a16="http://schemas.microsoft.com/office/drawing/2014/main" id="{41DFE3F0-900D-2C8A-4FCE-CD03A5B1DD99}"/>
              </a:ext>
            </a:extLst>
          </p:cNvPr>
          <p:cNvPicPr>
            <a:picLocks noChangeAspect="1"/>
          </p:cNvPicPr>
          <p:nvPr/>
        </p:nvPicPr>
        <p:blipFill>
          <a:blip r:embed="rId2"/>
          <a:stretch>
            <a:fillRect/>
          </a:stretch>
        </p:blipFill>
        <p:spPr>
          <a:xfrm>
            <a:off x="2616512" y="2380465"/>
            <a:ext cx="3241364" cy="3687804"/>
          </a:xfrm>
          <a:prstGeom prst="rect">
            <a:avLst/>
          </a:prstGeom>
        </p:spPr>
      </p:pic>
    </p:spTree>
    <p:extLst>
      <p:ext uri="{BB962C8B-B14F-4D97-AF65-F5344CB8AC3E}">
        <p14:creationId xmlns:p14="http://schemas.microsoft.com/office/powerpoint/2010/main" val="319048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C753-4BB9-1E57-9B6D-02DD35D773E3}"/>
              </a:ext>
            </a:extLst>
          </p:cNvPr>
          <p:cNvSpPr>
            <a:spLocks noGrp="1"/>
          </p:cNvSpPr>
          <p:nvPr>
            <p:ph type="title"/>
          </p:nvPr>
        </p:nvSpPr>
        <p:spPr/>
        <p:txBody>
          <a:bodyPr/>
          <a:lstStyle/>
          <a:p>
            <a:r>
              <a:rPr lang="en-IE" dirty="0"/>
              <a:t>Content Ideas And Marketing Strategies</a:t>
            </a:r>
            <a:endParaRPr lang="en-US" dirty="0"/>
          </a:p>
        </p:txBody>
      </p:sp>
      <p:sp>
        <p:nvSpPr>
          <p:cNvPr id="3" name="Content Placeholder 2">
            <a:extLst>
              <a:ext uri="{FF2B5EF4-FFF2-40B4-BE49-F238E27FC236}">
                <a16:creationId xmlns:a16="http://schemas.microsoft.com/office/drawing/2014/main" id="{65602ABB-2A89-E115-B9CB-21BC0C46E805}"/>
              </a:ext>
            </a:extLst>
          </p:cNvPr>
          <p:cNvSpPr>
            <a:spLocks noGrp="1"/>
          </p:cNvSpPr>
          <p:nvPr>
            <p:ph idx="1"/>
          </p:nvPr>
        </p:nvSpPr>
        <p:spPr/>
        <p:txBody>
          <a:bodyPr/>
          <a:lstStyle/>
          <a:p>
            <a:r>
              <a:rPr lang="en-IE" dirty="0">
                <a:solidFill>
                  <a:schemeClr val="accent1">
                    <a:lumMod val="40000"/>
                    <a:lumOff val="60000"/>
                  </a:schemeClr>
                </a:solidFill>
              </a:rPr>
              <a:t>Content Idea Generation &amp; Strategy</a:t>
            </a:r>
            <a:r>
              <a:rPr lang="en-IE" dirty="0"/>
              <a:t>:- Content ideation is the process of generating ideas for content creation. It involves exploring various topics and angles that align with a brand’s goals and values. Essentially, it is the process of brainstorming ideas for content that is engaging, insightful, and resonates with the target audience.</a:t>
            </a:r>
            <a:endParaRPr lang="en-US" dirty="0"/>
          </a:p>
        </p:txBody>
      </p:sp>
      <p:pic>
        <p:nvPicPr>
          <p:cNvPr id="4" name="Picture 3">
            <a:extLst>
              <a:ext uri="{FF2B5EF4-FFF2-40B4-BE49-F238E27FC236}">
                <a16:creationId xmlns:a16="http://schemas.microsoft.com/office/drawing/2014/main" id="{7E1CA9E7-19BF-4FE5-3B8D-F19E508BCF84}"/>
              </a:ext>
            </a:extLst>
          </p:cNvPr>
          <p:cNvPicPr>
            <a:picLocks noChangeAspect="1"/>
          </p:cNvPicPr>
          <p:nvPr/>
        </p:nvPicPr>
        <p:blipFill>
          <a:blip r:embed="rId2"/>
          <a:stretch>
            <a:fillRect/>
          </a:stretch>
        </p:blipFill>
        <p:spPr>
          <a:xfrm>
            <a:off x="2512219" y="3561139"/>
            <a:ext cx="4262438" cy="2492342"/>
          </a:xfrm>
          <a:prstGeom prst="rect">
            <a:avLst/>
          </a:prstGeom>
        </p:spPr>
      </p:pic>
    </p:spTree>
    <p:extLst>
      <p:ext uri="{BB962C8B-B14F-4D97-AF65-F5344CB8AC3E}">
        <p14:creationId xmlns:p14="http://schemas.microsoft.com/office/powerpoint/2010/main" val="166325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31FE-EC88-C365-AE2C-2FFE61E2B461}"/>
              </a:ext>
            </a:extLst>
          </p:cNvPr>
          <p:cNvSpPr>
            <a:spLocks noGrp="1"/>
          </p:cNvSpPr>
          <p:nvPr>
            <p:ph type="title"/>
          </p:nvPr>
        </p:nvSpPr>
        <p:spPr/>
        <p:txBody>
          <a:bodyPr/>
          <a:lstStyle/>
          <a:p>
            <a:r>
              <a:rPr lang="en-IE" dirty="0"/>
              <a:t>Content Creation And Curation</a:t>
            </a:r>
            <a:br>
              <a:rPr lang="en-IE" dirty="0"/>
            </a:br>
            <a:endParaRPr lang="en-US" dirty="0"/>
          </a:p>
        </p:txBody>
      </p:sp>
      <p:sp>
        <p:nvSpPr>
          <p:cNvPr id="3" name="Content Placeholder 2">
            <a:extLst>
              <a:ext uri="{FF2B5EF4-FFF2-40B4-BE49-F238E27FC236}">
                <a16:creationId xmlns:a16="http://schemas.microsoft.com/office/drawing/2014/main" id="{4505A6A0-D239-2C4C-FA17-EF907971F03B}"/>
              </a:ext>
            </a:extLst>
          </p:cNvPr>
          <p:cNvSpPr>
            <a:spLocks noGrp="1"/>
          </p:cNvSpPr>
          <p:nvPr>
            <p:ph idx="1"/>
          </p:nvPr>
        </p:nvSpPr>
        <p:spPr/>
        <p:txBody>
          <a:bodyPr/>
          <a:lstStyle/>
          <a:p>
            <a:r>
              <a:rPr lang="en-IE" dirty="0">
                <a:solidFill>
                  <a:schemeClr val="accent1">
                    <a:lumMod val="60000"/>
                    <a:lumOff val="40000"/>
                  </a:schemeClr>
                </a:solidFill>
              </a:rPr>
              <a:t>Post creation</a:t>
            </a:r>
            <a:r>
              <a:rPr lang="en-IE" dirty="0"/>
              <a:t> :- Its diverse portfolio includes an extensive range of cars, sports utility vehicles, trucks, buses and defence vehicles. Tata Motors is one of India’s largest OEMs offering an extensive range of integrated, smart and e-mobility solutions.</a:t>
            </a:r>
          </a:p>
          <a:p>
            <a:r>
              <a:rPr lang="en-IE" dirty="0" err="1"/>
              <a:t>Farmat</a:t>
            </a:r>
            <a:r>
              <a:rPr lang="en-IE" dirty="0"/>
              <a:t> 1:- The most accurate and popular Tata motors email format is </a:t>
            </a:r>
            <a:r>
              <a:rPr lang="en-IE" dirty="0" err="1"/>
              <a:t>frist</a:t>
            </a:r>
            <a:r>
              <a:rPr lang="en-IE" dirty="0"/>
              <a:t> - last .</a:t>
            </a:r>
          </a:p>
          <a:p>
            <a:r>
              <a:rPr lang="en-IE" dirty="0" err="1"/>
              <a:t>Farmat</a:t>
            </a:r>
            <a:r>
              <a:rPr lang="en-IE" dirty="0"/>
              <a:t> 2:- Tata motors common email format is john.</a:t>
            </a:r>
          </a:p>
          <a:p>
            <a:pPr marL="0" indent="0">
              <a:buNone/>
            </a:pPr>
            <a:endParaRPr lang="en-US" dirty="0"/>
          </a:p>
        </p:txBody>
      </p:sp>
      <p:sp>
        <p:nvSpPr>
          <p:cNvPr id="4" name="TextBox 3">
            <a:extLst>
              <a:ext uri="{FF2B5EF4-FFF2-40B4-BE49-F238E27FC236}">
                <a16:creationId xmlns:a16="http://schemas.microsoft.com/office/drawing/2014/main" id="{14C21D6D-3CC1-056D-6A1F-6D5A3A17E63E}"/>
              </a:ext>
            </a:extLst>
          </p:cNvPr>
          <p:cNvSpPr txBox="1"/>
          <p:nvPr/>
        </p:nvSpPr>
        <p:spPr>
          <a:xfrm>
            <a:off x="5187553" y="2520553"/>
            <a:ext cx="1828800" cy="369332"/>
          </a:xfrm>
          <a:prstGeom prst="rect">
            <a:avLst/>
          </a:prstGeom>
          <a:noFill/>
        </p:spPr>
        <p:txBody>
          <a:bodyPr wrap="square" rtlCol="0">
            <a:spAutoFit/>
          </a:bodyPr>
          <a:lstStyle/>
          <a:p>
            <a:pPr algn="l"/>
            <a:endParaRPr lang="en-US"/>
          </a:p>
        </p:txBody>
      </p:sp>
      <p:pic>
        <p:nvPicPr>
          <p:cNvPr id="5" name="Picture 4">
            <a:extLst>
              <a:ext uri="{FF2B5EF4-FFF2-40B4-BE49-F238E27FC236}">
                <a16:creationId xmlns:a16="http://schemas.microsoft.com/office/drawing/2014/main" id="{1C095118-2AC2-FAAF-2319-174DFC927DD7}"/>
              </a:ext>
            </a:extLst>
          </p:cNvPr>
          <p:cNvPicPr>
            <a:picLocks noChangeAspect="1"/>
          </p:cNvPicPr>
          <p:nvPr/>
        </p:nvPicPr>
        <p:blipFill>
          <a:blip r:embed="rId2"/>
          <a:stretch>
            <a:fillRect/>
          </a:stretch>
        </p:blipFill>
        <p:spPr>
          <a:xfrm>
            <a:off x="4616327" y="4268823"/>
            <a:ext cx="3163533" cy="1784658"/>
          </a:xfrm>
          <a:prstGeom prst="rect">
            <a:avLst/>
          </a:prstGeom>
        </p:spPr>
      </p:pic>
    </p:spTree>
    <p:extLst>
      <p:ext uri="{BB962C8B-B14F-4D97-AF65-F5344CB8AC3E}">
        <p14:creationId xmlns:p14="http://schemas.microsoft.com/office/powerpoint/2010/main" val="164833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7C5E-80EB-65DB-B55A-D550FCA12DE5}"/>
              </a:ext>
            </a:extLst>
          </p:cNvPr>
          <p:cNvSpPr>
            <a:spLocks noGrp="1"/>
          </p:cNvSpPr>
          <p:nvPr>
            <p:ph type="title"/>
          </p:nvPr>
        </p:nvSpPr>
        <p:spPr/>
        <p:txBody>
          <a:bodyPr/>
          <a:lstStyle/>
          <a:p>
            <a:r>
              <a:rPr lang="en-IE" b="1" dirty="0"/>
              <a:t>Instagram  Story </a:t>
            </a:r>
            <a:endParaRPr lang="en-US" b="1" dirty="0"/>
          </a:p>
        </p:txBody>
      </p:sp>
      <p:sp>
        <p:nvSpPr>
          <p:cNvPr id="3" name="Content Placeholder 2">
            <a:extLst>
              <a:ext uri="{FF2B5EF4-FFF2-40B4-BE49-F238E27FC236}">
                <a16:creationId xmlns:a16="http://schemas.microsoft.com/office/drawing/2014/main" id="{CE471A15-3B9A-1FAE-C8F9-5EB952132BD9}"/>
              </a:ext>
            </a:extLst>
          </p:cNvPr>
          <p:cNvSpPr>
            <a:spLocks noGrp="1"/>
          </p:cNvSpPr>
          <p:nvPr>
            <p:ph idx="1"/>
          </p:nvPr>
        </p:nvSpPr>
        <p:spPr/>
        <p:txBody>
          <a:bodyPr/>
          <a:lstStyle/>
          <a:p>
            <a:r>
              <a:rPr lang="en-IE" dirty="0">
                <a:hlinkClick r:id="rId2"/>
              </a:rPr>
              <a:t>https://instagram.com/stories/hand_work345/3212489505226247175?igshid=Y2QyNjM0MDJkNg==</a:t>
            </a:r>
            <a:endParaRPr lang="en-IE" dirty="0"/>
          </a:p>
          <a:p>
            <a:r>
              <a:rPr lang="en-IE" dirty="0">
                <a:hlinkClick r:id="rId3"/>
              </a:rPr>
              <a:t>https://www.instagram.com/s/aGlnaGxpZ2h0OjE3OTU4Mzg0OTM1NjU0NzU2?story_media_id=3212489505226247175_62088050700&amp;igshid=NzZlODBkYWE4Ng==</a:t>
            </a:r>
            <a:endParaRPr lang="en-IE" dirty="0"/>
          </a:p>
          <a:p>
            <a:r>
              <a:rPr lang="en-IE" dirty="0">
                <a:hlinkClick r:id="rId4"/>
              </a:rPr>
              <a:t>https://instagram.com/hand_work345?igshid=NzZlODBkYWE4Ng==</a:t>
            </a:r>
            <a:endParaRPr lang="en-IE" dirty="0"/>
          </a:p>
          <a:p>
            <a:endParaRPr lang="en-US" dirty="0"/>
          </a:p>
        </p:txBody>
      </p:sp>
      <p:pic>
        <p:nvPicPr>
          <p:cNvPr id="4" name="Picture 3">
            <a:extLst>
              <a:ext uri="{FF2B5EF4-FFF2-40B4-BE49-F238E27FC236}">
                <a16:creationId xmlns:a16="http://schemas.microsoft.com/office/drawing/2014/main" id="{3AA6C051-A5FE-0ABA-E60B-8CDE90873AE1}"/>
              </a:ext>
            </a:extLst>
          </p:cNvPr>
          <p:cNvPicPr>
            <a:picLocks noChangeAspect="1"/>
          </p:cNvPicPr>
          <p:nvPr/>
        </p:nvPicPr>
        <p:blipFill>
          <a:blip r:embed="rId5"/>
          <a:stretch>
            <a:fillRect/>
          </a:stretch>
        </p:blipFill>
        <p:spPr>
          <a:xfrm>
            <a:off x="10183316" y="3302053"/>
            <a:ext cx="1318121" cy="2902699"/>
          </a:xfrm>
          <a:prstGeom prst="rect">
            <a:avLst/>
          </a:prstGeom>
        </p:spPr>
      </p:pic>
    </p:spTree>
    <p:extLst>
      <p:ext uri="{BB962C8B-B14F-4D97-AF65-F5344CB8AC3E}">
        <p14:creationId xmlns:p14="http://schemas.microsoft.com/office/powerpoint/2010/main" val="126032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8237-E19D-A49E-85F7-7A42C6B44C94}"/>
              </a:ext>
            </a:extLst>
          </p:cNvPr>
          <p:cNvSpPr>
            <a:spLocks noGrp="1"/>
          </p:cNvSpPr>
          <p:nvPr>
            <p:ph type="title"/>
          </p:nvPr>
        </p:nvSpPr>
        <p:spPr/>
        <p:txBody>
          <a:bodyPr/>
          <a:lstStyle/>
          <a:p>
            <a:r>
              <a:rPr lang="en-IE" dirty="0"/>
              <a:t>Tata motors </a:t>
            </a:r>
            <a:endParaRPr lang="en-US" dirty="0"/>
          </a:p>
        </p:txBody>
      </p:sp>
      <p:pic>
        <p:nvPicPr>
          <p:cNvPr id="5" name="Content Placeholder 4">
            <a:extLst>
              <a:ext uri="{FF2B5EF4-FFF2-40B4-BE49-F238E27FC236}">
                <a16:creationId xmlns:a16="http://schemas.microsoft.com/office/drawing/2014/main" id="{D371625A-4A59-268C-0A44-E1D88E91F76F}"/>
              </a:ext>
            </a:extLst>
          </p:cNvPr>
          <p:cNvPicPr>
            <a:picLocks noGrp="1" noChangeAspect="1"/>
          </p:cNvPicPr>
          <p:nvPr>
            <p:ph idx="1"/>
          </p:nvPr>
        </p:nvPicPr>
        <p:blipFill>
          <a:blip r:embed="rId2"/>
          <a:stretch>
            <a:fillRect/>
          </a:stretch>
        </p:blipFill>
        <p:spPr>
          <a:xfrm>
            <a:off x="1387118" y="1964311"/>
            <a:ext cx="9417764" cy="3940488"/>
          </a:xfrm>
        </p:spPr>
      </p:pic>
      <p:sp>
        <p:nvSpPr>
          <p:cNvPr id="4" name="TextBox 3">
            <a:extLst>
              <a:ext uri="{FF2B5EF4-FFF2-40B4-BE49-F238E27FC236}">
                <a16:creationId xmlns:a16="http://schemas.microsoft.com/office/drawing/2014/main" id="{A8F72C36-4BE9-A990-0EA0-2AC5AE8485F6}"/>
              </a:ext>
            </a:extLst>
          </p:cNvPr>
          <p:cNvSpPr txBox="1"/>
          <p:nvPr/>
        </p:nvSpPr>
        <p:spPr>
          <a:xfrm>
            <a:off x="5187553" y="2520553"/>
            <a:ext cx="1828800" cy="369332"/>
          </a:xfrm>
          <a:prstGeom prst="rect">
            <a:avLst/>
          </a:prstGeom>
          <a:noFill/>
        </p:spPr>
        <p:txBody>
          <a:bodyPr wrap="square" rtlCol="0">
            <a:spAutoFit/>
          </a:bodyPr>
          <a:lstStyle/>
          <a:p>
            <a:pPr algn="l"/>
            <a:endParaRPr lang="en-US" dirty="0">
              <a:solidFill>
                <a:schemeClr val="accent1"/>
              </a:solidFill>
            </a:endParaRPr>
          </a:p>
        </p:txBody>
      </p:sp>
    </p:spTree>
    <p:extLst>
      <p:ext uri="{BB962C8B-B14F-4D97-AF65-F5344CB8AC3E}">
        <p14:creationId xmlns:p14="http://schemas.microsoft.com/office/powerpoint/2010/main" val="88942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3C0F8-C31F-043A-929A-F85E5FEE1884}"/>
              </a:ext>
            </a:extLst>
          </p:cNvPr>
          <p:cNvSpPr>
            <a:spLocks noGrp="1"/>
          </p:cNvSpPr>
          <p:nvPr>
            <p:ph idx="1"/>
          </p:nvPr>
        </p:nvSpPr>
        <p:spPr>
          <a:xfrm>
            <a:off x="1436821" y="833437"/>
            <a:ext cx="9907247" cy="10849402"/>
          </a:xfrm>
        </p:spPr>
        <p:txBody>
          <a:bodyPr>
            <a:noAutofit/>
          </a:bodyPr>
          <a:lstStyle/>
          <a:p>
            <a:pPr marL="0" indent="0">
              <a:buNone/>
            </a:pPr>
            <a:r>
              <a:rPr lang="en-IE" sz="2800" dirty="0">
                <a:solidFill>
                  <a:schemeClr val="accent1"/>
                </a:solidFill>
              </a:rPr>
              <a:t>Part -1 Brand Study, Competitor Analysis &amp; Buyer’s/Audience’s Persona </a:t>
            </a:r>
            <a:endParaRPr lang="en-US" sz="2800" dirty="0">
              <a:solidFill>
                <a:schemeClr val="accent1"/>
              </a:solidFill>
            </a:endParaRPr>
          </a:p>
        </p:txBody>
      </p:sp>
      <p:sp>
        <p:nvSpPr>
          <p:cNvPr id="4" name="TextBox 3">
            <a:extLst>
              <a:ext uri="{FF2B5EF4-FFF2-40B4-BE49-F238E27FC236}">
                <a16:creationId xmlns:a16="http://schemas.microsoft.com/office/drawing/2014/main" id="{9235C1A1-1125-F45A-33A4-158F1A975C0D}"/>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6" name="Title 5">
            <a:extLst>
              <a:ext uri="{FF2B5EF4-FFF2-40B4-BE49-F238E27FC236}">
                <a16:creationId xmlns:a16="http://schemas.microsoft.com/office/drawing/2014/main" id="{2369149C-DA0B-2D9D-13D9-BAA38A6609D0}"/>
              </a:ext>
            </a:extLst>
          </p:cNvPr>
          <p:cNvSpPr>
            <a:spLocks noGrp="1"/>
          </p:cNvSpPr>
          <p:nvPr>
            <p:ph type="title"/>
          </p:nvPr>
        </p:nvSpPr>
        <p:spPr>
          <a:xfrm>
            <a:off x="-386854" y="12333501"/>
            <a:ext cx="9603275" cy="6085467"/>
          </a:xfrm>
        </p:spPr>
        <p:txBody>
          <a:bodyPr>
            <a:normAutofit/>
          </a:bodyPr>
          <a:lstStyle/>
          <a:p>
            <a:endParaRPr lang="en-US" b="1" dirty="0"/>
          </a:p>
        </p:txBody>
      </p:sp>
      <p:sp>
        <p:nvSpPr>
          <p:cNvPr id="7" name="TextBox 6">
            <a:extLst>
              <a:ext uri="{FF2B5EF4-FFF2-40B4-BE49-F238E27FC236}">
                <a16:creationId xmlns:a16="http://schemas.microsoft.com/office/drawing/2014/main" id="{19542D53-726F-9399-F008-0378CCD0426F}"/>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279588F6-81AE-F73F-FC86-312594E1F72E}"/>
              </a:ext>
            </a:extLst>
          </p:cNvPr>
          <p:cNvSpPr txBox="1"/>
          <p:nvPr/>
        </p:nvSpPr>
        <p:spPr>
          <a:xfrm>
            <a:off x="1436822" y="1964532"/>
            <a:ext cx="9743148" cy="3970318"/>
          </a:xfrm>
          <a:prstGeom prst="rect">
            <a:avLst/>
          </a:prstGeom>
          <a:noFill/>
        </p:spPr>
        <p:txBody>
          <a:bodyPr wrap="square" rtlCol="0">
            <a:spAutoFit/>
          </a:bodyPr>
          <a:lstStyle/>
          <a:p>
            <a:pPr algn="l"/>
            <a:r>
              <a:rPr lang="en-IE" dirty="0">
                <a:solidFill>
                  <a:srgbClr val="00B050"/>
                </a:solidFill>
              </a:rPr>
              <a:t>Research Brand</a:t>
            </a:r>
            <a:r>
              <a:rPr lang="en-IE" dirty="0"/>
              <a:t>: Tata Motors Limited is an multinational automotive company, headquartered in Mumbai, and part of the Tata Group. The company produces cars, trucks Tata Motors is the largest automotive </a:t>
            </a:r>
            <a:r>
              <a:rPr lang="en-IE" dirty="0" err="1"/>
              <a:t>oem</a:t>
            </a:r>
            <a:r>
              <a:rPr lang="en-IE" dirty="0"/>
              <a:t> company in India with an extensive range of integrated, smart, and e-mobility solutions. </a:t>
            </a:r>
          </a:p>
          <a:p>
            <a:pPr algn="l"/>
            <a:r>
              <a:rPr lang="en-IE" dirty="0">
                <a:solidFill>
                  <a:schemeClr val="accent3"/>
                </a:solidFill>
              </a:rPr>
              <a:t>Mission/Values</a:t>
            </a:r>
            <a:r>
              <a:rPr lang="en-IE" dirty="0"/>
              <a:t>:  To deliver value through our products and services and to be the most trusted global network for our customers and suppliers. To be a responsible value-creation partner for all shareholders. To innovate mobility solutions with a passion to enhance the quality of life.</a:t>
            </a:r>
          </a:p>
          <a:p>
            <a:pPr algn="l"/>
            <a:r>
              <a:rPr lang="en-IE" dirty="0" err="1">
                <a:solidFill>
                  <a:schemeClr val="accent3"/>
                </a:solidFill>
              </a:rPr>
              <a:t>Usp</a:t>
            </a:r>
            <a:r>
              <a:rPr lang="en-IE" dirty="0"/>
              <a:t>:- Tata Motors took a risk by emphasising safety as a selling point. They recognised that the strength and safety of a vehicle should be the top priority for car buyers. Tata aimed to disrupt the market dominated by </a:t>
            </a:r>
            <a:r>
              <a:rPr lang="en-IE" dirty="0" err="1"/>
              <a:t>Maruti</a:t>
            </a:r>
            <a:r>
              <a:rPr lang="en-IE" dirty="0"/>
              <a:t> by introducing safety as their unique selling proposition </a:t>
            </a:r>
          </a:p>
          <a:p>
            <a:pPr algn="l"/>
            <a:r>
              <a:rPr lang="en-IE" dirty="0">
                <a:solidFill>
                  <a:srgbClr val="FF0000"/>
                </a:solidFill>
              </a:rPr>
              <a:t>Analysis Brand Tone and Identity</a:t>
            </a:r>
            <a:r>
              <a:rPr lang="en-IE" dirty="0"/>
              <a:t>:-Connecting Aspirations’ represents the personality of Tata Motors as an interconnected system of mobility solutions that are intelligent, perceptive, warm and expressive. It is a symbolic tagline that is representative of the past, present and future.</a:t>
            </a:r>
          </a:p>
          <a:p>
            <a:pPr algn="l"/>
            <a:endParaRPr lang="en-IE" dirty="0"/>
          </a:p>
        </p:txBody>
      </p:sp>
      <p:sp>
        <p:nvSpPr>
          <p:cNvPr id="10" name="TextBox 9">
            <a:extLst>
              <a:ext uri="{FF2B5EF4-FFF2-40B4-BE49-F238E27FC236}">
                <a16:creationId xmlns:a16="http://schemas.microsoft.com/office/drawing/2014/main" id="{B1933A4A-42A9-2F52-D856-D461FC3D5AB3}"/>
              </a:ext>
            </a:extLst>
          </p:cNvPr>
          <p:cNvSpPr txBox="1"/>
          <p:nvPr/>
        </p:nvSpPr>
        <p:spPr>
          <a:xfrm>
            <a:off x="3999309" y="10408841"/>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A86E4B50-E000-4D77-A587-05398A8C45B4}"/>
              </a:ext>
            </a:extLst>
          </p:cNvPr>
          <p:cNvSpPr txBox="1"/>
          <p:nvPr/>
        </p:nvSpPr>
        <p:spPr>
          <a:xfrm flipV="1">
            <a:off x="1012031" y="5835789"/>
            <a:ext cx="5807869" cy="188774"/>
          </a:xfrm>
          <a:prstGeom prst="rect">
            <a:avLst/>
          </a:prstGeom>
          <a:noFill/>
        </p:spPr>
        <p:txBody>
          <a:bodyPr wrap="square" rtlCol="0">
            <a:spAutoFit/>
          </a:bodyPr>
          <a:lstStyle/>
          <a:p>
            <a:pPr algn="l"/>
            <a:endParaRPr lang="en-US" sz="2800" dirty="0"/>
          </a:p>
        </p:txBody>
      </p:sp>
      <p:sp>
        <p:nvSpPr>
          <p:cNvPr id="12" name="TextBox 11">
            <a:extLst>
              <a:ext uri="{FF2B5EF4-FFF2-40B4-BE49-F238E27FC236}">
                <a16:creationId xmlns:a16="http://schemas.microsoft.com/office/drawing/2014/main" id="{21DBDF47-8CBD-1E4C-86F9-2DFEDC1A7067}"/>
              </a:ext>
            </a:extLst>
          </p:cNvPr>
          <p:cNvSpPr txBox="1"/>
          <p:nvPr/>
        </p:nvSpPr>
        <p:spPr>
          <a:xfrm>
            <a:off x="4913709" y="830699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05801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6BA2-DC5A-CB84-B615-D7C1B83E28E0}"/>
              </a:ext>
            </a:extLst>
          </p:cNvPr>
          <p:cNvSpPr>
            <a:spLocks noGrp="1"/>
          </p:cNvSpPr>
          <p:nvPr>
            <p:ph type="title"/>
          </p:nvPr>
        </p:nvSpPr>
        <p:spPr/>
        <p:txBody>
          <a:bodyPr>
            <a:normAutofit fontScale="90000"/>
          </a:bodyPr>
          <a:lstStyle/>
          <a:p>
            <a:r>
              <a:rPr lang="en-IE" dirty="0"/>
              <a:t>Part-1 Brand Study, Competitor Analysis &amp; Buyer’s/Audience’s Persona</a:t>
            </a:r>
            <a:br>
              <a:rPr lang="en-IE" dirty="0"/>
            </a:br>
            <a:endParaRPr lang="en-US" dirty="0"/>
          </a:p>
        </p:txBody>
      </p:sp>
      <p:sp>
        <p:nvSpPr>
          <p:cNvPr id="3" name="Content Placeholder 2">
            <a:extLst>
              <a:ext uri="{FF2B5EF4-FFF2-40B4-BE49-F238E27FC236}">
                <a16:creationId xmlns:a16="http://schemas.microsoft.com/office/drawing/2014/main" id="{5E8B2847-F113-BBF5-015C-CBB24D311AFA}"/>
              </a:ext>
            </a:extLst>
          </p:cNvPr>
          <p:cNvSpPr>
            <a:spLocks noGrp="1"/>
          </p:cNvSpPr>
          <p:nvPr>
            <p:ph idx="1"/>
          </p:nvPr>
        </p:nvSpPr>
        <p:spPr>
          <a:xfrm>
            <a:off x="1451579" y="1703693"/>
            <a:ext cx="9603275" cy="3450613"/>
          </a:xfrm>
        </p:spPr>
        <p:txBody>
          <a:bodyPr/>
          <a:lstStyle/>
          <a:p>
            <a:r>
              <a:rPr lang="en-IE" dirty="0">
                <a:solidFill>
                  <a:schemeClr val="accent2"/>
                </a:solidFill>
              </a:rPr>
              <a:t>Goals</a:t>
            </a:r>
            <a:r>
              <a:rPr lang="en-IE" dirty="0"/>
              <a:t>:- To deliver value through our products and services and to be the most trusted global network for our customers and suppliers. To be a responsible value-creation partner for all shareholders  . To innovate mobility solutions with a passion to enhance the quality of life.</a:t>
            </a:r>
          </a:p>
          <a:p>
            <a:r>
              <a:rPr lang="en-IE" dirty="0">
                <a:solidFill>
                  <a:srgbClr val="002060"/>
                </a:solidFill>
              </a:rPr>
              <a:t>KPIs</a:t>
            </a:r>
            <a:r>
              <a:rPr lang="en-IE" dirty="0"/>
              <a:t>:- Tracking fleet management key performance indicators (KPIs) helps measure efficiency across your fleet. Setting fleet management benchmarks and measuring KPIs is the best way to enhance fleet productivity and control costs.</a:t>
            </a:r>
            <a:endParaRPr lang="en-US" dirty="0"/>
          </a:p>
        </p:txBody>
      </p:sp>
      <p:sp>
        <p:nvSpPr>
          <p:cNvPr id="4" name="TextBox 3">
            <a:extLst>
              <a:ext uri="{FF2B5EF4-FFF2-40B4-BE49-F238E27FC236}">
                <a16:creationId xmlns:a16="http://schemas.microsoft.com/office/drawing/2014/main" id="{20035244-2566-3882-C137-18134D601C2D}"/>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4BFC20FC-4477-6304-5638-0588809D2D29}"/>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A3AE138E-FC6B-3832-4CAD-96BDCB591F07}"/>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43936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0932-E77D-A5DF-2298-3E32C37B70DE}"/>
              </a:ext>
            </a:extLst>
          </p:cNvPr>
          <p:cNvSpPr>
            <a:spLocks noGrp="1"/>
          </p:cNvSpPr>
          <p:nvPr>
            <p:ph type="title"/>
          </p:nvPr>
        </p:nvSpPr>
        <p:spPr/>
        <p:txBody>
          <a:bodyPr/>
          <a:lstStyle/>
          <a:p>
            <a:r>
              <a:rPr lang="en-IE" dirty="0"/>
              <a:t>Part-1 Brand Study, Competitor Analysis &amp; Buyer’s/Audience’s Persona</a:t>
            </a:r>
            <a:endParaRPr lang="en-US" dirty="0"/>
          </a:p>
        </p:txBody>
      </p:sp>
      <p:sp>
        <p:nvSpPr>
          <p:cNvPr id="3" name="Content Placeholder 2">
            <a:extLst>
              <a:ext uri="{FF2B5EF4-FFF2-40B4-BE49-F238E27FC236}">
                <a16:creationId xmlns:a16="http://schemas.microsoft.com/office/drawing/2014/main" id="{B78EA728-373A-4FC2-26D9-67C2FA5813EA}"/>
              </a:ext>
            </a:extLst>
          </p:cNvPr>
          <p:cNvSpPr>
            <a:spLocks noGrp="1"/>
          </p:cNvSpPr>
          <p:nvPr>
            <p:ph idx="1"/>
          </p:nvPr>
        </p:nvSpPr>
        <p:spPr/>
        <p:txBody>
          <a:bodyPr/>
          <a:lstStyle/>
          <a:p>
            <a:r>
              <a:rPr lang="en-IE" dirty="0">
                <a:solidFill>
                  <a:schemeClr val="accent3"/>
                </a:solidFill>
              </a:rPr>
              <a:t>Buyer’s/ </a:t>
            </a:r>
            <a:r>
              <a:rPr lang="en-IE" dirty="0" err="1">
                <a:solidFill>
                  <a:schemeClr val="accent3"/>
                </a:solidFill>
              </a:rPr>
              <a:t>AudIence’s</a:t>
            </a:r>
            <a:r>
              <a:rPr lang="en-IE" dirty="0">
                <a:solidFill>
                  <a:schemeClr val="accent3"/>
                </a:solidFill>
              </a:rPr>
              <a:t> Persona</a:t>
            </a:r>
            <a:r>
              <a:rPr lang="en-IE" dirty="0"/>
              <a:t>:- The following Indian population segments were primarily targeted by Tata Motors: First, the Middle Class 1. The lower middle class in general, Middle to lower class 2. Typically, those who ride two wheels.</a:t>
            </a:r>
          </a:p>
          <a:p>
            <a:r>
              <a:rPr lang="en-IE" dirty="0">
                <a:solidFill>
                  <a:srgbClr val="00B0F0"/>
                </a:solidFill>
              </a:rPr>
              <a:t>Social Media Marketing</a:t>
            </a:r>
            <a:r>
              <a:rPr lang="en-IE" dirty="0"/>
              <a:t>: Tata Motors uses social media platforms like Facebook, Instagram, and Twitter to promote its products and engage with customers. They share images and videos of their vehicles and also run social media campaigns to attract new customers.</a:t>
            </a:r>
            <a:endParaRPr lang="en-US" dirty="0"/>
          </a:p>
        </p:txBody>
      </p:sp>
    </p:spTree>
    <p:extLst>
      <p:ext uri="{BB962C8B-B14F-4D97-AF65-F5344CB8AC3E}">
        <p14:creationId xmlns:p14="http://schemas.microsoft.com/office/powerpoint/2010/main" val="77574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0026-DF14-AB80-7A35-86F7E1F867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B0C0C7-D519-6635-6CF8-506A345552F2}"/>
              </a:ext>
            </a:extLst>
          </p:cNvPr>
          <p:cNvSpPr>
            <a:spLocks noGrp="1"/>
          </p:cNvSpPr>
          <p:nvPr>
            <p:ph idx="1"/>
          </p:nvPr>
        </p:nvSpPr>
        <p:spPr/>
        <p:txBody>
          <a:bodyPr/>
          <a:lstStyle/>
          <a:p>
            <a:r>
              <a:rPr lang="en-IE" dirty="0">
                <a:solidFill>
                  <a:srgbClr val="7030A0"/>
                </a:solidFill>
              </a:rPr>
              <a:t>Competitor Analysis</a:t>
            </a:r>
            <a:r>
              <a:rPr lang="en-IE" dirty="0"/>
              <a:t>:-Tata motors faces heavy competition from both domestic and foreign car manufacturers. Some of the competitors that Tata Motors has in the passenger vehicle segment are </a:t>
            </a:r>
            <a:r>
              <a:rPr lang="en-IE" dirty="0" err="1"/>
              <a:t>Maruti</a:t>
            </a:r>
            <a:r>
              <a:rPr lang="en-IE" dirty="0"/>
              <a:t> Suzuki, Hyundai, Mahindra &amp; Mahindra, Honda, Toyota </a:t>
            </a:r>
            <a:r>
              <a:rPr lang="en-IE" dirty="0" err="1"/>
              <a:t>Kirloskar</a:t>
            </a:r>
            <a:r>
              <a:rPr lang="en-IE" dirty="0"/>
              <a:t>, Ford Motors etc.</a:t>
            </a:r>
          </a:p>
          <a:p>
            <a:r>
              <a:rPr lang="en-IE" dirty="0"/>
              <a:t>Competitor 1:- TATMOL</a:t>
            </a:r>
          </a:p>
          <a:p>
            <a:r>
              <a:rPr lang="en-IE" dirty="0"/>
              <a:t>Competitor 2:-ASHOKL</a:t>
            </a:r>
          </a:p>
          <a:p>
            <a:r>
              <a:rPr lang="en-IE" dirty="0"/>
              <a:t>Competitor 3:- FORMOT</a:t>
            </a:r>
          </a:p>
        </p:txBody>
      </p:sp>
    </p:spTree>
    <p:extLst>
      <p:ext uri="{BB962C8B-B14F-4D97-AF65-F5344CB8AC3E}">
        <p14:creationId xmlns:p14="http://schemas.microsoft.com/office/powerpoint/2010/main" val="338432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78B4-C4B8-FFEA-4BF2-825995C5E2B9}"/>
              </a:ext>
            </a:extLst>
          </p:cNvPr>
          <p:cNvSpPr>
            <a:spLocks noGrp="1"/>
          </p:cNvSpPr>
          <p:nvPr>
            <p:ph type="title"/>
          </p:nvPr>
        </p:nvSpPr>
        <p:spPr/>
        <p:txBody>
          <a:bodyPr/>
          <a:lstStyle/>
          <a:p>
            <a:r>
              <a:rPr lang="en-IE" b="1" dirty="0"/>
              <a:t>SEO &amp; Keyword Research</a:t>
            </a:r>
            <a:endParaRPr lang="en-US" b="1" dirty="0"/>
          </a:p>
        </p:txBody>
      </p:sp>
      <p:sp>
        <p:nvSpPr>
          <p:cNvPr id="3" name="Content Placeholder 2">
            <a:extLst>
              <a:ext uri="{FF2B5EF4-FFF2-40B4-BE49-F238E27FC236}">
                <a16:creationId xmlns:a16="http://schemas.microsoft.com/office/drawing/2014/main" id="{0E644028-60CD-FD17-2A87-BEB4D727595E}"/>
              </a:ext>
            </a:extLst>
          </p:cNvPr>
          <p:cNvSpPr>
            <a:spLocks noGrp="1"/>
          </p:cNvSpPr>
          <p:nvPr>
            <p:ph idx="1"/>
          </p:nvPr>
        </p:nvSpPr>
        <p:spPr/>
        <p:txBody>
          <a:bodyPr/>
          <a:lstStyle/>
          <a:p>
            <a:r>
              <a:rPr lang="en-IE" dirty="0" err="1">
                <a:solidFill>
                  <a:srgbClr val="00B050"/>
                </a:solidFill>
              </a:rPr>
              <a:t>Seo</a:t>
            </a:r>
            <a:r>
              <a:rPr lang="en-IE" dirty="0">
                <a:solidFill>
                  <a:srgbClr val="00B050"/>
                </a:solidFill>
              </a:rPr>
              <a:t> Audit</a:t>
            </a:r>
            <a:r>
              <a:rPr lang="en-IE" dirty="0"/>
              <a:t>:- </a:t>
            </a:r>
            <a:endParaRPr lang="en-US" dirty="0"/>
          </a:p>
        </p:txBody>
      </p:sp>
      <p:pic>
        <p:nvPicPr>
          <p:cNvPr id="4" name="Picture 3">
            <a:extLst>
              <a:ext uri="{FF2B5EF4-FFF2-40B4-BE49-F238E27FC236}">
                <a16:creationId xmlns:a16="http://schemas.microsoft.com/office/drawing/2014/main" id="{15FCA929-7E31-7978-39AF-C51B45FCAC41}"/>
              </a:ext>
            </a:extLst>
          </p:cNvPr>
          <p:cNvPicPr>
            <a:picLocks noChangeAspect="1"/>
          </p:cNvPicPr>
          <p:nvPr/>
        </p:nvPicPr>
        <p:blipFill>
          <a:blip r:embed="rId2"/>
          <a:stretch>
            <a:fillRect/>
          </a:stretch>
        </p:blipFill>
        <p:spPr>
          <a:xfrm>
            <a:off x="5383604" y="1853754"/>
            <a:ext cx="6260710" cy="3972559"/>
          </a:xfrm>
          <a:prstGeom prst="rect">
            <a:avLst/>
          </a:prstGeom>
        </p:spPr>
      </p:pic>
    </p:spTree>
    <p:extLst>
      <p:ext uri="{BB962C8B-B14F-4D97-AF65-F5344CB8AC3E}">
        <p14:creationId xmlns:p14="http://schemas.microsoft.com/office/powerpoint/2010/main" val="198131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5672-9C1C-F62A-924E-BF88CE817D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84BD08-84D8-1686-E006-7C13211B04E1}"/>
              </a:ext>
            </a:extLst>
          </p:cNvPr>
          <p:cNvSpPr>
            <a:spLocks noGrp="1"/>
          </p:cNvSpPr>
          <p:nvPr>
            <p:ph idx="1"/>
          </p:nvPr>
        </p:nvSpPr>
        <p:spPr/>
        <p:txBody>
          <a:bodyPr/>
          <a:lstStyle/>
          <a:p>
            <a:r>
              <a:rPr lang="en-IE" dirty="0">
                <a:solidFill>
                  <a:srgbClr val="0070C0"/>
                </a:solidFill>
              </a:rPr>
              <a:t>On Pages  </a:t>
            </a:r>
            <a:r>
              <a:rPr lang="en-IE" dirty="0" err="1">
                <a:solidFill>
                  <a:srgbClr val="0070C0"/>
                </a:solidFill>
              </a:rPr>
              <a:t>Seo</a:t>
            </a:r>
            <a:r>
              <a:rPr lang="en-IE" dirty="0">
                <a:solidFill>
                  <a:srgbClr val="0070C0"/>
                </a:solidFill>
              </a:rPr>
              <a:t> Results</a:t>
            </a:r>
          </a:p>
          <a:p>
            <a:pPr marL="0" indent="0">
              <a:buNone/>
            </a:pPr>
            <a:endParaRPr lang="en-IE" dirty="0"/>
          </a:p>
        </p:txBody>
      </p:sp>
      <p:pic>
        <p:nvPicPr>
          <p:cNvPr id="5" name="Picture 4">
            <a:extLst>
              <a:ext uri="{FF2B5EF4-FFF2-40B4-BE49-F238E27FC236}">
                <a16:creationId xmlns:a16="http://schemas.microsoft.com/office/drawing/2014/main" id="{FA195E02-34B4-D4C5-41AB-595F84B02ADB}"/>
              </a:ext>
            </a:extLst>
          </p:cNvPr>
          <p:cNvPicPr>
            <a:picLocks noChangeAspect="1"/>
          </p:cNvPicPr>
          <p:nvPr/>
        </p:nvPicPr>
        <p:blipFill>
          <a:blip r:embed="rId2"/>
          <a:stretch>
            <a:fillRect/>
          </a:stretch>
        </p:blipFill>
        <p:spPr>
          <a:xfrm>
            <a:off x="4792042" y="2006534"/>
            <a:ext cx="1988567" cy="4131799"/>
          </a:xfrm>
          <a:prstGeom prst="rect">
            <a:avLst/>
          </a:prstGeom>
        </p:spPr>
      </p:pic>
      <p:sp>
        <p:nvSpPr>
          <p:cNvPr id="6" name="TextBox 5">
            <a:extLst>
              <a:ext uri="{FF2B5EF4-FFF2-40B4-BE49-F238E27FC236}">
                <a16:creationId xmlns:a16="http://schemas.microsoft.com/office/drawing/2014/main" id="{C97F4C93-6471-6B11-A276-42A9D2314F4D}"/>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3D6C6450-1C34-0FB8-285E-C076992B0801}"/>
              </a:ext>
            </a:extLst>
          </p:cNvPr>
          <p:cNvSpPr txBox="1"/>
          <p:nvPr/>
        </p:nvSpPr>
        <p:spPr>
          <a:xfrm>
            <a:off x="5187553" y="2520553"/>
            <a:ext cx="1828800" cy="1200329"/>
          </a:xfrm>
          <a:prstGeom prst="rect">
            <a:avLst/>
          </a:prstGeom>
          <a:noFill/>
        </p:spPr>
        <p:txBody>
          <a:bodyPr wrap="square" rtlCol="0">
            <a:spAutoFit/>
          </a:bodyPr>
          <a:lstStyle/>
          <a:p>
            <a:pPr algn="l"/>
            <a:endParaRPr lang="en-IE" dirty="0"/>
          </a:p>
          <a:p>
            <a:pPr algn="l"/>
            <a:endParaRPr lang="en-IE" dirty="0"/>
          </a:p>
          <a:p>
            <a:pPr algn="l"/>
            <a:endParaRPr lang="en-IE" dirty="0"/>
          </a:p>
          <a:p>
            <a:pPr algn="l"/>
            <a:endParaRPr lang="en-US" dirty="0"/>
          </a:p>
        </p:txBody>
      </p:sp>
    </p:spTree>
    <p:extLst>
      <p:ext uri="{BB962C8B-B14F-4D97-AF65-F5344CB8AC3E}">
        <p14:creationId xmlns:p14="http://schemas.microsoft.com/office/powerpoint/2010/main" val="260484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318F-8CAE-62AC-2F6C-09E198A680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C9856F-5CDB-C561-D318-B20EB053C2D0}"/>
              </a:ext>
            </a:extLst>
          </p:cNvPr>
          <p:cNvSpPr>
            <a:spLocks noGrp="1"/>
          </p:cNvSpPr>
          <p:nvPr>
            <p:ph idx="1"/>
          </p:nvPr>
        </p:nvSpPr>
        <p:spPr>
          <a:xfrm>
            <a:off x="1294362" y="1703693"/>
            <a:ext cx="9603275" cy="3450613"/>
          </a:xfrm>
        </p:spPr>
        <p:txBody>
          <a:bodyPr/>
          <a:lstStyle/>
          <a:p>
            <a:r>
              <a:rPr lang="en-IE" dirty="0">
                <a:solidFill>
                  <a:srgbClr val="0070C0"/>
                </a:solidFill>
              </a:rPr>
              <a:t>Links</a:t>
            </a:r>
            <a:r>
              <a:rPr lang="en-IE" dirty="0"/>
              <a:t> </a:t>
            </a:r>
          </a:p>
        </p:txBody>
      </p:sp>
      <p:sp>
        <p:nvSpPr>
          <p:cNvPr id="4" name="TextBox 3">
            <a:extLst>
              <a:ext uri="{FF2B5EF4-FFF2-40B4-BE49-F238E27FC236}">
                <a16:creationId xmlns:a16="http://schemas.microsoft.com/office/drawing/2014/main" id="{7F767981-3B63-AEE4-8D83-FAE0550D5D1B}"/>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pic>
        <p:nvPicPr>
          <p:cNvPr id="7" name="Picture 6">
            <a:extLst>
              <a:ext uri="{FF2B5EF4-FFF2-40B4-BE49-F238E27FC236}">
                <a16:creationId xmlns:a16="http://schemas.microsoft.com/office/drawing/2014/main" id="{250A0F34-B0AF-A769-6179-A352B349A09E}"/>
              </a:ext>
            </a:extLst>
          </p:cNvPr>
          <p:cNvPicPr>
            <a:picLocks noChangeAspect="1"/>
          </p:cNvPicPr>
          <p:nvPr/>
        </p:nvPicPr>
        <p:blipFill>
          <a:blip r:embed="rId2"/>
          <a:stretch>
            <a:fillRect/>
          </a:stretch>
        </p:blipFill>
        <p:spPr>
          <a:xfrm>
            <a:off x="2341776" y="2015732"/>
            <a:ext cx="1955581" cy="4201783"/>
          </a:xfrm>
          <a:prstGeom prst="rect">
            <a:avLst/>
          </a:prstGeom>
        </p:spPr>
      </p:pic>
      <p:pic>
        <p:nvPicPr>
          <p:cNvPr id="5" name="Picture 4">
            <a:extLst>
              <a:ext uri="{FF2B5EF4-FFF2-40B4-BE49-F238E27FC236}">
                <a16:creationId xmlns:a16="http://schemas.microsoft.com/office/drawing/2014/main" id="{D8CA8E2E-494A-28FD-B935-57968C5F9388}"/>
              </a:ext>
            </a:extLst>
          </p:cNvPr>
          <p:cNvPicPr>
            <a:picLocks noChangeAspect="1"/>
          </p:cNvPicPr>
          <p:nvPr/>
        </p:nvPicPr>
        <p:blipFill>
          <a:blip r:embed="rId3"/>
          <a:stretch>
            <a:fillRect/>
          </a:stretch>
        </p:blipFill>
        <p:spPr>
          <a:xfrm>
            <a:off x="5151472" y="1998070"/>
            <a:ext cx="2203488" cy="4211110"/>
          </a:xfrm>
          <a:prstGeom prst="rect">
            <a:avLst/>
          </a:prstGeom>
        </p:spPr>
      </p:pic>
    </p:spTree>
    <p:extLst>
      <p:ext uri="{BB962C8B-B14F-4D97-AF65-F5344CB8AC3E}">
        <p14:creationId xmlns:p14="http://schemas.microsoft.com/office/powerpoint/2010/main" val="13802475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Digital marketing project phase 2 </vt:lpstr>
      <vt:lpstr>Tata motors </vt:lpstr>
      <vt:lpstr>PowerPoint Presentation</vt:lpstr>
      <vt:lpstr>Part-1 Brand Study, Competitor Analysis &amp; Buyer’s/Audience’s Persona </vt:lpstr>
      <vt:lpstr>Part-1 Brand Study, Competitor Analysis &amp; Buyer’s/Audience’s Persona</vt:lpstr>
      <vt:lpstr>PowerPoint Presentation</vt:lpstr>
      <vt:lpstr>SEO &amp; Keyword Research</vt:lpstr>
      <vt:lpstr>PowerPoint Presentation</vt:lpstr>
      <vt:lpstr>PowerPoint Presentation</vt:lpstr>
      <vt:lpstr>PowerPoint Presentation</vt:lpstr>
      <vt:lpstr>PowerPoint Presentation</vt:lpstr>
      <vt:lpstr>Content Ideas And Marketing Strategies</vt:lpstr>
      <vt:lpstr>Content Creation And Curation </vt:lpstr>
      <vt:lpstr>Instagram  Story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project phase 2 </dc:title>
  <dc:creator>kalpanaburada73@gmail.com</dc:creator>
  <cp:lastModifiedBy>kalpanaburada73@gmail.com</cp:lastModifiedBy>
  <cp:revision>22</cp:revision>
  <dcterms:created xsi:type="dcterms:W3CDTF">2023-10-13T02:00:40Z</dcterms:created>
  <dcterms:modified xsi:type="dcterms:W3CDTF">2023-10-16T05:51:29Z</dcterms:modified>
</cp:coreProperties>
</file>