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9" r:id="rId10"/>
    <p:sldId id="267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C0293-67EE-4E2C-A050-25AB273BBD8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5FD5D-3886-4435-B410-8FC65CFA8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44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5FD5D-3886-4435-B410-8FC65CFA80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70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5FD5D-3886-4435-B410-8FC65CFA80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9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FDF8476-F41E-4599-AE70-C8CC0FA5F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9C91A7D-B5DF-4C29-AE7C-52BFC5BFC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13DD398-86A5-4FE8-BA90-075793A8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BC88-D5D5-41DC-A986-9E1AE43655FF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54FB0D-3093-4145-A326-B8B29D71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0E8580C-8F98-41D4-A42A-D5D1AA54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CA55-42C2-4CC1-ACEE-CE68A6B0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7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963E1BA-0BC7-4DC0-A697-6D379C695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057CC48-07F4-44BE-B9EB-EC837D03A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F91B7F2-70B3-4AEF-AA24-98651AA7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BC88-D5D5-41DC-A986-9E1AE43655FF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262BCBE-D59F-4990-ACA9-7199A19E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1DB25C-FC77-4128-91E9-3004BCB3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CA55-42C2-4CC1-ACEE-CE68A6B0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5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AF24459-62FA-43D5-B6F5-CB1750598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ACD23D5-6579-4EC9-B86B-7AC68600A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8F1A183-6614-47F3-A9B2-5AAFF349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BC88-D5D5-41DC-A986-9E1AE43655FF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090A69-0D1B-482E-90BE-A256A637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0D63993-3132-4637-B1B7-FCF325DE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CA55-42C2-4CC1-ACEE-CE68A6B0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A1F1E7A-E5DA-43BB-B923-0B5E20CF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A06860E-EBFE-405F-BA9A-AAABF7308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07269F0-0358-4CF1-BA3F-E477EEC8D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BC88-D5D5-41DC-A986-9E1AE43655FF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CD68AE7-D48A-4B2C-ADD2-8B3DA734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C5C49A1-DC75-4AAA-AB7D-9B4A6D88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CA55-42C2-4CC1-ACEE-CE68A6B0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0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70D812B-9900-44D6-9F95-A7BDC2050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7EB0073-77CE-4008-9C21-563D767B4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3A47428-85F4-41D4-8AE0-F1F1F65C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BC88-D5D5-41DC-A986-9E1AE43655FF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A7EC7CA-756B-41F7-B944-562FB175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4A9C4C6-4592-4C13-90EE-91086D5F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CA55-42C2-4CC1-ACEE-CE68A6B0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7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3CF193C-F5B9-4E18-B9AF-70B3E1AD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6578EBB-C80E-49DC-82B3-F88761E9B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7F1FD2C-206B-4E1A-A413-81F1023D3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BF1E455-5F04-49CF-96E1-12F7A92B1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BC88-D5D5-41DC-A986-9E1AE43655FF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4915B41-EC7A-4D1D-8784-59E50544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249EA46-2140-4DA2-B149-7ED461FD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CA55-42C2-4CC1-ACEE-CE68A6B0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5DA9C3F-BD3E-4BF3-8932-189E390A7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2CEB458-50E2-46B1-BF7B-5FB93A317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854F8F5-BB6C-4AED-AF83-13BC3806C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2B4AF8E-6F43-42E0-9025-063EAF80F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E8F6E71-26BE-4330-9101-7E8703478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65EA0EA-433F-481D-A238-567D8295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BC88-D5D5-41DC-A986-9E1AE43655FF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8B73470-6902-41E7-A920-67C2C7AA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5F06BEB-72D9-4856-A11B-55FEBCF3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CA55-42C2-4CC1-ACEE-CE68A6B0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79DB747-41F1-42D6-8530-DA835A23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4F5E2CB-A01B-454C-AAB3-10B85897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BC88-D5D5-41DC-A986-9E1AE43655FF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A62AC2B-26B1-4687-A6B3-AE23EE47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89B1ADD-9A41-424E-9BE8-0382FAE3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CA55-42C2-4CC1-ACEE-CE68A6B0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7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00CB71D-4D7B-472F-ACC0-571136C7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BC88-D5D5-41DC-A986-9E1AE43655FF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1FB22E2-C886-4F98-B4F4-AD69E523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BAD2567-E97B-45BB-8D3C-D3AC5D0F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CA55-42C2-4CC1-ACEE-CE68A6B0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F48AC6-E1D0-4F5F-9024-4F63A6758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D83A30-D6C0-4CAE-B872-E712D2B5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EE823BE-AE29-49FA-91F4-B2E76A33B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B8A6C57-BA59-4CAF-860B-0FAEB04C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BC88-D5D5-41DC-A986-9E1AE43655FF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7627C3E-D232-4EBB-9920-447A752D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5384538-E269-41F8-BE86-C060767A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CA55-42C2-4CC1-ACEE-CE68A6B0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6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E1BE51A-0384-44E4-A3D5-56DA06C43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FB92EF2-3A5D-4A37-A431-DD2DBA488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BFF94A6-5B0C-4B89-A9FD-5B287EF7A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10084DB-0072-4229-913A-70E898A4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BC88-D5D5-41DC-A986-9E1AE43655FF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1A54EB1-EA41-41B8-952F-27B5C5C3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47E2C64-D3E4-4660-AC96-B4074F7E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CA55-42C2-4CC1-ACEE-CE68A6B0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5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7824DBD-D2B2-4529-82F8-C9F35BB9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45750E7-61E5-4FAC-8BA5-415D8108C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08EFFCE-CF1A-405C-BFC8-4525E75E7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ABC88-D5D5-41DC-A986-9E1AE43655FF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5881350-2DD7-40F1-9F3C-B705A1768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EC8EA43-68BB-485D-9E02-26C7BD255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8CA55-42C2-4CC1-ACEE-CE68A6B0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5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imagesearch.com/2017/04/03/facial-landmarks-dlib-opencv-python/" TargetMode="External"/><Relationship Id="rId2" Type="http://schemas.openxmlformats.org/officeDocument/2006/relationships/hyperlink" Target="https://www.quora.com/What-are-the-real-world-application-for-emotion-recogni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85556DD-DE52-4927-B2BF-0265B8976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3058"/>
            <a:ext cx="9144000" cy="951883"/>
          </a:xfrm>
        </p:spPr>
        <p:txBody>
          <a:bodyPr/>
          <a:lstStyle/>
          <a:p>
            <a:r>
              <a:rPr lang="tr-TR" dirty="0">
                <a:solidFill>
                  <a:schemeClr val="accent2"/>
                </a:solidFill>
              </a:rPr>
              <a:t>YÜZ İFADESİ TANIMA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96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BE8A316-24EB-4DA7-8D96-F2434747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accent2"/>
                </a:solidFill>
              </a:rPr>
              <a:t>Sonuçlar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C4257E9-D952-4B4E-AF99-176181C52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7" t="9229" r="4328" b="7128"/>
          <a:stretch/>
        </p:blipFill>
        <p:spPr>
          <a:xfrm>
            <a:off x="1213651" y="1690688"/>
            <a:ext cx="9590473" cy="487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34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3EBD0FD-57CB-4237-BAAF-CAA18BD7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accent2"/>
                </a:solidFill>
              </a:rPr>
              <a:t>Sonuçlar </a:t>
            </a:r>
            <a:r>
              <a:rPr lang="tr-TR" sz="2000" dirty="0">
                <a:solidFill>
                  <a:schemeClr val="accent2"/>
                </a:solidFill>
              </a:rPr>
              <a:t>devam…</a:t>
            </a:r>
            <a:endParaRPr lang="en-US" sz="2000" dirty="0"/>
          </a:p>
        </p:txBody>
      </p:sp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5C40C3C2-6377-421B-B706-C55F05DB9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6" t="8691" r="7962" b="7312"/>
          <a:stretch/>
        </p:blipFill>
        <p:spPr>
          <a:xfrm>
            <a:off x="1750380" y="1690688"/>
            <a:ext cx="8691240" cy="4702507"/>
          </a:xfrm>
        </p:spPr>
      </p:pic>
    </p:spTree>
    <p:extLst>
      <p:ext uri="{BB962C8B-B14F-4D97-AF65-F5344CB8AC3E}">
        <p14:creationId xmlns:p14="http://schemas.microsoft.com/office/powerpoint/2010/main" val="293760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3EBD0FD-57CB-4237-BAAF-CAA18BD7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solidFill>
                  <a:schemeClr val="accent2"/>
                </a:solidFill>
              </a:rPr>
              <a:t>References</a:t>
            </a:r>
            <a:endParaRPr lang="en-US" sz="2000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9D4020C6-FEAF-492D-B851-839319C29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https://www.quora.com/What-are-the-real-world-application-for-emotion-recognition</a:t>
            </a:r>
            <a:endParaRPr lang="tr-TR" dirty="0"/>
          </a:p>
          <a:p>
            <a:r>
              <a:rPr lang="en-US" dirty="0">
                <a:hlinkClick r:id="rId3"/>
              </a:rPr>
              <a:t>https://www.pyimagesearch.com/2017/04/03/facial-landmarks-dlib-opencv-python/</a:t>
            </a:r>
            <a:endParaRPr lang="tr-TR" dirty="0"/>
          </a:p>
          <a:p>
            <a:r>
              <a:rPr lang="en-US" dirty="0">
                <a:hlinkClick r:id="rId3"/>
              </a:rPr>
              <a:t>https://www.pyimagesearch.com/2017/04/03/facial-landmarks-dlib-opencv-python/</a:t>
            </a: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9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293C2F1-EA69-47D5-AB29-9B72AD64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accent2"/>
                </a:solidFill>
              </a:rPr>
              <a:t>Yüz İfadesi Tanıma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02FCAC-44CB-446A-B417-B658992D5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Bilgisayar tarafından, bir kişinin üzgün, mutlu, şaşkın gibi duygusal durumunu tanıma görevidir.</a:t>
            </a:r>
          </a:p>
        </p:txBody>
      </p:sp>
    </p:spTree>
    <p:extLst>
      <p:ext uri="{BB962C8B-B14F-4D97-AF65-F5344CB8AC3E}">
        <p14:creationId xmlns:p14="http://schemas.microsoft.com/office/powerpoint/2010/main" val="396707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BE8A316-24EB-4DA7-8D96-F2434747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accent2"/>
                </a:solidFill>
              </a:rPr>
              <a:t>Kullanım Alanları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476764-B23C-45E4-9745-5AAD7F3E3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Akıllı arabalar, sürücünün uykulu veya yorgun olup olmadığını tespit edip kullanıcıyı uyarabilmektedir.</a:t>
            </a:r>
          </a:p>
          <a:p>
            <a:r>
              <a:rPr lang="tr-TR" dirty="0"/>
              <a:t>Bazı marketlerde müşterilerin yüz ifadeleri anlık olarak takip edilip veriler toplanmaktadır.</a:t>
            </a:r>
          </a:p>
          <a:p>
            <a:r>
              <a:rPr lang="tr-TR" dirty="0"/>
              <a:t>Video oyunu oynayan kişilerin yüz ifadeleri oyunun başarısı için önemli metriklerden biridir.</a:t>
            </a:r>
          </a:p>
        </p:txBody>
      </p:sp>
    </p:spTree>
    <p:extLst>
      <p:ext uri="{BB962C8B-B14F-4D97-AF65-F5344CB8AC3E}">
        <p14:creationId xmlns:p14="http://schemas.microsoft.com/office/powerpoint/2010/main" val="220285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BE8A316-24EB-4DA7-8D96-F2434747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solidFill>
                  <a:schemeClr val="accent2"/>
                </a:solidFill>
              </a:rPr>
              <a:t>Implementasyon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476764-B23C-45E4-9745-5AAD7F3E3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Projemizde 5 yüz ifadesi tespit edilebilmektedir: Mutlu, nötr, üzgün, uykulu ve şaşkın. </a:t>
            </a:r>
          </a:p>
          <a:p>
            <a:r>
              <a:rPr lang="tr-TR" dirty="0"/>
              <a:t>Yüz ifadesi tanıma 4 aşamadan oluşmaktadır.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dirty="0"/>
              <a:t>Yüzdeki kaş, göz, burun, ağız ve çenenin yerinin tespit edilmesi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dirty="0"/>
              <a:t>Tespit edilen uzuvların </a:t>
            </a:r>
            <a:r>
              <a:rPr lang="tr-TR" dirty="0" err="1"/>
              <a:t>lokasyonlarından</a:t>
            </a:r>
            <a:r>
              <a:rPr lang="tr-TR" dirty="0"/>
              <a:t> </a:t>
            </a:r>
            <a:r>
              <a:rPr lang="tr-TR" dirty="0" err="1"/>
              <a:t>veriseti</a:t>
            </a:r>
            <a:r>
              <a:rPr lang="tr-TR" dirty="0"/>
              <a:t> çıkarılması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dirty="0"/>
              <a:t>Çıkarılan verilerle modellerin eğitilmesi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dirty="0"/>
              <a:t>Test etme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74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BE8A316-24EB-4DA7-8D96-F2434747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accent2"/>
                </a:solidFill>
              </a:rPr>
              <a:t>1. Aşama – Uzuvların tespiti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476764-B23C-45E4-9745-5AAD7F3E3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/>
              <a:t>Yüzdeki uzuvların yerini tespit etmek için </a:t>
            </a:r>
            <a:r>
              <a:rPr lang="tr-TR" dirty="0" err="1"/>
              <a:t>dlib</a:t>
            </a:r>
            <a:r>
              <a:rPr lang="tr-TR" dirty="0"/>
              <a:t> kütüphanesinin </a:t>
            </a:r>
            <a:r>
              <a:rPr lang="tr-TR" dirty="0" err="1"/>
              <a:t>pretrained</a:t>
            </a:r>
            <a:r>
              <a:rPr lang="tr-TR" dirty="0"/>
              <a:t> bir model olan ‘</a:t>
            </a:r>
            <a:r>
              <a:rPr lang="tr-TR" dirty="0" err="1"/>
              <a:t>facial</a:t>
            </a:r>
            <a:r>
              <a:rPr lang="tr-TR" dirty="0"/>
              <a:t> </a:t>
            </a:r>
            <a:r>
              <a:rPr lang="tr-TR" dirty="0" err="1"/>
              <a:t>landmark</a:t>
            </a:r>
            <a:r>
              <a:rPr lang="tr-TR" dirty="0"/>
              <a:t> </a:t>
            </a:r>
            <a:r>
              <a:rPr lang="tr-TR" dirty="0" err="1"/>
              <a:t>detector’unu</a:t>
            </a:r>
            <a:r>
              <a:rPr lang="tr-TR" dirty="0"/>
              <a:t> kullandık. Bu model yüzdeki uzuvları 68 noktaya ayırarak tespit etmektedir.</a:t>
            </a:r>
          </a:p>
          <a:p>
            <a:r>
              <a:rPr lang="tr-TR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çene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tr-TR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 nokta</a:t>
            </a:r>
            <a:b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tr-TR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sağ kaş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tr-TR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nokta</a:t>
            </a:r>
            <a:b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tr-TR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 kaş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tr-TR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nokta</a:t>
            </a:r>
            <a:b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nose = </a:t>
            </a:r>
            <a:r>
              <a:rPr lang="tr-TR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 nokta</a:t>
            </a:r>
            <a:b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tr-TR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sağ göz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tr-TR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nokta</a:t>
            </a:r>
            <a:b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tr-TR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 göz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tr-TR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nokta</a:t>
            </a:r>
            <a:b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tr-TR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ağız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tr-TR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6" name="İçerik Yer Tutucusu 4">
            <a:extLst>
              <a:ext uri="{FF2B5EF4-FFF2-40B4-BE49-F238E27FC236}">
                <a16:creationId xmlns:a16="http://schemas.microsoft.com/office/drawing/2014/main" id="{1BB87636-1719-4AA2-8CF5-07F65CD61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76952"/>
            <a:ext cx="4238172" cy="341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9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BE8A316-24EB-4DA7-8D96-F2434747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accent2"/>
                </a:solidFill>
              </a:rPr>
              <a:t>1. Aşama </a:t>
            </a:r>
            <a:r>
              <a:rPr lang="tr-TR" sz="2000" dirty="0">
                <a:solidFill>
                  <a:schemeClr val="accent2"/>
                </a:solidFill>
              </a:rPr>
              <a:t>devam…</a:t>
            </a:r>
            <a:endParaRPr lang="en-US" sz="2000" dirty="0">
              <a:solidFill>
                <a:schemeClr val="accent2"/>
              </a:solidFill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6D0CE363-4546-4530-82F5-DE2671D5A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034023" cy="3791249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E561AE8B-4355-495D-8DA0-C574D204B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203" y="1690688"/>
            <a:ext cx="5067895" cy="379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21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BE8A316-24EB-4DA7-8D96-F2434747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accent2"/>
                </a:solidFill>
              </a:rPr>
              <a:t>2. Aşama – </a:t>
            </a:r>
            <a:r>
              <a:rPr lang="tr-TR" dirty="0" err="1">
                <a:solidFill>
                  <a:schemeClr val="accent2"/>
                </a:solidFill>
              </a:rPr>
              <a:t>Veriseti</a:t>
            </a:r>
            <a:r>
              <a:rPr lang="tr-TR" dirty="0">
                <a:solidFill>
                  <a:schemeClr val="accent2"/>
                </a:solidFill>
              </a:rPr>
              <a:t> çıkarılması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476764-B23C-45E4-9745-5AAD7F3E3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Veri seti oluşturmak için her ifadeden 12 resim olmak üzere toplam 60 resim kullandık. Her resim için teker teker yüzdeki 68 nokta bulup 12şer nitelik çıkardık.</a:t>
            </a:r>
          </a:p>
          <a:p>
            <a:r>
              <a:rPr lang="tr-TR"/>
              <a:t>12 nitelikten </a:t>
            </a:r>
            <a:r>
              <a:rPr lang="tr-TR" dirty="0"/>
              <a:t>bazıları aşağıdaki gibidir:</a:t>
            </a:r>
          </a:p>
          <a:p>
            <a:pPr lvl="1"/>
            <a:r>
              <a:rPr lang="tr-TR" dirty="0"/>
              <a:t>Ağız yüksekliği / Çene yüksekliği</a:t>
            </a:r>
          </a:p>
          <a:p>
            <a:pPr lvl="1"/>
            <a:r>
              <a:rPr lang="tr-TR" dirty="0"/>
              <a:t>Ağız genişliği / Çene genişliği</a:t>
            </a:r>
          </a:p>
          <a:p>
            <a:pPr lvl="1"/>
            <a:r>
              <a:rPr lang="tr-TR" dirty="0"/>
              <a:t>Burun genişliği / Çene genişliği</a:t>
            </a:r>
          </a:p>
          <a:p>
            <a:pPr lvl="1"/>
            <a:r>
              <a:rPr lang="tr-TR" dirty="0"/>
              <a:t>Kaş yüksekliği / Kaş genişliği</a:t>
            </a:r>
          </a:p>
          <a:p>
            <a:pPr lvl="1"/>
            <a:r>
              <a:rPr lang="tr-TR" dirty="0"/>
              <a:t>Kaş ve göz arasındaki mesafe / Göz genişliği</a:t>
            </a:r>
          </a:p>
          <a:p>
            <a:pPr lvl="1"/>
            <a:r>
              <a:rPr lang="tr-TR" dirty="0"/>
              <a:t>Göz yüksekliği / Göz genişliği</a:t>
            </a:r>
          </a:p>
          <a:p>
            <a:pPr marL="914400" lvl="1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2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BE8A316-24EB-4DA7-8D96-F2434747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accent2"/>
                </a:solidFill>
              </a:rPr>
              <a:t>3. Aşama – Model Eğitimi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476764-B23C-45E4-9745-5AAD7F3E3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2. aşamada oluşturulan veri setiyle her ifade için 1 model olmak üzere toplamda 5 model eğittik.</a:t>
            </a:r>
          </a:p>
          <a:p>
            <a:pPr lvl="1"/>
            <a:r>
              <a:rPr lang="tr-TR"/>
              <a:t>Mutlu </a:t>
            </a:r>
            <a:r>
              <a:rPr lang="tr-TR" dirty="0"/>
              <a:t>modeli</a:t>
            </a:r>
          </a:p>
          <a:p>
            <a:pPr lvl="1"/>
            <a:r>
              <a:rPr lang="tr-TR" dirty="0"/>
              <a:t>Nötr modeli</a:t>
            </a:r>
          </a:p>
          <a:p>
            <a:pPr lvl="1"/>
            <a:r>
              <a:rPr lang="tr-TR" dirty="0"/>
              <a:t>Üzgün modeli</a:t>
            </a:r>
          </a:p>
          <a:p>
            <a:pPr lvl="1"/>
            <a:r>
              <a:rPr lang="tr-TR" dirty="0"/>
              <a:t>Uykulu modeli</a:t>
            </a:r>
          </a:p>
          <a:p>
            <a:pPr lvl="1"/>
            <a:r>
              <a:rPr lang="tr-TR" dirty="0"/>
              <a:t>Şaşkın modeli</a:t>
            </a:r>
          </a:p>
          <a:p>
            <a:r>
              <a:rPr lang="tr-TR" dirty="0"/>
              <a:t>Model olarak </a:t>
            </a:r>
            <a:r>
              <a:rPr lang="tr-TR" dirty="0" err="1"/>
              <a:t>support</a:t>
            </a:r>
            <a:r>
              <a:rPr lang="tr-TR" dirty="0"/>
              <a:t> </a:t>
            </a:r>
            <a:r>
              <a:rPr lang="tr-TR" dirty="0" err="1"/>
              <a:t>vector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 </a:t>
            </a:r>
            <a:r>
              <a:rPr lang="tr-TR" dirty="0" err="1"/>
              <a:t>classifierını</a:t>
            </a:r>
            <a:r>
              <a:rPr lang="tr-TR" dirty="0"/>
              <a:t> kullandık.</a:t>
            </a:r>
          </a:p>
          <a:p>
            <a:r>
              <a:rPr lang="tr-TR" dirty="0" err="1"/>
              <a:t>Scikit</a:t>
            </a:r>
            <a:r>
              <a:rPr lang="tr-TR" dirty="0"/>
              <a:t> </a:t>
            </a:r>
            <a:r>
              <a:rPr lang="tr-TR" dirty="0" err="1"/>
              <a:t>learn</a:t>
            </a:r>
            <a:r>
              <a:rPr lang="tr-TR" dirty="0"/>
              <a:t> ile </a:t>
            </a:r>
            <a:r>
              <a:rPr lang="tr-TR" dirty="0" err="1"/>
              <a:t>implement</a:t>
            </a:r>
            <a:r>
              <a:rPr lang="tr-TR" dirty="0"/>
              <a:t> ettik.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11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BE8A316-24EB-4DA7-8D96-F2434747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accent2"/>
                </a:solidFill>
              </a:rPr>
              <a:t>4. Aşama - Test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E4E5283-9BF4-4A59-8E4A-97622C2F8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Test edilen resimdeki yüz ifadesi bulunurken sırasıyla aşağıdaki adımlar gerçekleştirilmektedir: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dirty="0"/>
              <a:t>İlk aşamada bahsedilen 68 nokta bulunur.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dirty="0"/>
              <a:t>İkinci aşamada bahsedilen nitelikler çıkarılır.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dirty="0"/>
              <a:t>Üçüncü aşamada eğitilen 5 model kullanılarak çıkarılan niteliklerle tahminler yapılır.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dirty="0"/>
              <a:t>5 model tahmininden skoru en yüksek olana göre ifade tahmin edilir.</a:t>
            </a:r>
          </a:p>
          <a:p>
            <a:pPr marL="971550" lvl="1" indent="-514350">
              <a:buFont typeface="+mj-lt"/>
              <a:buAutoNum type="arabicPeriod"/>
            </a:pP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155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369</Words>
  <Application>Microsoft Office PowerPoint</Application>
  <PresentationFormat>Geniş ekran</PresentationFormat>
  <Paragraphs>50</Paragraphs>
  <Slides>12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Teması</vt:lpstr>
      <vt:lpstr>YÜZ İFADESİ TANIMA</vt:lpstr>
      <vt:lpstr>Yüz İfadesi Tanıma</vt:lpstr>
      <vt:lpstr>Kullanım Alanları</vt:lpstr>
      <vt:lpstr>Implementasyon</vt:lpstr>
      <vt:lpstr>1. Aşama – Uzuvların tespiti</vt:lpstr>
      <vt:lpstr>1. Aşama devam…</vt:lpstr>
      <vt:lpstr>2. Aşama – Veriseti çıkarılması</vt:lpstr>
      <vt:lpstr>3. Aşama – Model Eğitimi</vt:lpstr>
      <vt:lpstr>4. Aşama - Test</vt:lpstr>
      <vt:lpstr>Sonuçlar</vt:lpstr>
      <vt:lpstr>Sonuçlar devam…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YÜZ İFADESİ TANIMA</dc:title>
  <dc:creator>Burak Kuyucu</dc:creator>
  <cp:lastModifiedBy>Burak Kuyucu</cp:lastModifiedBy>
  <cp:revision>26</cp:revision>
  <dcterms:created xsi:type="dcterms:W3CDTF">2019-03-24T11:20:43Z</dcterms:created>
  <dcterms:modified xsi:type="dcterms:W3CDTF">2019-03-25T08:54:03Z</dcterms:modified>
</cp:coreProperties>
</file>