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2"/>
  </p:notesMasterIdLst>
  <p:sldIdLst>
    <p:sldId id="256" r:id="rId3"/>
    <p:sldId id="348" r:id="rId4"/>
    <p:sldId id="346" r:id="rId5"/>
    <p:sldId id="363" r:id="rId6"/>
    <p:sldId id="382" r:id="rId7"/>
    <p:sldId id="362" r:id="rId8"/>
    <p:sldId id="364" r:id="rId9"/>
    <p:sldId id="365" r:id="rId10"/>
    <p:sldId id="349" r:id="rId11"/>
    <p:sldId id="366" r:id="rId12"/>
    <p:sldId id="373" r:id="rId13"/>
    <p:sldId id="350" r:id="rId14"/>
    <p:sldId id="378" r:id="rId15"/>
    <p:sldId id="347" r:id="rId16"/>
    <p:sldId id="379" r:id="rId17"/>
    <p:sldId id="380" r:id="rId18"/>
    <p:sldId id="371" r:id="rId19"/>
    <p:sldId id="370" r:id="rId20"/>
    <p:sldId id="369" r:id="rId21"/>
    <p:sldId id="381" r:id="rId22"/>
    <p:sldId id="367" r:id="rId23"/>
    <p:sldId id="374" r:id="rId24"/>
    <p:sldId id="334" r:id="rId25"/>
    <p:sldId id="372" r:id="rId26"/>
    <p:sldId id="375" r:id="rId27"/>
    <p:sldId id="331" r:id="rId28"/>
    <p:sldId id="376" r:id="rId29"/>
    <p:sldId id="383" r:id="rId30"/>
    <p:sldId id="361"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33" autoAdjust="0"/>
    <p:restoredTop sz="93767" autoAdjust="0"/>
  </p:normalViewPr>
  <p:slideViewPr>
    <p:cSldViewPr snapToGrid="0" showGuides="1">
      <p:cViewPr varScale="1">
        <p:scale>
          <a:sx n="59" d="100"/>
          <a:sy n="59" d="100"/>
        </p:scale>
        <p:origin x="1356" y="60"/>
      </p:cViewPr>
      <p:guideLst>
        <p:guide orient="horz" pos="2184"/>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3D13A6-EC4A-4008-A2CB-B5DC0F7E73D9}" type="datetimeFigureOut">
              <a:rPr lang="en-US" smtClean="0"/>
              <a:t>9/30/2021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FCEAF7-D7F2-4E08-AA2D-333F5D328E9E}" type="slidenum">
              <a:rPr lang="en-US" smtClean="0"/>
              <a:t>‹#›</a:t>
            </a:fld>
            <a:endParaRPr lang="en-US"/>
          </a:p>
        </p:txBody>
      </p:sp>
    </p:spTree>
    <p:extLst>
      <p:ext uri="{BB962C8B-B14F-4D97-AF65-F5344CB8AC3E}">
        <p14:creationId xmlns:p14="http://schemas.microsoft.com/office/powerpoint/2010/main" val="3145633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FCEAF7-D7F2-4E08-AA2D-333F5D328E9E}" type="slidenum">
              <a:rPr lang="en-US" smtClean="0"/>
              <a:t>9</a:t>
            </a:fld>
            <a:endParaRPr lang="en-US"/>
          </a:p>
        </p:txBody>
      </p:sp>
    </p:spTree>
    <p:extLst>
      <p:ext uri="{BB962C8B-B14F-4D97-AF65-F5344CB8AC3E}">
        <p14:creationId xmlns:p14="http://schemas.microsoft.com/office/powerpoint/2010/main" val="2589248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FCEAF7-D7F2-4E08-AA2D-333F5D328E9E}" type="slidenum">
              <a:rPr lang="en-US" smtClean="0"/>
              <a:t>21</a:t>
            </a:fld>
            <a:endParaRPr lang="en-US"/>
          </a:p>
        </p:txBody>
      </p:sp>
    </p:spTree>
    <p:extLst>
      <p:ext uri="{BB962C8B-B14F-4D97-AF65-F5344CB8AC3E}">
        <p14:creationId xmlns:p14="http://schemas.microsoft.com/office/powerpoint/2010/main" val="477471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FCEAF7-D7F2-4E08-AA2D-333F5D328E9E}" type="slidenum">
              <a:rPr lang="en-US" smtClean="0"/>
              <a:t>22</a:t>
            </a:fld>
            <a:endParaRPr lang="en-US"/>
          </a:p>
        </p:txBody>
      </p:sp>
    </p:spTree>
    <p:extLst>
      <p:ext uri="{BB962C8B-B14F-4D97-AF65-F5344CB8AC3E}">
        <p14:creationId xmlns:p14="http://schemas.microsoft.com/office/powerpoint/2010/main" val="2389461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FCEAF7-D7F2-4E08-AA2D-333F5D328E9E}" type="slidenum">
              <a:rPr lang="en-US" smtClean="0"/>
              <a:t>23</a:t>
            </a:fld>
            <a:endParaRPr lang="en-US"/>
          </a:p>
        </p:txBody>
      </p:sp>
    </p:spTree>
    <p:extLst>
      <p:ext uri="{BB962C8B-B14F-4D97-AF65-F5344CB8AC3E}">
        <p14:creationId xmlns:p14="http://schemas.microsoft.com/office/powerpoint/2010/main" val="2999641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FCEAF7-D7F2-4E08-AA2D-333F5D328E9E}" type="slidenum">
              <a:rPr lang="en-US" smtClean="0"/>
              <a:t>24</a:t>
            </a:fld>
            <a:endParaRPr lang="en-US"/>
          </a:p>
        </p:txBody>
      </p:sp>
    </p:spTree>
    <p:extLst>
      <p:ext uri="{BB962C8B-B14F-4D97-AF65-F5344CB8AC3E}">
        <p14:creationId xmlns:p14="http://schemas.microsoft.com/office/powerpoint/2010/main" val="1969057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FCEAF7-D7F2-4E08-AA2D-333F5D328E9E}" type="slidenum">
              <a:rPr lang="en-US" smtClean="0"/>
              <a:t>10</a:t>
            </a:fld>
            <a:endParaRPr lang="en-US"/>
          </a:p>
        </p:txBody>
      </p:sp>
    </p:spTree>
    <p:extLst>
      <p:ext uri="{BB962C8B-B14F-4D97-AF65-F5344CB8AC3E}">
        <p14:creationId xmlns:p14="http://schemas.microsoft.com/office/powerpoint/2010/main" val="1995364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FCEAF7-D7F2-4E08-AA2D-333F5D328E9E}" type="slidenum">
              <a:rPr lang="en-US" smtClean="0"/>
              <a:t>11</a:t>
            </a:fld>
            <a:endParaRPr lang="en-US"/>
          </a:p>
        </p:txBody>
      </p:sp>
    </p:spTree>
    <p:extLst>
      <p:ext uri="{BB962C8B-B14F-4D97-AF65-F5344CB8AC3E}">
        <p14:creationId xmlns:p14="http://schemas.microsoft.com/office/powerpoint/2010/main" val="3691291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FCEAF7-D7F2-4E08-AA2D-333F5D328E9E}" type="slidenum">
              <a:rPr lang="en-US" smtClean="0"/>
              <a:t>12</a:t>
            </a:fld>
            <a:endParaRPr lang="en-US"/>
          </a:p>
        </p:txBody>
      </p:sp>
    </p:spTree>
    <p:extLst>
      <p:ext uri="{BB962C8B-B14F-4D97-AF65-F5344CB8AC3E}">
        <p14:creationId xmlns:p14="http://schemas.microsoft.com/office/powerpoint/2010/main" val="4272811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FCEAF7-D7F2-4E08-AA2D-333F5D328E9E}" type="slidenum">
              <a:rPr lang="en-US" smtClean="0"/>
              <a:t>14</a:t>
            </a:fld>
            <a:endParaRPr lang="en-US"/>
          </a:p>
        </p:txBody>
      </p:sp>
    </p:spTree>
    <p:extLst>
      <p:ext uri="{BB962C8B-B14F-4D97-AF65-F5344CB8AC3E}">
        <p14:creationId xmlns:p14="http://schemas.microsoft.com/office/powerpoint/2010/main" val="4076146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FCEAF7-D7F2-4E08-AA2D-333F5D328E9E}" type="slidenum">
              <a:rPr lang="en-US" smtClean="0"/>
              <a:t>15</a:t>
            </a:fld>
            <a:endParaRPr lang="en-US"/>
          </a:p>
        </p:txBody>
      </p:sp>
    </p:spTree>
    <p:extLst>
      <p:ext uri="{BB962C8B-B14F-4D97-AF65-F5344CB8AC3E}">
        <p14:creationId xmlns:p14="http://schemas.microsoft.com/office/powerpoint/2010/main" val="558591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FCEAF7-D7F2-4E08-AA2D-333F5D328E9E}" type="slidenum">
              <a:rPr lang="en-US" smtClean="0"/>
              <a:t>16</a:t>
            </a:fld>
            <a:endParaRPr lang="en-US"/>
          </a:p>
        </p:txBody>
      </p:sp>
    </p:spTree>
    <p:extLst>
      <p:ext uri="{BB962C8B-B14F-4D97-AF65-F5344CB8AC3E}">
        <p14:creationId xmlns:p14="http://schemas.microsoft.com/office/powerpoint/2010/main" val="3589400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FCEAF7-D7F2-4E08-AA2D-333F5D328E9E}" type="slidenum">
              <a:rPr lang="en-US" smtClean="0"/>
              <a:t>17</a:t>
            </a:fld>
            <a:endParaRPr lang="en-US"/>
          </a:p>
        </p:txBody>
      </p:sp>
    </p:spTree>
    <p:extLst>
      <p:ext uri="{BB962C8B-B14F-4D97-AF65-F5344CB8AC3E}">
        <p14:creationId xmlns:p14="http://schemas.microsoft.com/office/powerpoint/2010/main" val="3932785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FCEAF7-D7F2-4E08-AA2D-333F5D328E9E}" type="slidenum">
              <a:rPr lang="en-US" smtClean="0"/>
              <a:t>18</a:t>
            </a:fld>
            <a:endParaRPr lang="en-US"/>
          </a:p>
        </p:txBody>
      </p:sp>
    </p:spTree>
    <p:extLst>
      <p:ext uri="{BB962C8B-B14F-4D97-AF65-F5344CB8AC3E}">
        <p14:creationId xmlns:p14="http://schemas.microsoft.com/office/powerpoint/2010/main" val="2979292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2D628F-482B-46E0-A4F0-FE4BD0E9D917}"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66DE18-85DC-4421-B1E6-00F2C57FE6B8}" type="slidenum">
              <a:rPr lang="en-US" smtClean="0"/>
              <a:t>‹#›</a:t>
            </a:fld>
            <a:endParaRPr lang="en-US" dirty="0"/>
          </a:p>
        </p:txBody>
      </p:sp>
    </p:spTree>
    <p:extLst>
      <p:ext uri="{BB962C8B-B14F-4D97-AF65-F5344CB8AC3E}">
        <p14:creationId xmlns:p14="http://schemas.microsoft.com/office/powerpoint/2010/main" val="3173778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2D628F-482B-46E0-A4F0-FE4BD0E9D917}"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66DE18-85DC-4421-B1E6-00F2C57FE6B8}" type="slidenum">
              <a:rPr lang="en-US" smtClean="0"/>
              <a:t>‹#›</a:t>
            </a:fld>
            <a:endParaRPr lang="en-US" dirty="0"/>
          </a:p>
        </p:txBody>
      </p:sp>
    </p:spTree>
    <p:extLst>
      <p:ext uri="{BB962C8B-B14F-4D97-AF65-F5344CB8AC3E}">
        <p14:creationId xmlns:p14="http://schemas.microsoft.com/office/powerpoint/2010/main" val="43506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2D628F-482B-46E0-A4F0-FE4BD0E9D917}"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66DE18-85DC-4421-B1E6-00F2C57FE6B8}" type="slidenum">
              <a:rPr lang="en-US" smtClean="0"/>
              <a:t>‹#›</a:t>
            </a:fld>
            <a:endParaRPr lang="en-US" dirty="0"/>
          </a:p>
        </p:txBody>
      </p:sp>
    </p:spTree>
    <p:extLst>
      <p:ext uri="{BB962C8B-B14F-4D97-AF65-F5344CB8AC3E}">
        <p14:creationId xmlns:p14="http://schemas.microsoft.com/office/powerpoint/2010/main" val="3897770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A205B0-221C-431E-96E0-F612B1BD38C5}"/>
              </a:ext>
            </a:extLst>
          </p:cNvPr>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p>
            <a:pPr>
              <a:defRPr/>
            </a:pPr>
            <a:endParaRPr lang="en-US">
              <a:latin typeface="Arial" charset="0"/>
            </a:endParaRPr>
          </a:p>
        </p:txBody>
      </p:sp>
      <p:sp>
        <p:nvSpPr>
          <p:cNvPr id="5" name="Rectangle 2">
            <a:extLst>
              <a:ext uri="{FF2B5EF4-FFF2-40B4-BE49-F238E27FC236}">
                <a16:creationId xmlns:a16="http://schemas.microsoft.com/office/drawing/2014/main" id="{CBF925D2-46C4-46FF-9297-E08EB7EFA6C1}"/>
              </a:ext>
            </a:extLst>
          </p:cNvPr>
          <p:cNvSpPr>
            <a:spLocks noChangeArrowheads="1"/>
          </p:cNvSpPr>
          <p:nvPr/>
        </p:nvSpPr>
        <p:spPr bwMode="auto">
          <a:xfrm>
            <a:off x="1619250" y="1125538"/>
            <a:ext cx="28575" cy="5732462"/>
          </a:xfrm>
          <a:prstGeom prst="rect">
            <a:avLst/>
          </a:prstGeom>
          <a:solidFill>
            <a:schemeClr val="tx2"/>
          </a:solidFill>
          <a:ln>
            <a:noFill/>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sp>
        <p:nvSpPr>
          <p:cNvPr id="6" name="Rectangle 5">
            <a:extLst>
              <a:ext uri="{FF2B5EF4-FFF2-40B4-BE49-F238E27FC236}">
                <a16:creationId xmlns:a16="http://schemas.microsoft.com/office/drawing/2014/main" id="{F7D79F71-504C-4DA3-B23B-D4CB4C010971}"/>
              </a:ext>
            </a:extLst>
          </p:cNvPr>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sp>
        <p:nvSpPr>
          <p:cNvPr id="7" name="Rectangle 6">
            <a:extLst>
              <a:ext uri="{FF2B5EF4-FFF2-40B4-BE49-F238E27FC236}">
                <a16:creationId xmlns:a16="http://schemas.microsoft.com/office/drawing/2014/main" id="{69E63266-C70E-40B0-AC30-714C5E025206}"/>
              </a:ext>
            </a:extLst>
          </p:cNvPr>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sp>
        <p:nvSpPr>
          <p:cNvPr id="8" name="Rectangle 9">
            <a:extLst>
              <a:ext uri="{FF2B5EF4-FFF2-40B4-BE49-F238E27FC236}">
                <a16:creationId xmlns:a16="http://schemas.microsoft.com/office/drawing/2014/main" id="{18FBE55E-C0D2-49E7-946F-334D73B3ABBD}"/>
              </a:ext>
            </a:extLst>
          </p:cNvPr>
          <p:cNvSpPr>
            <a:spLocks noChangeArrowheads="1"/>
          </p:cNvSpPr>
          <p:nvPr/>
        </p:nvSpPr>
        <p:spPr bwMode="auto">
          <a:xfrm>
            <a:off x="0" y="1125538"/>
            <a:ext cx="9144000" cy="17462"/>
          </a:xfrm>
          <a:prstGeom prst="rect">
            <a:avLst/>
          </a:prstGeom>
          <a:solidFill>
            <a:srgbClr val="FF0000"/>
          </a:solidFill>
          <a:ln>
            <a:noFill/>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sp>
        <p:nvSpPr>
          <p:cNvPr id="9" name="Rectangle 10">
            <a:extLst>
              <a:ext uri="{FF2B5EF4-FFF2-40B4-BE49-F238E27FC236}">
                <a16:creationId xmlns:a16="http://schemas.microsoft.com/office/drawing/2014/main" id="{60AA183C-4BF7-4A7E-9AE9-E0432D61848A}"/>
              </a:ext>
            </a:extLst>
          </p:cNvPr>
          <p:cNvSpPr>
            <a:spLocks noChangeArrowheads="1"/>
          </p:cNvSpPr>
          <p:nvPr/>
        </p:nvSpPr>
        <p:spPr bwMode="auto">
          <a:xfrm>
            <a:off x="1619250" y="549275"/>
            <a:ext cx="28575" cy="576263"/>
          </a:xfrm>
          <a:prstGeom prst="rect">
            <a:avLst/>
          </a:prstGeom>
          <a:solidFill>
            <a:schemeClr val="bg1"/>
          </a:solidFill>
          <a:ln>
            <a:noFill/>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pic>
        <p:nvPicPr>
          <p:cNvPr id="10" name="Picture 14">
            <a:extLst>
              <a:ext uri="{FF2B5EF4-FFF2-40B4-BE49-F238E27FC236}">
                <a16:creationId xmlns:a16="http://schemas.microsoft.com/office/drawing/2014/main" id="{319637D8-F89B-4FFA-8D5E-F5D7C5B090E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a:extLst>
              <a:ext uri="{FF2B5EF4-FFF2-40B4-BE49-F238E27FC236}">
                <a16:creationId xmlns:a16="http://schemas.microsoft.com/office/drawing/2014/main" id="{8210EAD8-18F6-4CA0-9672-44BC37295254}"/>
              </a:ext>
            </a:extLst>
          </p:cNvPr>
          <p:cNvGrpSpPr>
            <a:grpSpLocks/>
          </p:cNvGrpSpPr>
          <p:nvPr userDrawn="1"/>
        </p:nvGrpSpPr>
        <p:grpSpPr bwMode="auto">
          <a:xfrm>
            <a:off x="1774825" y="104775"/>
            <a:ext cx="6084888" cy="868363"/>
            <a:chOff x="1774113" y="104757"/>
            <a:chExt cx="6084936" cy="868541"/>
          </a:xfrm>
        </p:grpSpPr>
        <p:sp>
          <p:nvSpPr>
            <p:cNvPr id="12" name="TextBox 11">
              <a:extLst>
                <a:ext uri="{FF2B5EF4-FFF2-40B4-BE49-F238E27FC236}">
                  <a16:creationId xmlns:a16="http://schemas.microsoft.com/office/drawing/2014/main" id="{6D793DFF-6463-4EB8-982F-5DB39A33E5F1}"/>
                </a:ext>
              </a:extLst>
            </p:cNvPr>
            <p:cNvSpPr txBox="1"/>
            <p:nvPr userDrawn="1"/>
          </p:nvSpPr>
          <p:spPr>
            <a:xfrm>
              <a:off x="1774113" y="104757"/>
              <a:ext cx="6084936" cy="554152"/>
            </a:xfrm>
            <a:prstGeom prst="rect">
              <a:avLst/>
            </a:prstGeom>
            <a:noFill/>
          </p:spPr>
          <p:txBody>
            <a:bodyPr wrap="none">
              <a:spAutoFit/>
            </a:bodyPr>
            <a:lstStyle/>
            <a:p>
              <a:pPr>
                <a:defRPr/>
              </a:pPr>
              <a:r>
                <a:rPr lang="en-GB" sz="3000" b="1" cap="small" dirty="0">
                  <a:solidFill>
                    <a:schemeClr val="bg1"/>
                  </a:solidFill>
                  <a:latin typeface="Corbel" pitchFamily="34" charset="0"/>
                </a:rPr>
                <a:t>Computer Organization and Design</a:t>
              </a:r>
              <a:endParaRPr lang="en-US" sz="3000" b="1" cap="small" dirty="0">
                <a:solidFill>
                  <a:schemeClr val="bg1"/>
                </a:solidFill>
                <a:latin typeface="Corbel" pitchFamily="34" charset="0"/>
              </a:endParaRPr>
            </a:p>
          </p:txBody>
        </p:sp>
        <p:sp>
          <p:nvSpPr>
            <p:cNvPr id="13" name="TextBox 12">
              <a:extLst>
                <a:ext uri="{FF2B5EF4-FFF2-40B4-BE49-F238E27FC236}">
                  <a16:creationId xmlns:a16="http://schemas.microsoft.com/office/drawing/2014/main" id="{3E2B5CD2-CC83-42C9-99A8-5D8BE3E69909}"/>
                </a:ext>
              </a:extLst>
            </p:cNvPr>
            <p:cNvSpPr txBox="1">
              <a:spLocks noChangeArrowheads="1"/>
            </p:cNvSpPr>
            <p:nvPr userDrawn="1"/>
          </p:nvSpPr>
          <p:spPr bwMode="auto">
            <a:xfrm>
              <a:off x="2844096" y="573166"/>
              <a:ext cx="3957669" cy="400132"/>
            </a:xfrm>
            <a:prstGeom prst="rect">
              <a:avLst/>
            </a:prstGeom>
            <a:noFill/>
            <a:ln>
              <a:noFill/>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2000">
                  <a:solidFill>
                    <a:schemeClr val="bg1"/>
                  </a:solidFill>
                </a:rPr>
                <a:t>The Hardware/Software Interface</a:t>
              </a:r>
              <a:endParaRPr lang="en-US" altLang="en-US" sz="2000">
                <a:solidFill>
                  <a:schemeClr val="bg1"/>
                </a:solidFill>
              </a:endParaRPr>
            </a:p>
          </p:txBody>
        </p:sp>
      </p:grpSp>
      <p:grpSp>
        <p:nvGrpSpPr>
          <p:cNvPr id="14" name="Group 17">
            <a:extLst>
              <a:ext uri="{FF2B5EF4-FFF2-40B4-BE49-F238E27FC236}">
                <a16:creationId xmlns:a16="http://schemas.microsoft.com/office/drawing/2014/main" id="{1D2E3459-D976-48BF-8B2E-14EF2736EFB2}"/>
              </a:ext>
            </a:extLst>
          </p:cNvPr>
          <p:cNvGrpSpPr>
            <a:grpSpLocks/>
          </p:cNvGrpSpPr>
          <p:nvPr userDrawn="1"/>
        </p:nvGrpSpPr>
        <p:grpSpPr bwMode="auto">
          <a:xfrm>
            <a:off x="7999413" y="82550"/>
            <a:ext cx="936625" cy="935038"/>
            <a:chOff x="7956376" y="116632"/>
            <a:chExt cx="936104" cy="936104"/>
          </a:xfrm>
        </p:grpSpPr>
        <p:sp>
          <p:nvSpPr>
            <p:cNvPr id="15" name="32-Point Star 18">
              <a:extLst>
                <a:ext uri="{FF2B5EF4-FFF2-40B4-BE49-F238E27FC236}">
                  <a16:creationId xmlns:a16="http://schemas.microsoft.com/office/drawing/2014/main" id="{3FB01F27-FACD-4C52-85BF-FAEF5DCEF612}"/>
                </a:ext>
              </a:extLst>
            </p:cNvPr>
            <p:cNvSpPr>
              <a:spLocks noChangeArrowheads="1"/>
            </p:cNvSpPr>
            <p:nvPr userDrawn="1"/>
          </p:nvSpPr>
          <p:spPr bwMode="auto">
            <a:xfrm>
              <a:off x="7956376" y="116632"/>
              <a:ext cx="936104" cy="936104"/>
            </a:xfrm>
            <a:prstGeom prst="star32">
              <a:avLst>
                <a:gd name="adj" fmla="val 37500"/>
              </a:avLst>
            </a:prstGeom>
            <a:solidFill>
              <a:srgbClr val="C00000"/>
            </a:solidFill>
            <a:ln w="9525" algn="ctr">
              <a:solidFill>
                <a:schemeClr val="tx1"/>
              </a:solidFill>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endParaRPr lang="en-US"/>
            </a:p>
          </p:txBody>
        </p:sp>
        <p:sp>
          <p:nvSpPr>
            <p:cNvPr id="16" name="TextBox 15">
              <a:extLst>
                <a:ext uri="{FF2B5EF4-FFF2-40B4-BE49-F238E27FC236}">
                  <a16:creationId xmlns:a16="http://schemas.microsoft.com/office/drawing/2014/main" id="{41849FF2-63D0-43ED-811D-47E53B62AF50}"/>
                </a:ext>
              </a:extLst>
            </p:cNvPr>
            <p:cNvSpPr txBox="1">
              <a:spLocks noChangeArrowheads="1"/>
            </p:cNvSpPr>
            <p:nvPr userDrawn="1"/>
          </p:nvSpPr>
          <p:spPr bwMode="auto">
            <a:xfrm>
              <a:off x="8111864" y="262849"/>
              <a:ext cx="642579" cy="616652"/>
            </a:xfrm>
            <a:prstGeom prst="rect">
              <a:avLst/>
            </a:prstGeom>
            <a:no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defRPr/>
              </a:pPr>
              <a:r>
                <a:rPr lang="en-GB" sz="1400" dirty="0">
                  <a:solidFill>
                    <a:schemeClr val="bg1"/>
                  </a:solidFill>
                  <a:latin typeface="Arial Black" pitchFamily="34" charset="0"/>
                </a:rPr>
                <a:t>ARM</a:t>
              </a:r>
            </a:p>
            <a:p>
              <a:pPr>
                <a:defRPr/>
              </a:pPr>
              <a:endParaRPr lang="en-US" sz="2000" dirty="0">
                <a:solidFill>
                  <a:schemeClr val="bg1"/>
                </a:solidFill>
                <a:latin typeface="Arial Black" pitchFamily="34" charset="0"/>
              </a:endParaRPr>
            </a:p>
          </p:txBody>
        </p:sp>
        <p:sp>
          <p:nvSpPr>
            <p:cNvPr id="17" name="TextBox 16">
              <a:extLst>
                <a:ext uri="{FF2B5EF4-FFF2-40B4-BE49-F238E27FC236}">
                  <a16:creationId xmlns:a16="http://schemas.microsoft.com/office/drawing/2014/main" id="{7BEBA632-3291-46B9-ACC7-73EB312C21B1}"/>
                </a:ext>
              </a:extLst>
            </p:cNvPr>
            <p:cNvSpPr txBox="1">
              <a:spLocks noChangeArrowheads="1"/>
            </p:cNvSpPr>
            <p:nvPr userDrawn="1"/>
          </p:nvSpPr>
          <p:spPr bwMode="auto">
            <a:xfrm>
              <a:off x="8064266" y="517138"/>
              <a:ext cx="733017" cy="308326"/>
            </a:xfrm>
            <a:prstGeom prst="rect">
              <a:avLst/>
            </a:prstGeom>
            <a:no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defRPr/>
              </a:pPr>
              <a:r>
                <a:rPr lang="en-GB" sz="1400" dirty="0">
                  <a:solidFill>
                    <a:schemeClr val="bg1"/>
                  </a:solidFill>
                </a:rPr>
                <a:t>Edition</a:t>
              </a:r>
              <a:endParaRPr lang="en-US" sz="1400" dirty="0">
                <a:solidFill>
                  <a:schemeClr val="bg1"/>
                </a:solidFill>
              </a:endParaRPr>
            </a:p>
          </p:txBody>
        </p:sp>
      </p:grpSp>
      <p:sp>
        <p:nvSpPr>
          <p:cNvPr id="240643" name="Rectangle 3"/>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240644" name="Rectangle 4"/>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511167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D9C19FB1-A6BB-421E-8C83-4DBC7CCD151D}"/>
              </a:ext>
            </a:extLst>
          </p:cNvPr>
          <p:cNvSpPr>
            <a:spLocks noGrp="1" noChangeArrowheads="1"/>
          </p:cNvSpPr>
          <p:nvPr>
            <p:ph type="ftr" sz="quarter" idx="10"/>
          </p:nvPr>
        </p:nvSpPr>
        <p:spPr>
          <a:ln/>
        </p:spPr>
        <p:txBody>
          <a:bodyPr/>
          <a:lstStyle>
            <a:lvl1pPr>
              <a:defRPr/>
            </a:lvl1pPr>
          </a:lstStyle>
          <a:p>
            <a:pPr>
              <a:defRPr/>
            </a:pPr>
            <a:r>
              <a:rPr lang="en-AU" altLang="en-US"/>
              <a:t>Chapter 2 — Instructions: Language of the Computer — </a:t>
            </a:r>
            <a:fld id="{C965D851-787F-4DD8-9FC3-FDDB6A7BC52D}" type="slidenum">
              <a:rPr lang="en-AU" altLang="en-US"/>
              <a:pPr>
                <a:defRPr/>
              </a:pPr>
              <a:t>‹#›</a:t>
            </a:fld>
            <a:endParaRPr lang="en-AU" altLang="en-US"/>
          </a:p>
        </p:txBody>
      </p:sp>
    </p:spTree>
    <p:extLst>
      <p:ext uri="{BB962C8B-B14F-4D97-AF65-F5344CB8AC3E}">
        <p14:creationId xmlns:p14="http://schemas.microsoft.com/office/powerpoint/2010/main" val="529073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87192FDB-B8B7-48C4-B0E7-0676BFD850EB}"/>
              </a:ext>
            </a:extLst>
          </p:cNvPr>
          <p:cNvSpPr>
            <a:spLocks noGrp="1" noChangeArrowheads="1"/>
          </p:cNvSpPr>
          <p:nvPr>
            <p:ph type="ftr" sz="quarter" idx="10"/>
          </p:nvPr>
        </p:nvSpPr>
        <p:spPr>
          <a:ln/>
        </p:spPr>
        <p:txBody>
          <a:bodyPr/>
          <a:lstStyle>
            <a:lvl1pPr>
              <a:defRPr/>
            </a:lvl1pPr>
          </a:lstStyle>
          <a:p>
            <a:pPr>
              <a:defRPr/>
            </a:pPr>
            <a:r>
              <a:rPr lang="en-AU" altLang="en-US"/>
              <a:t>Chapter 2 — Instructions: Language of the Computer — </a:t>
            </a:r>
            <a:fld id="{A077E976-110B-4273-9DAC-BD3A91A04F75}" type="slidenum">
              <a:rPr lang="en-AU" altLang="en-US"/>
              <a:pPr>
                <a:defRPr/>
              </a:pPr>
              <a:t>‹#›</a:t>
            </a:fld>
            <a:endParaRPr lang="en-AU" altLang="en-US"/>
          </a:p>
        </p:txBody>
      </p:sp>
    </p:spTree>
    <p:extLst>
      <p:ext uri="{BB962C8B-B14F-4D97-AF65-F5344CB8AC3E}">
        <p14:creationId xmlns:p14="http://schemas.microsoft.com/office/powerpoint/2010/main" val="1249168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8F2F5CD5-532F-408C-9A67-D82AFA69F995}"/>
              </a:ext>
            </a:extLst>
          </p:cNvPr>
          <p:cNvSpPr>
            <a:spLocks noGrp="1" noChangeArrowheads="1"/>
          </p:cNvSpPr>
          <p:nvPr>
            <p:ph type="ftr" sz="quarter" idx="10"/>
          </p:nvPr>
        </p:nvSpPr>
        <p:spPr>
          <a:ln/>
        </p:spPr>
        <p:txBody>
          <a:bodyPr/>
          <a:lstStyle>
            <a:lvl1pPr>
              <a:defRPr/>
            </a:lvl1pPr>
          </a:lstStyle>
          <a:p>
            <a:pPr>
              <a:defRPr/>
            </a:pPr>
            <a:r>
              <a:rPr lang="en-AU" altLang="en-US"/>
              <a:t>Chapter 2 — Instructions: Language of the Computer — </a:t>
            </a:r>
            <a:fld id="{6555FA59-C569-4141-954D-D48CDD40EDDB}" type="slidenum">
              <a:rPr lang="en-AU" altLang="en-US"/>
              <a:pPr>
                <a:defRPr/>
              </a:pPr>
              <a:t>‹#›</a:t>
            </a:fld>
            <a:endParaRPr lang="en-AU" altLang="en-US"/>
          </a:p>
        </p:txBody>
      </p:sp>
    </p:spTree>
    <p:extLst>
      <p:ext uri="{BB962C8B-B14F-4D97-AF65-F5344CB8AC3E}">
        <p14:creationId xmlns:p14="http://schemas.microsoft.com/office/powerpoint/2010/main" val="89955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FF035044-7962-4735-9480-D323652E22CA}"/>
              </a:ext>
            </a:extLst>
          </p:cNvPr>
          <p:cNvSpPr>
            <a:spLocks noGrp="1" noChangeArrowheads="1"/>
          </p:cNvSpPr>
          <p:nvPr>
            <p:ph type="ftr" sz="quarter" idx="10"/>
          </p:nvPr>
        </p:nvSpPr>
        <p:spPr>
          <a:ln/>
        </p:spPr>
        <p:txBody>
          <a:bodyPr/>
          <a:lstStyle>
            <a:lvl1pPr>
              <a:defRPr/>
            </a:lvl1pPr>
          </a:lstStyle>
          <a:p>
            <a:pPr>
              <a:defRPr/>
            </a:pPr>
            <a:r>
              <a:rPr lang="en-AU" altLang="en-US"/>
              <a:t>Chapter 2 — Instructions: Language of the Computer — </a:t>
            </a:r>
            <a:fld id="{0F0870FC-3C98-4B9B-A606-63C2D8A29B09}" type="slidenum">
              <a:rPr lang="en-AU" altLang="en-US"/>
              <a:pPr>
                <a:defRPr/>
              </a:pPr>
              <a:t>‹#›</a:t>
            </a:fld>
            <a:endParaRPr lang="en-AU" altLang="en-US"/>
          </a:p>
        </p:txBody>
      </p:sp>
    </p:spTree>
    <p:extLst>
      <p:ext uri="{BB962C8B-B14F-4D97-AF65-F5344CB8AC3E}">
        <p14:creationId xmlns:p14="http://schemas.microsoft.com/office/powerpoint/2010/main" val="2462808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203D59BA-C373-40D5-8C7B-FB08351EE345}"/>
              </a:ext>
            </a:extLst>
          </p:cNvPr>
          <p:cNvSpPr>
            <a:spLocks noGrp="1" noChangeArrowheads="1"/>
          </p:cNvSpPr>
          <p:nvPr>
            <p:ph type="ftr" sz="quarter" idx="10"/>
          </p:nvPr>
        </p:nvSpPr>
        <p:spPr>
          <a:ln/>
        </p:spPr>
        <p:txBody>
          <a:bodyPr/>
          <a:lstStyle>
            <a:lvl1pPr>
              <a:defRPr/>
            </a:lvl1pPr>
          </a:lstStyle>
          <a:p>
            <a:pPr>
              <a:defRPr/>
            </a:pPr>
            <a:r>
              <a:rPr lang="en-AU" altLang="en-US"/>
              <a:t>Chapter 2 — Instructions: Language of the Computer — </a:t>
            </a:r>
            <a:fld id="{602D17B2-1DBC-4C41-BAA4-A75795F72FAC}" type="slidenum">
              <a:rPr lang="en-AU" altLang="en-US"/>
              <a:pPr>
                <a:defRPr/>
              </a:pPr>
              <a:t>‹#›</a:t>
            </a:fld>
            <a:endParaRPr lang="en-AU" altLang="en-US"/>
          </a:p>
        </p:txBody>
      </p:sp>
    </p:spTree>
    <p:extLst>
      <p:ext uri="{BB962C8B-B14F-4D97-AF65-F5344CB8AC3E}">
        <p14:creationId xmlns:p14="http://schemas.microsoft.com/office/powerpoint/2010/main" val="15758416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78612625-6F27-4FC5-91F4-746D209F34A0}"/>
              </a:ext>
            </a:extLst>
          </p:cNvPr>
          <p:cNvSpPr>
            <a:spLocks noGrp="1" noChangeArrowheads="1"/>
          </p:cNvSpPr>
          <p:nvPr>
            <p:ph type="ftr" sz="quarter" idx="10"/>
          </p:nvPr>
        </p:nvSpPr>
        <p:spPr>
          <a:ln/>
        </p:spPr>
        <p:txBody>
          <a:bodyPr/>
          <a:lstStyle>
            <a:lvl1pPr>
              <a:defRPr/>
            </a:lvl1pPr>
          </a:lstStyle>
          <a:p>
            <a:pPr>
              <a:defRPr/>
            </a:pPr>
            <a:r>
              <a:rPr lang="en-AU" altLang="en-US"/>
              <a:t>Chapter 2 — Instructions: Language of the Computer — </a:t>
            </a:r>
            <a:fld id="{6AABAEDA-E4EC-4B48-A824-AA450F9D42AF}" type="slidenum">
              <a:rPr lang="en-AU" altLang="en-US"/>
              <a:pPr>
                <a:defRPr/>
              </a:pPr>
              <a:t>‹#›</a:t>
            </a:fld>
            <a:endParaRPr lang="en-AU" altLang="en-US"/>
          </a:p>
        </p:txBody>
      </p:sp>
    </p:spTree>
    <p:extLst>
      <p:ext uri="{BB962C8B-B14F-4D97-AF65-F5344CB8AC3E}">
        <p14:creationId xmlns:p14="http://schemas.microsoft.com/office/powerpoint/2010/main" val="5313351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ACF34597-186A-4617-A9F8-15B7F1F83555}"/>
              </a:ext>
            </a:extLst>
          </p:cNvPr>
          <p:cNvSpPr>
            <a:spLocks noGrp="1" noChangeArrowheads="1"/>
          </p:cNvSpPr>
          <p:nvPr>
            <p:ph type="ftr" sz="quarter" idx="10"/>
          </p:nvPr>
        </p:nvSpPr>
        <p:spPr>
          <a:ln/>
        </p:spPr>
        <p:txBody>
          <a:bodyPr/>
          <a:lstStyle>
            <a:lvl1pPr>
              <a:defRPr/>
            </a:lvl1pPr>
          </a:lstStyle>
          <a:p>
            <a:pPr>
              <a:defRPr/>
            </a:pPr>
            <a:r>
              <a:rPr lang="en-AU" altLang="en-US"/>
              <a:t>Chapter 2 — Instructions: Language of the Computer — </a:t>
            </a:r>
            <a:fld id="{9F717205-89F0-46A4-A3B3-CE83553BDC50}" type="slidenum">
              <a:rPr lang="en-AU" altLang="en-US"/>
              <a:pPr>
                <a:defRPr/>
              </a:pPr>
              <a:t>‹#›</a:t>
            </a:fld>
            <a:endParaRPr lang="en-AU" altLang="en-US"/>
          </a:p>
        </p:txBody>
      </p:sp>
    </p:spTree>
    <p:extLst>
      <p:ext uri="{BB962C8B-B14F-4D97-AF65-F5344CB8AC3E}">
        <p14:creationId xmlns:p14="http://schemas.microsoft.com/office/powerpoint/2010/main" val="2588936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2D628F-482B-46E0-A4F0-FE4BD0E9D917}"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66DE18-85DC-4421-B1E6-00F2C57FE6B8}" type="slidenum">
              <a:rPr lang="en-US" smtClean="0"/>
              <a:t>‹#›</a:t>
            </a:fld>
            <a:endParaRPr lang="en-US" dirty="0"/>
          </a:p>
        </p:txBody>
      </p:sp>
    </p:spTree>
    <p:extLst>
      <p:ext uri="{BB962C8B-B14F-4D97-AF65-F5344CB8AC3E}">
        <p14:creationId xmlns:p14="http://schemas.microsoft.com/office/powerpoint/2010/main" val="13068360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511F7138-EC24-4DD6-BFFB-0AA70DC62E0E}"/>
              </a:ext>
            </a:extLst>
          </p:cNvPr>
          <p:cNvSpPr>
            <a:spLocks noGrp="1" noChangeArrowheads="1"/>
          </p:cNvSpPr>
          <p:nvPr>
            <p:ph type="ftr" sz="quarter" idx="10"/>
          </p:nvPr>
        </p:nvSpPr>
        <p:spPr>
          <a:ln/>
        </p:spPr>
        <p:txBody>
          <a:bodyPr/>
          <a:lstStyle>
            <a:lvl1pPr>
              <a:defRPr/>
            </a:lvl1pPr>
          </a:lstStyle>
          <a:p>
            <a:pPr>
              <a:defRPr/>
            </a:pPr>
            <a:r>
              <a:rPr lang="en-AU" altLang="en-US"/>
              <a:t>Chapter 2 — Instructions: Language of the Computer — </a:t>
            </a:r>
            <a:fld id="{8CDE1732-D240-45AF-9E1B-D67F9D3015CC}" type="slidenum">
              <a:rPr lang="en-AU" altLang="en-US"/>
              <a:pPr>
                <a:defRPr/>
              </a:pPr>
              <a:t>‹#›</a:t>
            </a:fld>
            <a:endParaRPr lang="en-AU" altLang="en-US"/>
          </a:p>
        </p:txBody>
      </p:sp>
    </p:spTree>
    <p:extLst>
      <p:ext uri="{BB962C8B-B14F-4D97-AF65-F5344CB8AC3E}">
        <p14:creationId xmlns:p14="http://schemas.microsoft.com/office/powerpoint/2010/main" val="19920713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E908BD8F-98EB-42FA-A98A-B91D36A1640E}"/>
              </a:ext>
            </a:extLst>
          </p:cNvPr>
          <p:cNvSpPr>
            <a:spLocks noGrp="1" noChangeArrowheads="1"/>
          </p:cNvSpPr>
          <p:nvPr>
            <p:ph type="ftr" sz="quarter" idx="10"/>
          </p:nvPr>
        </p:nvSpPr>
        <p:spPr>
          <a:ln/>
        </p:spPr>
        <p:txBody>
          <a:bodyPr/>
          <a:lstStyle>
            <a:lvl1pPr>
              <a:defRPr/>
            </a:lvl1pPr>
          </a:lstStyle>
          <a:p>
            <a:pPr>
              <a:defRPr/>
            </a:pPr>
            <a:r>
              <a:rPr lang="en-AU" altLang="en-US"/>
              <a:t>Chapter 2 — Instructions: Language of the Computer — </a:t>
            </a:r>
            <a:fld id="{AA69B644-7FF2-4D1A-A231-C8060F8348EC}" type="slidenum">
              <a:rPr lang="en-AU" altLang="en-US"/>
              <a:pPr>
                <a:defRPr/>
              </a:pPr>
              <a:t>‹#›</a:t>
            </a:fld>
            <a:endParaRPr lang="en-AU" altLang="en-US"/>
          </a:p>
        </p:txBody>
      </p:sp>
    </p:spTree>
    <p:extLst>
      <p:ext uri="{BB962C8B-B14F-4D97-AF65-F5344CB8AC3E}">
        <p14:creationId xmlns:p14="http://schemas.microsoft.com/office/powerpoint/2010/main" val="28528427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FD9C33F4-8B31-4449-AA65-AEE881644847}"/>
              </a:ext>
            </a:extLst>
          </p:cNvPr>
          <p:cNvSpPr>
            <a:spLocks noGrp="1" noChangeArrowheads="1"/>
          </p:cNvSpPr>
          <p:nvPr>
            <p:ph type="ftr" sz="quarter" idx="10"/>
          </p:nvPr>
        </p:nvSpPr>
        <p:spPr>
          <a:ln/>
        </p:spPr>
        <p:txBody>
          <a:bodyPr/>
          <a:lstStyle>
            <a:lvl1pPr>
              <a:defRPr/>
            </a:lvl1pPr>
          </a:lstStyle>
          <a:p>
            <a:pPr>
              <a:defRPr/>
            </a:pPr>
            <a:r>
              <a:rPr lang="en-AU" altLang="en-US"/>
              <a:t>Chapter 2 — Instructions: Language of the Computer — </a:t>
            </a:r>
            <a:fld id="{55DA3B8B-0265-4613-9C2A-386148A0908B}" type="slidenum">
              <a:rPr lang="en-AU" altLang="en-US"/>
              <a:pPr>
                <a:defRPr/>
              </a:pPr>
              <a:t>‹#›</a:t>
            </a:fld>
            <a:endParaRPr lang="en-AU" altLang="en-US"/>
          </a:p>
        </p:txBody>
      </p:sp>
    </p:spTree>
    <p:extLst>
      <p:ext uri="{BB962C8B-B14F-4D97-AF65-F5344CB8AC3E}">
        <p14:creationId xmlns:p14="http://schemas.microsoft.com/office/powerpoint/2010/main" val="536944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2D628F-482B-46E0-A4F0-FE4BD0E9D917}"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66DE18-85DC-4421-B1E6-00F2C57FE6B8}" type="slidenum">
              <a:rPr lang="en-US" smtClean="0"/>
              <a:t>‹#›</a:t>
            </a:fld>
            <a:endParaRPr lang="en-US" dirty="0"/>
          </a:p>
        </p:txBody>
      </p:sp>
    </p:spTree>
    <p:extLst>
      <p:ext uri="{BB962C8B-B14F-4D97-AF65-F5344CB8AC3E}">
        <p14:creationId xmlns:p14="http://schemas.microsoft.com/office/powerpoint/2010/main" val="3077259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2D628F-482B-46E0-A4F0-FE4BD0E9D917}" type="datetimeFigureOut">
              <a:rPr lang="en-US" smtClean="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66DE18-85DC-4421-B1E6-00F2C57FE6B8}" type="slidenum">
              <a:rPr lang="en-US" smtClean="0"/>
              <a:t>‹#›</a:t>
            </a:fld>
            <a:endParaRPr lang="en-US" dirty="0"/>
          </a:p>
        </p:txBody>
      </p:sp>
    </p:spTree>
    <p:extLst>
      <p:ext uri="{BB962C8B-B14F-4D97-AF65-F5344CB8AC3E}">
        <p14:creationId xmlns:p14="http://schemas.microsoft.com/office/powerpoint/2010/main" val="1581125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2D628F-482B-46E0-A4F0-FE4BD0E9D917}" type="datetimeFigureOut">
              <a:rPr lang="en-US" smtClean="0"/>
              <a:t>9/30/2021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66DE18-85DC-4421-B1E6-00F2C57FE6B8}" type="slidenum">
              <a:rPr lang="en-US" smtClean="0"/>
              <a:t>‹#›</a:t>
            </a:fld>
            <a:endParaRPr lang="en-US" dirty="0"/>
          </a:p>
        </p:txBody>
      </p:sp>
    </p:spTree>
    <p:extLst>
      <p:ext uri="{BB962C8B-B14F-4D97-AF65-F5344CB8AC3E}">
        <p14:creationId xmlns:p14="http://schemas.microsoft.com/office/powerpoint/2010/main" val="2463666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2D628F-482B-46E0-A4F0-FE4BD0E9D917}" type="datetimeFigureOut">
              <a:rPr lang="en-US" smtClean="0"/>
              <a:t>9/30/2021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66DE18-85DC-4421-B1E6-00F2C57FE6B8}" type="slidenum">
              <a:rPr lang="en-US" smtClean="0"/>
              <a:t>‹#›</a:t>
            </a:fld>
            <a:endParaRPr lang="en-US" dirty="0"/>
          </a:p>
        </p:txBody>
      </p:sp>
    </p:spTree>
    <p:extLst>
      <p:ext uri="{BB962C8B-B14F-4D97-AF65-F5344CB8AC3E}">
        <p14:creationId xmlns:p14="http://schemas.microsoft.com/office/powerpoint/2010/main" val="185805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2D628F-482B-46E0-A4F0-FE4BD0E9D917}" type="datetimeFigureOut">
              <a:rPr lang="en-US" smtClean="0"/>
              <a:t>9/30/2021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666DE18-85DC-4421-B1E6-00F2C57FE6B8}" type="slidenum">
              <a:rPr lang="en-US" smtClean="0"/>
              <a:t>‹#›</a:t>
            </a:fld>
            <a:endParaRPr lang="en-US" dirty="0"/>
          </a:p>
        </p:txBody>
      </p:sp>
    </p:spTree>
    <p:extLst>
      <p:ext uri="{BB962C8B-B14F-4D97-AF65-F5344CB8AC3E}">
        <p14:creationId xmlns:p14="http://schemas.microsoft.com/office/powerpoint/2010/main" val="2862734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2D628F-482B-46E0-A4F0-FE4BD0E9D917}" type="datetimeFigureOut">
              <a:rPr lang="en-US" smtClean="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66DE18-85DC-4421-B1E6-00F2C57FE6B8}" type="slidenum">
              <a:rPr lang="en-US" smtClean="0"/>
              <a:t>‹#›</a:t>
            </a:fld>
            <a:endParaRPr lang="en-US" dirty="0"/>
          </a:p>
        </p:txBody>
      </p:sp>
    </p:spTree>
    <p:extLst>
      <p:ext uri="{BB962C8B-B14F-4D97-AF65-F5344CB8AC3E}">
        <p14:creationId xmlns:p14="http://schemas.microsoft.com/office/powerpoint/2010/main" val="410576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2D628F-482B-46E0-A4F0-FE4BD0E9D917}" type="datetimeFigureOut">
              <a:rPr lang="en-US" smtClean="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66DE18-85DC-4421-B1E6-00F2C57FE6B8}" type="slidenum">
              <a:rPr lang="en-US" smtClean="0"/>
              <a:t>‹#›</a:t>
            </a:fld>
            <a:endParaRPr lang="en-US" dirty="0"/>
          </a:p>
        </p:txBody>
      </p:sp>
    </p:spTree>
    <p:extLst>
      <p:ext uri="{BB962C8B-B14F-4D97-AF65-F5344CB8AC3E}">
        <p14:creationId xmlns:p14="http://schemas.microsoft.com/office/powerpoint/2010/main" val="2325299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D628F-482B-46E0-A4F0-FE4BD0E9D917}" type="datetimeFigureOut">
              <a:rPr lang="en-US" smtClean="0"/>
              <a:t>9/30/2021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6DE18-85DC-4421-B1E6-00F2C57FE6B8}" type="slidenum">
              <a:rPr lang="en-US" smtClean="0"/>
              <a:t>‹#›</a:t>
            </a:fld>
            <a:endParaRPr lang="en-US" dirty="0"/>
          </a:p>
        </p:txBody>
      </p:sp>
    </p:spTree>
    <p:extLst>
      <p:ext uri="{BB962C8B-B14F-4D97-AF65-F5344CB8AC3E}">
        <p14:creationId xmlns:p14="http://schemas.microsoft.com/office/powerpoint/2010/main" val="2107693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B54EB60-97CC-4C5E-8368-F59FD10B8A36}"/>
              </a:ext>
            </a:extLst>
          </p:cNvPr>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a:noFill/>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sp>
        <p:nvSpPr>
          <p:cNvPr id="1027" name="Rectangle 3">
            <a:extLst>
              <a:ext uri="{FF2B5EF4-FFF2-40B4-BE49-F238E27FC236}">
                <a16:creationId xmlns:a16="http://schemas.microsoft.com/office/drawing/2014/main" id="{D79470CE-CCD5-45D8-8CD0-E96BF5D210F0}"/>
              </a:ext>
            </a:extLst>
          </p:cNvPr>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8" name="Rectangle 4">
            <a:extLst>
              <a:ext uri="{FF2B5EF4-FFF2-40B4-BE49-F238E27FC236}">
                <a16:creationId xmlns:a16="http://schemas.microsoft.com/office/drawing/2014/main" id="{B3AFB0A8-5565-4D3B-9E26-308E44888AF3}"/>
              </a:ext>
            </a:extLst>
          </p:cNvPr>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39621" name="Rectangle 5">
            <a:extLst>
              <a:ext uri="{FF2B5EF4-FFF2-40B4-BE49-F238E27FC236}">
                <a16:creationId xmlns:a16="http://schemas.microsoft.com/office/drawing/2014/main" id="{E498840F-686C-47F6-A2B1-03C97157D175}"/>
              </a:ext>
            </a:extLst>
          </p:cNvPr>
          <p:cNvSpPr>
            <a:spLocks noGrp="1" noChangeArrowheads="1"/>
          </p:cNvSpPr>
          <p:nvPr>
            <p:ph type="ftr" sz="quarter" idx="3"/>
          </p:nvPr>
        </p:nvSpPr>
        <p:spPr bwMode="auto">
          <a:xfrm>
            <a:off x="1692275" y="6381750"/>
            <a:ext cx="7272338"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a:lvl1pPr>
          </a:lstStyle>
          <a:p>
            <a:pPr>
              <a:defRPr/>
            </a:pPr>
            <a:r>
              <a:rPr lang="en-AU" altLang="en-US"/>
              <a:t>Chapter 2 — Instructions: Language of the Computer — </a:t>
            </a:r>
            <a:fld id="{1FE5C847-8BDA-4562-B889-F753BB679344}" type="slidenum">
              <a:rPr lang="en-AU" altLang="en-US"/>
              <a:pPr>
                <a:defRPr/>
              </a:pPr>
              <a:t>‹#›</a:t>
            </a:fld>
            <a:endParaRPr lang="en-AU" altLang="en-US"/>
          </a:p>
        </p:txBody>
      </p:sp>
      <p:sp>
        <p:nvSpPr>
          <p:cNvPr id="1030" name="Rectangle 7">
            <a:extLst>
              <a:ext uri="{FF2B5EF4-FFF2-40B4-BE49-F238E27FC236}">
                <a16:creationId xmlns:a16="http://schemas.microsoft.com/office/drawing/2014/main" id="{94537531-2DAE-4FB3-9D6B-964BD3D57B3A}"/>
              </a:ext>
            </a:extLst>
          </p:cNvPr>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a:noFill/>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pic>
        <p:nvPicPr>
          <p:cNvPr id="1031" name="Picture 7">
            <a:extLst>
              <a:ext uri="{FF2B5EF4-FFF2-40B4-BE49-F238E27FC236}">
                <a16:creationId xmlns:a16="http://schemas.microsoft.com/office/drawing/2014/main" id="{85C5D218-3A25-4CD5-8FD7-42CF2BCA6E53}"/>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70625"/>
            <a:ext cx="16192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58594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zap.org.au/elec2041-cdrom/gnutools/doc/gnu-assembler.pdf" TargetMode="External"/><Relationship Id="rId2" Type="http://schemas.openxmlformats.org/officeDocument/2006/relationships/hyperlink" Target="https://web.eecs.umich.edu/~prabal/teaching/resources/eecs373/Assembler.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F2AF6-A8B4-4EE7-9BA6-5E83D6BFD2E2}"/>
              </a:ext>
            </a:extLst>
          </p:cNvPr>
          <p:cNvSpPr>
            <a:spLocks noGrp="1"/>
          </p:cNvSpPr>
          <p:nvPr>
            <p:ph type="ctrTitle"/>
          </p:nvPr>
        </p:nvSpPr>
        <p:spPr/>
        <p:txBody>
          <a:bodyPr/>
          <a:lstStyle/>
          <a:p>
            <a:r>
              <a:rPr lang="en-US" dirty="0"/>
              <a:t>ARM Lab</a:t>
            </a:r>
          </a:p>
        </p:txBody>
      </p:sp>
      <p:sp>
        <p:nvSpPr>
          <p:cNvPr id="3" name="Subtitle 2">
            <a:extLst>
              <a:ext uri="{FF2B5EF4-FFF2-40B4-BE49-F238E27FC236}">
                <a16:creationId xmlns:a16="http://schemas.microsoft.com/office/drawing/2014/main" id="{02DD884F-8E81-463C-9719-E9A05C2CF3BA}"/>
              </a:ext>
            </a:extLst>
          </p:cNvPr>
          <p:cNvSpPr>
            <a:spLocks noGrp="1"/>
          </p:cNvSpPr>
          <p:nvPr>
            <p:ph type="subTitle" idx="1"/>
          </p:nvPr>
        </p:nvSpPr>
        <p:spPr/>
        <p:txBody>
          <a:bodyPr>
            <a:normAutofit lnSpcReduction="10000"/>
          </a:bodyPr>
          <a:lstStyle/>
          <a:p>
            <a:r>
              <a:rPr lang="en-US" dirty="0"/>
              <a:t>Assembly Programming Fundamentals</a:t>
            </a:r>
          </a:p>
          <a:p>
            <a:endParaRPr lang="en-US" dirty="0"/>
          </a:p>
          <a:p>
            <a:r>
              <a:rPr lang="en-US" dirty="0"/>
              <a:t>Antonio </a:t>
            </a:r>
            <a:r>
              <a:rPr lang="en-US" dirty="0" err="1"/>
              <a:t>Barbalace</a:t>
            </a:r>
            <a:endParaRPr lang="en-US" dirty="0"/>
          </a:p>
          <a:p>
            <a:r>
              <a:rPr lang="en-US" dirty="0"/>
              <a:t>(Some material from GNU as manual)</a:t>
            </a:r>
          </a:p>
        </p:txBody>
      </p:sp>
    </p:spTree>
    <p:extLst>
      <p:ext uri="{BB962C8B-B14F-4D97-AF65-F5344CB8AC3E}">
        <p14:creationId xmlns:p14="http://schemas.microsoft.com/office/powerpoint/2010/main" val="4109152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0EBA-F02D-4350-972D-BB88E49B0965}"/>
              </a:ext>
            </a:extLst>
          </p:cNvPr>
          <p:cNvSpPr>
            <a:spLocks noGrp="1"/>
          </p:cNvSpPr>
          <p:nvPr>
            <p:ph type="title"/>
          </p:nvPr>
        </p:nvSpPr>
        <p:spPr/>
        <p:txBody>
          <a:bodyPr/>
          <a:lstStyle/>
          <a:p>
            <a:r>
              <a:rPr lang="en-US" dirty="0"/>
              <a:t>Declaring Characters/Strings #1</a:t>
            </a:r>
          </a:p>
        </p:txBody>
      </p:sp>
      <p:sp>
        <p:nvSpPr>
          <p:cNvPr id="3" name="Content Placeholder 2">
            <a:extLst>
              <a:ext uri="{FF2B5EF4-FFF2-40B4-BE49-F238E27FC236}">
                <a16:creationId xmlns:a16="http://schemas.microsoft.com/office/drawing/2014/main" id="{11A0476B-6D48-4AF0-A560-B475EEE294AE}"/>
              </a:ext>
            </a:extLst>
          </p:cNvPr>
          <p:cNvSpPr>
            <a:spLocks noGrp="1"/>
          </p:cNvSpPr>
          <p:nvPr>
            <p:ph idx="1"/>
          </p:nvPr>
        </p:nvSpPr>
        <p:spPr>
          <a:xfrm>
            <a:off x="388307" y="1690688"/>
            <a:ext cx="8530225" cy="4802185"/>
          </a:xfrm>
        </p:spPr>
        <p:txBody>
          <a:bodyPr>
            <a:normAutofit fontScale="77500" lnSpcReduction="20000"/>
          </a:bodyPr>
          <a:lstStyle/>
          <a:p>
            <a:pPr>
              <a:lnSpc>
                <a:spcPct val="110000"/>
              </a:lnSpc>
            </a:pPr>
            <a:r>
              <a:rPr lang="en-US" dirty="0"/>
              <a:t>.string "str", .string8 "str", .string16 "str", .string32 "str", .string64 "str"</a:t>
            </a:r>
          </a:p>
          <a:p>
            <a:pPr lvl="1">
              <a:lnSpc>
                <a:spcPct val="110000"/>
              </a:lnSpc>
            </a:pPr>
            <a:r>
              <a:rPr lang="en-US" dirty="0"/>
              <a:t>Copy the characters in str to the object file</a:t>
            </a:r>
          </a:p>
          <a:p>
            <a:pPr lvl="1">
              <a:lnSpc>
                <a:spcPct val="110000"/>
              </a:lnSpc>
            </a:pPr>
            <a:r>
              <a:rPr lang="en-US" dirty="0"/>
              <a:t>You may specify more than one string to copy, separated by commas</a:t>
            </a:r>
          </a:p>
          <a:p>
            <a:pPr lvl="1">
              <a:lnSpc>
                <a:spcPct val="110000"/>
              </a:lnSpc>
            </a:pPr>
            <a:r>
              <a:rPr lang="en-US" dirty="0"/>
              <a:t>Unless otherwise specified for a particular machine, the assembler marks the end of each string with a 0 byte</a:t>
            </a:r>
          </a:p>
          <a:p>
            <a:pPr lvl="1">
              <a:lnSpc>
                <a:spcPct val="110000"/>
              </a:lnSpc>
            </a:pPr>
            <a:r>
              <a:rPr lang="en-US" dirty="0"/>
              <a:t>The variants string16, string32 and string64 differ from the string pseudo opcode in that each 8-bit character from str is copied and expanded to 16, 32 or 64 bits respectively</a:t>
            </a:r>
          </a:p>
          <a:p>
            <a:pPr lvl="2">
              <a:lnSpc>
                <a:spcPct val="110000"/>
              </a:lnSpc>
            </a:pPr>
            <a:r>
              <a:rPr lang="en-US" dirty="0"/>
              <a:t>The expanded characters are stored in target endianness byte order</a:t>
            </a:r>
          </a:p>
          <a:p>
            <a:pPr>
              <a:lnSpc>
                <a:spcPct val="110000"/>
              </a:lnSpc>
            </a:pPr>
            <a:r>
              <a:rPr lang="en-US" dirty="0"/>
              <a:t>Example</a:t>
            </a:r>
          </a:p>
          <a:p>
            <a:pPr lvl="2">
              <a:lnSpc>
                <a:spcPct val="110000"/>
              </a:lnSpc>
            </a:pPr>
            <a:r>
              <a:rPr lang="en-US" dirty="0"/>
              <a:t>.string32 "BYE"</a:t>
            </a:r>
          </a:p>
          <a:p>
            <a:pPr lvl="1">
              <a:lnSpc>
                <a:spcPct val="110000"/>
              </a:lnSpc>
            </a:pPr>
            <a:r>
              <a:rPr lang="en-US" dirty="0"/>
              <a:t>expands to:</a:t>
            </a:r>
          </a:p>
          <a:p>
            <a:pPr lvl="2">
              <a:lnSpc>
                <a:spcPct val="110000"/>
              </a:lnSpc>
            </a:pPr>
            <a:r>
              <a:rPr lang="en-US" dirty="0"/>
              <a:t>.string "B\0\0\0</a:t>
            </a:r>
            <a:r>
              <a:rPr lang="en-US" dirty="0">
                <a:solidFill>
                  <a:srgbClr val="FF0000"/>
                </a:solidFill>
              </a:rPr>
              <a:t>Y\0\0\0</a:t>
            </a:r>
            <a:r>
              <a:rPr lang="en-US" dirty="0"/>
              <a:t>E\0\0\0" /* On little endian targets. */</a:t>
            </a:r>
          </a:p>
          <a:p>
            <a:pPr lvl="2">
              <a:lnSpc>
                <a:spcPct val="110000"/>
              </a:lnSpc>
            </a:pPr>
            <a:r>
              <a:rPr lang="en-US" dirty="0"/>
              <a:t>.string "\0\0\0B</a:t>
            </a:r>
            <a:r>
              <a:rPr lang="en-US" dirty="0">
                <a:solidFill>
                  <a:srgbClr val="FF0000"/>
                </a:solidFill>
              </a:rPr>
              <a:t>\0\0\0Y</a:t>
            </a:r>
            <a:r>
              <a:rPr lang="en-US" dirty="0"/>
              <a:t>\0\0\0E" /* On big endian targets. */</a:t>
            </a:r>
          </a:p>
          <a:p>
            <a:pPr>
              <a:lnSpc>
                <a:spcPct val="110000"/>
              </a:lnSpc>
            </a:pPr>
            <a:endParaRPr lang="en-US" dirty="0"/>
          </a:p>
        </p:txBody>
      </p:sp>
    </p:spTree>
    <p:extLst>
      <p:ext uri="{BB962C8B-B14F-4D97-AF65-F5344CB8AC3E}">
        <p14:creationId xmlns:p14="http://schemas.microsoft.com/office/powerpoint/2010/main" val="2415841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0EBA-F02D-4350-972D-BB88E49B0965}"/>
              </a:ext>
            </a:extLst>
          </p:cNvPr>
          <p:cNvSpPr>
            <a:spLocks noGrp="1"/>
          </p:cNvSpPr>
          <p:nvPr>
            <p:ph type="title"/>
          </p:nvPr>
        </p:nvSpPr>
        <p:spPr/>
        <p:txBody>
          <a:bodyPr/>
          <a:lstStyle/>
          <a:p>
            <a:r>
              <a:rPr lang="en-US" dirty="0"/>
              <a:t>Declaring Characters/Strings #2</a:t>
            </a:r>
          </a:p>
        </p:txBody>
      </p:sp>
      <p:sp>
        <p:nvSpPr>
          <p:cNvPr id="3" name="Content Placeholder 2">
            <a:extLst>
              <a:ext uri="{FF2B5EF4-FFF2-40B4-BE49-F238E27FC236}">
                <a16:creationId xmlns:a16="http://schemas.microsoft.com/office/drawing/2014/main" id="{11A0476B-6D48-4AF0-A560-B475EEE294AE}"/>
              </a:ext>
            </a:extLst>
          </p:cNvPr>
          <p:cNvSpPr>
            <a:spLocks noGrp="1"/>
          </p:cNvSpPr>
          <p:nvPr>
            <p:ph idx="1"/>
          </p:nvPr>
        </p:nvSpPr>
        <p:spPr/>
        <p:txBody>
          <a:bodyPr>
            <a:normAutofit/>
          </a:bodyPr>
          <a:lstStyle/>
          <a:p>
            <a:r>
              <a:rPr lang="en-US" dirty="0"/>
              <a:t>.ascii "string". . .</a:t>
            </a:r>
          </a:p>
          <a:p>
            <a:pPr lvl="1"/>
            <a:r>
              <a:rPr lang="en-US" dirty="0"/>
              <a:t>Expects zero or more string literals separated by commas. It assembles each string (with no automatic trailing zero byte) into consecutive addresses</a:t>
            </a:r>
          </a:p>
          <a:p>
            <a:r>
              <a:rPr lang="en-US" dirty="0"/>
              <a:t>.</a:t>
            </a:r>
            <a:r>
              <a:rPr lang="en-US" dirty="0" err="1"/>
              <a:t>asciz</a:t>
            </a:r>
            <a:r>
              <a:rPr lang="en-US" dirty="0"/>
              <a:t> "string". . .</a:t>
            </a:r>
          </a:p>
          <a:p>
            <a:pPr lvl="1"/>
            <a:r>
              <a:rPr lang="en-US" dirty="0"/>
              <a:t>Like .ascii, but each string is followed by a zero byte. The “z” in ‘.</a:t>
            </a:r>
            <a:r>
              <a:rPr lang="en-US" dirty="0" err="1"/>
              <a:t>asciz</a:t>
            </a:r>
            <a:r>
              <a:rPr lang="en-US" dirty="0"/>
              <a:t>’ stands for “zero”</a:t>
            </a:r>
          </a:p>
          <a:p>
            <a:endParaRPr lang="en-US" dirty="0"/>
          </a:p>
        </p:txBody>
      </p:sp>
    </p:spTree>
    <p:extLst>
      <p:ext uri="{BB962C8B-B14F-4D97-AF65-F5344CB8AC3E}">
        <p14:creationId xmlns:p14="http://schemas.microsoft.com/office/powerpoint/2010/main" val="1657360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468CD-3290-4BE0-96ED-6C1F020318C0}"/>
              </a:ext>
            </a:extLst>
          </p:cNvPr>
          <p:cNvSpPr>
            <a:spLocks noGrp="1"/>
          </p:cNvSpPr>
          <p:nvPr>
            <p:ph type="title"/>
          </p:nvPr>
        </p:nvSpPr>
        <p:spPr/>
        <p:txBody>
          <a:bodyPr/>
          <a:lstStyle/>
          <a:p>
            <a:r>
              <a:rPr lang="en-US" dirty="0"/>
              <a:t>Numbers</a:t>
            </a:r>
          </a:p>
        </p:txBody>
      </p:sp>
      <p:sp>
        <p:nvSpPr>
          <p:cNvPr id="3" name="Content Placeholder 2">
            <a:extLst>
              <a:ext uri="{FF2B5EF4-FFF2-40B4-BE49-F238E27FC236}">
                <a16:creationId xmlns:a16="http://schemas.microsoft.com/office/drawing/2014/main" id="{47DC38B4-A67B-4B2A-84EE-3FE7E6F9F49B}"/>
              </a:ext>
            </a:extLst>
          </p:cNvPr>
          <p:cNvSpPr>
            <a:spLocks noGrp="1"/>
          </p:cNvSpPr>
          <p:nvPr>
            <p:ph idx="1"/>
          </p:nvPr>
        </p:nvSpPr>
        <p:spPr/>
        <p:txBody>
          <a:bodyPr/>
          <a:lstStyle/>
          <a:p>
            <a:r>
              <a:rPr lang="en-US" dirty="0"/>
              <a:t>Three kinds of numbers according to how they are stored in the target machine</a:t>
            </a:r>
          </a:p>
          <a:p>
            <a:pPr lvl="1"/>
            <a:r>
              <a:rPr lang="en-US" b="1" dirty="0"/>
              <a:t>Integers</a:t>
            </a:r>
            <a:r>
              <a:rPr lang="en-US" dirty="0"/>
              <a:t> fit into an int in the C language (32 bits)</a:t>
            </a:r>
          </a:p>
          <a:p>
            <a:pPr lvl="1"/>
            <a:r>
              <a:rPr lang="en-US" b="1" dirty="0" err="1"/>
              <a:t>Bignums</a:t>
            </a:r>
            <a:r>
              <a:rPr lang="en-US" b="1" dirty="0"/>
              <a:t> </a:t>
            </a:r>
            <a:r>
              <a:rPr lang="en-US" dirty="0"/>
              <a:t>are integers, but stored in more than 32 bits</a:t>
            </a:r>
          </a:p>
          <a:p>
            <a:pPr lvl="1"/>
            <a:r>
              <a:rPr lang="en-US" b="1" dirty="0" err="1"/>
              <a:t>Flonums</a:t>
            </a:r>
            <a:r>
              <a:rPr lang="en-US" b="1" dirty="0"/>
              <a:t> </a:t>
            </a:r>
            <a:r>
              <a:rPr lang="en-US" dirty="0"/>
              <a:t>are floating point numbers</a:t>
            </a:r>
          </a:p>
        </p:txBody>
      </p:sp>
    </p:spTree>
    <p:extLst>
      <p:ext uri="{BB962C8B-B14F-4D97-AF65-F5344CB8AC3E}">
        <p14:creationId xmlns:p14="http://schemas.microsoft.com/office/powerpoint/2010/main" val="762316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E772-007D-4F95-8893-BACA6698604A}"/>
              </a:ext>
            </a:extLst>
          </p:cNvPr>
          <p:cNvSpPr>
            <a:spLocks noGrp="1"/>
          </p:cNvSpPr>
          <p:nvPr>
            <p:ph type="title"/>
          </p:nvPr>
        </p:nvSpPr>
        <p:spPr>
          <a:xfrm>
            <a:off x="628650" y="365126"/>
            <a:ext cx="7886700" cy="804107"/>
          </a:xfrm>
        </p:spPr>
        <p:txBody>
          <a:bodyPr/>
          <a:lstStyle/>
          <a:p>
            <a:r>
              <a:rPr lang="en-US" dirty="0"/>
              <a:t>Integers</a:t>
            </a:r>
          </a:p>
        </p:txBody>
      </p:sp>
      <p:sp>
        <p:nvSpPr>
          <p:cNvPr id="3" name="Content Placeholder 2">
            <a:extLst>
              <a:ext uri="{FF2B5EF4-FFF2-40B4-BE49-F238E27FC236}">
                <a16:creationId xmlns:a16="http://schemas.microsoft.com/office/drawing/2014/main" id="{9AFA858E-9FFD-40CA-BB12-07C94CBB0913}"/>
              </a:ext>
            </a:extLst>
          </p:cNvPr>
          <p:cNvSpPr>
            <a:spLocks noGrp="1"/>
          </p:cNvSpPr>
          <p:nvPr>
            <p:ph idx="1"/>
          </p:nvPr>
        </p:nvSpPr>
        <p:spPr>
          <a:xfrm>
            <a:off x="314793" y="1169233"/>
            <a:ext cx="8364512" cy="5323641"/>
          </a:xfrm>
        </p:spPr>
        <p:txBody>
          <a:bodyPr>
            <a:normAutofit fontScale="77500" lnSpcReduction="20000"/>
          </a:bodyPr>
          <a:lstStyle/>
          <a:p>
            <a:pPr>
              <a:lnSpc>
                <a:spcPct val="120000"/>
              </a:lnSpc>
            </a:pPr>
            <a:r>
              <a:rPr lang="en-US" dirty="0"/>
              <a:t>Integers</a:t>
            </a:r>
          </a:p>
          <a:p>
            <a:pPr>
              <a:lnSpc>
                <a:spcPct val="120000"/>
              </a:lnSpc>
            </a:pPr>
            <a:r>
              <a:rPr lang="en-US" dirty="0"/>
              <a:t>A binary integer is ‘0b’ or ‘0B’ followed by zero or more of the binary digits ‘01’. An octal integer is ‘0’ followed by zero or more of the octal digits (‘01234567’). A decimal integer starts with a non-zero digit followed by zero or more digits (‘0123456789’). A hexadecimal integer is ‘0x’ or ‘0X’ followed by one or more hexadecimal digits chosen from ‘0123456789abcdefABCDEF’.</a:t>
            </a:r>
          </a:p>
          <a:p>
            <a:pPr>
              <a:lnSpc>
                <a:spcPct val="120000"/>
              </a:lnSpc>
            </a:pPr>
            <a:endParaRPr lang="en-US" dirty="0"/>
          </a:p>
          <a:p>
            <a:pPr>
              <a:lnSpc>
                <a:spcPct val="120000"/>
              </a:lnSpc>
            </a:pPr>
            <a:r>
              <a:rPr lang="en-US" dirty="0" err="1"/>
              <a:t>Bignums</a:t>
            </a:r>
            <a:endParaRPr lang="en-US" dirty="0"/>
          </a:p>
          <a:p>
            <a:pPr>
              <a:lnSpc>
                <a:spcPct val="120000"/>
              </a:lnSpc>
            </a:pPr>
            <a:r>
              <a:rPr lang="en-US" dirty="0"/>
              <a:t>A </a:t>
            </a:r>
            <a:r>
              <a:rPr lang="en-US" dirty="0" err="1"/>
              <a:t>bignum</a:t>
            </a:r>
            <a:r>
              <a:rPr lang="en-US" dirty="0"/>
              <a:t> has the same syntax and semantics as an integer except that the number (or its negative) takes more than 32 bits to represent in binary. The distinction is made because in some places integers are permitted while </a:t>
            </a:r>
            <a:r>
              <a:rPr lang="en-US" dirty="0" err="1"/>
              <a:t>bignums</a:t>
            </a:r>
            <a:r>
              <a:rPr lang="en-US" dirty="0"/>
              <a:t> are not.</a:t>
            </a:r>
          </a:p>
          <a:p>
            <a:pPr>
              <a:lnSpc>
                <a:spcPct val="120000"/>
              </a:lnSpc>
            </a:pPr>
            <a:endParaRPr lang="en-US" dirty="0"/>
          </a:p>
          <a:p>
            <a:pPr>
              <a:lnSpc>
                <a:spcPct val="120000"/>
              </a:lnSpc>
            </a:pPr>
            <a:endParaRPr lang="en-US" dirty="0"/>
          </a:p>
        </p:txBody>
      </p:sp>
    </p:spTree>
    <p:extLst>
      <p:ext uri="{BB962C8B-B14F-4D97-AF65-F5344CB8AC3E}">
        <p14:creationId xmlns:p14="http://schemas.microsoft.com/office/powerpoint/2010/main" val="136457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0EBA-F02D-4350-972D-BB88E49B0965}"/>
              </a:ext>
            </a:extLst>
          </p:cNvPr>
          <p:cNvSpPr>
            <a:spLocks noGrp="1"/>
          </p:cNvSpPr>
          <p:nvPr>
            <p:ph type="title"/>
          </p:nvPr>
        </p:nvSpPr>
        <p:spPr/>
        <p:txBody>
          <a:bodyPr/>
          <a:lstStyle/>
          <a:p>
            <a:r>
              <a:rPr lang="en-US" dirty="0"/>
              <a:t>Declaring Integers</a:t>
            </a:r>
          </a:p>
        </p:txBody>
      </p:sp>
      <p:sp>
        <p:nvSpPr>
          <p:cNvPr id="3" name="Content Placeholder 2">
            <a:extLst>
              <a:ext uri="{FF2B5EF4-FFF2-40B4-BE49-F238E27FC236}">
                <a16:creationId xmlns:a16="http://schemas.microsoft.com/office/drawing/2014/main" id="{11A0476B-6D48-4AF0-A560-B475EEE294AE}"/>
              </a:ext>
            </a:extLst>
          </p:cNvPr>
          <p:cNvSpPr>
            <a:spLocks noGrp="1"/>
          </p:cNvSpPr>
          <p:nvPr>
            <p:ph idx="1"/>
          </p:nvPr>
        </p:nvSpPr>
        <p:spPr>
          <a:xfrm>
            <a:off x="628650" y="1825625"/>
            <a:ext cx="7886700" cy="4667249"/>
          </a:xfrm>
        </p:spPr>
        <p:txBody>
          <a:bodyPr>
            <a:normAutofit/>
          </a:bodyPr>
          <a:lstStyle/>
          <a:p>
            <a:r>
              <a:rPr lang="en-US" dirty="0"/>
              <a:t>.byte </a:t>
            </a:r>
            <a:r>
              <a:rPr lang="en-US" i="1" dirty="0"/>
              <a:t>expressions</a:t>
            </a:r>
          </a:p>
          <a:p>
            <a:pPr lvl="1"/>
            <a:r>
              <a:rPr lang="en-US" dirty="0"/>
              <a:t>Zero or more expressions, separated by commas</a:t>
            </a:r>
          </a:p>
          <a:p>
            <a:pPr lvl="1"/>
            <a:r>
              <a:rPr lang="en-US" dirty="0"/>
              <a:t>Each expression is assembled into the next byte (8 bits)</a:t>
            </a:r>
          </a:p>
          <a:p>
            <a:r>
              <a:rPr lang="en-US" dirty="0"/>
              <a:t>.short </a:t>
            </a:r>
            <a:r>
              <a:rPr lang="en-US" i="1" dirty="0"/>
              <a:t>expressions</a:t>
            </a:r>
            <a:r>
              <a:rPr lang="en-US" dirty="0"/>
              <a:t>, .</a:t>
            </a:r>
            <a:r>
              <a:rPr lang="en-US" dirty="0" err="1"/>
              <a:t>hword</a:t>
            </a:r>
            <a:r>
              <a:rPr lang="en-US" dirty="0"/>
              <a:t> </a:t>
            </a:r>
            <a:r>
              <a:rPr lang="en-US" i="1" dirty="0"/>
              <a:t>expressions</a:t>
            </a:r>
          </a:p>
          <a:p>
            <a:pPr lvl="1"/>
            <a:r>
              <a:rPr lang="en-US" dirty="0"/>
              <a:t>Zero or more expressions, separated by commas</a:t>
            </a:r>
          </a:p>
          <a:p>
            <a:pPr lvl="1"/>
            <a:r>
              <a:rPr lang="en-US" dirty="0"/>
              <a:t>Emits a 16-bit number for each</a:t>
            </a:r>
          </a:p>
          <a:p>
            <a:r>
              <a:rPr lang="en-US" dirty="0"/>
              <a:t>.int </a:t>
            </a:r>
            <a:r>
              <a:rPr lang="en-US" i="1" dirty="0"/>
              <a:t>expressions</a:t>
            </a:r>
            <a:r>
              <a:rPr lang="en-US" dirty="0"/>
              <a:t>, .long </a:t>
            </a:r>
            <a:r>
              <a:rPr lang="en-US" i="1" dirty="0"/>
              <a:t>expressions</a:t>
            </a:r>
            <a:r>
              <a:rPr lang="en-US" dirty="0"/>
              <a:t>, .word </a:t>
            </a:r>
            <a:r>
              <a:rPr lang="en-US" i="1" dirty="0"/>
              <a:t>expressions</a:t>
            </a:r>
          </a:p>
          <a:p>
            <a:pPr lvl="1"/>
            <a:r>
              <a:rPr lang="en-US" dirty="0"/>
              <a:t>zero or more expressions, separated by commas. </a:t>
            </a:r>
          </a:p>
          <a:p>
            <a:pPr lvl="1"/>
            <a:r>
              <a:rPr lang="en-US" dirty="0"/>
              <a:t>Emits a 32-bit number for each</a:t>
            </a:r>
          </a:p>
          <a:p>
            <a:endParaRPr lang="en-US" dirty="0"/>
          </a:p>
        </p:txBody>
      </p:sp>
    </p:spTree>
    <p:extLst>
      <p:ext uri="{BB962C8B-B14F-4D97-AF65-F5344CB8AC3E}">
        <p14:creationId xmlns:p14="http://schemas.microsoft.com/office/powerpoint/2010/main" val="607196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0EBA-F02D-4350-972D-BB88E49B0965}"/>
              </a:ext>
            </a:extLst>
          </p:cNvPr>
          <p:cNvSpPr>
            <a:spLocks noGrp="1"/>
          </p:cNvSpPr>
          <p:nvPr>
            <p:ph type="title"/>
          </p:nvPr>
        </p:nvSpPr>
        <p:spPr/>
        <p:txBody>
          <a:bodyPr/>
          <a:lstStyle/>
          <a:p>
            <a:r>
              <a:rPr lang="en-US" dirty="0"/>
              <a:t>Declaring Integers</a:t>
            </a:r>
          </a:p>
        </p:txBody>
      </p:sp>
      <p:sp>
        <p:nvSpPr>
          <p:cNvPr id="3" name="Content Placeholder 2">
            <a:extLst>
              <a:ext uri="{FF2B5EF4-FFF2-40B4-BE49-F238E27FC236}">
                <a16:creationId xmlns:a16="http://schemas.microsoft.com/office/drawing/2014/main" id="{11A0476B-6D48-4AF0-A560-B475EEE294AE}"/>
              </a:ext>
            </a:extLst>
          </p:cNvPr>
          <p:cNvSpPr>
            <a:spLocks noGrp="1"/>
          </p:cNvSpPr>
          <p:nvPr>
            <p:ph idx="1"/>
          </p:nvPr>
        </p:nvSpPr>
        <p:spPr>
          <a:xfrm>
            <a:off x="449705" y="1690689"/>
            <a:ext cx="8065645" cy="4802185"/>
          </a:xfrm>
        </p:spPr>
        <p:txBody>
          <a:bodyPr>
            <a:normAutofit fontScale="92500" lnSpcReduction="10000"/>
          </a:bodyPr>
          <a:lstStyle/>
          <a:p>
            <a:pPr marL="0" indent="0">
              <a:buNone/>
            </a:pPr>
            <a:r>
              <a:rPr lang="en-US" dirty="0"/>
              <a:t>.half value [,...,</a:t>
            </a:r>
            <a:r>
              <a:rPr lang="en-US" dirty="0" err="1"/>
              <a:t>value_n</a:t>
            </a:r>
            <a:r>
              <a:rPr lang="en-US" dirty="0"/>
              <a:t>]</a:t>
            </a:r>
          </a:p>
          <a:p>
            <a:pPr marL="0" indent="0">
              <a:buNone/>
            </a:pPr>
            <a:r>
              <a:rPr lang="en-US" dirty="0"/>
              <a:t>.</a:t>
            </a:r>
            <a:r>
              <a:rPr lang="en-US" dirty="0" err="1"/>
              <a:t>uhalf</a:t>
            </a:r>
            <a:r>
              <a:rPr lang="en-US" dirty="0"/>
              <a:t> value [,...,</a:t>
            </a:r>
            <a:r>
              <a:rPr lang="en-US" dirty="0" err="1"/>
              <a:t>value_n</a:t>
            </a:r>
            <a:r>
              <a:rPr lang="en-US" dirty="0"/>
              <a:t>]</a:t>
            </a:r>
          </a:p>
          <a:p>
            <a:pPr marL="0" indent="0">
              <a:buNone/>
            </a:pPr>
            <a:r>
              <a:rPr lang="en-US" dirty="0"/>
              <a:t>.short value [,...,</a:t>
            </a:r>
            <a:r>
              <a:rPr lang="en-US" dirty="0" err="1"/>
              <a:t>value_n</a:t>
            </a:r>
            <a:r>
              <a:rPr lang="en-US" dirty="0"/>
              <a:t>]</a:t>
            </a:r>
          </a:p>
          <a:p>
            <a:pPr marL="0" indent="0">
              <a:buNone/>
            </a:pPr>
            <a:r>
              <a:rPr lang="en-US" dirty="0"/>
              <a:t>.</a:t>
            </a:r>
            <a:r>
              <a:rPr lang="en-US" dirty="0" err="1"/>
              <a:t>ushort</a:t>
            </a:r>
            <a:r>
              <a:rPr lang="en-US" dirty="0"/>
              <a:t> value [,...,</a:t>
            </a:r>
            <a:r>
              <a:rPr lang="en-US" dirty="0" err="1"/>
              <a:t>value_n</a:t>
            </a:r>
            <a:r>
              <a:rPr lang="en-US" dirty="0"/>
              <a:t>]</a:t>
            </a:r>
          </a:p>
          <a:p>
            <a:pPr marL="0" indent="0">
              <a:buNone/>
            </a:pPr>
            <a:r>
              <a:rPr lang="en-US" dirty="0"/>
              <a:t>.int value [,...,</a:t>
            </a:r>
            <a:r>
              <a:rPr lang="en-US" dirty="0" err="1"/>
              <a:t>value_n</a:t>
            </a:r>
            <a:r>
              <a:rPr lang="en-US" dirty="0"/>
              <a:t>]</a:t>
            </a:r>
          </a:p>
          <a:p>
            <a:pPr marL="0" indent="0">
              <a:buNone/>
            </a:pPr>
            <a:r>
              <a:rPr lang="en-US" dirty="0"/>
              <a:t>.</a:t>
            </a:r>
            <a:r>
              <a:rPr lang="en-US" dirty="0" err="1"/>
              <a:t>uint</a:t>
            </a:r>
            <a:r>
              <a:rPr lang="en-US" dirty="0"/>
              <a:t> value [,...,</a:t>
            </a:r>
            <a:r>
              <a:rPr lang="en-US" dirty="0" err="1"/>
              <a:t>value_n</a:t>
            </a:r>
            <a:r>
              <a:rPr lang="en-US" dirty="0"/>
              <a:t>]</a:t>
            </a:r>
          </a:p>
          <a:p>
            <a:pPr marL="0" indent="0">
              <a:buNone/>
            </a:pPr>
            <a:r>
              <a:rPr lang="en-US" dirty="0"/>
              <a:t>.word value [,...,</a:t>
            </a:r>
            <a:r>
              <a:rPr lang="en-US" dirty="0" err="1"/>
              <a:t>value_n</a:t>
            </a:r>
            <a:r>
              <a:rPr lang="en-US" dirty="0"/>
              <a:t>]</a:t>
            </a:r>
          </a:p>
          <a:p>
            <a:pPr marL="0" indent="0">
              <a:buNone/>
            </a:pPr>
            <a:r>
              <a:rPr lang="en-US" dirty="0"/>
              <a:t>.</a:t>
            </a:r>
            <a:r>
              <a:rPr lang="en-US" dirty="0" err="1"/>
              <a:t>uword</a:t>
            </a:r>
            <a:r>
              <a:rPr lang="en-US" dirty="0"/>
              <a:t> value [,...,</a:t>
            </a:r>
            <a:r>
              <a:rPr lang="en-US" dirty="0" err="1"/>
              <a:t>value_n</a:t>
            </a:r>
            <a:r>
              <a:rPr lang="en-US" dirty="0"/>
              <a:t>]</a:t>
            </a:r>
          </a:p>
          <a:p>
            <a:pPr marL="0" indent="0">
              <a:buNone/>
            </a:pPr>
            <a:r>
              <a:rPr lang="en-US" dirty="0"/>
              <a:t>Place one or more values into consecutive words of the current section. If a label is used, it points to the word allocated for the first value encountered.</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13253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0EBA-F02D-4350-972D-BB88E49B0965}"/>
              </a:ext>
            </a:extLst>
          </p:cNvPr>
          <p:cNvSpPr>
            <a:spLocks noGrp="1"/>
          </p:cNvSpPr>
          <p:nvPr>
            <p:ph type="title"/>
          </p:nvPr>
        </p:nvSpPr>
        <p:spPr/>
        <p:txBody>
          <a:bodyPr/>
          <a:lstStyle/>
          <a:p>
            <a:r>
              <a:rPr lang="en-US" dirty="0"/>
              <a:t>Declaring Integers</a:t>
            </a:r>
          </a:p>
        </p:txBody>
      </p:sp>
      <p:sp>
        <p:nvSpPr>
          <p:cNvPr id="3" name="Content Placeholder 2">
            <a:extLst>
              <a:ext uri="{FF2B5EF4-FFF2-40B4-BE49-F238E27FC236}">
                <a16:creationId xmlns:a16="http://schemas.microsoft.com/office/drawing/2014/main" id="{11A0476B-6D48-4AF0-A560-B475EEE294AE}"/>
              </a:ext>
            </a:extLst>
          </p:cNvPr>
          <p:cNvSpPr>
            <a:spLocks noGrp="1"/>
          </p:cNvSpPr>
          <p:nvPr>
            <p:ph idx="1"/>
          </p:nvPr>
        </p:nvSpPr>
        <p:spPr>
          <a:xfrm>
            <a:off x="628650" y="1825625"/>
            <a:ext cx="7886700" cy="4667249"/>
          </a:xfrm>
        </p:spPr>
        <p:txBody>
          <a:bodyPr>
            <a:normAutofit/>
          </a:bodyPr>
          <a:lstStyle/>
          <a:p>
            <a:pPr marL="0" indent="0">
              <a:buNone/>
            </a:pPr>
            <a:r>
              <a:rPr lang="en-US" dirty="0"/>
              <a:t>.long value [,...,</a:t>
            </a:r>
            <a:r>
              <a:rPr lang="en-US" dirty="0" err="1"/>
              <a:t>value_n</a:t>
            </a:r>
            <a:r>
              <a:rPr lang="en-US" dirty="0"/>
              <a:t>]</a:t>
            </a:r>
          </a:p>
          <a:p>
            <a:pPr marL="0" indent="0">
              <a:buNone/>
            </a:pPr>
            <a:r>
              <a:rPr lang="en-US" dirty="0"/>
              <a:t>.</a:t>
            </a:r>
            <a:r>
              <a:rPr lang="en-US" dirty="0" err="1"/>
              <a:t>ulong</a:t>
            </a:r>
            <a:r>
              <a:rPr lang="en-US" dirty="0"/>
              <a:t> value [,...,</a:t>
            </a:r>
            <a:r>
              <a:rPr lang="en-US" dirty="0" err="1"/>
              <a:t>value_n</a:t>
            </a:r>
            <a:r>
              <a:rPr lang="en-US" dirty="0"/>
              <a:t>]</a:t>
            </a:r>
          </a:p>
          <a:p>
            <a:pPr marL="0" indent="0">
              <a:buNone/>
            </a:pPr>
            <a:r>
              <a:rPr lang="en-US" dirty="0"/>
              <a:t>.</a:t>
            </a:r>
            <a:r>
              <a:rPr lang="en-US" dirty="0" err="1"/>
              <a:t>xlong</a:t>
            </a:r>
            <a:r>
              <a:rPr lang="en-US" dirty="0"/>
              <a:t> value [,...,</a:t>
            </a:r>
            <a:r>
              <a:rPr lang="en-US" dirty="0" err="1"/>
              <a:t>value_n</a:t>
            </a:r>
            <a:r>
              <a:rPr lang="en-US" dirty="0"/>
              <a:t>]</a:t>
            </a:r>
          </a:p>
          <a:p>
            <a:pPr marL="0" indent="0">
              <a:buNone/>
            </a:pPr>
            <a:r>
              <a:rPr lang="en-US" dirty="0"/>
              <a:t>Place one or more 32-bit values into consecutive words in the current section.</a:t>
            </a:r>
          </a:p>
          <a:p>
            <a:pPr marL="0" indent="0">
              <a:buNone/>
            </a:pPr>
            <a:r>
              <a:rPr lang="en-US" dirty="0"/>
              <a:t>The most significant word is stored first. .long and .</a:t>
            </a:r>
            <a:r>
              <a:rPr lang="en-US" dirty="0" err="1"/>
              <a:t>ulong</a:t>
            </a:r>
            <a:r>
              <a:rPr lang="en-US" dirty="0"/>
              <a:t> align the result on a longword boundary; </a:t>
            </a:r>
            <a:r>
              <a:rPr lang="en-US" dirty="0" err="1"/>
              <a:t>xlong</a:t>
            </a:r>
            <a:r>
              <a:rPr lang="en-US" dirty="0"/>
              <a:t> does not.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99181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0EBA-F02D-4350-972D-BB88E49B0965}"/>
              </a:ext>
            </a:extLst>
          </p:cNvPr>
          <p:cNvSpPr>
            <a:spLocks noGrp="1"/>
          </p:cNvSpPr>
          <p:nvPr>
            <p:ph type="title"/>
          </p:nvPr>
        </p:nvSpPr>
        <p:spPr/>
        <p:txBody>
          <a:bodyPr/>
          <a:lstStyle/>
          <a:p>
            <a:r>
              <a:rPr lang="en-US" dirty="0"/>
              <a:t>Declaring </a:t>
            </a:r>
            <a:r>
              <a:rPr lang="en-US" dirty="0" err="1"/>
              <a:t>Bignums</a:t>
            </a:r>
            <a:endParaRPr lang="en-US" dirty="0"/>
          </a:p>
        </p:txBody>
      </p:sp>
      <p:sp>
        <p:nvSpPr>
          <p:cNvPr id="3" name="Content Placeholder 2">
            <a:extLst>
              <a:ext uri="{FF2B5EF4-FFF2-40B4-BE49-F238E27FC236}">
                <a16:creationId xmlns:a16="http://schemas.microsoft.com/office/drawing/2014/main" id="{11A0476B-6D48-4AF0-A560-B475EEE294AE}"/>
              </a:ext>
            </a:extLst>
          </p:cNvPr>
          <p:cNvSpPr>
            <a:spLocks noGrp="1"/>
          </p:cNvSpPr>
          <p:nvPr>
            <p:ph idx="1"/>
          </p:nvPr>
        </p:nvSpPr>
        <p:spPr/>
        <p:txBody>
          <a:bodyPr>
            <a:normAutofit/>
          </a:bodyPr>
          <a:lstStyle/>
          <a:p>
            <a:r>
              <a:rPr lang="en-US" dirty="0"/>
              <a:t>.quad </a:t>
            </a:r>
            <a:r>
              <a:rPr lang="en-US" i="1" dirty="0" err="1"/>
              <a:t>bignums</a:t>
            </a:r>
            <a:r>
              <a:rPr lang="en-US" dirty="0"/>
              <a:t>, .</a:t>
            </a:r>
            <a:r>
              <a:rPr lang="en-US" dirty="0" err="1"/>
              <a:t>dword</a:t>
            </a:r>
            <a:r>
              <a:rPr lang="en-US" dirty="0"/>
              <a:t> </a:t>
            </a:r>
            <a:r>
              <a:rPr lang="en-US" i="1" dirty="0" err="1"/>
              <a:t>bignums</a:t>
            </a:r>
            <a:endParaRPr lang="en-US" i="1" dirty="0"/>
          </a:p>
          <a:p>
            <a:pPr lvl="1"/>
            <a:r>
              <a:rPr lang="en-US" dirty="0"/>
              <a:t>Zero or more </a:t>
            </a:r>
            <a:r>
              <a:rPr lang="en-US" dirty="0" err="1"/>
              <a:t>bignums</a:t>
            </a:r>
            <a:r>
              <a:rPr lang="en-US" dirty="0"/>
              <a:t>, separated by commas</a:t>
            </a:r>
          </a:p>
          <a:p>
            <a:pPr lvl="1"/>
            <a:r>
              <a:rPr lang="en-US" dirty="0"/>
              <a:t>For each, it emits an 8-byte integer</a:t>
            </a:r>
          </a:p>
          <a:p>
            <a:pPr lvl="1"/>
            <a:r>
              <a:rPr lang="en-US" dirty="0"/>
              <a:t>The term “quad” comes from contexts in which a “word” is two bytes; hence quad-word for 8 bytes</a:t>
            </a:r>
          </a:p>
          <a:p>
            <a:r>
              <a:rPr lang="en-US" dirty="0"/>
              <a:t>.octa </a:t>
            </a:r>
            <a:r>
              <a:rPr lang="en-US" i="1" dirty="0" err="1"/>
              <a:t>bignums</a:t>
            </a:r>
            <a:endParaRPr lang="en-US" i="1" dirty="0"/>
          </a:p>
          <a:p>
            <a:pPr lvl="1"/>
            <a:r>
              <a:rPr lang="en-US" dirty="0"/>
              <a:t>Zero or more </a:t>
            </a:r>
            <a:r>
              <a:rPr lang="en-US" dirty="0" err="1"/>
              <a:t>bignums</a:t>
            </a:r>
            <a:r>
              <a:rPr lang="en-US" dirty="0"/>
              <a:t>, separated by commas</a:t>
            </a:r>
          </a:p>
          <a:p>
            <a:pPr lvl="1"/>
            <a:r>
              <a:rPr lang="en-US" dirty="0"/>
              <a:t>For each, it emits a 16-byte integer</a:t>
            </a:r>
          </a:p>
          <a:p>
            <a:pPr lvl="1"/>
            <a:r>
              <a:rPr lang="en-US" dirty="0"/>
              <a:t>The term “octa” comes from contexts in which a “word” is two bytes; hence octa-word for 16 bytes</a:t>
            </a:r>
          </a:p>
        </p:txBody>
      </p:sp>
    </p:spTree>
    <p:extLst>
      <p:ext uri="{BB962C8B-B14F-4D97-AF65-F5344CB8AC3E}">
        <p14:creationId xmlns:p14="http://schemas.microsoft.com/office/powerpoint/2010/main" val="2057901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0EBA-F02D-4350-972D-BB88E49B0965}"/>
              </a:ext>
            </a:extLst>
          </p:cNvPr>
          <p:cNvSpPr>
            <a:spLocks noGrp="1"/>
          </p:cNvSpPr>
          <p:nvPr>
            <p:ph type="title"/>
          </p:nvPr>
        </p:nvSpPr>
        <p:spPr/>
        <p:txBody>
          <a:bodyPr/>
          <a:lstStyle/>
          <a:p>
            <a:r>
              <a:rPr lang="en-US" dirty="0"/>
              <a:t>Declaring </a:t>
            </a:r>
            <a:r>
              <a:rPr lang="en-US" dirty="0" err="1"/>
              <a:t>Flonums</a:t>
            </a:r>
            <a:endParaRPr lang="en-US" dirty="0"/>
          </a:p>
        </p:txBody>
      </p:sp>
      <p:sp>
        <p:nvSpPr>
          <p:cNvPr id="3" name="Content Placeholder 2">
            <a:extLst>
              <a:ext uri="{FF2B5EF4-FFF2-40B4-BE49-F238E27FC236}">
                <a16:creationId xmlns:a16="http://schemas.microsoft.com/office/drawing/2014/main" id="{11A0476B-6D48-4AF0-A560-B475EEE294AE}"/>
              </a:ext>
            </a:extLst>
          </p:cNvPr>
          <p:cNvSpPr>
            <a:spLocks noGrp="1"/>
          </p:cNvSpPr>
          <p:nvPr>
            <p:ph idx="1"/>
          </p:nvPr>
        </p:nvSpPr>
        <p:spPr/>
        <p:txBody>
          <a:bodyPr>
            <a:normAutofit/>
          </a:bodyPr>
          <a:lstStyle/>
          <a:p>
            <a:r>
              <a:rPr lang="en-US" dirty="0"/>
              <a:t>.single </a:t>
            </a:r>
            <a:r>
              <a:rPr lang="en-US" i="1" dirty="0" err="1"/>
              <a:t>flonums</a:t>
            </a:r>
            <a:r>
              <a:rPr lang="en-US" dirty="0"/>
              <a:t>, .float </a:t>
            </a:r>
            <a:r>
              <a:rPr lang="en-US" i="1" dirty="0" err="1"/>
              <a:t>flonums</a:t>
            </a:r>
            <a:endParaRPr lang="en-US" i="1" dirty="0"/>
          </a:p>
          <a:p>
            <a:pPr lvl="1"/>
            <a:r>
              <a:rPr lang="en-US" dirty="0"/>
              <a:t>Assembles zero or more </a:t>
            </a:r>
            <a:r>
              <a:rPr lang="en-US" dirty="0" err="1"/>
              <a:t>flonums</a:t>
            </a:r>
            <a:r>
              <a:rPr lang="en-US" dirty="0"/>
              <a:t>, separated by commas</a:t>
            </a:r>
          </a:p>
          <a:p>
            <a:pPr lvl="1"/>
            <a:r>
              <a:rPr lang="en-US" dirty="0"/>
              <a:t>Single precision IEEE floating point numbers</a:t>
            </a:r>
          </a:p>
          <a:p>
            <a:r>
              <a:rPr lang="en-US" dirty="0"/>
              <a:t>.double </a:t>
            </a:r>
            <a:r>
              <a:rPr lang="en-US" i="1" dirty="0" err="1"/>
              <a:t>flonums</a:t>
            </a:r>
            <a:endParaRPr lang="en-US" i="1" dirty="0"/>
          </a:p>
          <a:p>
            <a:pPr lvl="1"/>
            <a:r>
              <a:rPr lang="en-US" dirty="0"/>
              <a:t>expects zero or more </a:t>
            </a:r>
            <a:r>
              <a:rPr lang="en-US" dirty="0" err="1"/>
              <a:t>flonums</a:t>
            </a:r>
            <a:r>
              <a:rPr lang="en-US" dirty="0"/>
              <a:t>, separated by commas</a:t>
            </a:r>
          </a:p>
          <a:p>
            <a:pPr lvl="1"/>
            <a:r>
              <a:rPr lang="en-US" dirty="0"/>
              <a:t>Double precision IEEE floating point numbers</a:t>
            </a:r>
          </a:p>
          <a:p>
            <a:r>
              <a:rPr lang="en-US" dirty="0"/>
              <a:t>.</a:t>
            </a:r>
            <a:r>
              <a:rPr lang="en-US" dirty="0" err="1"/>
              <a:t>tdouble</a:t>
            </a:r>
            <a:r>
              <a:rPr lang="en-US" dirty="0"/>
              <a:t> </a:t>
            </a:r>
            <a:r>
              <a:rPr lang="en-US" i="1" dirty="0" err="1"/>
              <a:t>flonums</a:t>
            </a:r>
            <a:endParaRPr lang="en-US" i="1" dirty="0"/>
          </a:p>
          <a:p>
            <a:pPr lvl="1"/>
            <a:r>
              <a:rPr lang="en-US" dirty="0"/>
              <a:t>expects zero or more </a:t>
            </a:r>
            <a:r>
              <a:rPr lang="en-US" dirty="0" err="1"/>
              <a:t>flonums</a:t>
            </a:r>
            <a:r>
              <a:rPr lang="en-US" dirty="0"/>
              <a:t>, separated by commas</a:t>
            </a:r>
          </a:p>
          <a:p>
            <a:pPr lvl="1"/>
            <a:r>
              <a:rPr lang="en-US" dirty="0"/>
              <a:t>10 bytes IEEE floating point numbers</a:t>
            </a:r>
          </a:p>
        </p:txBody>
      </p:sp>
    </p:spTree>
    <p:extLst>
      <p:ext uri="{BB962C8B-B14F-4D97-AF65-F5344CB8AC3E}">
        <p14:creationId xmlns:p14="http://schemas.microsoft.com/office/powerpoint/2010/main" val="105302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A4EC-E0E9-4959-9044-FC9F698B97E6}"/>
              </a:ext>
            </a:extLst>
          </p:cNvPr>
          <p:cNvSpPr>
            <a:spLocks noGrp="1"/>
          </p:cNvSpPr>
          <p:nvPr>
            <p:ph type="title"/>
          </p:nvPr>
        </p:nvSpPr>
        <p:spPr/>
        <p:txBody>
          <a:bodyPr/>
          <a:lstStyle/>
          <a:p>
            <a:r>
              <a:rPr lang="en-US" dirty="0"/>
              <a:t>Advanced Number Initialization</a:t>
            </a:r>
          </a:p>
        </p:txBody>
      </p:sp>
      <p:sp>
        <p:nvSpPr>
          <p:cNvPr id="3" name="Content Placeholder 2">
            <a:extLst>
              <a:ext uri="{FF2B5EF4-FFF2-40B4-BE49-F238E27FC236}">
                <a16:creationId xmlns:a16="http://schemas.microsoft.com/office/drawing/2014/main" id="{A4806307-6F30-4DAE-8C46-1FE61E12A9CF}"/>
              </a:ext>
            </a:extLst>
          </p:cNvPr>
          <p:cNvSpPr>
            <a:spLocks noGrp="1"/>
          </p:cNvSpPr>
          <p:nvPr>
            <p:ph idx="1"/>
          </p:nvPr>
        </p:nvSpPr>
        <p:spPr>
          <a:xfrm>
            <a:off x="209862" y="1409076"/>
            <a:ext cx="8305488" cy="5448924"/>
          </a:xfrm>
        </p:spPr>
        <p:txBody>
          <a:bodyPr>
            <a:normAutofit/>
          </a:bodyPr>
          <a:lstStyle/>
          <a:p>
            <a:r>
              <a:rPr lang="en-US" dirty="0"/>
              <a:t>.space </a:t>
            </a:r>
            <a:r>
              <a:rPr lang="en-US" i="1" dirty="0"/>
              <a:t>size , fill</a:t>
            </a:r>
          </a:p>
          <a:p>
            <a:r>
              <a:rPr lang="en-US" dirty="0"/>
              <a:t>.skip </a:t>
            </a:r>
            <a:r>
              <a:rPr lang="en-US" i="1" dirty="0"/>
              <a:t>size , fill</a:t>
            </a:r>
          </a:p>
          <a:p>
            <a:pPr lvl="1"/>
            <a:r>
              <a:rPr lang="en-US" dirty="0"/>
              <a:t>Emits size bytes, each of value </a:t>
            </a:r>
            <a:r>
              <a:rPr lang="en-US" i="1" dirty="0"/>
              <a:t>fill</a:t>
            </a:r>
          </a:p>
          <a:p>
            <a:pPr lvl="1"/>
            <a:r>
              <a:rPr lang="en-US" dirty="0"/>
              <a:t>Both size and fill are absolute expressions</a:t>
            </a:r>
          </a:p>
          <a:p>
            <a:r>
              <a:rPr lang="en-US" dirty="0"/>
              <a:t>.fill </a:t>
            </a:r>
            <a:r>
              <a:rPr lang="en-US" i="1" dirty="0"/>
              <a:t>repeat , size , value</a:t>
            </a:r>
          </a:p>
          <a:p>
            <a:pPr lvl="1"/>
            <a:r>
              <a:rPr lang="en-US" dirty="0"/>
              <a:t>Repeat, </a:t>
            </a:r>
            <a:r>
              <a:rPr lang="en-US" i="1" dirty="0"/>
              <a:t>size</a:t>
            </a:r>
            <a:r>
              <a:rPr lang="en-US" dirty="0"/>
              <a:t> and </a:t>
            </a:r>
            <a:r>
              <a:rPr lang="en-US" i="1" dirty="0"/>
              <a:t>value</a:t>
            </a:r>
            <a:r>
              <a:rPr lang="en-US" dirty="0"/>
              <a:t> are absolute expressions</a:t>
            </a:r>
          </a:p>
          <a:p>
            <a:pPr lvl="1"/>
            <a:r>
              <a:rPr lang="en-US" dirty="0"/>
              <a:t>Emits </a:t>
            </a:r>
            <a:r>
              <a:rPr lang="en-US" i="1" dirty="0"/>
              <a:t>repeat</a:t>
            </a:r>
            <a:r>
              <a:rPr lang="en-US" dirty="0"/>
              <a:t> copies of size bytes</a:t>
            </a:r>
          </a:p>
          <a:p>
            <a:pPr lvl="1"/>
            <a:r>
              <a:rPr lang="en-US" dirty="0"/>
              <a:t>The contents of each repeat bytes is taken from an 8-byte number </a:t>
            </a:r>
            <a:r>
              <a:rPr lang="en-US" i="1" dirty="0"/>
              <a:t>value</a:t>
            </a:r>
          </a:p>
          <a:p>
            <a:pPr marL="0" indent="0">
              <a:buNone/>
            </a:pPr>
            <a:endParaRPr lang="en-US" i="1" dirty="0"/>
          </a:p>
        </p:txBody>
      </p:sp>
    </p:spTree>
    <p:extLst>
      <p:ext uri="{BB962C8B-B14F-4D97-AF65-F5344CB8AC3E}">
        <p14:creationId xmlns:p14="http://schemas.microsoft.com/office/powerpoint/2010/main" val="2602369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EE50-D74E-4C7A-8A19-B076BAB6FD29}"/>
              </a:ext>
            </a:extLst>
          </p:cNvPr>
          <p:cNvSpPr>
            <a:spLocks noGrp="1"/>
          </p:cNvSpPr>
          <p:nvPr>
            <p:ph type="title"/>
          </p:nvPr>
        </p:nvSpPr>
        <p:spPr/>
        <p:txBody>
          <a:bodyPr/>
          <a:lstStyle/>
          <a:p>
            <a:r>
              <a:rPr lang="en-US" dirty="0"/>
              <a:t>What is this slide deck about?</a:t>
            </a:r>
          </a:p>
        </p:txBody>
      </p:sp>
      <p:sp>
        <p:nvSpPr>
          <p:cNvPr id="3" name="Content Placeholder 2">
            <a:extLst>
              <a:ext uri="{FF2B5EF4-FFF2-40B4-BE49-F238E27FC236}">
                <a16:creationId xmlns:a16="http://schemas.microsoft.com/office/drawing/2014/main" id="{CEC3BB8E-53A8-4527-ABAC-B8B4368B69D5}"/>
              </a:ext>
            </a:extLst>
          </p:cNvPr>
          <p:cNvSpPr>
            <a:spLocks noGrp="1"/>
          </p:cNvSpPr>
          <p:nvPr>
            <p:ph idx="1"/>
          </p:nvPr>
        </p:nvSpPr>
        <p:spPr/>
        <p:txBody>
          <a:bodyPr/>
          <a:lstStyle/>
          <a:p>
            <a:r>
              <a:rPr lang="en-US" dirty="0"/>
              <a:t>How to write assembly code!</a:t>
            </a:r>
          </a:p>
          <a:p>
            <a:endParaRPr lang="en-US" dirty="0"/>
          </a:p>
          <a:p>
            <a:r>
              <a:rPr lang="en-US" dirty="0"/>
              <a:t>Assembly is a programming language</a:t>
            </a:r>
          </a:p>
          <a:p>
            <a:r>
              <a:rPr lang="en-US" dirty="0"/>
              <a:t>Other than instructions, it is possible to declare</a:t>
            </a:r>
          </a:p>
          <a:p>
            <a:pPr lvl="1"/>
            <a:r>
              <a:rPr lang="en-US" dirty="0"/>
              <a:t>Constants</a:t>
            </a:r>
          </a:p>
          <a:p>
            <a:pPr lvl="1"/>
            <a:r>
              <a:rPr lang="en-US" dirty="0"/>
              <a:t>Variables</a:t>
            </a:r>
          </a:p>
          <a:p>
            <a:pPr lvl="1"/>
            <a:r>
              <a:rPr lang="en-US" dirty="0"/>
              <a:t>Procedures, Functions, Runtimes</a:t>
            </a:r>
          </a:p>
          <a:p>
            <a:pPr lvl="1"/>
            <a:r>
              <a:rPr lang="en-US" dirty="0"/>
              <a:t>Etc.</a:t>
            </a:r>
          </a:p>
          <a:p>
            <a:r>
              <a:rPr lang="en-US" dirty="0"/>
              <a:t>Library functions can be called from assembly</a:t>
            </a:r>
          </a:p>
          <a:p>
            <a:endParaRPr lang="en-US" dirty="0"/>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999248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A4EC-E0E9-4959-9044-FC9F698B97E6}"/>
              </a:ext>
            </a:extLst>
          </p:cNvPr>
          <p:cNvSpPr>
            <a:spLocks noGrp="1"/>
          </p:cNvSpPr>
          <p:nvPr>
            <p:ph type="title"/>
          </p:nvPr>
        </p:nvSpPr>
        <p:spPr/>
        <p:txBody>
          <a:bodyPr/>
          <a:lstStyle/>
          <a:p>
            <a:r>
              <a:rPr lang="en-US" dirty="0"/>
              <a:t>Advanced Number Initialization</a:t>
            </a:r>
          </a:p>
        </p:txBody>
      </p:sp>
      <p:sp>
        <p:nvSpPr>
          <p:cNvPr id="3" name="Content Placeholder 2">
            <a:extLst>
              <a:ext uri="{FF2B5EF4-FFF2-40B4-BE49-F238E27FC236}">
                <a16:creationId xmlns:a16="http://schemas.microsoft.com/office/drawing/2014/main" id="{A4806307-6F30-4DAE-8C46-1FE61E12A9CF}"/>
              </a:ext>
            </a:extLst>
          </p:cNvPr>
          <p:cNvSpPr>
            <a:spLocks noGrp="1"/>
          </p:cNvSpPr>
          <p:nvPr>
            <p:ph idx="1"/>
          </p:nvPr>
        </p:nvSpPr>
        <p:spPr>
          <a:xfrm>
            <a:off x="209862" y="1409076"/>
            <a:ext cx="8305488" cy="5448924"/>
          </a:xfrm>
        </p:spPr>
        <p:txBody>
          <a:bodyPr>
            <a:normAutofit/>
          </a:bodyPr>
          <a:lstStyle/>
          <a:p>
            <a:r>
              <a:rPr lang="en-US" dirty="0"/>
              <a:t>.</a:t>
            </a:r>
            <a:r>
              <a:rPr lang="en-US" dirty="0" err="1"/>
              <a:t>rept</a:t>
            </a:r>
            <a:r>
              <a:rPr lang="en-US" dirty="0"/>
              <a:t> </a:t>
            </a:r>
            <a:r>
              <a:rPr lang="en-US" i="1" dirty="0"/>
              <a:t>count</a:t>
            </a:r>
          </a:p>
          <a:p>
            <a:pPr lvl="1"/>
            <a:r>
              <a:rPr lang="en-US" dirty="0"/>
              <a:t>Repeat the sequence of lines between the .</a:t>
            </a:r>
            <a:r>
              <a:rPr lang="en-US" dirty="0" err="1"/>
              <a:t>rept</a:t>
            </a:r>
            <a:r>
              <a:rPr lang="en-US" dirty="0"/>
              <a:t> directive and the next .</a:t>
            </a:r>
            <a:r>
              <a:rPr lang="en-US" dirty="0" err="1"/>
              <a:t>endr</a:t>
            </a:r>
            <a:r>
              <a:rPr lang="en-US" dirty="0"/>
              <a:t> directive </a:t>
            </a:r>
            <a:r>
              <a:rPr lang="en-US" i="1" dirty="0"/>
              <a:t>count</a:t>
            </a:r>
            <a:r>
              <a:rPr lang="en-US" dirty="0"/>
              <a:t> times. For example, assembling</a:t>
            </a:r>
          </a:p>
          <a:p>
            <a:pPr lvl="2"/>
            <a:r>
              <a:rPr lang="en-US" dirty="0"/>
              <a:t>.</a:t>
            </a:r>
            <a:r>
              <a:rPr lang="en-US" dirty="0" err="1"/>
              <a:t>rept</a:t>
            </a:r>
            <a:r>
              <a:rPr lang="en-US" dirty="0"/>
              <a:t> 3</a:t>
            </a:r>
          </a:p>
          <a:p>
            <a:pPr lvl="2"/>
            <a:r>
              <a:rPr lang="en-US" dirty="0"/>
              <a:t>.long 0</a:t>
            </a:r>
          </a:p>
          <a:p>
            <a:pPr lvl="2"/>
            <a:r>
              <a:rPr lang="en-US" dirty="0"/>
              <a:t>.</a:t>
            </a:r>
            <a:r>
              <a:rPr lang="en-US" dirty="0" err="1"/>
              <a:t>endr</a:t>
            </a:r>
            <a:endParaRPr lang="en-US" dirty="0"/>
          </a:p>
          <a:p>
            <a:pPr lvl="1"/>
            <a:r>
              <a:rPr lang="en-US" dirty="0"/>
              <a:t>is equivalent to assembling</a:t>
            </a:r>
          </a:p>
          <a:p>
            <a:pPr lvl="2"/>
            <a:r>
              <a:rPr lang="en-US" dirty="0"/>
              <a:t>.long 0</a:t>
            </a:r>
          </a:p>
          <a:p>
            <a:pPr lvl="2"/>
            <a:r>
              <a:rPr lang="en-US" dirty="0"/>
              <a:t>.long 0</a:t>
            </a:r>
          </a:p>
          <a:p>
            <a:pPr lvl="2"/>
            <a:r>
              <a:rPr lang="en-US" dirty="0"/>
              <a:t>.long 0</a:t>
            </a:r>
          </a:p>
          <a:p>
            <a:endParaRPr lang="en-US" i="1" dirty="0"/>
          </a:p>
        </p:txBody>
      </p:sp>
    </p:spTree>
    <p:extLst>
      <p:ext uri="{BB962C8B-B14F-4D97-AF65-F5344CB8AC3E}">
        <p14:creationId xmlns:p14="http://schemas.microsoft.com/office/powerpoint/2010/main" val="1712964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0EBA-F02D-4350-972D-BB88E49B0965}"/>
              </a:ext>
            </a:extLst>
          </p:cNvPr>
          <p:cNvSpPr>
            <a:spLocks noGrp="1"/>
          </p:cNvSpPr>
          <p:nvPr>
            <p:ph type="title"/>
          </p:nvPr>
        </p:nvSpPr>
        <p:spPr/>
        <p:txBody>
          <a:bodyPr/>
          <a:lstStyle/>
          <a:p>
            <a:r>
              <a:rPr lang="en-US" dirty="0"/>
              <a:t>Alignment Directives </a:t>
            </a:r>
          </a:p>
        </p:txBody>
      </p:sp>
      <p:sp>
        <p:nvSpPr>
          <p:cNvPr id="3" name="Content Placeholder 2">
            <a:extLst>
              <a:ext uri="{FF2B5EF4-FFF2-40B4-BE49-F238E27FC236}">
                <a16:creationId xmlns:a16="http://schemas.microsoft.com/office/drawing/2014/main" id="{11A0476B-6D48-4AF0-A560-B475EEE294AE}"/>
              </a:ext>
            </a:extLst>
          </p:cNvPr>
          <p:cNvSpPr>
            <a:spLocks noGrp="1"/>
          </p:cNvSpPr>
          <p:nvPr>
            <p:ph idx="1"/>
          </p:nvPr>
        </p:nvSpPr>
        <p:spPr>
          <a:xfrm>
            <a:off x="329784" y="1825625"/>
            <a:ext cx="8185566" cy="4667250"/>
          </a:xfrm>
        </p:spPr>
        <p:txBody>
          <a:bodyPr>
            <a:normAutofit/>
          </a:bodyPr>
          <a:lstStyle/>
          <a:p>
            <a:r>
              <a:rPr lang="en-US" dirty="0"/>
              <a:t>.align </a:t>
            </a:r>
            <a:r>
              <a:rPr lang="en-US" i="1" dirty="0"/>
              <a:t>abs-expr, abs-expr, abs-expr</a:t>
            </a:r>
          </a:p>
          <a:p>
            <a:pPr lvl="1"/>
            <a:r>
              <a:rPr lang="en-US" dirty="0"/>
              <a:t>Pad the location counter (in the current subsection) to a particular storage boundary</a:t>
            </a:r>
          </a:p>
          <a:p>
            <a:pPr lvl="1"/>
            <a:r>
              <a:rPr lang="en-US" dirty="0"/>
              <a:t>The first expression (which must be absolute) is the alignment required</a:t>
            </a:r>
          </a:p>
          <a:p>
            <a:pPr lvl="1"/>
            <a:r>
              <a:rPr lang="en-US" dirty="0"/>
              <a:t>The second expression (also absolute) gives the fill value to be stored in the padding bytes</a:t>
            </a:r>
          </a:p>
          <a:p>
            <a:pPr lvl="1"/>
            <a:r>
              <a:rPr lang="en-US" dirty="0"/>
              <a:t>The third expression is also absolute, and optional. If it is present, it is the maximum number of bytes that should be skipped by this alignment directive</a:t>
            </a:r>
          </a:p>
          <a:p>
            <a:pPr marL="0" indent="0">
              <a:buNone/>
            </a:pPr>
            <a:endParaRPr lang="en-US" dirty="0"/>
          </a:p>
        </p:txBody>
      </p:sp>
    </p:spTree>
    <p:extLst>
      <p:ext uri="{BB962C8B-B14F-4D97-AF65-F5344CB8AC3E}">
        <p14:creationId xmlns:p14="http://schemas.microsoft.com/office/powerpoint/2010/main" val="3404723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0EBA-F02D-4350-972D-BB88E49B0965}"/>
              </a:ext>
            </a:extLst>
          </p:cNvPr>
          <p:cNvSpPr>
            <a:spLocks noGrp="1"/>
          </p:cNvSpPr>
          <p:nvPr>
            <p:ph type="title"/>
          </p:nvPr>
        </p:nvSpPr>
        <p:spPr/>
        <p:txBody>
          <a:bodyPr/>
          <a:lstStyle/>
          <a:p>
            <a:r>
              <a:rPr lang="en-US" dirty="0"/>
              <a:t>Equivalence</a:t>
            </a:r>
          </a:p>
        </p:txBody>
      </p:sp>
      <p:sp>
        <p:nvSpPr>
          <p:cNvPr id="3" name="Content Placeholder 2">
            <a:extLst>
              <a:ext uri="{FF2B5EF4-FFF2-40B4-BE49-F238E27FC236}">
                <a16:creationId xmlns:a16="http://schemas.microsoft.com/office/drawing/2014/main" id="{11A0476B-6D48-4AF0-A560-B475EEE294AE}"/>
              </a:ext>
            </a:extLst>
          </p:cNvPr>
          <p:cNvSpPr>
            <a:spLocks noGrp="1"/>
          </p:cNvSpPr>
          <p:nvPr>
            <p:ph idx="1"/>
          </p:nvPr>
        </p:nvSpPr>
        <p:spPr>
          <a:xfrm>
            <a:off x="329783" y="1352810"/>
            <a:ext cx="8526117" cy="5273457"/>
          </a:xfrm>
        </p:spPr>
        <p:txBody>
          <a:bodyPr>
            <a:normAutofit fontScale="92500" lnSpcReduction="10000"/>
          </a:bodyPr>
          <a:lstStyle/>
          <a:p>
            <a:pPr>
              <a:lnSpc>
                <a:spcPct val="110000"/>
              </a:lnSpc>
            </a:pPr>
            <a:r>
              <a:rPr lang="en-US" dirty="0"/>
              <a:t>.</a:t>
            </a:r>
            <a:r>
              <a:rPr lang="en-US" dirty="0" err="1"/>
              <a:t>equ</a:t>
            </a:r>
            <a:r>
              <a:rPr lang="en-US" dirty="0"/>
              <a:t> </a:t>
            </a:r>
            <a:r>
              <a:rPr lang="en-US" i="1" dirty="0"/>
              <a:t>symbol, expression</a:t>
            </a:r>
          </a:p>
          <a:p>
            <a:pPr lvl="1">
              <a:lnSpc>
                <a:spcPct val="110000"/>
              </a:lnSpc>
            </a:pPr>
            <a:r>
              <a:rPr lang="en-US" dirty="0"/>
              <a:t>Sets the value of symbol to expression</a:t>
            </a:r>
          </a:p>
          <a:p>
            <a:pPr lvl="1">
              <a:lnSpc>
                <a:spcPct val="110000"/>
              </a:lnSpc>
            </a:pPr>
            <a:r>
              <a:rPr lang="en-US" dirty="0"/>
              <a:t>It is synonymous with ‘.set’ </a:t>
            </a:r>
          </a:p>
          <a:p>
            <a:pPr>
              <a:lnSpc>
                <a:spcPct val="110000"/>
              </a:lnSpc>
            </a:pPr>
            <a:r>
              <a:rPr lang="en-US" dirty="0"/>
              <a:t>.</a:t>
            </a:r>
            <a:r>
              <a:rPr lang="en-US" dirty="0" err="1"/>
              <a:t>equiv</a:t>
            </a:r>
            <a:r>
              <a:rPr lang="en-US" dirty="0"/>
              <a:t> </a:t>
            </a:r>
            <a:r>
              <a:rPr lang="en-US" i="1" dirty="0"/>
              <a:t>symbol, expression </a:t>
            </a:r>
          </a:p>
          <a:p>
            <a:pPr lvl="1">
              <a:lnSpc>
                <a:spcPct val="110000"/>
              </a:lnSpc>
            </a:pPr>
            <a:r>
              <a:rPr lang="en-US" dirty="0"/>
              <a:t>The .</a:t>
            </a:r>
            <a:r>
              <a:rPr lang="en-US" dirty="0" err="1"/>
              <a:t>equiv</a:t>
            </a:r>
            <a:r>
              <a:rPr lang="en-US" dirty="0"/>
              <a:t> directive is like .</a:t>
            </a:r>
            <a:r>
              <a:rPr lang="en-US" dirty="0" err="1"/>
              <a:t>equ</a:t>
            </a:r>
            <a:r>
              <a:rPr lang="en-US" dirty="0"/>
              <a:t> and .set, except that the assembler will signal an error if symbol is already defined</a:t>
            </a:r>
          </a:p>
          <a:p>
            <a:pPr lvl="1">
              <a:lnSpc>
                <a:spcPct val="110000"/>
              </a:lnSpc>
            </a:pPr>
            <a:r>
              <a:rPr lang="en-US" dirty="0"/>
              <a:t>Note a symbol which has been referenced but not actually defined is considered to be undefined</a:t>
            </a:r>
          </a:p>
          <a:p>
            <a:pPr>
              <a:lnSpc>
                <a:spcPct val="110000"/>
              </a:lnSpc>
            </a:pPr>
            <a:r>
              <a:rPr lang="en-US" dirty="0"/>
              <a:t>.</a:t>
            </a:r>
            <a:r>
              <a:rPr lang="en-US" dirty="0" err="1"/>
              <a:t>eqv</a:t>
            </a:r>
            <a:r>
              <a:rPr lang="en-US" dirty="0"/>
              <a:t> </a:t>
            </a:r>
            <a:r>
              <a:rPr lang="en-US" i="1" dirty="0"/>
              <a:t>symbol, expression</a:t>
            </a:r>
          </a:p>
          <a:p>
            <a:pPr lvl="1">
              <a:lnSpc>
                <a:spcPct val="110000"/>
              </a:lnSpc>
            </a:pPr>
            <a:r>
              <a:rPr lang="en-US" dirty="0"/>
              <a:t>The .</a:t>
            </a:r>
            <a:r>
              <a:rPr lang="en-US" dirty="0" err="1"/>
              <a:t>eqv</a:t>
            </a:r>
            <a:r>
              <a:rPr lang="en-US" dirty="0"/>
              <a:t> directive is like .</a:t>
            </a:r>
            <a:r>
              <a:rPr lang="en-US" dirty="0" err="1"/>
              <a:t>equiv</a:t>
            </a:r>
            <a:r>
              <a:rPr lang="en-US" dirty="0"/>
              <a:t>, but no attempt is made to evaluate the expression or any part of it immediately</a:t>
            </a:r>
          </a:p>
          <a:p>
            <a:pPr lvl="1">
              <a:lnSpc>
                <a:spcPct val="110000"/>
              </a:lnSpc>
            </a:pPr>
            <a:r>
              <a:rPr lang="en-US" dirty="0"/>
              <a:t>Each time the resulting symbol is used in an expression, a snapshot of its current value is taken</a:t>
            </a:r>
          </a:p>
        </p:txBody>
      </p:sp>
    </p:spTree>
    <p:extLst>
      <p:ext uri="{BB962C8B-B14F-4D97-AF65-F5344CB8AC3E}">
        <p14:creationId xmlns:p14="http://schemas.microsoft.com/office/powerpoint/2010/main" val="1942026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5113C-EE47-437C-A363-91135A073B57}"/>
              </a:ext>
            </a:extLst>
          </p:cNvPr>
          <p:cNvSpPr>
            <a:spLocks noGrp="1"/>
          </p:cNvSpPr>
          <p:nvPr>
            <p:ph type="title"/>
          </p:nvPr>
        </p:nvSpPr>
        <p:spPr/>
        <p:txBody>
          <a:bodyPr/>
          <a:lstStyle/>
          <a:p>
            <a:r>
              <a:rPr lang="en-US" dirty="0"/>
              <a:t>Pseudo Instructions #1</a:t>
            </a:r>
          </a:p>
        </p:txBody>
      </p:sp>
      <p:sp>
        <p:nvSpPr>
          <p:cNvPr id="4" name="Content Placeholder 3">
            <a:extLst>
              <a:ext uri="{FF2B5EF4-FFF2-40B4-BE49-F238E27FC236}">
                <a16:creationId xmlns:a16="http://schemas.microsoft.com/office/drawing/2014/main" id="{03098715-05FB-41C9-911E-4697B6D5E514}"/>
              </a:ext>
            </a:extLst>
          </p:cNvPr>
          <p:cNvSpPr>
            <a:spLocks noGrp="1"/>
          </p:cNvSpPr>
          <p:nvPr>
            <p:ph idx="1"/>
          </p:nvPr>
        </p:nvSpPr>
        <p:spPr/>
        <p:txBody>
          <a:bodyPr/>
          <a:lstStyle/>
          <a:p>
            <a:r>
              <a:rPr lang="en-US" sz="2800" dirty="0"/>
              <a:t>Common variations of machine language instructions used as if they were actual instructions</a:t>
            </a:r>
          </a:p>
          <a:p>
            <a:pPr lvl="1"/>
            <a:r>
              <a:rPr lang="en-US" sz="2400" dirty="0"/>
              <a:t>The hardware need not implement these</a:t>
            </a:r>
          </a:p>
          <a:p>
            <a:r>
              <a:rPr lang="en-US" sz="2800" dirty="0"/>
              <a:t>mov x9, x10</a:t>
            </a:r>
          </a:p>
          <a:p>
            <a:pPr lvl="1"/>
            <a:r>
              <a:rPr lang="en-US" sz="2400" dirty="0"/>
              <a:t>Translated to ORR x9, </a:t>
            </a:r>
            <a:r>
              <a:rPr lang="en-US" sz="2400" dirty="0" err="1"/>
              <a:t>xzr</a:t>
            </a:r>
            <a:r>
              <a:rPr lang="en-US" sz="2400" dirty="0"/>
              <a:t>, x10</a:t>
            </a:r>
          </a:p>
          <a:p>
            <a:r>
              <a:rPr lang="en-US" sz="2800" dirty="0"/>
              <a:t>CMP x9, x10</a:t>
            </a:r>
          </a:p>
          <a:p>
            <a:pPr lvl="1"/>
            <a:r>
              <a:rPr lang="en-US" sz="2400" dirty="0"/>
              <a:t>Translated to SUBS </a:t>
            </a:r>
            <a:r>
              <a:rPr lang="en-US" sz="2400" dirty="0" err="1"/>
              <a:t>xzr</a:t>
            </a:r>
            <a:r>
              <a:rPr lang="en-US" sz="2400" dirty="0"/>
              <a:t>, x9, x10</a:t>
            </a:r>
          </a:p>
        </p:txBody>
      </p:sp>
      <p:sp>
        <p:nvSpPr>
          <p:cNvPr id="3" name="Footer Placeholder 2">
            <a:extLst>
              <a:ext uri="{FF2B5EF4-FFF2-40B4-BE49-F238E27FC236}">
                <a16:creationId xmlns:a16="http://schemas.microsoft.com/office/drawing/2014/main" id="{F97E299F-5B8B-4767-89DA-646514B57C29}"/>
              </a:ext>
            </a:extLst>
          </p:cNvPr>
          <p:cNvSpPr>
            <a:spLocks noGrp="1"/>
          </p:cNvSpPr>
          <p:nvPr>
            <p:ph type="ftr" sz="quarter" idx="10"/>
          </p:nvPr>
        </p:nvSpPr>
        <p:spPr/>
        <p:txBody>
          <a:bodyPr/>
          <a:lstStyle/>
          <a:p>
            <a:pPr>
              <a:defRPr/>
            </a:pPr>
            <a:r>
              <a:rPr lang="en-AU" altLang="en-US"/>
              <a:t>Chapter 2 — Instructions: Language of the Computer — </a:t>
            </a:r>
            <a:fld id="{602D17B2-1DBC-4C41-BAA4-A75795F72FAC}" type="slidenum">
              <a:rPr lang="en-AU" altLang="en-US" smtClean="0"/>
              <a:pPr>
                <a:defRPr/>
              </a:pPr>
              <a:t>23</a:t>
            </a:fld>
            <a:endParaRPr lang="en-AU" altLang="en-US"/>
          </a:p>
        </p:txBody>
      </p:sp>
    </p:spTree>
    <p:extLst>
      <p:ext uri="{BB962C8B-B14F-4D97-AF65-F5344CB8AC3E}">
        <p14:creationId xmlns:p14="http://schemas.microsoft.com/office/powerpoint/2010/main" val="1582828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C0AF50E-95FD-4155-AED9-53E609B3B693}"/>
              </a:ext>
            </a:extLst>
          </p:cNvPr>
          <p:cNvSpPr>
            <a:spLocks noGrp="1"/>
          </p:cNvSpPr>
          <p:nvPr>
            <p:ph type="title"/>
          </p:nvPr>
        </p:nvSpPr>
        <p:spPr>
          <a:xfrm>
            <a:off x="628650" y="252392"/>
            <a:ext cx="7886700" cy="874951"/>
          </a:xfrm>
        </p:spPr>
        <p:txBody>
          <a:bodyPr/>
          <a:lstStyle/>
          <a:p>
            <a:r>
              <a:rPr lang="en-US" dirty="0"/>
              <a:t>Pseudo Instructions #2</a:t>
            </a:r>
          </a:p>
        </p:txBody>
      </p:sp>
      <p:sp>
        <p:nvSpPr>
          <p:cNvPr id="3" name="Content Placeholder 2">
            <a:extLst>
              <a:ext uri="{FF2B5EF4-FFF2-40B4-BE49-F238E27FC236}">
                <a16:creationId xmlns:a16="http://schemas.microsoft.com/office/drawing/2014/main" id="{74E298EB-5038-4C68-BDAB-BEF4048ABC68}"/>
              </a:ext>
            </a:extLst>
          </p:cNvPr>
          <p:cNvSpPr>
            <a:spLocks noGrp="1"/>
          </p:cNvSpPr>
          <p:nvPr>
            <p:ph idx="1"/>
          </p:nvPr>
        </p:nvSpPr>
        <p:spPr>
          <a:xfrm>
            <a:off x="363255" y="1275784"/>
            <a:ext cx="8152095" cy="5329824"/>
          </a:xfrm>
        </p:spPr>
        <p:txBody>
          <a:bodyPr>
            <a:normAutofit fontScale="85000" lnSpcReduction="20000"/>
          </a:bodyPr>
          <a:lstStyle/>
          <a:p>
            <a:r>
              <a:rPr lang="en-US" dirty="0"/>
              <a:t>NOP (</a:t>
            </a:r>
            <a:r>
              <a:rPr lang="en-US" dirty="0" err="1"/>
              <a:t>nop</a:t>
            </a:r>
            <a:r>
              <a:rPr lang="en-US" dirty="0"/>
              <a:t>)</a:t>
            </a:r>
          </a:p>
          <a:p>
            <a:pPr lvl="1"/>
            <a:r>
              <a:rPr lang="en-US" dirty="0"/>
              <a:t>Evaluate to a legal ARM instruction that does nothing, MOV r0, r0</a:t>
            </a:r>
          </a:p>
          <a:p>
            <a:r>
              <a:rPr lang="en-US" dirty="0"/>
              <a:t>LDR (</a:t>
            </a:r>
            <a:r>
              <a:rPr lang="en-US" dirty="0" err="1"/>
              <a:t>ldr</a:t>
            </a:r>
            <a:r>
              <a:rPr lang="en-US" dirty="0"/>
              <a:t> &lt;register&gt; , = &lt;expression&gt;)</a:t>
            </a:r>
          </a:p>
          <a:p>
            <a:pPr lvl="1"/>
            <a:r>
              <a:rPr lang="en-US" dirty="0"/>
              <a:t>If expression evaluates to a numeric constant, then a MOV or MVN is used </a:t>
            </a:r>
          </a:p>
          <a:p>
            <a:pPr lvl="1"/>
            <a:r>
              <a:rPr lang="en-US" dirty="0"/>
              <a:t>Otherwise, the constant will be placed into the nearest literal pool (if it not already there) and a PC relative LDR instruction will be generated</a:t>
            </a:r>
          </a:p>
          <a:p>
            <a:r>
              <a:rPr lang="en-US" dirty="0"/>
              <a:t>ADR (</a:t>
            </a:r>
            <a:r>
              <a:rPr lang="en-US" dirty="0" err="1"/>
              <a:t>adr</a:t>
            </a:r>
            <a:r>
              <a:rPr lang="en-US" dirty="0"/>
              <a:t> &lt;register&gt; &lt;label&gt;)</a:t>
            </a:r>
          </a:p>
          <a:p>
            <a:pPr lvl="1"/>
            <a:r>
              <a:rPr lang="en-US" dirty="0"/>
              <a:t>This instruction will load the address of label into the indicated register</a:t>
            </a:r>
          </a:p>
          <a:p>
            <a:pPr lvl="1"/>
            <a:r>
              <a:rPr lang="en-US" dirty="0"/>
              <a:t>The instruction will evaluate to a PC relative ADD or SUB instruction depending upon where the label is located</a:t>
            </a:r>
          </a:p>
          <a:p>
            <a:r>
              <a:rPr lang="en-US" dirty="0"/>
              <a:t>ADRL (</a:t>
            </a:r>
            <a:r>
              <a:rPr lang="en-US" dirty="0" err="1"/>
              <a:t>adrl</a:t>
            </a:r>
            <a:r>
              <a:rPr lang="en-US" dirty="0"/>
              <a:t> &lt;register&gt; &lt;label&gt;)</a:t>
            </a:r>
          </a:p>
          <a:p>
            <a:pPr lvl="1"/>
            <a:r>
              <a:rPr lang="en-US" dirty="0"/>
              <a:t>This instruction will load the address of label into the indicated register. </a:t>
            </a:r>
          </a:p>
          <a:p>
            <a:pPr lvl="1"/>
            <a:r>
              <a:rPr lang="en-US" dirty="0"/>
              <a:t>The instruction will evaluate to one or two PC relative ADD or SUB instructions depending upon where the label is located</a:t>
            </a:r>
          </a:p>
          <a:p>
            <a:pPr lvl="2"/>
            <a:r>
              <a:rPr lang="en-US" dirty="0"/>
              <a:t>This instruction will not make use of the literal pool</a:t>
            </a:r>
          </a:p>
          <a:p>
            <a:endParaRPr lang="en-US" dirty="0"/>
          </a:p>
          <a:p>
            <a:endParaRPr lang="en-US" dirty="0"/>
          </a:p>
        </p:txBody>
      </p:sp>
    </p:spTree>
    <p:extLst>
      <p:ext uri="{BB962C8B-B14F-4D97-AF65-F5344CB8AC3E}">
        <p14:creationId xmlns:p14="http://schemas.microsoft.com/office/powerpoint/2010/main" val="3632942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26E9-BA55-4F6E-A007-CA850252853E}"/>
              </a:ext>
            </a:extLst>
          </p:cNvPr>
          <p:cNvSpPr>
            <a:spLocks noGrp="1"/>
          </p:cNvSpPr>
          <p:nvPr>
            <p:ph type="title"/>
          </p:nvPr>
        </p:nvSpPr>
        <p:spPr/>
        <p:txBody>
          <a:bodyPr/>
          <a:lstStyle/>
          <a:p>
            <a:r>
              <a:rPr lang="en-US" dirty="0"/>
              <a:t>Literal pool</a:t>
            </a:r>
          </a:p>
        </p:txBody>
      </p:sp>
      <p:sp>
        <p:nvSpPr>
          <p:cNvPr id="3" name="Content Placeholder 2">
            <a:extLst>
              <a:ext uri="{FF2B5EF4-FFF2-40B4-BE49-F238E27FC236}">
                <a16:creationId xmlns:a16="http://schemas.microsoft.com/office/drawing/2014/main" id="{991FD2FC-5E48-46BD-96A2-7D4EE1D3FC26}"/>
              </a:ext>
            </a:extLst>
          </p:cNvPr>
          <p:cNvSpPr>
            <a:spLocks noGrp="1"/>
          </p:cNvSpPr>
          <p:nvPr>
            <p:ph idx="1"/>
          </p:nvPr>
        </p:nvSpPr>
        <p:spPr/>
        <p:txBody>
          <a:bodyPr/>
          <a:lstStyle/>
          <a:p>
            <a:r>
              <a:rPr lang="en-US" dirty="0"/>
              <a:t>A collection of values or a Lookup table </a:t>
            </a:r>
          </a:p>
          <a:p>
            <a:r>
              <a:rPr lang="en-US" dirty="0"/>
              <a:t>Used to hold literals during assembly and execution</a:t>
            </a:r>
          </a:p>
          <a:p>
            <a:pPr lvl="1"/>
            <a:r>
              <a:rPr lang="en-US" dirty="0"/>
              <a:t>Literal is a fixed value in source code</a:t>
            </a:r>
          </a:p>
          <a:p>
            <a:pPr lvl="1"/>
            <a:r>
              <a:rPr lang="en-US" dirty="0"/>
              <a:t>Storing source code addresses</a:t>
            </a:r>
          </a:p>
          <a:p>
            <a:pPr lvl="1"/>
            <a:r>
              <a:rPr lang="en-US" dirty="0"/>
              <a:t>Close to the instructions that are using them</a:t>
            </a:r>
          </a:p>
        </p:txBody>
      </p:sp>
    </p:spTree>
    <p:extLst>
      <p:ext uri="{BB962C8B-B14F-4D97-AF65-F5344CB8AC3E}">
        <p14:creationId xmlns:p14="http://schemas.microsoft.com/office/powerpoint/2010/main" val="4127136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D8CA6-28F1-4A38-AF73-9139A96912E6}"/>
              </a:ext>
            </a:extLst>
          </p:cNvPr>
          <p:cNvSpPr>
            <a:spLocks noGrp="1"/>
          </p:cNvSpPr>
          <p:nvPr>
            <p:ph type="title"/>
          </p:nvPr>
        </p:nvSpPr>
        <p:spPr/>
        <p:txBody>
          <a:bodyPr/>
          <a:lstStyle/>
          <a:p>
            <a:r>
              <a:rPr lang="en-US" dirty="0"/>
              <a:t>Calling Standard C Functions</a:t>
            </a:r>
          </a:p>
        </p:txBody>
      </p:sp>
      <p:sp>
        <p:nvSpPr>
          <p:cNvPr id="3" name="Content Placeholder 2">
            <a:extLst>
              <a:ext uri="{FF2B5EF4-FFF2-40B4-BE49-F238E27FC236}">
                <a16:creationId xmlns:a16="http://schemas.microsoft.com/office/drawing/2014/main" id="{E48CDB49-CE19-4981-9568-0F777EFD76DD}"/>
              </a:ext>
            </a:extLst>
          </p:cNvPr>
          <p:cNvSpPr>
            <a:spLocks noGrp="1"/>
          </p:cNvSpPr>
          <p:nvPr>
            <p:ph idx="1"/>
          </p:nvPr>
        </p:nvSpPr>
        <p:spPr>
          <a:xfrm>
            <a:off x="363255" y="1553228"/>
            <a:ext cx="8152095" cy="5093106"/>
          </a:xfrm>
        </p:spPr>
        <p:txBody>
          <a:bodyPr>
            <a:normAutofit fontScale="92500" lnSpcReduction="10000"/>
          </a:bodyPr>
          <a:lstStyle/>
          <a:p>
            <a:r>
              <a:rPr lang="en-US" dirty="0"/>
              <a:t>C functions can be called from assembly</a:t>
            </a:r>
          </a:p>
          <a:p>
            <a:r>
              <a:rPr lang="en-US" dirty="0"/>
              <a:t>The usual rules for passing parameter values into the function and for getting the return value have to be followed</a:t>
            </a:r>
          </a:p>
          <a:p>
            <a:pPr lvl="1"/>
            <a:r>
              <a:rPr lang="en-US" dirty="0"/>
              <a:t>You must make sure that you respect caller/</a:t>
            </a:r>
            <a:r>
              <a:rPr lang="en-US" dirty="0" err="1"/>
              <a:t>callee</a:t>
            </a:r>
            <a:r>
              <a:rPr lang="en-US" dirty="0"/>
              <a:t> saved convention</a:t>
            </a:r>
          </a:p>
          <a:p>
            <a:r>
              <a:rPr lang="en-US" dirty="0"/>
              <a:t>You have to remember that the function that you call can change the values that are stored in the registers</a:t>
            </a:r>
          </a:p>
          <a:p>
            <a:pPr lvl="1"/>
            <a:r>
              <a:rPr lang="en-US" dirty="0"/>
              <a:t>They could be values that you will need after the function returns</a:t>
            </a:r>
          </a:p>
          <a:p>
            <a:pPr lvl="1"/>
            <a:r>
              <a:rPr lang="en-US" dirty="0"/>
              <a:t>In particular, this applies to the return address, which is stored in register X30</a:t>
            </a:r>
          </a:p>
          <a:p>
            <a:pPr lvl="1"/>
            <a:r>
              <a:rPr lang="en-US" dirty="0"/>
              <a:t>Need to do something about saving register values before calling the function and restoring their values after the function returns</a:t>
            </a:r>
          </a:p>
        </p:txBody>
      </p:sp>
    </p:spTree>
    <p:extLst>
      <p:ext uri="{BB962C8B-B14F-4D97-AF65-F5344CB8AC3E}">
        <p14:creationId xmlns:p14="http://schemas.microsoft.com/office/powerpoint/2010/main" val="790767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26CAD-DD86-4BEA-89ED-38DFABE4B99D}"/>
              </a:ext>
            </a:extLst>
          </p:cNvPr>
          <p:cNvSpPr>
            <a:spLocks noGrp="1"/>
          </p:cNvSpPr>
          <p:nvPr>
            <p:ph type="title"/>
          </p:nvPr>
        </p:nvSpPr>
        <p:spPr/>
        <p:txBody>
          <a:bodyPr/>
          <a:lstStyle/>
          <a:p>
            <a:r>
              <a:rPr lang="en-US" dirty="0"/>
              <a:t>Calling </a:t>
            </a:r>
            <a:r>
              <a:rPr lang="en-US" dirty="0" err="1"/>
              <a:t>printf</a:t>
            </a:r>
            <a:r>
              <a:rPr lang="en-US" dirty="0"/>
              <a:t>()  Example #1</a:t>
            </a:r>
          </a:p>
        </p:txBody>
      </p:sp>
      <p:sp>
        <p:nvSpPr>
          <p:cNvPr id="3" name="Content Placeholder 2">
            <a:extLst>
              <a:ext uri="{FF2B5EF4-FFF2-40B4-BE49-F238E27FC236}">
                <a16:creationId xmlns:a16="http://schemas.microsoft.com/office/drawing/2014/main" id="{7B179D5D-3320-4A9B-A3AD-0CFC8C2C4D3E}"/>
              </a:ext>
            </a:extLst>
          </p:cNvPr>
          <p:cNvSpPr>
            <a:spLocks noGrp="1"/>
          </p:cNvSpPr>
          <p:nvPr>
            <p:ph idx="1"/>
          </p:nvPr>
        </p:nvSpPr>
        <p:spPr>
          <a:xfrm>
            <a:off x="628650" y="1597025"/>
            <a:ext cx="7886700" cy="4351338"/>
          </a:xfrm>
        </p:spPr>
        <p:txBody>
          <a:bodyPr>
            <a:noAutofit/>
          </a:bodyPr>
          <a:lstStyle/>
          <a:p>
            <a:pPr marL="0" indent="0">
              <a:spcBef>
                <a:spcPts val="0"/>
              </a:spcBef>
              <a:buNone/>
            </a:pPr>
            <a:r>
              <a:rPr lang="en-US" sz="1800" dirty="0">
                <a:solidFill>
                  <a:srgbClr val="000000"/>
                </a:solidFill>
                <a:latin typeface="Courier New" panose="02070309020205020404" pitchFamily="49" charset="0"/>
                <a:cs typeface="Courier New" panose="02070309020205020404" pitchFamily="49" charset="0"/>
              </a:rPr>
              <a:t>  </a:t>
            </a:r>
            <a:r>
              <a:rPr lang="en-US" sz="1800" b="1" dirty="0">
                <a:solidFill>
                  <a:srgbClr val="000000"/>
                </a:solidFill>
                <a:latin typeface="Courier New" panose="02070309020205020404" pitchFamily="49" charset="0"/>
                <a:cs typeface="Courier New" panose="02070309020205020404" pitchFamily="49" charset="0"/>
              </a:rPr>
              <a:t>.text</a:t>
            </a:r>
          </a:p>
          <a:p>
            <a:pPr marL="0" indent="0">
              <a:spcBef>
                <a:spcPts val="0"/>
              </a:spcBef>
              <a:buNone/>
            </a:pPr>
            <a:r>
              <a:rPr lang="en-US" sz="1800" dirty="0">
                <a:solidFill>
                  <a:srgbClr val="000000"/>
                </a:solidFill>
                <a:latin typeface="Courier New" panose="02070309020205020404" pitchFamily="49" charset="0"/>
                <a:cs typeface="Courier New" panose="02070309020205020404" pitchFamily="49" charset="0"/>
              </a:rPr>
              <a:t>  </a:t>
            </a:r>
            <a:r>
              <a:rPr lang="en-US" sz="1800" b="1" dirty="0">
                <a:solidFill>
                  <a:srgbClr val="000000"/>
                </a:solidFill>
                <a:latin typeface="Courier New" panose="02070309020205020404" pitchFamily="49" charset="0"/>
                <a:cs typeface="Courier New" panose="02070309020205020404" pitchFamily="49" charset="0"/>
              </a:rPr>
              <a:t>.global _start</a:t>
            </a:r>
          </a:p>
          <a:p>
            <a:pPr marL="0" indent="0">
              <a:spcBef>
                <a:spcPts val="0"/>
              </a:spcBef>
              <a:buNone/>
            </a:pPr>
            <a:r>
              <a:rPr lang="en-US" sz="1800" dirty="0">
                <a:solidFill>
                  <a:srgbClr val="000000"/>
                </a:solidFill>
                <a:latin typeface="Courier New" panose="02070309020205020404" pitchFamily="49" charset="0"/>
                <a:cs typeface="Courier New" panose="02070309020205020404" pitchFamily="49" charset="0"/>
              </a:rPr>
              <a:t>  </a:t>
            </a:r>
            <a:r>
              <a:rPr lang="en-US" sz="1800" b="1" dirty="0">
                <a:solidFill>
                  <a:srgbClr val="000000"/>
                </a:solidFill>
                <a:latin typeface="Courier New" panose="02070309020205020404" pitchFamily="49" charset="0"/>
                <a:cs typeface="Courier New" panose="02070309020205020404" pitchFamily="49" charset="0"/>
              </a:rPr>
              <a:t>.extern </a:t>
            </a:r>
            <a:r>
              <a:rPr lang="en-US" sz="1800" b="1" dirty="0" err="1">
                <a:solidFill>
                  <a:srgbClr val="000000"/>
                </a:solidFill>
                <a:latin typeface="Courier New" panose="02070309020205020404" pitchFamily="49" charset="0"/>
                <a:cs typeface="Courier New" panose="02070309020205020404" pitchFamily="49" charset="0"/>
              </a:rPr>
              <a:t>printf</a:t>
            </a:r>
            <a:endParaRPr lang="en-US" sz="1800" b="1" dirty="0">
              <a:solidFill>
                <a:srgbClr val="000000"/>
              </a:solidFill>
              <a:latin typeface="Courier New" panose="02070309020205020404" pitchFamily="49" charset="0"/>
              <a:cs typeface="Courier New" panose="02070309020205020404" pitchFamily="49" charset="0"/>
            </a:endParaRPr>
          </a:p>
          <a:p>
            <a:pPr marL="0" indent="0">
              <a:spcBef>
                <a:spcPts val="0"/>
              </a:spcBef>
              <a:buNone/>
            </a:pP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a:solidFill>
                  <a:srgbClr val="0000FF"/>
                </a:solidFill>
                <a:latin typeface="Courier New" panose="02070309020205020404" pitchFamily="49" charset="0"/>
                <a:cs typeface="Courier New" panose="02070309020205020404" pitchFamily="49" charset="0"/>
              </a:rPr>
              <a:t>_start:</a:t>
            </a:r>
          </a:p>
          <a:p>
            <a:pPr marL="0" indent="0">
              <a:spcBef>
                <a:spcPts val="0"/>
              </a:spcBef>
              <a:buNone/>
            </a:pPr>
            <a:r>
              <a:rPr lang="en-US" sz="1800" dirty="0">
                <a:solidFill>
                  <a:srgbClr val="000000"/>
                </a:solidFill>
                <a:latin typeface="Courier New" panose="02070309020205020404" pitchFamily="49" charset="0"/>
                <a:cs typeface="Courier New" panose="02070309020205020404" pitchFamily="49" charset="0"/>
              </a:rPr>
              <a:t>  </a:t>
            </a:r>
            <a:r>
              <a:rPr lang="en-US" sz="1800" b="1" dirty="0">
                <a:solidFill>
                  <a:srgbClr val="000000"/>
                </a:solidFill>
                <a:latin typeface="Courier New" panose="02070309020205020404" pitchFamily="49" charset="0"/>
                <a:cs typeface="Courier New" panose="02070309020205020404" pitchFamily="49" charset="0"/>
              </a:rPr>
              <a:t>.global </a:t>
            </a:r>
            <a:r>
              <a:rPr lang="en-US" sz="1800" b="1" dirty="0" err="1">
                <a:solidFill>
                  <a:srgbClr val="000000"/>
                </a:solidFill>
                <a:latin typeface="Courier New" panose="02070309020205020404" pitchFamily="49" charset="0"/>
                <a:cs typeface="Courier New" panose="02070309020205020404" pitchFamily="49" charset="0"/>
              </a:rPr>
              <a:t>hello_world</a:t>
            </a:r>
            <a:r>
              <a:rPr lang="en-US" sz="1800" b="1" dirty="0">
                <a:solidFill>
                  <a:srgbClr val="000000"/>
                </a:solidFill>
                <a:latin typeface="Courier New" panose="02070309020205020404" pitchFamily="49" charset="0"/>
                <a:cs typeface="Courier New" panose="02070309020205020404" pitchFamily="49" charset="0"/>
              </a:rPr>
              <a:t>   // why global?</a:t>
            </a:r>
          </a:p>
          <a:p>
            <a:pPr marL="0" indent="0">
              <a:spcBef>
                <a:spcPts val="0"/>
              </a:spcBef>
              <a:buNone/>
            </a:pPr>
            <a:r>
              <a:rPr lang="en-US" sz="1800" dirty="0" err="1">
                <a:solidFill>
                  <a:srgbClr val="0000FF"/>
                </a:solidFill>
                <a:latin typeface="Courier New" panose="02070309020205020404" pitchFamily="49" charset="0"/>
                <a:cs typeface="Courier New" panose="02070309020205020404" pitchFamily="49" charset="0"/>
              </a:rPr>
              <a:t>hello_world</a:t>
            </a:r>
            <a:r>
              <a:rPr lang="en-US" sz="1800" dirty="0">
                <a:solidFill>
                  <a:srgbClr val="0000FF"/>
                </a:solidFill>
                <a:latin typeface="Courier New" panose="02070309020205020404" pitchFamily="49" charset="0"/>
                <a:cs typeface="Courier New" panose="02070309020205020404" pitchFamily="49" charset="0"/>
              </a:rPr>
              <a:t>:</a:t>
            </a:r>
          </a:p>
          <a:p>
            <a:pPr marL="0" indent="0">
              <a:spcBef>
                <a:spcPts val="0"/>
              </a:spcBef>
              <a:buNone/>
            </a:pPr>
            <a:r>
              <a:rPr lang="en-US" sz="1800" dirty="0">
                <a:solidFill>
                  <a:srgbClr val="000000"/>
                </a:solidFill>
                <a:latin typeface="Courier New" panose="02070309020205020404" pitchFamily="49" charset="0"/>
                <a:cs typeface="Courier New" panose="02070309020205020404" pitchFamily="49" charset="0"/>
              </a:rPr>
              <a:t>  </a:t>
            </a:r>
            <a:r>
              <a:rPr lang="en-US" sz="1800" b="1" dirty="0" err="1">
                <a:solidFill>
                  <a:srgbClr val="7F007F"/>
                </a:solidFill>
                <a:latin typeface="Courier New" panose="02070309020205020404" pitchFamily="49" charset="0"/>
                <a:cs typeface="Courier New" panose="02070309020205020404" pitchFamily="49" charset="0"/>
              </a:rPr>
              <a:t>ldr</a:t>
            </a:r>
            <a:r>
              <a:rPr lang="en-US" sz="1800" b="1" dirty="0">
                <a:solidFill>
                  <a:srgbClr val="000000"/>
                </a:solidFill>
                <a:latin typeface="Courier New" panose="02070309020205020404" pitchFamily="49" charset="0"/>
                <a:cs typeface="Courier New" panose="02070309020205020404" pitchFamily="49" charset="0"/>
              </a:rPr>
              <a:t> </a:t>
            </a:r>
            <a:r>
              <a:rPr lang="en-US" sz="1800" b="1" i="1" dirty="0">
                <a:solidFill>
                  <a:srgbClr val="0F0F7F"/>
                </a:solidFill>
                <a:latin typeface="Courier New" panose="02070309020205020404" pitchFamily="49" charset="0"/>
                <a:cs typeface="Courier New" panose="02070309020205020404" pitchFamily="49" charset="0"/>
              </a:rPr>
              <a:t>x0</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err="1">
                <a:solidFill>
                  <a:srgbClr val="000000"/>
                </a:solidFill>
                <a:latin typeface="Courier New" panose="02070309020205020404" pitchFamily="49" charset="0"/>
                <a:cs typeface="Courier New" panose="02070309020205020404" pitchFamily="49" charset="0"/>
              </a:rPr>
              <a:t>hello_str</a:t>
            </a:r>
            <a:endParaRPr lang="en-US" sz="1800" b="1" i="1" dirty="0">
              <a:solidFill>
                <a:srgbClr val="000000"/>
              </a:solidFill>
              <a:latin typeface="Courier New" panose="02070309020205020404" pitchFamily="49" charset="0"/>
              <a:cs typeface="Courier New" panose="02070309020205020404" pitchFamily="49" charset="0"/>
            </a:endParaRPr>
          </a:p>
          <a:p>
            <a:pPr marL="0" indent="0">
              <a:spcBef>
                <a:spcPts val="0"/>
              </a:spcBef>
              <a:buNone/>
            </a:pPr>
            <a:r>
              <a:rPr lang="en-US" sz="1800" dirty="0">
                <a:solidFill>
                  <a:srgbClr val="000000"/>
                </a:solidFill>
                <a:latin typeface="Courier New" panose="02070309020205020404" pitchFamily="49" charset="0"/>
                <a:cs typeface="Courier New" panose="02070309020205020404" pitchFamily="49" charset="0"/>
              </a:rPr>
              <a:t>  </a:t>
            </a:r>
            <a:r>
              <a:rPr lang="en-US" sz="1800" b="1" dirty="0">
                <a:solidFill>
                  <a:srgbClr val="7F007F"/>
                </a:solidFill>
                <a:latin typeface="Courier New" panose="02070309020205020404" pitchFamily="49" charset="0"/>
                <a:cs typeface="Courier New" panose="02070309020205020404" pitchFamily="49" charset="0"/>
              </a:rPr>
              <a:t>bl</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printf</a:t>
            </a:r>
            <a:endParaRPr lang="en-US" sz="1800" b="1" dirty="0">
              <a:solidFill>
                <a:srgbClr val="000000"/>
              </a:solidFill>
              <a:latin typeface="Courier New" panose="02070309020205020404" pitchFamily="49" charset="0"/>
              <a:cs typeface="Courier New" panose="02070309020205020404" pitchFamily="49" charset="0"/>
            </a:endParaRPr>
          </a:p>
          <a:p>
            <a:pPr marL="0" indent="0">
              <a:spcBef>
                <a:spcPts val="0"/>
              </a:spcBef>
              <a:buNone/>
            </a:pPr>
            <a:r>
              <a:rPr lang="en-US" sz="1800" dirty="0">
                <a:solidFill>
                  <a:srgbClr val="000000"/>
                </a:solidFill>
                <a:latin typeface="Courier New" panose="02070309020205020404" pitchFamily="49" charset="0"/>
                <a:cs typeface="Courier New" panose="02070309020205020404" pitchFamily="49" charset="0"/>
              </a:rPr>
              <a:t>  </a:t>
            </a:r>
            <a:r>
              <a:rPr lang="en-US" sz="1800" b="1" dirty="0">
                <a:solidFill>
                  <a:srgbClr val="7F007F"/>
                </a:solidFill>
                <a:latin typeface="Courier New" panose="02070309020205020404" pitchFamily="49" charset="0"/>
                <a:cs typeface="Courier New" panose="02070309020205020404" pitchFamily="49" charset="0"/>
              </a:rPr>
              <a:t>mov     x0, #0      /* status := 0 */</a:t>
            </a:r>
          </a:p>
          <a:p>
            <a:pPr marL="0" indent="0">
              <a:spcBef>
                <a:spcPts val="0"/>
              </a:spcBef>
              <a:buNone/>
            </a:pPr>
            <a:r>
              <a:rPr lang="en-US" sz="1800" b="1" dirty="0">
                <a:solidFill>
                  <a:srgbClr val="7F007F"/>
                </a:solidFill>
                <a:latin typeface="Courier New" panose="02070309020205020404" pitchFamily="49" charset="0"/>
                <a:cs typeface="Courier New" panose="02070309020205020404" pitchFamily="49" charset="0"/>
              </a:rPr>
              <a:t>  mov     w8, #93     /* exit is </a:t>
            </a:r>
            <a:r>
              <a:rPr lang="en-US" sz="1800" b="1" dirty="0" err="1">
                <a:solidFill>
                  <a:srgbClr val="7F007F"/>
                </a:solidFill>
                <a:latin typeface="Courier New" panose="02070309020205020404" pitchFamily="49" charset="0"/>
                <a:cs typeface="Courier New" panose="02070309020205020404" pitchFamily="49" charset="0"/>
              </a:rPr>
              <a:t>syscall</a:t>
            </a:r>
            <a:r>
              <a:rPr lang="en-US" sz="1800" b="1" dirty="0">
                <a:solidFill>
                  <a:srgbClr val="7F007F"/>
                </a:solidFill>
                <a:latin typeface="Courier New" panose="02070309020205020404" pitchFamily="49" charset="0"/>
                <a:cs typeface="Courier New" panose="02070309020205020404" pitchFamily="49" charset="0"/>
              </a:rPr>
              <a:t> #1 */</a:t>
            </a:r>
            <a:br>
              <a:rPr lang="en-US" sz="1800" b="1" dirty="0">
                <a:solidFill>
                  <a:srgbClr val="7F007F"/>
                </a:solidFill>
                <a:latin typeface="Courier New" panose="02070309020205020404" pitchFamily="49" charset="0"/>
                <a:cs typeface="Courier New" panose="02070309020205020404" pitchFamily="49" charset="0"/>
              </a:rPr>
            </a:br>
            <a:r>
              <a:rPr lang="en-US" sz="1800" b="1" dirty="0">
                <a:solidFill>
                  <a:srgbClr val="7F007F"/>
                </a:solidFill>
                <a:latin typeface="Courier New" panose="02070309020205020404" pitchFamily="49" charset="0"/>
                <a:cs typeface="Courier New" panose="02070309020205020404" pitchFamily="49" charset="0"/>
              </a:rPr>
              <a:t>  svc     #0          /* invoke </a:t>
            </a:r>
            <a:r>
              <a:rPr lang="en-US" sz="1800" b="1" dirty="0" err="1">
                <a:solidFill>
                  <a:srgbClr val="7F007F"/>
                </a:solidFill>
                <a:latin typeface="Courier New" panose="02070309020205020404" pitchFamily="49" charset="0"/>
                <a:cs typeface="Courier New" panose="02070309020205020404" pitchFamily="49" charset="0"/>
              </a:rPr>
              <a:t>syscall</a:t>
            </a:r>
            <a:r>
              <a:rPr lang="en-US" sz="1800" b="1" dirty="0">
                <a:solidFill>
                  <a:srgbClr val="7F007F"/>
                </a:solidFill>
                <a:latin typeface="Courier New" panose="02070309020205020404" pitchFamily="49" charset="0"/>
                <a:cs typeface="Courier New" panose="02070309020205020404" pitchFamily="49" charset="0"/>
              </a:rPr>
              <a:t> */</a:t>
            </a:r>
          </a:p>
          <a:p>
            <a:pPr marL="0" indent="0">
              <a:spcBef>
                <a:spcPts val="0"/>
              </a:spcBef>
              <a:buNone/>
            </a:pPr>
            <a:endParaRPr lang="en-US" sz="1800" b="1" i="1" dirty="0">
              <a:solidFill>
                <a:srgbClr val="0F0F7F"/>
              </a:solidFill>
              <a:latin typeface="Courier New" panose="02070309020205020404" pitchFamily="49" charset="0"/>
              <a:cs typeface="Courier New" panose="02070309020205020404" pitchFamily="49" charset="0"/>
            </a:endParaRPr>
          </a:p>
          <a:p>
            <a:pPr marL="0" indent="0">
              <a:spcBef>
                <a:spcPts val="0"/>
              </a:spcBef>
              <a:buNone/>
            </a:pP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a:solidFill>
                  <a:srgbClr val="000000"/>
                </a:solidFill>
                <a:latin typeface="Courier New" panose="02070309020205020404" pitchFamily="49" charset="0"/>
                <a:cs typeface="Courier New" panose="02070309020205020404" pitchFamily="49" charset="0"/>
              </a:rPr>
              <a:t>  </a:t>
            </a:r>
            <a:r>
              <a:rPr lang="en-US" sz="1800" b="1" dirty="0">
                <a:solidFill>
                  <a:srgbClr val="000000"/>
                </a:solidFill>
                <a:latin typeface="Courier New" panose="02070309020205020404" pitchFamily="49" charset="0"/>
                <a:cs typeface="Courier New" panose="02070309020205020404" pitchFamily="49" charset="0"/>
              </a:rPr>
              <a:t>.data</a:t>
            </a:r>
          </a:p>
          <a:p>
            <a:pPr marL="0" indent="0">
              <a:spcBef>
                <a:spcPts val="0"/>
              </a:spcBef>
              <a:buNone/>
            </a:pPr>
            <a:r>
              <a:rPr lang="en-US" sz="1800" dirty="0" err="1">
                <a:solidFill>
                  <a:srgbClr val="0000FF"/>
                </a:solidFill>
                <a:latin typeface="Courier New" panose="02070309020205020404" pitchFamily="49" charset="0"/>
                <a:cs typeface="Courier New" panose="02070309020205020404" pitchFamily="49" charset="0"/>
              </a:rPr>
              <a:t>hello_str</a:t>
            </a:r>
            <a:r>
              <a:rPr lang="en-US" sz="1800" dirty="0">
                <a:solidFill>
                  <a:srgbClr val="0000FF"/>
                </a:solidFill>
                <a:latin typeface="Courier New" panose="02070309020205020404" pitchFamily="49" charset="0"/>
                <a:cs typeface="Courier New" panose="02070309020205020404" pitchFamily="49" charset="0"/>
              </a:rPr>
              <a:t>:</a:t>
            </a:r>
          </a:p>
          <a:p>
            <a:pPr marL="0" indent="0">
              <a:spcBef>
                <a:spcPts val="0"/>
              </a:spcBef>
              <a:buNone/>
            </a:pPr>
            <a:r>
              <a:rPr lang="en-US" sz="1800" dirty="0">
                <a:solidFill>
                  <a:srgbClr val="000000"/>
                </a:solidFill>
                <a:latin typeface="Courier New" panose="02070309020205020404" pitchFamily="49" charset="0"/>
                <a:cs typeface="Courier New" panose="02070309020205020404" pitchFamily="49" charset="0"/>
              </a:rPr>
              <a:t>  </a:t>
            </a:r>
            <a:r>
              <a:rPr lang="en-US" sz="1800" b="1" dirty="0">
                <a:solidFill>
                  <a:srgbClr val="000000"/>
                </a:solidFill>
                <a:latin typeface="Courier New" panose="02070309020205020404" pitchFamily="49" charset="0"/>
                <a:cs typeface="Courier New" panose="02070309020205020404" pitchFamily="49" charset="0"/>
              </a:rPr>
              <a:t>.ascii </a:t>
            </a:r>
            <a:r>
              <a:rPr lang="en-US" sz="1800" b="1" dirty="0">
                <a:solidFill>
                  <a:srgbClr val="0000FF"/>
                </a:solidFill>
                <a:latin typeface="Courier New" panose="02070309020205020404" pitchFamily="49" charset="0"/>
                <a:cs typeface="Courier New" panose="02070309020205020404" pitchFamily="49" charset="0"/>
              </a:rPr>
              <a:t>"Hello World!\n\0"</a:t>
            </a:r>
          </a:p>
          <a:p>
            <a:pPr marL="0" indent="0">
              <a:spcBef>
                <a:spcPts val="0"/>
              </a:spcBef>
              <a:buNone/>
            </a:pPr>
            <a:r>
              <a:rPr lang="en-US" sz="1800" dirty="0">
                <a:solidFill>
                  <a:srgbClr val="000000"/>
                </a:solidFill>
                <a:latin typeface="Courier New" panose="02070309020205020404" pitchFamily="49" charset="0"/>
                <a:cs typeface="Courier New" panose="02070309020205020404" pitchFamily="49" charset="0"/>
              </a:rPr>
              <a:t>  </a:t>
            </a:r>
            <a:r>
              <a:rPr lang="en-US" sz="1800" b="1" dirty="0">
                <a:solidFill>
                  <a:srgbClr val="000000"/>
                </a:solidFill>
                <a:latin typeface="Courier New" panose="02070309020205020404" pitchFamily="49" charset="0"/>
                <a:cs typeface="Courier New" panose="02070309020205020404" pitchFamily="49" charset="0"/>
              </a:rPr>
              <a:t>.end</a:t>
            </a:r>
            <a:endParaRPr lang="en-US"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97092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26CAD-DD86-4BEA-89ED-38DFABE4B99D}"/>
              </a:ext>
            </a:extLst>
          </p:cNvPr>
          <p:cNvSpPr>
            <a:spLocks noGrp="1"/>
          </p:cNvSpPr>
          <p:nvPr>
            <p:ph type="title"/>
          </p:nvPr>
        </p:nvSpPr>
        <p:spPr/>
        <p:txBody>
          <a:bodyPr/>
          <a:lstStyle/>
          <a:p>
            <a:r>
              <a:rPr lang="en-US" dirty="0"/>
              <a:t>Calling </a:t>
            </a:r>
            <a:r>
              <a:rPr lang="en-US" dirty="0" err="1"/>
              <a:t>printf</a:t>
            </a:r>
            <a:r>
              <a:rPr lang="en-US" dirty="0"/>
              <a:t>() Example #2</a:t>
            </a:r>
          </a:p>
        </p:txBody>
      </p:sp>
      <p:sp>
        <p:nvSpPr>
          <p:cNvPr id="3" name="Content Placeholder 2">
            <a:extLst>
              <a:ext uri="{FF2B5EF4-FFF2-40B4-BE49-F238E27FC236}">
                <a16:creationId xmlns:a16="http://schemas.microsoft.com/office/drawing/2014/main" id="{7B179D5D-3320-4A9B-A3AD-0CFC8C2C4D3E}"/>
              </a:ext>
            </a:extLst>
          </p:cNvPr>
          <p:cNvSpPr>
            <a:spLocks noGrp="1"/>
          </p:cNvSpPr>
          <p:nvPr>
            <p:ph idx="1"/>
          </p:nvPr>
        </p:nvSpPr>
        <p:spPr>
          <a:xfrm>
            <a:off x="628650" y="1597025"/>
            <a:ext cx="7886700" cy="4351338"/>
          </a:xfrm>
        </p:spPr>
        <p:txBody>
          <a:bodyPr>
            <a:noAutofit/>
          </a:bodyPr>
          <a:lstStyle/>
          <a:p>
            <a:pPr marL="0" indent="0">
              <a:spcBef>
                <a:spcPts val="0"/>
              </a:spcBef>
              <a:buNone/>
            </a:pPr>
            <a:r>
              <a:rPr lang="en-US" sz="1800" dirty="0">
                <a:solidFill>
                  <a:srgbClr val="000000"/>
                </a:solidFill>
                <a:latin typeface="Courier New" panose="02070309020205020404" pitchFamily="49" charset="0"/>
                <a:cs typeface="Courier New" panose="02070309020205020404" pitchFamily="49" charset="0"/>
              </a:rPr>
              <a:t>  </a:t>
            </a:r>
            <a:r>
              <a:rPr lang="en-US" sz="1800" b="1" dirty="0">
                <a:solidFill>
                  <a:srgbClr val="000000"/>
                </a:solidFill>
                <a:latin typeface="Courier New" panose="02070309020205020404" pitchFamily="49" charset="0"/>
                <a:cs typeface="Courier New" panose="02070309020205020404" pitchFamily="49" charset="0"/>
              </a:rPr>
              <a:t>.text</a:t>
            </a:r>
          </a:p>
          <a:p>
            <a:pPr marL="0" indent="0">
              <a:spcBef>
                <a:spcPts val="0"/>
              </a:spcBef>
              <a:buNone/>
            </a:pPr>
            <a:r>
              <a:rPr lang="en-US" sz="1800" dirty="0">
                <a:solidFill>
                  <a:srgbClr val="000000"/>
                </a:solidFill>
                <a:latin typeface="Courier New" panose="02070309020205020404" pitchFamily="49" charset="0"/>
                <a:cs typeface="Courier New" panose="02070309020205020404" pitchFamily="49" charset="0"/>
              </a:rPr>
              <a:t>  </a:t>
            </a:r>
            <a:r>
              <a:rPr lang="en-US" sz="1800" b="1" dirty="0">
                <a:solidFill>
                  <a:srgbClr val="000000"/>
                </a:solidFill>
                <a:latin typeface="Courier New" panose="02070309020205020404" pitchFamily="49" charset="0"/>
                <a:cs typeface="Courier New" panose="02070309020205020404" pitchFamily="49" charset="0"/>
              </a:rPr>
              <a:t>.global _start</a:t>
            </a:r>
          </a:p>
          <a:p>
            <a:pPr marL="0" indent="0">
              <a:spcBef>
                <a:spcPts val="0"/>
              </a:spcBef>
              <a:buNone/>
            </a:pPr>
            <a:r>
              <a:rPr lang="en-US" sz="1800" dirty="0">
                <a:solidFill>
                  <a:srgbClr val="000000"/>
                </a:solidFill>
                <a:latin typeface="Courier New" panose="02070309020205020404" pitchFamily="49" charset="0"/>
                <a:cs typeface="Courier New" panose="02070309020205020404" pitchFamily="49" charset="0"/>
              </a:rPr>
              <a:t>  </a:t>
            </a:r>
            <a:r>
              <a:rPr lang="en-US" sz="1800" b="1" dirty="0">
                <a:solidFill>
                  <a:srgbClr val="000000"/>
                </a:solidFill>
                <a:latin typeface="Courier New" panose="02070309020205020404" pitchFamily="49" charset="0"/>
                <a:cs typeface="Courier New" panose="02070309020205020404" pitchFamily="49" charset="0"/>
              </a:rPr>
              <a:t>.extern </a:t>
            </a:r>
            <a:r>
              <a:rPr lang="en-US" sz="1800" b="1" dirty="0" err="1">
                <a:solidFill>
                  <a:srgbClr val="000000"/>
                </a:solidFill>
                <a:latin typeface="Courier New" panose="02070309020205020404" pitchFamily="49" charset="0"/>
                <a:cs typeface="Courier New" panose="02070309020205020404" pitchFamily="49" charset="0"/>
              </a:rPr>
              <a:t>printf</a:t>
            </a:r>
            <a:endParaRPr lang="en-US" sz="1800" b="1" dirty="0">
              <a:solidFill>
                <a:srgbClr val="000000"/>
              </a:solidFill>
              <a:latin typeface="Courier New" panose="02070309020205020404" pitchFamily="49" charset="0"/>
              <a:cs typeface="Courier New" panose="02070309020205020404" pitchFamily="49" charset="0"/>
            </a:endParaRPr>
          </a:p>
          <a:p>
            <a:pPr marL="0" indent="0">
              <a:spcBef>
                <a:spcPts val="0"/>
              </a:spcBef>
              <a:buNone/>
            </a:pP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a:solidFill>
                  <a:srgbClr val="0000FF"/>
                </a:solidFill>
                <a:latin typeface="Courier New" panose="02070309020205020404" pitchFamily="49" charset="0"/>
                <a:cs typeface="Courier New" panose="02070309020205020404" pitchFamily="49" charset="0"/>
              </a:rPr>
              <a:t>_start:</a:t>
            </a:r>
          </a:p>
          <a:p>
            <a:pPr marL="0" indent="0">
              <a:spcBef>
                <a:spcPts val="0"/>
              </a:spcBef>
              <a:buNone/>
            </a:pPr>
            <a:r>
              <a:rPr lang="en-US" sz="1800" dirty="0">
                <a:solidFill>
                  <a:srgbClr val="000000"/>
                </a:solidFill>
                <a:latin typeface="Courier New" panose="02070309020205020404" pitchFamily="49" charset="0"/>
                <a:cs typeface="Courier New" panose="02070309020205020404" pitchFamily="49" charset="0"/>
              </a:rPr>
              <a:t>  </a:t>
            </a:r>
            <a:r>
              <a:rPr lang="en-US" sz="1800" b="1" dirty="0">
                <a:solidFill>
                  <a:srgbClr val="000000"/>
                </a:solidFill>
                <a:latin typeface="Courier New" panose="02070309020205020404" pitchFamily="49" charset="0"/>
                <a:cs typeface="Courier New" panose="02070309020205020404" pitchFamily="49" charset="0"/>
              </a:rPr>
              <a:t>.global </a:t>
            </a:r>
            <a:r>
              <a:rPr lang="en-US" sz="1800" b="1" dirty="0" err="1">
                <a:solidFill>
                  <a:srgbClr val="000000"/>
                </a:solidFill>
                <a:latin typeface="Courier New" panose="02070309020205020404" pitchFamily="49" charset="0"/>
                <a:cs typeface="Courier New" panose="02070309020205020404" pitchFamily="49" charset="0"/>
              </a:rPr>
              <a:t>hello_world</a:t>
            </a:r>
            <a:r>
              <a:rPr lang="en-US" sz="1800" b="1" dirty="0">
                <a:solidFill>
                  <a:srgbClr val="000000"/>
                </a:solidFill>
                <a:latin typeface="Courier New" panose="02070309020205020404" pitchFamily="49" charset="0"/>
                <a:cs typeface="Courier New" panose="02070309020205020404" pitchFamily="49" charset="0"/>
              </a:rPr>
              <a:t>   // why global?</a:t>
            </a:r>
          </a:p>
          <a:p>
            <a:pPr marL="0" indent="0">
              <a:spcBef>
                <a:spcPts val="0"/>
              </a:spcBef>
              <a:buNone/>
            </a:pPr>
            <a:r>
              <a:rPr lang="en-US" sz="1800" dirty="0" err="1">
                <a:solidFill>
                  <a:srgbClr val="0000FF"/>
                </a:solidFill>
                <a:latin typeface="Courier New" panose="02070309020205020404" pitchFamily="49" charset="0"/>
                <a:cs typeface="Courier New" panose="02070309020205020404" pitchFamily="49" charset="0"/>
              </a:rPr>
              <a:t>hello_world</a:t>
            </a:r>
            <a:r>
              <a:rPr lang="en-US" sz="1800" dirty="0">
                <a:solidFill>
                  <a:srgbClr val="0000FF"/>
                </a:solidFill>
                <a:latin typeface="Courier New" panose="02070309020205020404" pitchFamily="49" charset="0"/>
                <a:cs typeface="Courier New" panose="02070309020205020404" pitchFamily="49" charset="0"/>
              </a:rPr>
              <a:t>:</a:t>
            </a:r>
          </a:p>
          <a:p>
            <a:pPr marL="0" indent="0">
              <a:spcBef>
                <a:spcPts val="0"/>
              </a:spcBef>
              <a:buNone/>
            </a:pPr>
            <a:r>
              <a:rPr lang="en-US" sz="1800" dirty="0">
                <a:solidFill>
                  <a:srgbClr val="000000"/>
                </a:solidFill>
                <a:latin typeface="Courier New" panose="02070309020205020404" pitchFamily="49" charset="0"/>
                <a:cs typeface="Courier New" panose="02070309020205020404" pitchFamily="49" charset="0"/>
              </a:rPr>
              <a:t>  </a:t>
            </a:r>
            <a:r>
              <a:rPr lang="en-US" sz="1800" b="1" dirty="0" err="1">
                <a:solidFill>
                  <a:srgbClr val="7F007F"/>
                </a:solidFill>
                <a:latin typeface="Courier New" panose="02070309020205020404" pitchFamily="49" charset="0"/>
                <a:cs typeface="Courier New" panose="02070309020205020404" pitchFamily="49" charset="0"/>
              </a:rPr>
              <a:t>ldr</a:t>
            </a:r>
            <a:r>
              <a:rPr lang="en-US" sz="1800" b="1" dirty="0">
                <a:solidFill>
                  <a:srgbClr val="000000"/>
                </a:solidFill>
                <a:latin typeface="Courier New" panose="02070309020205020404" pitchFamily="49" charset="0"/>
                <a:cs typeface="Courier New" panose="02070309020205020404" pitchFamily="49" charset="0"/>
              </a:rPr>
              <a:t> </a:t>
            </a:r>
            <a:r>
              <a:rPr lang="en-US" sz="1800" b="1" i="1" dirty="0">
                <a:solidFill>
                  <a:srgbClr val="0F0F7F"/>
                </a:solidFill>
                <a:latin typeface="Courier New" panose="02070309020205020404" pitchFamily="49" charset="0"/>
                <a:cs typeface="Courier New" panose="02070309020205020404" pitchFamily="49" charset="0"/>
              </a:rPr>
              <a:t>x0</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err="1">
                <a:solidFill>
                  <a:srgbClr val="000000"/>
                </a:solidFill>
                <a:latin typeface="Courier New" panose="02070309020205020404" pitchFamily="49" charset="0"/>
                <a:cs typeface="Courier New" panose="02070309020205020404" pitchFamily="49" charset="0"/>
              </a:rPr>
              <a:t>hello_str</a:t>
            </a:r>
            <a:endParaRPr lang="en-US" sz="1800" b="1" i="1" dirty="0">
              <a:solidFill>
                <a:srgbClr val="000000"/>
              </a:solidFill>
              <a:latin typeface="Courier New" panose="02070309020205020404" pitchFamily="49" charset="0"/>
              <a:cs typeface="Courier New" panose="02070309020205020404" pitchFamily="49" charset="0"/>
            </a:endParaRPr>
          </a:p>
          <a:p>
            <a:pPr marL="0" indent="0">
              <a:spcBef>
                <a:spcPts val="0"/>
              </a:spcBef>
              <a:buNone/>
            </a:pPr>
            <a:r>
              <a:rPr lang="en-US" sz="1800" dirty="0">
                <a:solidFill>
                  <a:srgbClr val="000000"/>
                </a:solidFill>
                <a:latin typeface="Courier New" panose="02070309020205020404" pitchFamily="49" charset="0"/>
                <a:cs typeface="Courier New" panose="02070309020205020404" pitchFamily="49" charset="0"/>
              </a:rPr>
              <a:t>  </a:t>
            </a:r>
            <a:r>
              <a:rPr lang="en-US" sz="1800" b="1" dirty="0">
                <a:solidFill>
                  <a:srgbClr val="7F007F"/>
                </a:solidFill>
                <a:latin typeface="Courier New" panose="02070309020205020404" pitchFamily="49" charset="0"/>
                <a:cs typeface="Courier New" panose="02070309020205020404" pitchFamily="49" charset="0"/>
              </a:rPr>
              <a:t>mov x1, #4</a:t>
            </a:r>
            <a:endParaRPr lang="en-US" sz="1800" b="1" i="1" dirty="0">
              <a:solidFill>
                <a:srgbClr val="000000"/>
              </a:solidFill>
              <a:latin typeface="Courier New" panose="02070309020205020404" pitchFamily="49" charset="0"/>
              <a:cs typeface="Courier New" panose="02070309020205020404" pitchFamily="49" charset="0"/>
            </a:endParaRPr>
          </a:p>
          <a:p>
            <a:pPr marL="0" indent="0">
              <a:spcBef>
                <a:spcPts val="0"/>
              </a:spcBef>
              <a:buNone/>
            </a:pPr>
            <a:r>
              <a:rPr lang="en-US" sz="1800" dirty="0">
                <a:solidFill>
                  <a:srgbClr val="000000"/>
                </a:solidFill>
                <a:latin typeface="Courier New" panose="02070309020205020404" pitchFamily="49" charset="0"/>
                <a:cs typeface="Courier New" panose="02070309020205020404" pitchFamily="49" charset="0"/>
              </a:rPr>
              <a:t>  </a:t>
            </a:r>
            <a:r>
              <a:rPr lang="en-US" sz="1800" b="1" dirty="0">
                <a:solidFill>
                  <a:srgbClr val="7F007F"/>
                </a:solidFill>
                <a:latin typeface="Courier New" panose="02070309020205020404" pitchFamily="49" charset="0"/>
                <a:cs typeface="Courier New" panose="02070309020205020404" pitchFamily="49" charset="0"/>
              </a:rPr>
              <a:t>bl</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printf</a:t>
            </a:r>
            <a:endParaRPr lang="en-US" sz="1800" b="1" dirty="0">
              <a:solidFill>
                <a:srgbClr val="000000"/>
              </a:solidFill>
              <a:latin typeface="Courier New" panose="02070309020205020404" pitchFamily="49" charset="0"/>
              <a:cs typeface="Courier New" panose="02070309020205020404" pitchFamily="49" charset="0"/>
            </a:endParaRPr>
          </a:p>
          <a:p>
            <a:pPr marL="0" indent="0">
              <a:spcBef>
                <a:spcPts val="0"/>
              </a:spcBef>
              <a:buNone/>
            </a:pPr>
            <a:r>
              <a:rPr lang="en-US" sz="1800" dirty="0">
                <a:solidFill>
                  <a:srgbClr val="000000"/>
                </a:solidFill>
                <a:latin typeface="Courier New" panose="02070309020205020404" pitchFamily="49" charset="0"/>
                <a:cs typeface="Courier New" panose="02070309020205020404" pitchFamily="49" charset="0"/>
              </a:rPr>
              <a:t>  </a:t>
            </a:r>
            <a:r>
              <a:rPr lang="en-US" sz="1800" b="1" dirty="0">
                <a:solidFill>
                  <a:srgbClr val="7F007F"/>
                </a:solidFill>
                <a:latin typeface="Courier New" panose="02070309020205020404" pitchFamily="49" charset="0"/>
                <a:cs typeface="Courier New" panose="02070309020205020404" pitchFamily="49" charset="0"/>
              </a:rPr>
              <a:t>mov     x0, #0      /* status := 0 */</a:t>
            </a:r>
          </a:p>
          <a:p>
            <a:pPr marL="0" indent="0">
              <a:spcBef>
                <a:spcPts val="0"/>
              </a:spcBef>
              <a:buNone/>
            </a:pPr>
            <a:r>
              <a:rPr lang="en-US" sz="1800" b="1" dirty="0">
                <a:solidFill>
                  <a:srgbClr val="7F007F"/>
                </a:solidFill>
                <a:latin typeface="Courier New" panose="02070309020205020404" pitchFamily="49" charset="0"/>
                <a:cs typeface="Courier New" panose="02070309020205020404" pitchFamily="49" charset="0"/>
              </a:rPr>
              <a:t>  mov     w8, #93     /* exit is </a:t>
            </a:r>
            <a:r>
              <a:rPr lang="en-US" sz="1800" b="1" dirty="0" err="1">
                <a:solidFill>
                  <a:srgbClr val="7F007F"/>
                </a:solidFill>
                <a:latin typeface="Courier New" panose="02070309020205020404" pitchFamily="49" charset="0"/>
                <a:cs typeface="Courier New" panose="02070309020205020404" pitchFamily="49" charset="0"/>
              </a:rPr>
              <a:t>syscall</a:t>
            </a:r>
            <a:r>
              <a:rPr lang="en-US" sz="1800" b="1" dirty="0">
                <a:solidFill>
                  <a:srgbClr val="7F007F"/>
                </a:solidFill>
                <a:latin typeface="Courier New" panose="02070309020205020404" pitchFamily="49" charset="0"/>
                <a:cs typeface="Courier New" panose="02070309020205020404" pitchFamily="49" charset="0"/>
              </a:rPr>
              <a:t> #1 */</a:t>
            </a:r>
            <a:br>
              <a:rPr lang="en-US" sz="1800" b="1" dirty="0">
                <a:solidFill>
                  <a:srgbClr val="7F007F"/>
                </a:solidFill>
                <a:latin typeface="Courier New" panose="02070309020205020404" pitchFamily="49" charset="0"/>
                <a:cs typeface="Courier New" panose="02070309020205020404" pitchFamily="49" charset="0"/>
              </a:rPr>
            </a:br>
            <a:r>
              <a:rPr lang="en-US" sz="1800" b="1" dirty="0">
                <a:solidFill>
                  <a:srgbClr val="7F007F"/>
                </a:solidFill>
                <a:latin typeface="Courier New" panose="02070309020205020404" pitchFamily="49" charset="0"/>
                <a:cs typeface="Courier New" panose="02070309020205020404" pitchFamily="49" charset="0"/>
              </a:rPr>
              <a:t>  svc     #0          /* invoke </a:t>
            </a:r>
            <a:r>
              <a:rPr lang="en-US" sz="1800" b="1" dirty="0" err="1">
                <a:solidFill>
                  <a:srgbClr val="7F007F"/>
                </a:solidFill>
                <a:latin typeface="Courier New" panose="02070309020205020404" pitchFamily="49" charset="0"/>
                <a:cs typeface="Courier New" panose="02070309020205020404" pitchFamily="49" charset="0"/>
              </a:rPr>
              <a:t>syscall</a:t>
            </a:r>
            <a:r>
              <a:rPr lang="en-US" sz="1800" b="1" dirty="0">
                <a:solidFill>
                  <a:srgbClr val="7F007F"/>
                </a:solidFill>
                <a:latin typeface="Courier New" panose="02070309020205020404" pitchFamily="49" charset="0"/>
                <a:cs typeface="Courier New" panose="02070309020205020404" pitchFamily="49" charset="0"/>
              </a:rPr>
              <a:t> */</a:t>
            </a:r>
          </a:p>
          <a:p>
            <a:pPr marL="0" indent="0">
              <a:spcBef>
                <a:spcPts val="0"/>
              </a:spcBef>
              <a:buNone/>
            </a:pPr>
            <a:endParaRPr lang="en-US" sz="1800" b="1" i="1" dirty="0">
              <a:solidFill>
                <a:srgbClr val="0F0F7F"/>
              </a:solidFill>
              <a:latin typeface="Courier New" panose="02070309020205020404" pitchFamily="49" charset="0"/>
              <a:cs typeface="Courier New" panose="02070309020205020404" pitchFamily="49" charset="0"/>
            </a:endParaRPr>
          </a:p>
          <a:p>
            <a:pPr marL="0" indent="0">
              <a:spcBef>
                <a:spcPts val="0"/>
              </a:spcBef>
              <a:buNone/>
            </a:pP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a:solidFill>
                  <a:srgbClr val="000000"/>
                </a:solidFill>
                <a:latin typeface="Courier New" panose="02070309020205020404" pitchFamily="49" charset="0"/>
                <a:cs typeface="Courier New" panose="02070309020205020404" pitchFamily="49" charset="0"/>
              </a:rPr>
              <a:t>  </a:t>
            </a:r>
            <a:r>
              <a:rPr lang="en-US" sz="1800" b="1" dirty="0">
                <a:solidFill>
                  <a:srgbClr val="000000"/>
                </a:solidFill>
                <a:latin typeface="Courier New" panose="02070309020205020404" pitchFamily="49" charset="0"/>
                <a:cs typeface="Courier New" panose="02070309020205020404" pitchFamily="49" charset="0"/>
              </a:rPr>
              <a:t>.data</a:t>
            </a:r>
          </a:p>
          <a:p>
            <a:pPr marL="0" indent="0">
              <a:spcBef>
                <a:spcPts val="0"/>
              </a:spcBef>
              <a:buNone/>
            </a:pPr>
            <a:r>
              <a:rPr lang="en-US" sz="1800" dirty="0" err="1">
                <a:solidFill>
                  <a:srgbClr val="0000FF"/>
                </a:solidFill>
                <a:latin typeface="Courier New" panose="02070309020205020404" pitchFamily="49" charset="0"/>
                <a:cs typeface="Courier New" panose="02070309020205020404" pitchFamily="49" charset="0"/>
              </a:rPr>
              <a:t>hello_str</a:t>
            </a:r>
            <a:r>
              <a:rPr lang="en-US" sz="1800" dirty="0">
                <a:solidFill>
                  <a:srgbClr val="0000FF"/>
                </a:solidFill>
                <a:latin typeface="Courier New" panose="02070309020205020404" pitchFamily="49" charset="0"/>
                <a:cs typeface="Courier New" panose="02070309020205020404" pitchFamily="49" charset="0"/>
              </a:rPr>
              <a:t>:</a:t>
            </a:r>
          </a:p>
          <a:p>
            <a:pPr marL="0" indent="0">
              <a:spcBef>
                <a:spcPts val="0"/>
              </a:spcBef>
              <a:buNone/>
            </a:pPr>
            <a:r>
              <a:rPr lang="en-US" sz="1800" dirty="0">
                <a:solidFill>
                  <a:srgbClr val="000000"/>
                </a:solidFill>
                <a:latin typeface="Courier New" panose="02070309020205020404" pitchFamily="49" charset="0"/>
                <a:cs typeface="Courier New" panose="02070309020205020404" pitchFamily="49" charset="0"/>
              </a:rPr>
              <a:t>  </a:t>
            </a:r>
            <a:r>
              <a:rPr lang="en-US" sz="1800" b="1" dirty="0">
                <a:solidFill>
                  <a:srgbClr val="000000"/>
                </a:solidFill>
                <a:latin typeface="Courier New" panose="02070309020205020404" pitchFamily="49" charset="0"/>
                <a:cs typeface="Courier New" panose="02070309020205020404" pitchFamily="49" charset="0"/>
              </a:rPr>
              <a:t>.ascii </a:t>
            </a:r>
            <a:r>
              <a:rPr lang="en-US" sz="1800" b="1" dirty="0">
                <a:solidFill>
                  <a:srgbClr val="0000FF"/>
                </a:solidFill>
                <a:latin typeface="Courier New" panose="02070309020205020404" pitchFamily="49" charset="0"/>
                <a:cs typeface="Courier New" panose="02070309020205020404" pitchFamily="49" charset="0"/>
              </a:rPr>
              <a:t>"Hello %d\n\0"</a:t>
            </a:r>
          </a:p>
          <a:p>
            <a:pPr marL="0" indent="0">
              <a:spcBef>
                <a:spcPts val="0"/>
              </a:spcBef>
              <a:buNone/>
            </a:pPr>
            <a:r>
              <a:rPr lang="en-US" sz="1800" dirty="0">
                <a:solidFill>
                  <a:srgbClr val="000000"/>
                </a:solidFill>
                <a:latin typeface="Courier New" panose="02070309020205020404" pitchFamily="49" charset="0"/>
                <a:cs typeface="Courier New" panose="02070309020205020404" pitchFamily="49" charset="0"/>
              </a:rPr>
              <a:t>  </a:t>
            </a:r>
            <a:r>
              <a:rPr lang="en-US" sz="1800" b="1" dirty="0">
                <a:solidFill>
                  <a:srgbClr val="000000"/>
                </a:solidFill>
                <a:latin typeface="Courier New" panose="02070309020205020404" pitchFamily="49" charset="0"/>
                <a:cs typeface="Courier New" panose="02070309020205020404" pitchFamily="49" charset="0"/>
              </a:rPr>
              <a:t>.end</a:t>
            </a:r>
            <a:endParaRPr lang="en-US"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97930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2D3A9-6E4A-4C98-AF1E-B24AB852185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0F30631-77CF-49CB-B608-0C2726439237}"/>
              </a:ext>
            </a:extLst>
          </p:cNvPr>
          <p:cNvSpPr>
            <a:spLocks noGrp="1"/>
          </p:cNvSpPr>
          <p:nvPr>
            <p:ph idx="1"/>
          </p:nvPr>
        </p:nvSpPr>
        <p:spPr/>
        <p:txBody>
          <a:bodyPr/>
          <a:lstStyle/>
          <a:p>
            <a:r>
              <a:rPr lang="en-US" dirty="0">
                <a:hlinkClick r:id="rId2"/>
              </a:rPr>
              <a:t>https://web.eecs.umich.edu/~prabal/teaching/resources/eecs373/Assembler.pdf</a:t>
            </a:r>
            <a:endParaRPr lang="en-US" dirty="0"/>
          </a:p>
          <a:p>
            <a:r>
              <a:rPr lang="en-US" dirty="0">
                <a:hlinkClick r:id="rId3"/>
              </a:rPr>
              <a:t>http://www.zap.org.au/elec2041-cdrom/gnutools/doc/gnu-assembler.pdf</a:t>
            </a:r>
            <a:endParaRPr lang="en-US" dirty="0"/>
          </a:p>
          <a:p>
            <a:endParaRPr lang="en-US" dirty="0"/>
          </a:p>
        </p:txBody>
      </p:sp>
    </p:spTree>
    <p:extLst>
      <p:ext uri="{BB962C8B-B14F-4D97-AF65-F5344CB8AC3E}">
        <p14:creationId xmlns:p14="http://schemas.microsoft.com/office/powerpoint/2010/main" val="3738186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4F090-9B16-4578-8A54-C4C9075ACA86}"/>
              </a:ext>
            </a:extLst>
          </p:cNvPr>
          <p:cNvSpPr>
            <a:spLocks noGrp="1"/>
          </p:cNvSpPr>
          <p:nvPr>
            <p:ph type="title"/>
          </p:nvPr>
        </p:nvSpPr>
        <p:spPr/>
        <p:txBody>
          <a:bodyPr>
            <a:normAutofit/>
          </a:bodyPr>
          <a:lstStyle/>
          <a:p>
            <a:r>
              <a:rPr lang="en-US" dirty="0"/>
              <a:t>Key Assembler Directives</a:t>
            </a:r>
          </a:p>
        </p:txBody>
      </p:sp>
      <p:sp>
        <p:nvSpPr>
          <p:cNvPr id="3" name="Content Placeholder 2">
            <a:extLst>
              <a:ext uri="{FF2B5EF4-FFF2-40B4-BE49-F238E27FC236}">
                <a16:creationId xmlns:a16="http://schemas.microsoft.com/office/drawing/2014/main" id="{9EE161EE-8221-4345-B632-D6EC40508D30}"/>
              </a:ext>
            </a:extLst>
          </p:cNvPr>
          <p:cNvSpPr>
            <a:spLocks noGrp="1"/>
          </p:cNvSpPr>
          <p:nvPr>
            <p:ph idx="1"/>
          </p:nvPr>
        </p:nvSpPr>
        <p:spPr/>
        <p:txBody>
          <a:bodyPr>
            <a:normAutofit fontScale="92500" lnSpcReduction="10000"/>
          </a:bodyPr>
          <a:lstStyle/>
          <a:p>
            <a:r>
              <a:rPr lang="en-US" i="1" dirty="0"/>
              <a:t>.text subsection</a:t>
            </a:r>
          </a:p>
          <a:p>
            <a:pPr lvl="1"/>
            <a:r>
              <a:rPr lang="en-US" dirty="0"/>
              <a:t>Begin assembling the following statements onto the end of the text subsection numbered </a:t>
            </a:r>
            <a:r>
              <a:rPr lang="en-US" i="1" dirty="0"/>
              <a:t>subsection</a:t>
            </a:r>
          </a:p>
          <a:p>
            <a:pPr lvl="1"/>
            <a:r>
              <a:rPr lang="en-US" dirty="0"/>
              <a:t>Multiple declarations of </a:t>
            </a:r>
            <a:r>
              <a:rPr lang="en-US" i="1" dirty="0"/>
              <a:t>.text subsection </a:t>
            </a:r>
            <a:r>
              <a:rPr lang="en-US" dirty="0"/>
              <a:t>are allowed</a:t>
            </a:r>
          </a:p>
          <a:p>
            <a:pPr lvl="1"/>
            <a:r>
              <a:rPr lang="en-US" dirty="0"/>
              <a:t>If subsection is omitted, subsection number zero is used</a:t>
            </a:r>
          </a:p>
          <a:p>
            <a:r>
              <a:rPr lang="en-US" i="1" dirty="0"/>
              <a:t>.data </a:t>
            </a:r>
          </a:p>
          <a:p>
            <a:pPr lvl="1"/>
            <a:r>
              <a:rPr lang="en-US" dirty="0"/>
              <a:t>Begin assembling code into the .data section</a:t>
            </a:r>
          </a:p>
          <a:p>
            <a:r>
              <a:rPr lang="en-US" i="1" dirty="0"/>
              <a:t>.</a:t>
            </a:r>
            <a:r>
              <a:rPr lang="en-US" i="1" dirty="0" err="1"/>
              <a:t>bss</a:t>
            </a:r>
            <a:r>
              <a:rPr lang="en-US" i="1" dirty="0"/>
              <a:t> </a:t>
            </a:r>
          </a:p>
          <a:p>
            <a:pPr lvl="1"/>
            <a:r>
              <a:rPr lang="en-US" dirty="0"/>
              <a:t>This directive switches to the .</a:t>
            </a:r>
            <a:r>
              <a:rPr lang="en-US" dirty="0" err="1"/>
              <a:t>bss</a:t>
            </a:r>
            <a:r>
              <a:rPr lang="en-US" dirty="0"/>
              <a:t> section</a:t>
            </a:r>
          </a:p>
          <a:p>
            <a:r>
              <a:rPr lang="en-US" i="1" dirty="0"/>
              <a:t>.end</a:t>
            </a:r>
          </a:p>
          <a:p>
            <a:pPr lvl="1"/>
            <a:r>
              <a:rPr lang="en-US" dirty="0"/>
              <a:t>marks the end of the assembly file</a:t>
            </a:r>
          </a:p>
          <a:p>
            <a:pPr lvl="1"/>
            <a:r>
              <a:rPr lang="en-US" dirty="0"/>
              <a:t>The assembler does not process anything in the file past this</a:t>
            </a:r>
          </a:p>
          <a:p>
            <a:endParaRPr lang="en-US" dirty="0"/>
          </a:p>
        </p:txBody>
      </p:sp>
    </p:spTree>
    <p:extLst>
      <p:ext uri="{BB962C8B-B14F-4D97-AF65-F5344CB8AC3E}">
        <p14:creationId xmlns:p14="http://schemas.microsoft.com/office/powerpoint/2010/main" val="1840587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4F090-9B16-4578-8A54-C4C9075ACA86}"/>
              </a:ext>
            </a:extLst>
          </p:cNvPr>
          <p:cNvSpPr>
            <a:spLocks noGrp="1"/>
          </p:cNvSpPr>
          <p:nvPr>
            <p:ph type="title"/>
          </p:nvPr>
        </p:nvSpPr>
        <p:spPr/>
        <p:txBody>
          <a:bodyPr>
            <a:normAutofit/>
          </a:bodyPr>
          <a:lstStyle/>
          <a:p>
            <a:r>
              <a:rPr lang="en-US" dirty="0"/>
              <a:t>Symbols (Visibility)</a:t>
            </a:r>
          </a:p>
        </p:txBody>
      </p:sp>
      <p:sp>
        <p:nvSpPr>
          <p:cNvPr id="3" name="Content Placeholder 2">
            <a:extLst>
              <a:ext uri="{FF2B5EF4-FFF2-40B4-BE49-F238E27FC236}">
                <a16:creationId xmlns:a16="http://schemas.microsoft.com/office/drawing/2014/main" id="{9EE161EE-8221-4345-B632-D6EC40508D30}"/>
              </a:ext>
            </a:extLst>
          </p:cNvPr>
          <p:cNvSpPr>
            <a:spLocks noGrp="1"/>
          </p:cNvSpPr>
          <p:nvPr>
            <p:ph idx="1"/>
          </p:nvPr>
        </p:nvSpPr>
        <p:spPr/>
        <p:txBody>
          <a:bodyPr>
            <a:normAutofit fontScale="92500" lnSpcReduction="20000"/>
          </a:bodyPr>
          <a:lstStyle/>
          <a:p>
            <a:r>
              <a:rPr lang="en-US" dirty="0"/>
              <a:t>.global </a:t>
            </a:r>
            <a:r>
              <a:rPr lang="en-US" i="1" dirty="0"/>
              <a:t>[symbol, …, symbol]</a:t>
            </a:r>
            <a:r>
              <a:rPr lang="en-US" dirty="0"/>
              <a:t>, .</a:t>
            </a:r>
            <a:r>
              <a:rPr lang="en-US" dirty="0" err="1"/>
              <a:t>globl</a:t>
            </a:r>
            <a:r>
              <a:rPr lang="en-US" dirty="0"/>
              <a:t> </a:t>
            </a:r>
            <a:r>
              <a:rPr lang="en-US" i="1" dirty="0"/>
              <a:t>[symbol, …, symbol]</a:t>
            </a:r>
          </a:p>
          <a:p>
            <a:pPr lvl="1"/>
            <a:r>
              <a:rPr lang="en-US" dirty="0"/>
              <a:t>Global symbol</a:t>
            </a:r>
          </a:p>
          <a:p>
            <a:pPr lvl="1"/>
            <a:r>
              <a:rPr lang="en-US" dirty="0"/>
              <a:t>Makes  symbol visible to </a:t>
            </a:r>
            <a:r>
              <a:rPr lang="en-US" dirty="0" err="1"/>
              <a:t>ld</a:t>
            </a:r>
            <a:r>
              <a:rPr lang="en-US" dirty="0"/>
              <a:t>, its value is made available to other partial programs that are linked with it</a:t>
            </a:r>
          </a:p>
          <a:p>
            <a:pPr lvl="8"/>
            <a:endParaRPr lang="en-US" dirty="0"/>
          </a:p>
          <a:p>
            <a:r>
              <a:rPr lang="en-US" dirty="0"/>
              <a:t>.local </a:t>
            </a:r>
            <a:r>
              <a:rPr lang="en-US" i="1" dirty="0"/>
              <a:t>[symbol, …, symbol]</a:t>
            </a:r>
          </a:p>
          <a:p>
            <a:pPr lvl="1"/>
            <a:r>
              <a:rPr lang="en-US" dirty="0"/>
              <a:t>Local Symbol</a:t>
            </a:r>
          </a:p>
          <a:p>
            <a:pPr lvl="1"/>
            <a:r>
              <a:rPr lang="en-US" dirty="0"/>
              <a:t>Marks each symbol in list as a local symbol so that it is not externally visible, not used to build the executable</a:t>
            </a:r>
          </a:p>
          <a:p>
            <a:pPr lvl="8"/>
            <a:endParaRPr lang="en-US" dirty="0"/>
          </a:p>
          <a:p>
            <a:r>
              <a:rPr lang="en-US" dirty="0"/>
              <a:t>.extern </a:t>
            </a:r>
            <a:r>
              <a:rPr lang="en-US" i="1" dirty="0"/>
              <a:t>[symbol, …, symbol]</a:t>
            </a:r>
            <a:endParaRPr lang="en-US" dirty="0"/>
          </a:p>
          <a:p>
            <a:pPr lvl="1"/>
            <a:r>
              <a:rPr lang="en-US" dirty="0"/>
              <a:t>External symbol</a:t>
            </a:r>
          </a:p>
          <a:p>
            <a:pPr lvl="1"/>
            <a:r>
              <a:rPr lang="en-US" dirty="0"/>
              <a:t>Assembler treats all undefined symbols as external</a:t>
            </a:r>
          </a:p>
          <a:p>
            <a:pPr lvl="1"/>
            <a:endParaRPr lang="en-US" dirty="0"/>
          </a:p>
          <a:p>
            <a:pPr marL="0" indent="0">
              <a:buNone/>
            </a:pPr>
            <a:endParaRPr lang="en-US" dirty="0"/>
          </a:p>
          <a:p>
            <a:endParaRPr lang="en-US" dirty="0"/>
          </a:p>
        </p:txBody>
      </p:sp>
    </p:spTree>
    <p:extLst>
      <p:ext uri="{BB962C8B-B14F-4D97-AF65-F5344CB8AC3E}">
        <p14:creationId xmlns:p14="http://schemas.microsoft.com/office/powerpoint/2010/main" val="3138287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63E4-7649-4184-91D4-8C021B53D876}"/>
              </a:ext>
            </a:extLst>
          </p:cNvPr>
          <p:cNvSpPr>
            <a:spLocks noGrp="1"/>
          </p:cNvSpPr>
          <p:nvPr>
            <p:ph type="title"/>
          </p:nvPr>
        </p:nvSpPr>
        <p:spPr>
          <a:xfrm>
            <a:off x="628650" y="365127"/>
            <a:ext cx="7886700" cy="1169760"/>
          </a:xfrm>
        </p:spPr>
        <p:txBody>
          <a:bodyPr>
            <a:normAutofit/>
          </a:bodyPr>
          <a:lstStyle/>
          <a:p>
            <a:r>
              <a:rPr lang="en-US" sz="3200" dirty="0" err="1"/>
              <a:t>start.s</a:t>
            </a:r>
            <a:endParaRPr lang="en-US" sz="3200" dirty="0"/>
          </a:p>
        </p:txBody>
      </p:sp>
      <p:sp>
        <p:nvSpPr>
          <p:cNvPr id="3" name="Content Placeholder 2">
            <a:extLst>
              <a:ext uri="{FF2B5EF4-FFF2-40B4-BE49-F238E27FC236}">
                <a16:creationId xmlns:a16="http://schemas.microsoft.com/office/drawing/2014/main" id="{90CA899B-CBB1-400D-A5B8-6C075EB547E6}"/>
              </a:ext>
            </a:extLst>
          </p:cNvPr>
          <p:cNvSpPr>
            <a:spLocks noGrp="1"/>
          </p:cNvSpPr>
          <p:nvPr>
            <p:ph idx="1"/>
          </p:nvPr>
        </p:nvSpPr>
        <p:spPr/>
        <p:txBody>
          <a:bodyPr>
            <a:normAutofit/>
          </a:bodyPr>
          <a:lstStyle/>
          <a:p>
            <a:pPr marL="0" indent="0" algn="l">
              <a:buNone/>
            </a:pPr>
            <a:r>
              <a:rPr lang="en-US" sz="1800" dirty="0">
                <a:latin typeface="Consolas" panose="020B0609020204030204" pitchFamily="49" charset="0"/>
              </a:rPr>
              <a:t>.text</a:t>
            </a:r>
          </a:p>
          <a:p>
            <a:pPr marL="0" indent="0" algn="l">
              <a:buNone/>
            </a:pPr>
            <a:r>
              <a:rPr lang="en-US" sz="1800">
                <a:latin typeface="Consolas" panose="020B0609020204030204" pitchFamily="49" charset="0"/>
              </a:rPr>
              <a:t>.</a:t>
            </a:r>
            <a:r>
              <a:rPr lang="en-US" sz="1800" dirty="0">
                <a:latin typeface="Consolas" panose="020B0609020204030204" pitchFamily="49" charset="0"/>
              </a:rPr>
              <a:t>global _start</a:t>
            </a:r>
          </a:p>
          <a:p>
            <a:pPr marL="0" indent="0" algn="l">
              <a:buNone/>
            </a:pPr>
            <a:endParaRPr lang="en-US" sz="1800" dirty="0">
              <a:latin typeface="Consolas" panose="020B0609020204030204" pitchFamily="49" charset="0"/>
            </a:endParaRPr>
          </a:p>
          <a:p>
            <a:pPr marL="0" indent="0" algn="l">
              <a:buNone/>
            </a:pPr>
            <a:r>
              <a:rPr lang="en-US" sz="1800" dirty="0">
                <a:latin typeface="Consolas" panose="020B0609020204030204" pitchFamily="49" charset="0"/>
              </a:rPr>
              <a:t>_start:</a:t>
            </a:r>
          </a:p>
          <a:p>
            <a:pPr marL="0" indent="0" algn="l">
              <a:buNone/>
            </a:pPr>
            <a:r>
              <a:rPr lang="en-US" sz="1800" dirty="0">
                <a:latin typeface="Consolas" panose="020B0609020204030204" pitchFamily="49" charset="0"/>
              </a:rPr>
              <a:t>    mov     x0, #0      /* status := 0 */</a:t>
            </a:r>
          </a:p>
          <a:p>
            <a:pPr marL="0" indent="0" algn="l">
              <a:buNone/>
            </a:pPr>
            <a:r>
              <a:rPr lang="en-US" sz="1800" dirty="0">
                <a:latin typeface="Consolas" panose="020B0609020204030204" pitchFamily="49" charset="0"/>
              </a:rPr>
              <a:t>    mov     w8, #93     /* exit is </a:t>
            </a:r>
            <a:r>
              <a:rPr lang="en-US" sz="1800" dirty="0" err="1">
                <a:latin typeface="Consolas" panose="020B0609020204030204" pitchFamily="49" charset="0"/>
              </a:rPr>
              <a:t>syscall</a:t>
            </a:r>
            <a:r>
              <a:rPr lang="en-US" sz="1800" dirty="0">
                <a:latin typeface="Consolas" panose="020B0609020204030204" pitchFamily="49" charset="0"/>
              </a:rPr>
              <a:t> #1 */</a:t>
            </a:r>
          </a:p>
          <a:p>
            <a:pPr marL="0" indent="0" algn="l">
              <a:buNone/>
            </a:pPr>
            <a:r>
              <a:rPr lang="en-US" sz="1800" dirty="0">
                <a:latin typeface="Consolas" panose="020B0609020204030204" pitchFamily="49" charset="0"/>
              </a:rPr>
              <a:t>    svc     #0          /* invoke </a:t>
            </a:r>
            <a:r>
              <a:rPr lang="en-US" sz="1800" dirty="0" err="1">
                <a:latin typeface="Consolas" panose="020B0609020204030204" pitchFamily="49" charset="0"/>
              </a:rPr>
              <a:t>syscall</a:t>
            </a:r>
            <a:r>
              <a:rPr lang="en-US" sz="1800" dirty="0">
                <a:latin typeface="Consolas" panose="020B0609020204030204" pitchFamily="49" charset="0"/>
              </a:rPr>
              <a:t> */</a:t>
            </a:r>
          </a:p>
          <a:p>
            <a:pPr algn="l"/>
            <a:endParaRPr lang="en-US" sz="1800" dirty="0">
              <a:latin typeface="Consolas" panose="020B0609020204030204" pitchFamily="49" charset="0"/>
            </a:endParaRPr>
          </a:p>
          <a:p>
            <a:pPr algn="l"/>
            <a:endParaRPr lang="en-US" sz="1800" dirty="0">
              <a:latin typeface="Consolas" panose="020B0609020204030204" pitchFamily="49" charset="0"/>
            </a:endParaRPr>
          </a:p>
          <a:p>
            <a:pPr marL="0" indent="0" algn="l">
              <a:buNone/>
            </a:pPr>
            <a:r>
              <a:rPr lang="en-US" dirty="0">
                <a:solidFill>
                  <a:srgbClr val="FF0000"/>
                </a:solidFill>
                <a:latin typeface="Calibri" panose="020F0502020204030204" pitchFamily="34" charset="0"/>
                <a:cs typeface="Calibri" panose="020F0502020204030204" pitchFamily="34" charset="0"/>
              </a:rPr>
              <a:t>Note that QEMU uses a different symbol for main and a system call to exit</a:t>
            </a:r>
          </a:p>
        </p:txBody>
      </p:sp>
    </p:spTree>
    <p:extLst>
      <p:ext uri="{BB962C8B-B14F-4D97-AF65-F5344CB8AC3E}">
        <p14:creationId xmlns:p14="http://schemas.microsoft.com/office/powerpoint/2010/main" val="394930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4F090-9B16-4578-8A54-C4C9075ACA86}"/>
              </a:ext>
            </a:extLst>
          </p:cNvPr>
          <p:cNvSpPr>
            <a:spLocks noGrp="1"/>
          </p:cNvSpPr>
          <p:nvPr>
            <p:ph type="title"/>
          </p:nvPr>
        </p:nvSpPr>
        <p:spPr/>
        <p:txBody>
          <a:bodyPr>
            <a:normAutofit/>
          </a:bodyPr>
          <a:lstStyle/>
          <a:p>
            <a:r>
              <a:rPr lang="en-US" dirty="0"/>
              <a:t>Procedure Declaration</a:t>
            </a:r>
          </a:p>
        </p:txBody>
      </p:sp>
      <p:sp>
        <p:nvSpPr>
          <p:cNvPr id="3" name="Content Placeholder 2">
            <a:extLst>
              <a:ext uri="{FF2B5EF4-FFF2-40B4-BE49-F238E27FC236}">
                <a16:creationId xmlns:a16="http://schemas.microsoft.com/office/drawing/2014/main" id="{9EE161EE-8221-4345-B632-D6EC40508D30}"/>
              </a:ext>
            </a:extLst>
          </p:cNvPr>
          <p:cNvSpPr>
            <a:spLocks noGrp="1"/>
          </p:cNvSpPr>
          <p:nvPr>
            <p:ph idx="1"/>
          </p:nvPr>
        </p:nvSpPr>
        <p:spPr/>
        <p:txBody>
          <a:bodyPr>
            <a:normAutofit/>
          </a:bodyPr>
          <a:lstStyle/>
          <a:p>
            <a:r>
              <a:rPr lang="en-US" dirty="0"/>
              <a:t>.</a:t>
            </a:r>
            <a:r>
              <a:rPr lang="en-US" dirty="0" err="1"/>
              <a:t>func</a:t>
            </a:r>
            <a:r>
              <a:rPr lang="en-US" dirty="0"/>
              <a:t> </a:t>
            </a:r>
            <a:r>
              <a:rPr lang="en-US" i="1" dirty="0"/>
              <a:t>name</a:t>
            </a:r>
          </a:p>
          <a:p>
            <a:r>
              <a:rPr lang="en-US" dirty="0"/>
              <a:t>.</a:t>
            </a:r>
            <a:r>
              <a:rPr lang="en-US" dirty="0" err="1"/>
              <a:t>endfunc</a:t>
            </a:r>
            <a:endParaRPr lang="en-US" dirty="0"/>
          </a:p>
          <a:p>
            <a:pPr lvl="1"/>
            <a:r>
              <a:rPr lang="en-US" dirty="0"/>
              <a:t>.</a:t>
            </a:r>
            <a:r>
              <a:rPr lang="en-US" dirty="0" err="1"/>
              <a:t>func</a:t>
            </a:r>
            <a:r>
              <a:rPr lang="en-US" dirty="0"/>
              <a:t> emits debugging information to denote function name</a:t>
            </a:r>
          </a:p>
          <a:p>
            <a:pPr lvl="1"/>
            <a:r>
              <a:rPr lang="en-US" dirty="0"/>
              <a:t>A label </a:t>
            </a:r>
            <a:r>
              <a:rPr lang="en-US" i="1" dirty="0"/>
              <a:t>name </a:t>
            </a:r>
            <a:r>
              <a:rPr lang="en-US" dirty="0"/>
              <a:t>is the entry point of the function </a:t>
            </a:r>
          </a:p>
          <a:p>
            <a:pPr lvl="1"/>
            <a:r>
              <a:rPr lang="en-US" dirty="0"/>
              <a:t>All functions are currently defined to have void return type</a:t>
            </a:r>
          </a:p>
          <a:p>
            <a:pPr lvl="1"/>
            <a:r>
              <a:rPr lang="en-US" dirty="0"/>
              <a:t>The function must be terminated with .</a:t>
            </a:r>
            <a:r>
              <a:rPr lang="en-US" dirty="0" err="1"/>
              <a:t>endfunc</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99931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26CAD-DD86-4BEA-89ED-38DFABE4B99D}"/>
              </a:ext>
            </a:extLst>
          </p:cNvPr>
          <p:cNvSpPr>
            <a:spLocks noGrp="1"/>
          </p:cNvSpPr>
          <p:nvPr>
            <p:ph type="title"/>
          </p:nvPr>
        </p:nvSpPr>
        <p:spPr/>
        <p:txBody>
          <a:bodyPr/>
          <a:lstStyle/>
          <a:p>
            <a:r>
              <a:rPr lang="en-US" dirty="0"/>
              <a:t>Application Skeleton (Example)</a:t>
            </a:r>
          </a:p>
        </p:txBody>
      </p:sp>
      <p:sp>
        <p:nvSpPr>
          <p:cNvPr id="3" name="Content Placeholder 2">
            <a:extLst>
              <a:ext uri="{FF2B5EF4-FFF2-40B4-BE49-F238E27FC236}">
                <a16:creationId xmlns:a16="http://schemas.microsoft.com/office/drawing/2014/main" id="{7B179D5D-3320-4A9B-A3AD-0CFC8C2C4D3E}"/>
              </a:ext>
            </a:extLst>
          </p:cNvPr>
          <p:cNvSpPr>
            <a:spLocks noGrp="1"/>
          </p:cNvSpPr>
          <p:nvPr>
            <p:ph idx="1"/>
          </p:nvPr>
        </p:nvSpPr>
        <p:spPr/>
        <p:txBody>
          <a:bodyPr>
            <a:noAutofit/>
          </a:bodyPr>
          <a:lstStyle/>
          <a:p>
            <a:pPr marL="0" indent="0">
              <a:spcBef>
                <a:spcPts val="0"/>
              </a:spcBef>
              <a:buNone/>
            </a:pPr>
            <a:r>
              <a:rPr lang="en-US" sz="1800" b="1" dirty="0">
                <a:latin typeface="Courier New" panose="02070309020205020404" pitchFamily="49" charset="0"/>
                <a:cs typeface="Courier New" panose="02070309020205020404" pitchFamily="49" charset="0"/>
              </a:rPr>
              <a:t>  .text</a:t>
            </a:r>
          </a:p>
          <a:p>
            <a:pPr marL="0" indent="0">
              <a:spcBef>
                <a:spcPts val="0"/>
              </a:spcBef>
              <a:buNone/>
            </a:pPr>
            <a:r>
              <a:rPr lang="en-US" sz="1800" b="1" dirty="0">
                <a:latin typeface="Courier New" panose="02070309020205020404" pitchFamily="49" charset="0"/>
                <a:cs typeface="Courier New" panose="02070309020205020404" pitchFamily="49" charset="0"/>
              </a:rPr>
              <a:t>  .global _start</a:t>
            </a:r>
          </a:p>
          <a:p>
            <a:pPr marL="0" indent="0">
              <a:spcBef>
                <a:spcPts val="0"/>
              </a:spcBef>
              <a:buNone/>
            </a:pPr>
            <a:r>
              <a:rPr lang="en-US" sz="1800" b="1" dirty="0">
                <a:latin typeface="Courier New" panose="02070309020205020404" pitchFamily="49" charset="0"/>
                <a:cs typeface="Courier New" panose="02070309020205020404" pitchFamily="49" charset="0"/>
              </a:rPr>
              <a:t>_start:</a:t>
            </a:r>
          </a:p>
          <a:p>
            <a:pPr marL="0" indent="0">
              <a:spcBef>
                <a:spcPts val="0"/>
              </a:spcBef>
              <a:buNone/>
            </a:pPr>
            <a:r>
              <a:rPr lang="en-US" sz="1800" b="1" dirty="0">
                <a:latin typeface="Courier New" panose="02070309020205020404" pitchFamily="49" charset="0"/>
                <a:cs typeface="Courier New" panose="02070309020205020404" pitchFamily="49" charset="0"/>
              </a:rPr>
              <a:t>  </a:t>
            </a:r>
            <a:r>
              <a:rPr lang="en-US" sz="1800" b="1" dirty="0">
                <a:solidFill>
                  <a:schemeClr val="accent6"/>
                </a:solidFill>
                <a:latin typeface="Courier New" panose="02070309020205020404" pitchFamily="49" charset="0"/>
                <a:cs typeface="Courier New" panose="02070309020205020404" pitchFamily="49" charset="0"/>
              </a:rPr>
              <a:t>/* do something first */</a:t>
            </a:r>
          </a:p>
          <a:p>
            <a:pPr marL="0" indent="0">
              <a:spcBef>
                <a:spcPts val="0"/>
              </a:spcBef>
              <a:buNone/>
            </a:pPr>
            <a:r>
              <a:rPr lang="en-US" sz="1800" b="1" dirty="0">
                <a:latin typeface="Courier New" panose="02070309020205020404" pitchFamily="49" charset="0"/>
                <a:cs typeface="Courier New" panose="02070309020205020404" pitchFamily="49" charset="0"/>
              </a:rPr>
              <a:t>  bl </a:t>
            </a:r>
            <a:r>
              <a:rPr lang="en-US" sz="1800" b="1" dirty="0" err="1">
                <a:latin typeface="Courier New" panose="02070309020205020404" pitchFamily="49" charset="0"/>
                <a:cs typeface="Courier New" panose="02070309020205020404" pitchFamily="49" charset="0"/>
              </a:rPr>
              <a:t>my_func</a:t>
            </a:r>
            <a:endParaRPr lang="en-US" sz="1800" b="1" dirty="0">
              <a:latin typeface="Courier New" panose="02070309020205020404" pitchFamily="49" charset="0"/>
              <a:cs typeface="Courier New" panose="02070309020205020404" pitchFamily="49" charset="0"/>
            </a:endParaRPr>
          </a:p>
          <a:p>
            <a:pPr marL="0" indent="0">
              <a:spcBef>
                <a:spcPts val="0"/>
              </a:spcBef>
              <a:buNone/>
            </a:pPr>
            <a:r>
              <a:rPr lang="en-US" sz="1800" b="1" dirty="0">
                <a:solidFill>
                  <a:schemeClr val="accent6"/>
                </a:solidFill>
                <a:latin typeface="Courier New" panose="02070309020205020404" pitchFamily="49" charset="0"/>
                <a:cs typeface="Courier New" panose="02070309020205020404" pitchFamily="49" charset="0"/>
              </a:rPr>
              <a:t>  /* do something later */</a:t>
            </a:r>
          </a:p>
          <a:p>
            <a:pPr marL="0" indent="0">
              <a:spcBef>
                <a:spcPts val="0"/>
              </a:spcBef>
              <a:buNone/>
            </a:pPr>
            <a:endParaRPr lang="en-US" sz="1800" b="1" dirty="0">
              <a:latin typeface="Courier New" panose="02070309020205020404" pitchFamily="49" charset="0"/>
              <a:cs typeface="Courier New" panose="02070309020205020404" pitchFamily="49" charset="0"/>
            </a:endParaRPr>
          </a:p>
          <a:p>
            <a:pPr marL="0" indent="0">
              <a:spcBef>
                <a:spcPts val="0"/>
              </a:spcBef>
              <a:buNone/>
            </a:pP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func</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my_func</a:t>
            </a:r>
            <a:endParaRPr lang="en-US" sz="1800" b="1" dirty="0">
              <a:latin typeface="Courier New" panose="02070309020205020404" pitchFamily="49" charset="0"/>
              <a:cs typeface="Courier New" panose="02070309020205020404" pitchFamily="49" charset="0"/>
            </a:endParaRPr>
          </a:p>
          <a:p>
            <a:pPr marL="0" indent="0">
              <a:spcBef>
                <a:spcPts val="0"/>
              </a:spcBef>
              <a:buNone/>
            </a:pPr>
            <a:r>
              <a:rPr lang="en-US" sz="1800" b="1" dirty="0">
                <a:solidFill>
                  <a:schemeClr val="accent6"/>
                </a:solidFill>
                <a:latin typeface="Courier New" panose="02070309020205020404" pitchFamily="49" charset="0"/>
                <a:cs typeface="Courier New" panose="02070309020205020404" pitchFamily="49" charset="0"/>
              </a:rPr>
              <a:t>  /* my function body */</a:t>
            </a:r>
          </a:p>
          <a:p>
            <a:pPr marL="0" indent="0">
              <a:spcBef>
                <a:spcPts val="0"/>
              </a:spcBef>
              <a:buNone/>
            </a:pPr>
            <a:r>
              <a:rPr lang="en-US" sz="1800" b="1" dirty="0">
                <a:latin typeface="Courier New" panose="02070309020205020404" pitchFamily="49" charset="0"/>
                <a:cs typeface="Courier New" panose="02070309020205020404" pitchFamily="49" charset="0"/>
              </a:rPr>
              <a:t>  br </a:t>
            </a:r>
            <a:r>
              <a:rPr lang="en-US" sz="1800" b="1" dirty="0" err="1">
                <a:latin typeface="Courier New" panose="02070309020205020404" pitchFamily="49" charset="0"/>
                <a:cs typeface="Courier New" panose="02070309020205020404" pitchFamily="49" charset="0"/>
              </a:rPr>
              <a:t>lr</a:t>
            </a:r>
            <a:endParaRPr lang="en-US" sz="1800" b="1" dirty="0">
              <a:latin typeface="Courier New" panose="02070309020205020404" pitchFamily="49" charset="0"/>
              <a:cs typeface="Courier New" panose="02070309020205020404" pitchFamily="49" charset="0"/>
            </a:endParaRPr>
          </a:p>
          <a:p>
            <a:pPr marL="0" indent="0">
              <a:spcBef>
                <a:spcPts val="0"/>
              </a:spcBef>
              <a:buNone/>
            </a:pP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endfunc</a:t>
            </a:r>
            <a:endParaRPr lang="en-US" sz="1800" b="1" dirty="0">
              <a:latin typeface="Courier New" panose="02070309020205020404" pitchFamily="49" charset="0"/>
              <a:cs typeface="Courier New" panose="02070309020205020404" pitchFamily="49" charset="0"/>
            </a:endParaRPr>
          </a:p>
          <a:p>
            <a:pPr marL="0" indent="0">
              <a:spcBef>
                <a:spcPts val="0"/>
              </a:spcBef>
              <a:buNone/>
            </a:pPr>
            <a:endParaRPr lang="en-US" sz="1800" b="1" dirty="0">
              <a:latin typeface="Courier New" panose="02070309020205020404" pitchFamily="49" charset="0"/>
              <a:cs typeface="Courier New" panose="02070309020205020404" pitchFamily="49" charset="0"/>
            </a:endParaRPr>
          </a:p>
          <a:p>
            <a:pPr marL="0" indent="0">
              <a:spcBef>
                <a:spcPts val="0"/>
              </a:spcBef>
              <a:buNone/>
            </a:pPr>
            <a:r>
              <a:rPr lang="en-US" sz="1800" b="1" dirty="0">
                <a:latin typeface="Courier New" panose="02070309020205020404" pitchFamily="49" charset="0"/>
                <a:cs typeface="Courier New" panose="02070309020205020404" pitchFamily="49" charset="0"/>
              </a:rPr>
              <a:t>.data</a:t>
            </a:r>
          </a:p>
          <a:p>
            <a:pPr marL="0" indent="0">
              <a:spcBef>
                <a:spcPts val="0"/>
              </a:spcBef>
              <a:buNone/>
            </a:pPr>
            <a:r>
              <a:rPr lang="en-US" sz="1800" b="1" dirty="0">
                <a:solidFill>
                  <a:schemeClr val="accent6"/>
                </a:solidFill>
                <a:latin typeface="Courier New" panose="02070309020205020404" pitchFamily="49" charset="0"/>
                <a:cs typeface="Courier New" panose="02070309020205020404" pitchFamily="49" charset="0"/>
              </a:rPr>
              <a:t>  /* initialized data */</a:t>
            </a:r>
          </a:p>
          <a:p>
            <a:pPr marL="0" indent="0">
              <a:spcBef>
                <a:spcPts val="0"/>
              </a:spcBef>
              <a:buNone/>
            </a:pP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bss</a:t>
            </a:r>
            <a:endParaRPr lang="en-US" sz="1800" b="1" dirty="0">
              <a:latin typeface="Courier New" panose="02070309020205020404" pitchFamily="49" charset="0"/>
              <a:cs typeface="Courier New" panose="02070309020205020404" pitchFamily="49" charset="0"/>
            </a:endParaRPr>
          </a:p>
          <a:p>
            <a:pPr marL="0" indent="0">
              <a:spcBef>
                <a:spcPts val="0"/>
              </a:spcBef>
              <a:buNone/>
            </a:pPr>
            <a:r>
              <a:rPr lang="en-US" sz="1800" b="1" dirty="0">
                <a:solidFill>
                  <a:schemeClr val="accent6"/>
                </a:solidFill>
                <a:latin typeface="Courier New" panose="02070309020205020404" pitchFamily="49" charset="0"/>
                <a:cs typeface="Courier New" panose="02070309020205020404" pitchFamily="49" charset="0"/>
              </a:rPr>
              <a:t>  /* </a:t>
            </a:r>
            <a:r>
              <a:rPr lang="en-US" sz="1800" b="1" dirty="0" err="1">
                <a:solidFill>
                  <a:schemeClr val="accent6"/>
                </a:solidFill>
                <a:latin typeface="Courier New" panose="02070309020205020404" pitchFamily="49" charset="0"/>
                <a:cs typeface="Courier New" panose="02070309020205020404" pitchFamily="49" charset="0"/>
              </a:rPr>
              <a:t>unintialized</a:t>
            </a:r>
            <a:r>
              <a:rPr lang="en-US" sz="1800" b="1" dirty="0">
                <a:solidFill>
                  <a:schemeClr val="accent6"/>
                </a:solidFill>
                <a:latin typeface="Courier New" panose="02070309020205020404" pitchFamily="49" charset="0"/>
                <a:cs typeface="Courier New" panose="02070309020205020404" pitchFamily="49" charset="0"/>
              </a:rPr>
              <a:t> data */</a:t>
            </a:r>
          </a:p>
          <a:p>
            <a:pPr marL="0" indent="0">
              <a:spcBef>
                <a:spcPts val="0"/>
              </a:spcBef>
              <a:buNone/>
            </a:pPr>
            <a:r>
              <a:rPr lang="en-US" sz="1800" b="1"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424753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E450-A708-42DB-83F0-852ACEB4F321}"/>
              </a:ext>
            </a:extLst>
          </p:cNvPr>
          <p:cNvSpPr>
            <a:spLocks noGrp="1"/>
          </p:cNvSpPr>
          <p:nvPr>
            <p:ph type="title"/>
          </p:nvPr>
        </p:nvSpPr>
        <p:spPr/>
        <p:txBody>
          <a:bodyPr/>
          <a:lstStyle/>
          <a:p>
            <a:r>
              <a:rPr lang="en-US" dirty="0"/>
              <a:t>Constants</a:t>
            </a:r>
          </a:p>
        </p:txBody>
      </p:sp>
      <p:sp>
        <p:nvSpPr>
          <p:cNvPr id="4" name="Content Placeholder 3">
            <a:extLst>
              <a:ext uri="{FF2B5EF4-FFF2-40B4-BE49-F238E27FC236}">
                <a16:creationId xmlns:a16="http://schemas.microsoft.com/office/drawing/2014/main" id="{7AD1D5C8-7BEE-49AB-840D-60BB27D359B8}"/>
              </a:ext>
            </a:extLst>
          </p:cNvPr>
          <p:cNvSpPr>
            <a:spLocks noGrp="1"/>
          </p:cNvSpPr>
          <p:nvPr>
            <p:ph idx="1"/>
          </p:nvPr>
        </p:nvSpPr>
        <p:spPr>
          <a:xfrm>
            <a:off x="313151" y="1825625"/>
            <a:ext cx="8202199" cy="4951612"/>
          </a:xfrm>
          <a:prstGeom prst="rect">
            <a:avLst/>
          </a:prstGeom>
        </p:spPr>
        <p:txBody>
          <a:bodyPr wrap="square">
            <a:spAutoFit/>
          </a:bodyPr>
          <a:lstStyle/>
          <a:p>
            <a:r>
              <a:rPr lang="en-US" sz="3200" dirty="0">
                <a:latin typeface="CMR10"/>
              </a:rPr>
              <a:t>A number, written so that its value is known by inspection, without knowing any context</a:t>
            </a:r>
          </a:p>
          <a:p>
            <a:pPr lvl="1"/>
            <a:r>
              <a:rPr lang="en-US" sz="2000" dirty="0">
                <a:latin typeface="Courier New" panose="02070309020205020404" pitchFamily="49" charset="0"/>
                <a:cs typeface="Courier New" panose="02070309020205020404" pitchFamily="49" charset="0"/>
              </a:rPr>
              <a:t>.byte 74, 0112, 092, 0x4A, 0X4a, ’J, ’\J # All the same value</a:t>
            </a:r>
          </a:p>
          <a:p>
            <a:pPr lvl="1"/>
            <a:r>
              <a:rPr lang="en-US" sz="2000" dirty="0">
                <a:latin typeface="Courier New" panose="02070309020205020404" pitchFamily="49" charset="0"/>
                <a:cs typeface="Courier New" panose="02070309020205020404" pitchFamily="49" charset="0"/>
              </a:rPr>
              <a:t>.ascii "Ring the bell\7" # A string constant</a:t>
            </a:r>
          </a:p>
          <a:p>
            <a:pPr lvl="1"/>
            <a:r>
              <a:rPr lang="en-US" sz="2000" dirty="0">
                <a:latin typeface="Courier New" panose="02070309020205020404" pitchFamily="49" charset="0"/>
                <a:cs typeface="Courier New" panose="02070309020205020404" pitchFamily="49" charset="0"/>
              </a:rPr>
              <a:t>.octa 0x123456789abcdef0123456789ABCDEF0 # A </a:t>
            </a:r>
            <a:r>
              <a:rPr lang="en-US" sz="2000" dirty="0" err="1">
                <a:latin typeface="Courier New" panose="02070309020205020404" pitchFamily="49" charset="0"/>
                <a:cs typeface="Courier New" panose="02070309020205020404" pitchFamily="49" charset="0"/>
              </a:rPr>
              <a:t>bignum</a:t>
            </a:r>
            <a:endParaRPr lang="en-US" sz="2000" dirty="0">
              <a:latin typeface="Courier New" panose="02070309020205020404" pitchFamily="49" charset="0"/>
              <a:cs typeface="Courier New" panose="02070309020205020404" pitchFamily="49" charset="0"/>
            </a:endParaRPr>
          </a:p>
          <a:p>
            <a:pPr lvl="1"/>
            <a:r>
              <a:rPr lang="en-US" sz="2000" dirty="0">
                <a:latin typeface="Courier New" panose="02070309020205020404" pitchFamily="49" charset="0"/>
                <a:cs typeface="Courier New" panose="02070309020205020404" pitchFamily="49" charset="0"/>
              </a:rPr>
              <a:t>.float 0f-314159265358979323846264338327\</a:t>
            </a:r>
          </a:p>
          <a:p>
            <a:pPr lvl="1"/>
            <a:r>
              <a:rPr lang="en-US" sz="2000" dirty="0">
                <a:latin typeface="Courier New" panose="02070309020205020404" pitchFamily="49" charset="0"/>
                <a:cs typeface="Courier New" panose="02070309020205020404" pitchFamily="49" charset="0"/>
              </a:rPr>
              <a:t>95028841971.693993751E-40 # - pi, a </a:t>
            </a:r>
            <a:r>
              <a:rPr lang="en-US" sz="2000" dirty="0" err="1">
                <a:latin typeface="Courier New" panose="02070309020205020404" pitchFamily="49" charset="0"/>
                <a:cs typeface="Courier New" panose="02070309020205020404" pitchFamily="49" charset="0"/>
              </a:rPr>
              <a:t>flonum</a:t>
            </a:r>
            <a:endParaRPr lang="en-US" sz="2000" dirty="0">
              <a:latin typeface="Courier New" panose="02070309020205020404" pitchFamily="49" charset="0"/>
              <a:cs typeface="Courier New" panose="02070309020205020404" pitchFamily="49" charset="0"/>
            </a:endParaRPr>
          </a:p>
          <a:p>
            <a:pPr lvl="1"/>
            <a:endParaRPr lang="en-US" sz="2000" dirty="0">
              <a:latin typeface="Courier New" panose="02070309020205020404" pitchFamily="49" charset="0"/>
              <a:cs typeface="Courier New" panose="02070309020205020404" pitchFamily="49" charset="0"/>
            </a:endParaRPr>
          </a:p>
          <a:p>
            <a:pPr lvl="1"/>
            <a:endParaRPr lang="en-US" sz="2000" dirty="0">
              <a:latin typeface="Courier New" panose="02070309020205020404" pitchFamily="49" charset="0"/>
              <a:cs typeface="Courier New" panose="02070309020205020404" pitchFamily="49" charset="0"/>
            </a:endParaRPr>
          </a:p>
          <a:p>
            <a:pPr lvl="1"/>
            <a:endParaRPr lang="en-US" sz="2000" dirty="0">
              <a:latin typeface="Courier New" panose="02070309020205020404" pitchFamily="49" charset="0"/>
              <a:cs typeface="Courier New" panose="02070309020205020404" pitchFamily="49" charset="0"/>
            </a:endParaRPr>
          </a:p>
          <a:p>
            <a:pPr lvl="1"/>
            <a:endParaRPr lang="en-US" sz="2000" dirty="0">
              <a:latin typeface="Courier New" panose="02070309020205020404" pitchFamily="49" charset="0"/>
              <a:cs typeface="Courier New" panose="02070309020205020404" pitchFamily="49" charset="0"/>
            </a:endParaRPr>
          </a:p>
          <a:p>
            <a:pPr lvl="1"/>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38137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87DE0-5BFB-4F5A-8B8E-09C53F63EB29}"/>
              </a:ext>
            </a:extLst>
          </p:cNvPr>
          <p:cNvSpPr>
            <a:spLocks noGrp="1"/>
          </p:cNvSpPr>
          <p:nvPr>
            <p:ph type="title"/>
          </p:nvPr>
        </p:nvSpPr>
        <p:spPr/>
        <p:txBody>
          <a:bodyPr/>
          <a:lstStyle/>
          <a:p>
            <a:r>
              <a:rPr lang="en-US" dirty="0"/>
              <a:t>String Literals</a:t>
            </a:r>
          </a:p>
        </p:txBody>
      </p:sp>
      <p:sp>
        <p:nvSpPr>
          <p:cNvPr id="3" name="Content Placeholder 2">
            <a:extLst>
              <a:ext uri="{FF2B5EF4-FFF2-40B4-BE49-F238E27FC236}">
                <a16:creationId xmlns:a16="http://schemas.microsoft.com/office/drawing/2014/main" id="{460F9D00-FCAF-4C55-BC4E-9DEA8B009757}"/>
              </a:ext>
            </a:extLst>
          </p:cNvPr>
          <p:cNvSpPr>
            <a:spLocks noGrp="1"/>
          </p:cNvSpPr>
          <p:nvPr>
            <p:ph idx="1"/>
          </p:nvPr>
        </p:nvSpPr>
        <p:spPr/>
        <p:txBody>
          <a:bodyPr>
            <a:normAutofit fontScale="92500" lnSpcReduction="20000"/>
          </a:bodyPr>
          <a:lstStyle/>
          <a:p>
            <a:r>
              <a:rPr lang="en-US" dirty="0">
                <a:latin typeface="CMR10"/>
              </a:rPr>
              <a:t>A </a:t>
            </a:r>
            <a:r>
              <a:rPr lang="en-US" dirty="0">
                <a:latin typeface="CMSL10"/>
              </a:rPr>
              <a:t>string </a:t>
            </a:r>
            <a:r>
              <a:rPr lang="en-US" dirty="0">
                <a:latin typeface="CMR10"/>
              </a:rPr>
              <a:t>is written between double-quotes</a:t>
            </a:r>
          </a:p>
          <a:p>
            <a:pPr lvl="1"/>
            <a:r>
              <a:rPr lang="en-US" dirty="0">
                <a:latin typeface="CMR10"/>
              </a:rPr>
              <a:t>It may contain double-quotes or null characters</a:t>
            </a:r>
          </a:p>
          <a:p>
            <a:r>
              <a:rPr lang="en-US" dirty="0">
                <a:latin typeface="CMR10"/>
              </a:rPr>
              <a:t>The way to get special characters into a string is to </a:t>
            </a:r>
            <a:r>
              <a:rPr lang="en-US" dirty="0">
                <a:latin typeface="CMSL10"/>
              </a:rPr>
              <a:t>escape </a:t>
            </a:r>
            <a:r>
              <a:rPr lang="en-US" dirty="0">
                <a:latin typeface="CMR10"/>
              </a:rPr>
              <a:t>these characters</a:t>
            </a:r>
          </a:p>
          <a:p>
            <a:pPr lvl="1"/>
            <a:r>
              <a:rPr lang="en-US" dirty="0">
                <a:latin typeface="CMR10"/>
              </a:rPr>
              <a:t>precede them with a backslash ‘</a:t>
            </a:r>
            <a:r>
              <a:rPr lang="en-US" dirty="0">
                <a:latin typeface="CMTT10"/>
              </a:rPr>
              <a:t>\</a:t>
            </a:r>
            <a:r>
              <a:rPr lang="en-US" dirty="0">
                <a:latin typeface="CMR10"/>
              </a:rPr>
              <a:t>’ character</a:t>
            </a:r>
          </a:p>
          <a:p>
            <a:pPr lvl="2"/>
            <a:r>
              <a:rPr lang="en-US" dirty="0">
                <a:latin typeface="CMR10"/>
              </a:rPr>
              <a:t>‘</a:t>
            </a:r>
            <a:r>
              <a:rPr lang="en-US" dirty="0">
                <a:latin typeface="CMTT10"/>
              </a:rPr>
              <a:t>\\</a:t>
            </a:r>
            <a:r>
              <a:rPr lang="en-US" dirty="0">
                <a:latin typeface="CMR10"/>
              </a:rPr>
              <a:t>’ represents one backslash</a:t>
            </a:r>
          </a:p>
          <a:p>
            <a:pPr lvl="2"/>
            <a:r>
              <a:rPr lang="en-US" dirty="0">
                <a:latin typeface="CMSLTT10"/>
              </a:rPr>
              <a:t>\</a:t>
            </a:r>
            <a:r>
              <a:rPr lang="en-US" dirty="0">
                <a:latin typeface="CMTT10"/>
              </a:rPr>
              <a:t>" </a:t>
            </a:r>
            <a:r>
              <a:rPr lang="en-US" dirty="0">
                <a:latin typeface="CMR10"/>
              </a:rPr>
              <a:t>Represents one ‘</a:t>
            </a:r>
            <a:r>
              <a:rPr lang="en-US" dirty="0">
                <a:latin typeface="CMTT10"/>
              </a:rPr>
              <a:t>"</a:t>
            </a:r>
            <a:r>
              <a:rPr lang="en-US" dirty="0">
                <a:latin typeface="CMR10"/>
              </a:rPr>
              <a:t>’ character</a:t>
            </a:r>
          </a:p>
          <a:p>
            <a:r>
              <a:rPr lang="en-US" dirty="0">
                <a:latin typeface="CMR10"/>
              </a:rPr>
              <a:t>Escapes</a:t>
            </a:r>
          </a:p>
          <a:p>
            <a:pPr lvl="1"/>
            <a:r>
              <a:rPr lang="en-US" dirty="0">
                <a:latin typeface="CMSLTT10"/>
              </a:rPr>
              <a:t>\b </a:t>
            </a:r>
            <a:r>
              <a:rPr lang="en-US" dirty="0">
                <a:latin typeface="CMR10"/>
              </a:rPr>
              <a:t>Mnemonic for backspace</a:t>
            </a:r>
          </a:p>
          <a:p>
            <a:pPr lvl="1"/>
            <a:r>
              <a:rPr lang="en-US" dirty="0">
                <a:latin typeface="CMSLTT10"/>
              </a:rPr>
              <a:t>\f </a:t>
            </a:r>
            <a:r>
              <a:rPr lang="en-US" dirty="0">
                <a:latin typeface="CMR10"/>
              </a:rPr>
              <a:t>Mnemonic for line feed</a:t>
            </a:r>
          </a:p>
          <a:p>
            <a:pPr lvl="1"/>
            <a:r>
              <a:rPr lang="en-US" dirty="0">
                <a:latin typeface="CMSLTT10"/>
              </a:rPr>
              <a:t>\n </a:t>
            </a:r>
            <a:r>
              <a:rPr lang="en-US" dirty="0">
                <a:latin typeface="CMR10"/>
              </a:rPr>
              <a:t>Mnemonic for newline</a:t>
            </a:r>
          </a:p>
          <a:p>
            <a:pPr lvl="1"/>
            <a:r>
              <a:rPr lang="en-US" dirty="0">
                <a:latin typeface="CMSLTT10"/>
              </a:rPr>
              <a:t>\r </a:t>
            </a:r>
            <a:r>
              <a:rPr lang="en-US" dirty="0">
                <a:latin typeface="CMR10"/>
              </a:rPr>
              <a:t>Mnemonic for carriage-Return</a:t>
            </a:r>
          </a:p>
          <a:p>
            <a:pPr lvl="1"/>
            <a:r>
              <a:rPr lang="en-US" dirty="0">
                <a:latin typeface="CMSLTT10"/>
              </a:rPr>
              <a:t>\t </a:t>
            </a:r>
            <a:r>
              <a:rPr lang="en-US" dirty="0">
                <a:latin typeface="CMR10"/>
              </a:rPr>
              <a:t>Mnemonic for horizontal Tab</a:t>
            </a:r>
          </a:p>
          <a:p>
            <a:pPr marL="0" indent="0">
              <a:buNone/>
            </a:pPr>
            <a:endParaRPr lang="en-US" dirty="0"/>
          </a:p>
        </p:txBody>
      </p:sp>
    </p:spTree>
    <p:extLst>
      <p:ext uri="{BB962C8B-B14F-4D97-AF65-F5344CB8AC3E}">
        <p14:creationId xmlns:p14="http://schemas.microsoft.com/office/powerpoint/2010/main" val="7724363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od4e">
  <a:themeElements>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1_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14921</TotalTime>
  <Words>2275</Words>
  <Application>Microsoft Office PowerPoint</Application>
  <PresentationFormat>On-screen Show (4:3)</PresentationFormat>
  <Paragraphs>299</Paragraphs>
  <Slides>29</Slides>
  <Notes>13</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29</vt:i4>
      </vt:variant>
    </vt:vector>
  </HeadingPairs>
  <TitlesOfParts>
    <vt:vector size="43" baseType="lpstr">
      <vt:lpstr>Arial</vt:lpstr>
      <vt:lpstr>Arial Black</vt:lpstr>
      <vt:lpstr>Calibri</vt:lpstr>
      <vt:lpstr>Calibri Light</vt:lpstr>
      <vt:lpstr>CMR10</vt:lpstr>
      <vt:lpstr>CMSL10</vt:lpstr>
      <vt:lpstr>CMSLTT10</vt:lpstr>
      <vt:lpstr>CMTT10</vt:lpstr>
      <vt:lpstr>Consolas</vt:lpstr>
      <vt:lpstr>Corbel</vt:lpstr>
      <vt:lpstr>Courier New</vt:lpstr>
      <vt:lpstr>Wingdings</vt:lpstr>
      <vt:lpstr>Office Theme</vt:lpstr>
      <vt:lpstr>1_cod4e</vt:lpstr>
      <vt:lpstr>ARM Lab</vt:lpstr>
      <vt:lpstr>What is this slide deck about?</vt:lpstr>
      <vt:lpstr>Key Assembler Directives</vt:lpstr>
      <vt:lpstr>Symbols (Visibility)</vt:lpstr>
      <vt:lpstr>start.s</vt:lpstr>
      <vt:lpstr>Procedure Declaration</vt:lpstr>
      <vt:lpstr>Application Skeleton (Example)</vt:lpstr>
      <vt:lpstr>Constants</vt:lpstr>
      <vt:lpstr>String Literals</vt:lpstr>
      <vt:lpstr>Declaring Characters/Strings #1</vt:lpstr>
      <vt:lpstr>Declaring Characters/Strings #2</vt:lpstr>
      <vt:lpstr>Numbers</vt:lpstr>
      <vt:lpstr>Integers</vt:lpstr>
      <vt:lpstr>Declaring Integers</vt:lpstr>
      <vt:lpstr>Declaring Integers</vt:lpstr>
      <vt:lpstr>Declaring Integers</vt:lpstr>
      <vt:lpstr>Declaring Bignums</vt:lpstr>
      <vt:lpstr>Declaring Flonums</vt:lpstr>
      <vt:lpstr>Advanced Number Initialization</vt:lpstr>
      <vt:lpstr>Advanced Number Initialization</vt:lpstr>
      <vt:lpstr>Alignment Directives </vt:lpstr>
      <vt:lpstr>Equivalence</vt:lpstr>
      <vt:lpstr>Pseudo Instructions #1</vt:lpstr>
      <vt:lpstr>Pseudo Instructions #2</vt:lpstr>
      <vt:lpstr>Literal pool</vt:lpstr>
      <vt:lpstr>Calling Standard C Functions</vt:lpstr>
      <vt:lpstr>Calling printf()  Example #1</vt:lpstr>
      <vt:lpstr>Calling printf() Example #2</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EaKOn Kowansky</dc:creator>
  <cp:lastModifiedBy>Philippos Mordohai</cp:lastModifiedBy>
  <cp:revision>167</cp:revision>
  <dcterms:created xsi:type="dcterms:W3CDTF">2019-09-01T20:11:43Z</dcterms:created>
  <dcterms:modified xsi:type="dcterms:W3CDTF">2021-10-01T15:48:26Z</dcterms:modified>
</cp:coreProperties>
</file>