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831" r:id="rId5"/>
    <p:sldId id="832" r:id="rId6"/>
    <p:sldId id="842" r:id="rId7"/>
    <p:sldId id="836" r:id="rId8"/>
    <p:sldId id="838" r:id="rId9"/>
    <p:sldId id="847" r:id="rId10"/>
    <p:sldId id="837" r:id="rId11"/>
    <p:sldId id="839" r:id="rId12"/>
    <p:sldId id="840" r:id="rId13"/>
    <p:sldId id="845" r:id="rId14"/>
    <p:sldId id="846" r:id="rId15"/>
    <p:sldId id="844" r:id="rId16"/>
    <p:sldId id="848" r:id="rId17"/>
    <p:sldId id="849" r:id="rId18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31"/>
            <p14:sldId id="832"/>
            <p14:sldId id="842"/>
            <p14:sldId id="836"/>
            <p14:sldId id="838"/>
            <p14:sldId id="847"/>
            <p14:sldId id="837"/>
            <p14:sldId id="839"/>
            <p14:sldId id="840"/>
            <p14:sldId id="845"/>
            <p14:sldId id="846"/>
            <p14:sldId id="844"/>
            <p14:sldId id="848"/>
            <p14:sldId id="8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51351"/>
    <a:srgbClr val="17BEBB"/>
    <a:srgbClr val="1B998B"/>
    <a:srgbClr val="030027"/>
    <a:srgbClr val="90FCF9"/>
    <a:srgbClr val="171738"/>
    <a:srgbClr val="F26A0E"/>
    <a:srgbClr val="0070C0"/>
    <a:srgbClr val="F1A00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C604A-886C-A75E-B444-DBC526C8AEA5}" v="22" dt="2023-10-24T14:03:22.437"/>
    <p1510:client id="{326F898E-5DCF-F2D2-B089-20C8D955FA33}" v="27" dt="2023-04-14T13:43:18.767"/>
    <p1510:client id="{5460C8E0-F71F-463C-878E-D6D47A3B587A}" v="261" dt="2022-10-06T09:51:28.493"/>
    <p1510:client id="{6E8B3B14-6DA9-E6EB-9FFE-CD510B46C805}" v="2" dt="2023-05-26T14:03:14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5"/>
    <p:restoredTop sz="75129"/>
  </p:normalViewPr>
  <p:slideViewPr>
    <p:cSldViewPr snapToGrid="0">
      <p:cViewPr>
        <p:scale>
          <a:sx n="115" d="100"/>
          <a:sy n="115" d="100"/>
        </p:scale>
        <p:origin x="4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08/01/2024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low-cost inference,</a:t>
            </a:r>
          </a:p>
          <a:p>
            <a:r>
              <a:rPr lang="en-GB" dirty="0"/>
              <a:t>efficient long sequence modelling</a:t>
            </a:r>
          </a:p>
          <a:p>
            <a:r>
              <a:rPr lang="en-GB" dirty="0"/>
              <a:t>Transformer-comparable performance</a:t>
            </a:r>
          </a:p>
          <a:p>
            <a:r>
              <a:rPr lang="en-GB" dirty="0"/>
              <a:t>parallel model training simultaneously</a:t>
            </a:r>
          </a:p>
          <a:p>
            <a:endParaRPr lang="en-GB" dirty="0"/>
          </a:p>
          <a:p>
            <a:r>
              <a:rPr lang="en-GB" dirty="0"/>
              <a:t>Three computation paradigms</a:t>
            </a:r>
          </a:p>
          <a:p>
            <a:r>
              <a:rPr lang="en-GB" dirty="0"/>
              <a:t>Parallel allowing efficient training</a:t>
            </a:r>
          </a:p>
          <a:p>
            <a:r>
              <a:rPr lang="en-GB" dirty="0"/>
              <a:t>Recurrent allowing efficient O(1) inference, reducing latency and</a:t>
            </a:r>
          </a:p>
          <a:p>
            <a:r>
              <a:rPr lang="en-GB" dirty="0" err="1"/>
              <a:t>Chunkwise</a:t>
            </a:r>
            <a:r>
              <a:rPr lang="en-GB" dirty="0"/>
              <a:t> recurrent allows efficient long sequence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963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Formulate as recursive problem</a:t>
            </a:r>
          </a:p>
          <a:p>
            <a:r>
              <a:rPr lang="en-GB" dirty="0"/>
              <a:t>2. Diagonalise A matrix</a:t>
            </a:r>
          </a:p>
          <a:p>
            <a:r>
              <a:rPr lang="en-GB" dirty="0"/>
              <a:t>3. Sub in</a:t>
            </a:r>
          </a:p>
          <a:p>
            <a:r>
              <a:rPr lang="en-GB" dirty="0"/>
              <a:t>4. Absorb Lambda into </a:t>
            </a:r>
            <a:r>
              <a:rPr lang="en-GB" dirty="0" err="1"/>
              <a:t>Qn</a:t>
            </a:r>
            <a:r>
              <a:rPr lang="en-GB" dirty="0"/>
              <a:t> and Km</a:t>
            </a:r>
          </a:p>
          <a:p>
            <a:r>
              <a:rPr lang="en-GB" dirty="0"/>
              <a:t>5. Split eigenvalues</a:t>
            </a:r>
          </a:p>
          <a:p>
            <a:r>
              <a:rPr lang="en-GB" dirty="0"/>
              <a:t>6. Put it in transpose</a:t>
            </a:r>
          </a:p>
          <a:p>
            <a:r>
              <a:rPr lang="en-GB" dirty="0"/>
              <a:t>7. Assume gamma is scalar</a:t>
            </a:r>
          </a:p>
          <a:p>
            <a:r>
              <a:rPr lang="en-GB" dirty="0"/>
              <a:t>This can be easily parallelised</a:t>
            </a:r>
          </a:p>
          <a:p>
            <a:endParaRPr lang="en-GB" dirty="0"/>
          </a:p>
          <a:p>
            <a:r>
              <a:rPr lang="en-GB" dirty="0"/>
              <a:t>Gamma and theta are vectors</a:t>
            </a:r>
          </a:p>
          <a:p>
            <a:r>
              <a:rPr lang="en-GB" dirty="0" err="1"/>
              <a:t>Vm</a:t>
            </a:r>
            <a:r>
              <a:rPr lang="en-GB" dirty="0"/>
              <a:t> is input vector, linear transform of X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692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during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3414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during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706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chunk at at time</a:t>
            </a:r>
          </a:p>
          <a:p>
            <a:r>
              <a:rPr lang="en-GB" dirty="0"/>
              <a:t>Used for training</a:t>
            </a:r>
          </a:p>
          <a:p>
            <a:r>
              <a:rPr lang="en-GB" dirty="0"/>
              <a:t>Good for long sequences</a:t>
            </a:r>
          </a:p>
          <a:p>
            <a:r>
              <a:rPr lang="en-GB" dirty="0"/>
              <a:t>Efficient for compute and memory</a:t>
            </a:r>
          </a:p>
          <a:p>
            <a:endParaRPr lang="en-GB" dirty="0"/>
          </a:p>
          <a:p>
            <a:r>
              <a:rPr lang="en-GB" dirty="0"/>
              <a:t>parallelly encode each local block for computation speed while recurrently encoding the global blocks to save GPU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01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Stack these layers for full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150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RetNet</a:t>
            </a:r>
            <a:r>
              <a:rPr lang="en-GB" dirty="0"/>
              <a:t> overtakes transformers at 2B parameters</a:t>
            </a:r>
          </a:p>
          <a:p>
            <a:r>
              <a:rPr lang="en-GB" dirty="0"/>
              <a:t>Table shows accuracy</a:t>
            </a:r>
          </a:p>
          <a:p>
            <a:r>
              <a:rPr lang="en-GB" dirty="0"/>
              <a:t>Shows comparable performance with transformers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577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RetNet</a:t>
            </a:r>
            <a:r>
              <a:rPr lang="en-GB" dirty="0"/>
              <a:t> only uses negligible additional memory</a:t>
            </a:r>
          </a:p>
          <a:p>
            <a:r>
              <a:rPr lang="en-GB" dirty="0"/>
              <a:t>Model weights occupy 97%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3918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gamma decay is gamma=1</a:t>
            </a:r>
          </a:p>
          <a:p>
            <a:r>
              <a:rPr lang="en-GB" dirty="0"/>
              <a:t>- multi-scale decay is setting gamma the same for all heads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66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A784D9-C0DF-48A5-A320-6F42AA7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283149"/>
            <a:ext cx="4353560" cy="571512"/>
          </a:xfrm>
        </p:spPr>
        <p:txBody>
          <a:bodyPr/>
          <a:lstStyle/>
          <a:p>
            <a:r>
              <a:rPr lang="en-GB" dirty="0">
                <a:cs typeface="Arial"/>
              </a:rPr>
              <a:t>Retentive Networks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DFAF6-4E83-4424-8C2E-D2D55863F3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3935932"/>
            <a:ext cx="4353560" cy="454025"/>
          </a:xfrm>
        </p:spPr>
        <p:txBody>
          <a:bodyPr/>
          <a:lstStyle/>
          <a:p>
            <a:r>
              <a:rPr lang="en-GB" dirty="0">
                <a:cs typeface="Arial"/>
              </a:rPr>
              <a:t>Edward Gunn</a:t>
            </a:r>
          </a:p>
          <a:p>
            <a:r>
              <a:rPr lang="en-GB" sz="2000" dirty="0" err="1">
                <a:cs typeface="Arial"/>
              </a:rPr>
              <a:t>DARe</a:t>
            </a:r>
            <a:r>
              <a:rPr lang="en-GB" sz="2000" dirty="0">
                <a:cs typeface="Arial"/>
              </a:rPr>
              <a:t>, EME</a:t>
            </a:r>
            <a:endParaRPr lang="en-GB" sz="2000" dirty="0"/>
          </a:p>
        </p:txBody>
      </p:sp>
      <p:pic>
        <p:nvPicPr>
          <p:cNvPr id="2" name="Picture 5" descr="A group of people sitting at tables with laptops&#10;&#10;Description automatically generated">
            <a:extLst>
              <a:ext uri="{FF2B5EF4-FFF2-40B4-BE49-F238E27FC236}">
                <a16:creationId xmlns:a16="http://schemas.microsoft.com/office/drawing/2014/main" id="{5EEC8CEC-CCAC-C0A6-0CDE-5333396D41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4547" r="24547"/>
          <a:stretch/>
        </p:blipFill>
        <p:spPr>
          <a:xfrm>
            <a:off x="5651872" y="0"/>
            <a:ext cx="3493714" cy="4573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C9D4C-8979-AD46-1D6C-82B833EF9E89}"/>
              </a:ext>
            </a:extLst>
          </p:cNvPr>
          <p:cNvSpPr txBox="1"/>
          <p:nvPr/>
        </p:nvSpPr>
        <p:spPr>
          <a:xfrm>
            <a:off x="4785360" y="438995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Sun, Y., “Retentive Network: A Successor to Transformer for Large Language Models”, &lt;</a:t>
            </a:r>
            <a:r>
              <a:rPr lang="en-GB" sz="1200" dirty="0" err="1">
                <a:solidFill>
                  <a:schemeClr val="bg1"/>
                </a:solidFill>
              </a:rPr>
              <a:t>i</a:t>
            </a:r>
            <a:r>
              <a:rPr lang="en-GB" sz="1200" dirty="0">
                <a:solidFill>
                  <a:schemeClr val="bg1"/>
                </a:solidFill>
              </a:rPr>
              <a:t>&gt;</a:t>
            </a:r>
            <a:r>
              <a:rPr lang="en-GB" sz="1200" dirty="0" err="1">
                <a:solidFill>
                  <a:schemeClr val="bg1"/>
                </a:solidFill>
              </a:rPr>
              <a:t>arXiv</a:t>
            </a:r>
            <a:r>
              <a:rPr lang="en-GB" sz="1200" dirty="0">
                <a:solidFill>
                  <a:schemeClr val="bg1"/>
                </a:solidFill>
              </a:rPr>
              <a:t> e-prints&lt;/</a:t>
            </a:r>
            <a:r>
              <a:rPr lang="en-GB" sz="1200" dirty="0" err="1">
                <a:solidFill>
                  <a:schemeClr val="bg1"/>
                </a:solidFill>
              </a:rPr>
              <a:t>i</a:t>
            </a:r>
            <a:r>
              <a:rPr lang="en-GB" sz="1200" dirty="0">
                <a:solidFill>
                  <a:schemeClr val="bg1"/>
                </a:solidFill>
              </a:rPr>
              <a:t>&gt;, 2023. doi:10.48550/arXiv.2307.08621.</a:t>
            </a:r>
          </a:p>
        </p:txBody>
      </p:sp>
    </p:spTree>
    <p:extLst>
      <p:ext uri="{BB962C8B-B14F-4D97-AF65-F5344CB8AC3E}">
        <p14:creationId xmlns:p14="http://schemas.microsoft.com/office/powerpoint/2010/main" val="198761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34490D-0373-CECC-335D-3BB84706A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RetNet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6E1C99D-6441-4A96-0276-736D9532CDD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𝑀𝑆𝑅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𝐿𝑁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𝐹𝐹𝑁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𝐿𝑁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GB" sz="2400" dirty="0"/>
              </a:p>
              <a:p>
                <a:r>
                  <a:rPr lang="en-GB" sz="2400" dirty="0"/>
                  <a:t>LN is </a:t>
                </a:r>
                <a:r>
                  <a:rPr lang="en-GB" sz="2400" dirty="0" err="1"/>
                  <a:t>LayerNorm</a:t>
                </a:r>
                <a:endParaRPr lang="en-GB" sz="24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6E1C99D-6441-4A96-0276-736D9532C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4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E0699C-0FC7-81C8-993B-4FF034B9AAF2}"/>
              </a:ext>
            </a:extLst>
          </p:cNvPr>
          <p:cNvSpPr/>
          <p:nvPr/>
        </p:nvSpPr>
        <p:spPr>
          <a:xfrm>
            <a:off x="5779912" y="3002844"/>
            <a:ext cx="1422400" cy="1422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MSR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EFFD43B-E193-DE30-39F6-E54126B0228B}"/>
              </a:ext>
            </a:extLst>
          </p:cNvPr>
          <p:cNvSpPr/>
          <p:nvPr/>
        </p:nvSpPr>
        <p:spPr>
          <a:xfrm>
            <a:off x="5779912" y="1055511"/>
            <a:ext cx="1422400" cy="14224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FFN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65C188-CDEB-6605-0C16-38F7259E8741}"/>
              </a:ext>
            </a:extLst>
          </p:cNvPr>
          <p:cNvCxnSpPr>
            <a:endCxn id="5" idx="2"/>
          </p:cNvCxnSpPr>
          <p:nvPr/>
        </p:nvCxnSpPr>
        <p:spPr>
          <a:xfrm flipV="1">
            <a:off x="6491112" y="4425244"/>
            <a:ext cx="0" cy="519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2F1A2D-2301-A02C-EABB-30D3E4F268DC}"/>
              </a:ext>
            </a:extLst>
          </p:cNvPr>
          <p:cNvCxnSpPr>
            <a:cxnSpLocks/>
          </p:cNvCxnSpPr>
          <p:nvPr/>
        </p:nvCxnSpPr>
        <p:spPr>
          <a:xfrm>
            <a:off x="6491112" y="4707467"/>
            <a:ext cx="15924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00470FB-BBA0-5546-C440-5D0BCFB473EF}"/>
              </a:ext>
            </a:extLst>
          </p:cNvPr>
          <p:cNvCxnSpPr>
            <a:cxnSpLocks/>
            <a:endCxn id="13" idx="2"/>
          </p:cNvCxnSpPr>
          <p:nvPr/>
        </p:nvCxnSpPr>
        <p:spPr>
          <a:xfrm rot="16200000" flipV="1">
            <a:off x="6160912" y="2808111"/>
            <a:ext cx="2229556" cy="1569156"/>
          </a:xfrm>
          <a:prstGeom prst="bentConnector3">
            <a:avLst>
              <a:gd name="adj1" fmla="val 818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56C878-47F0-589F-8073-1C3142B54563}"/>
              </a:ext>
            </a:extLst>
          </p:cNvPr>
          <p:cNvCxnSpPr>
            <a:stCxn id="5" idx="0"/>
            <a:endCxn id="13" idx="2"/>
          </p:cNvCxnSpPr>
          <p:nvPr/>
        </p:nvCxnSpPr>
        <p:spPr>
          <a:xfrm flipV="1">
            <a:off x="6491112" y="2477911"/>
            <a:ext cx="0" cy="524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FC8F9E-33B5-5964-5F70-B6182C8AFC4B}"/>
              </a:ext>
            </a:extLst>
          </p:cNvPr>
          <p:cNvCxnSpPr>
            <a:cxnSpLocks/>
          </p:cNvCxnSpPr>
          <p:nvPr/>
        </p:nvCxnSpPr>
        <p:spPr>
          <a:xfrm>
            <a:off x="4898674" y="2740377"/>
            <a:ext cx="15924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99086-6FC0-AFFD-7CC0-58A87D25D663}"/>
              </a:ext>
            </a:extLst>
          </p:cNvPr>
          <p:cNvCxnSpPr>
            <a:stCxn id="13" idx="0"/>
          </p:cNvCxnSpPr>
          <p:nvPr/>
        </p:nvCxnSpPr>
        <p:spPr>
          <a:xfrm flipV="1">
            <a:off x="6491112" y="532356"/>
            <a:ext cx="0" cy="52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19151EF-1E89-E2B1-07C3-31860A37F8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90882" y="840147"/>
            <a:ext cx="2208022" cy="1592438"/>
          </a:xfrm>
          <a:prstGeom prst="bentConnector3">
            <a:avLst>
              <a:gd name="adj1" fmla="val 857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r 41">
            <a:extLst>
              <a:ext uri="{FF2B5EF4-FFF2-40B4-BE49-F238E27FC236}">
                <a16:creationId xmlns:a16="http://schemas.microsoft.com/office/drawing/2014/main" id="{EC1EE8B8-0E1E-2C68-5B00-54EDF08797B2}"/>
              </a:ext>
            </a:extLst>
          </p:cNvPr>
          <p:cNvSpPr/>
          <p:nvPr/>
        </p:nvSpPr>
        <p:spPr>
          <a:xfrm>
            <a:off x="6409480" y="2802021"/>
            <a:ext cx="163262" cy="158934"/>
          </a:xfrm>
          <a:prstGeom prst="flowChartOr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r 42">
            <a:extLst>
              <a:ext uri="{FF2B5EF4-FFF2-40B4-BE49-F238E27FC236}">
                <a16:creationId xmlns:a16="http://schemas.microsoft.com/office/drawing/2014/main" id="{8571B720-5028-C669-3E8D-2190E2B08D41}"/>
              </a:ext>
            </a:extLst>
          </p:cNvPr>
          <p:cNvSpPr/>
          <p:nvPr/>
        </p:nvSpPr>
        <p:spPr>
          <a:xfrm>
            <a:off x="6409480" y="773288"/>
            <a:ext cx="163262" cy="158934"/>
          </a:xfrm>
          <a:prstGeom prst="flowChartOr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49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47186-47A6-6B78-D621-C9D40EDAE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pic>
        <p:nvPicPr>
          <p:cNvPr id="5" name="Picture Placeholder 3" descr="A diagram of a graph&#10;&#10;Description automatically generated">
            <a:extLst>
              <a:ext uri="{FF2B5EF4-FFF2-40B4-BE49-F238E27FC236}">
                <a16:creationId xmlns:a16="http://schemas.microsoft.com/office/drawing/2014/main" id="{26848023-29C7-29A4-BF1B-6EFCADFC96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" r="1882"/>
          <a:stretch>
            <a:fillRect/>
          </a:stretch>
        </p:blipFill>
        <p:spPr>
          <a:xfrm>
            <a:off x="3334871" y="203182"/>
            <a:ext cx="5123329" cy="2673640"/>
          </a:xfrm>
        </p:spPr>
      </p:pic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5ABADBB-1AE8-2EDF-7EFF-B19CBD525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68340"/>
            <a:ext cx="7772400" cy="19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563A3619-1A72-AD2B-573A-986BEE5EB2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95" t="368" r="-12595" b="368"/>
          <a:stretch/>
        </p:blipFill>
        <p:spPr>
          <a:xfrm>
            <a:off x="1220993" y="441064"/>
            <a:ext cx="8280398" cy="43211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E4B99-EF8A-C78D-5C7D-43E02BFB817C}"/>
              </a:ext>
            </a:extLst>
          </p:cNvPr>
          <p:cNvSpPr txBox="1"/>
          <p:nvPr/>
        </p:nvSpPr>
        <p:spPr>
          <a:xfrm>
            <a:off x="344245" y="441064"/>
            <a:ext cx="1753496" cy="9897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Inference Cost</a:t>
            </a:r>
          </a:p>
        </p:txBody>
      </p:sp>
    </p:spTree>
    <p:extLst>
      <p:ext uri="{BB962C8B-B14F-4D97-AF65-F5344CB8AC3E}">
        <p14:creationId xmlns:p14="http://schemas.microsoft.com/office/powerpoint/2010/main" val="59109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5F3EAC-1FC4-1451-4BD5-AAD960799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Ablations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645430-FC4B-0DCB-C6D3-CDCC229A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95208"/>
            <a:ext cx="7772400" cy="1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2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3B845C-7E76-895A-7381-B666CCB5E8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EED90-0E20-94F2-637D-379F915CA0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D2E6B-596F-E79B-3917-90411D222A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07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diagram of a triangle&#10;&#10;Description automatically generated">
            <a:extLst>
              <a:ext uri="{FF2B5EF4-FFF2-40B4-BE49-F238E27FC236}">
                <a16:creationId xmlns:a16="http://schemas.microsoft.com/office/drawing/2014/main" id="{A3B8A03F-6C0E-DEAF-6FF1-4DADB5DEBE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r="2954"/>
          <a:stretch/>
        </p:blipFill>
        <p:spPr>
          <a:xfrm>
            <a:off x="2439566" y="577602"/>
            <a:ext cx="4264868" cy="3988295"/>
          </a:xfrm>
          <a:noFill/>
        </p:spPr>
      </p:pic>
    </p:spTree>
    <p:extLst>
      <p:ext uri="{BB962C8B-B14F-4D97-AF65-F5344CB8AC3E}">
        <p14:creationId xmlns:p14="http://schemas.microsoft.com/office/powerpoint/2010/main" val="358503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29B7E7A3-105F-9B14-B66A-F9457ABEA5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" t="-44359" r="-279" b="-44359"/>
          <a:stretch/>
        </p:blipFill>
        <p:spPr>
          <a:xfrm>
            <a:off x="431802" y="411162"/>
            <a:ext cx="8280398" cy="4321175"/>
          </a:xfrm>
        </p:spPr>
      </p:pic>
    </p:spTree>
    <p:extLst>
      <p:ext uri="{BB962C8B-B14F-4D97-AF65-F5344CB8AC3E}">
        <p14:creationId xmlns:p14="http://schemas.microsoft.com/office/powerpoint/2010/main" val="16640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710C0E-C7DA-794B-0A66-FA71031B2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682AD3-F0D4-228B-0D0B-9AF20000041F}"/>
                  </a:ext>
                </a:extLst>
              </p:cNvPr>
              <p:cNvSpPr txBox="1"/>
              <p:nvPr/>
            </p:nvSpPr>
            <p:spPr>
              <a:xfrm>
                <a:off x="2167685" y="94435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219583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GB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8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8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GB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8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682AD3-F0D4-228B-0D0B-9AF200000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85" y="944356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2DEE7C-85A4-C8CA-BA23-FE9E5733D5A6}"/>
                  </a:ext>
                </a:extLst>
              </p:cNvPr>
              <p:cNvSpPr txBox="1"/>
              <p:nvPr/>
            </p:nvSpPr>
            <p:spPr>
              <a:xfrm>
                <a:off x="1699468" y="140791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2DEE7C-85A4-C8CA-BA23-FE9E5733D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468" y="1407911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10B198-9ECE-C03D-5058-6A2F3EDC7E80}"/>
              </a:ext>
            </a:extLst>
          </p:cNvPr>
          <p:cNvCxnSpPr>
            <a:cxnSpLocks/>
          </p:cNvCxnSpPr>
          <p:nvPr/>
        </p:nvCxnSpPr>
        <p:spPr>
          <a:xfrm>
            <a:off x="9356575" y="521709"/>
            <a:ext cx="0" cy="389572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033244-4804-3C20-13C5-BB975ABE6ED3}"/>
                  </a:ext>
                </a:extLst>
              </p:cNvPr>
              <p:cNvSpPr txBox="1"/>
              <p:nvPr/>
            </p:nvSpPr>
            <p:spPr>
              <a:xfrm>
                <a:off x="-1286110" y="1247774"/>
                <a:ext cx="4945116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033244-4804-3C20-13C5-BB975ABE6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6110" y="1247774"/>
                <a:ext cx="4945116" cy="388889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B8CF97-1025-4E64-FE10-4A2300F3EDCD}"/>
                  </a:ext>
                </a:extLst>
              </p:cNvPr>
              <p:cNvSpPr txBox="1"/>
              <p:nvPr/>
            </p:nvSpPr>
            <p:spPr>
              <a:xfrm>
                <a:off x="-1440274" y="1698631"/>
                <a:ext cx="52534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B8CF97-1025-4E64-FE10-4A2300F3E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274" y="1698631"/>
                <a:ext cx="525344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AB3C29-6F20-B015-9C72-7E760029B520}"/>
                  </a:ext>
                </a:extLst>
              </p:cNvPr>
              <p:cNvSpPr txBox="1"/>
              <p:nvPr/>
            </p:nvSpPr>
            <p:spPr>
              <a:xfrm>
                <a:off x="645725" y="2149260"/>
                <a:ext cx="525383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n-GB" sz="1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diag</m:t>
                    </m:r>
                    <m:d>
                      <m:dPr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GB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⊙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bg1"/>
                    </a:solidFill>
                    <a:effectLst/>
                  </a:rPr>
                  <a:t> 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AB3C29-6F20-B015-9C72-7E760029B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25" y="2149260"/>
                <a:ext cx="5253836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894702-5E5C-B9AF-DDB5-35FD30FB3E1E}"/>
                  </a:ext>
                </a:extLst>
              </p:cNvPr>
              <p:cNvSpPr txBox="1"/>
              <p:nvPr/>
            </p:nvSpPr>
            <p:spPr>
              <a:xfrm>
                <a:off x="247278" y="2699513"/>
                <a:ext cx="5253836" cy="437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GB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  <m:sSup>
                      <m:sSupPr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diag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γ</m:t>
                                </m:r>
                                <m:r>
                                  <a:rPr lang="en-GB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⊙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bg1"/>
                    </a:solidFill>
                    <a:effectLst/>
                  </a:rPr>
                  <a:t> 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894702-5E5C-B9AF-DDB5-35FD30FB3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78" y="2699513"/>
                <a:ext cx="5253836" cy="437107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567A50-BE02-B9EF-F9EC-967839685648}"/>
                  </a:ext>
                </a:extLst>
              </p:cNvPr>
              <p:cNvSpPr txBox="1"/>
              <p:nvPr/>
            </p:nvSpPr>
            <p:spPr>
              <a:xfrm>
                <a:off x="3688585" y="2355575"/>
                <a:ext cx="5253642" cy="437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</m:nary>
                    <m:sSup>
                      <m:sSupPr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diag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GB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⊙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GB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en-GB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  <a:effectLst/>
                  </a:rPr>
                  <a:t> 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567A50-BE02-B9EF-F9EC-967839685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585" y="2355575"/>
                <a:ext cx="5253642" cy="437107"/>
              </a:xfrm>
              <a:prstGeom prst="rect">
                <a:avLst/>
              </a:prstGeom>
              <a:blipFill>
                <a:blip r:embed="rId9"/>
                <a:stretch>
                  <a:fillRect l="-1687" t="-82857" b="-1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AF57AA-0CC4-5F29-DFA1-BFF6C931562D}"/>
                  </a:ext>
                </a:extLst>
              </p:cNvPr>
              <p:cNvSpPr txBox="1"/>
              <p:nvPr/>
            </p:nvSpPr>
            <p:spPr>
              <a:xfrm>
                <a:off x="3688585" y="2890850"/>
                <a:ext cx="5581996" cy="437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diag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GB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⊙</m:t>
                            </m:r>
                            <m:sSup>
                              <m:sSupPr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sSubSup>
                      <m:sSubSupPr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en-GB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  <a:effectLst/>
                  </a:rPr>
                  <a:t> 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AF57AA-0CC4-5F29-DFA1-BFF6C9315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585" y="2890850"/>
                <a:ext cx="5581996" cy="437107"/>
              </a:xfrm>
              <a:prstGeom prst="rect">
                <a:avLst/>
              </a:prstGeom>
              <a:blipFill>
                <a:blip r:embed="rId10"/>
                <a:stretch>
                  <a:fillRect l="-1587" t="-80556" b="-1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23FA39-F834-71B4-1F1B-6F781B1A06A5}"/>
                  </a:ext>
                </a:extLst>
              </p:cNvPr>
              <p:cNvSpPr txBox="1"/>
              <p:nvPr/>
            </p:nvSpPr>
            <p:spPr>
              <a:xfrm>
                <a:off x="3690613" y="3344805"/>
                <a:ext cx="5753100" cy="437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diag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γ</m:t>
                                </m:r>
                                <m:r>
                                  <a:rPr lang="en-GB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⊙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diag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γ</m:t>
                                </m:r>
                                <m:r>
                                  <a:rPr lang="en-GB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⊙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sSubSup>
                      <m:sSubSupPr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en-GB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  <a:effectLst/>
                  </a:rPr>
                  <a:t> 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23FA39-F834-71B4-1F1B-6F781B1A0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13" y="3344805"/>
                <a:ext cx="5753100" cy="437107"/>
              </a:xfrm>
              <a:prstGeom prst="rect">
                <a:avLst/>
              </a:prstGeom>
              <a:blipFill>
                <a:blip r:embed="rId11"/>
                <a:stretch>
                  <a:fillRect l="-1322" t="-85714" b="-1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AA0B51-A1B5-C702-18C7-CDDBF2A1CB61}"/>
                  </a:ext>
                </a:extLst>
              </p:cNvPr>
              <p:cNvSpPr txBox="1"/>
              <p:nvPr/>
            </p:nvSpPr>
            <p:spPr>
              <a:xfrm>
                <a:off x="3690613" y="3821754"/>
                <a:ext cx="5753100" cy="560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diag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γ</m:t>
                                </m:r>
                                <m:r>
                                  <a:rPr lang="en-GB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⊙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diag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γ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⊙</m:t>
                                        </m:r>
                                        <m:sSup>
                                          <m:sSupPr>
                                            <m:ctrlPr>
                                              <a:rPr lang="en-GB" i="1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800" i="1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GB" sz="1800" i="1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θ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  <a:effectLst/>
                  </a:rPr>
                  <a:t> 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AA0B51-A1B5-C702-18C7-CDDBF2A1C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13" y="3821754"/>
                <a:ext cx="5753100" cy="560987"/>
              </a:xfrm>
              <a:prstGeom prst="rect">
                <a:avLst/>
              </a:prstGeom>
              <a:blipFill>
                <a:blip r:embed="rId12"/>
                <a:stretch>
                  <a:fillRect l="-1322" t="-50000" b="-97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6EAB40C-26DF-D5DC-011B-14E57B90289E}"/>
                  </a:ext>
                </a:extLst>
              </p:cNvPr>
              <p:cNvSpPr txBox="1"/>
              <p:nvPr/>
            </p:nvSpPr>
            <p:spPr>
              <a:xfrm>
                <a:off x="3390900" y="4417435"/>
                <a:ext cx="5753100" cy="569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diag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diag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GB" sz="18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𝑖𝑚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p>
                        <m:sSub>
                          <m:sSub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solidFill>
                      <a:schemeClr val="bg1"/>
                    </a:solidFill>
                    <a:effectLst/>
                  </a:rPr>
                  <a:t> 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6EAB40C-26DF-D5DC-011B-14E57B902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4417435"/>
                <a:ext cx="5753100" cy="569515"/>
              </a:xfrm>
              <a:prstGeom prst="rect">
                <a:avLst/>
              </a:prstGeom>
              <a:blipFill>
                <a:blip r:embed="rId13"/>
                <a:stretch>
                  <a:fillRect t="-51111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197C26-781E-1A00-A1A7-D1ADD45345D0}"/>
                  </a:ext>
                </a:extLst>
              </p:cNvPr>
              <p:cNvSpPr txBox="1"/>
              <p:nvPr/>
            </p:nvSpPr>
            <p:spPr>
              <a:xfrm>
                <a:off x="3688667" y="1917595"/>
                <a:ext cx="5789220" cy="370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Sup>
                      <m:sSubSupPr>
                        <m:ctrlP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GB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                          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197C26-781E-1A00-A1A7-D1ADD4534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7" y="1917595"/>
                <a:ext cx="5789220" cy="370038"/>
              </a:xfrm>
              <a:prstGeom prst="rect">
                <a:avLst/>
              </a:prstGeom>
              <a:blipFill>
                <a:blip r:embed="rId14"/>
                <a:stretch>
                  <a:fillRect l="-1532" t="-117241" b="-17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5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6" grpId="0"/>
      <p:bldP spid="38" grpId="0"/>
      <p:bldP spid="40" grpId="0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9D8A3E-777E-B1B1-D88C-B69218180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Parallel Representation</a:t>
            </a:r>
          </a:p>
        </p:txBody>
      </p:sp>
      <p:pic>
        <p:nvPicPr>
          <p:cNvPr id="6" name="Picture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6150BA2B-2B4B-C7E2-6725-1FD99FDEBA9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189"/>
          <a:stretch>
            <a:fillRect/>
          </a:stretch>
        </p:blipFill>
        <p:spPr>
          <a:xfrm>
            <a:off x="4819650" y="751380"/>
            <a:ext cx="3892550" cy="364074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0FB9230-6C41-61FC-B410-16875FCA3A3E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31800" y="1325887"/>
                <a:ext cx="5292344" cy="30175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GB" sz="20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𝑅𝑒𝑡𝑒𝑛𝑡𝑖𝑜𝑛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GN is </a:t>
                </a:r>
                <a:r>
                  <a:rPr lang="en-GB" sz="2000" dirty="0" err="1"/>
                  <a:t>GroupNorm</a:t>
                </a:r>
                <a:endParaRPr lang="en-GB" sz="20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0FB9230-6C41-61FC-B410-16875FCA3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31800" y="1325887"/>
                <a:ext cx="5292344" cy="3017512"/>
              </a:xfrm>
              <a:blipFill>
                <a:blip r:embed="rId4"/>
                <a:stretch>
                  <a:fillRect l="-2878" t="-1261" b="-53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6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2E0ABD-68E4-4497-A286-614EC609F7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Comparison to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0653D3C-96DF-01E1-1137-F3F985A68AA2}"/>
                  </a:ext>
                </a:extLst>
              </p:cNvPr>
              <p:cNvSpPr/>
              <p:nvPr/>
            </p:nvSpPr>
            <p:spPr>
              <a:xfrm>
                <a:off x="724829" y="1694984"/>
                <a:ext cx="3245005" cy="324500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Attention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0653D3C-96DF-01E1-1137-F3F985A68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" y="1694984"/>
                <a:ext cx="3245005" cy="324500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0AA8CAA6-42AC-ADB9-A353-B73FB582DB37}"/>
                  </a:ext>
                </a:extLst>
              </p:cNvPr>
              <p:cNvSpPr/>
              <p:nvPr/>
            </p:nvSpPr>
            <p:spPr>
              <a:xfrm>
                <a:off x="5174166" y="1694984"/>
                <a:ext cx="3245005" cy="324500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Retention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r>
                  <a:rPr lang="en-GB" b="0" dirty="0"/>
                  <a:t> 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QK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0AA8CAA6-42AC-ADB9-A353-B73FB582D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166" y="1694984"/>
                <a:ext cx="3245005" cy="32450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CEE60BA-602B-376D-C454-7EEEFB662674}"/>
                  </a:ext>
                </a:extLst>
              </p:cNvPr>
              <p:cNvSpPr/>
              <p:nvPr/>
            </p:nvSpPr>
            <p:spPr>
              <a:xfrm>
                <a:off x="6400799" y="51707"/>
                <a:ext cx="2653991" cy="1301904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CEE60BA-602B-376D-C454-7EEEFB662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51707"/>
                <a:ext cx="2653991" cy="130190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CF27BC-6F64-0EE6-8AD8-C9DC8C5DA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400" dirty="0"/>
              <a:t>Recurrent Representation</a:t>
            </a:r>
          </a:p>
        </p:txBody>
      </p:sp>
      <p:pic>
        <p:nvPicPr>
          <p:cNvPr id="6" name="Picture Placeholder 5" descr="A diagram of a machine&#10;&#10;Description automatically generated">
            <a:extLst>
              <a:ext uri="{FF2B5EF4-FFF2-40B4-BE49-F238E27FC236}">
                <a16:creationId xmlns:a16="http://schemas.microsoft.com/office/drawing/2014/main" id="{8C96E367-C372-B592-864F-FF5A921BB4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" t="-11735" b="-10517"/>
          <a:stretch/>
        </p:blipFill>
        <p:spPr>
          <a:xfrm>
            <a:off x="4572000" y="621390"/>
            <a:ext cx="4352922" cy="407133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E22C86A-5779-E599-3B6C-68EE9553384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400" b="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𝑅𝑒𝑡𝑒𝑛𝑡𝑖𝑜𝑛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400" dirty="0"/>
                  <a:t>GN is </a:t>
                </a:r>
                <a:r>
                  <a:rPr lang="en-GB" sz="2400" dirty="0" err="1"/>
                  <a:t>GroupNorm</a:t>
                </a:r>
                <a:endParaRPr lang="en-GB" sz="24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E22C86A-5779-E599-3B6C-68EE95533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4"/>
                <a:stretch>
                  <a:fillRect l="-4531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81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B12C66-E42D-EC79-323A-BA58BBA908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Chunkwise</a:t>
            </a:r>
            <a:r>
              <a:rPr lang="en-GB" dirty="0"/>
              <a:t> Recurrent Representation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F417BA-D4D0-5B67-52C9-51BEA7A225A2}"/>
              </a:ext>
            </a:extLst>
          </p:cNvPr>
          <p:cNvGrpSpPr/>
          <p:nvPr/>
        </p:nvGrpSpPr>
        <p:grpSpPr>
          <a:xfrm>
            <a:off x="1089731" y="2308578"/>
            <a:ext cx="1219200" cy="1073727"/>
            <a:chOff x="1247775" y="2286000"/>
            <a:chExt cx="1219200" cy="107372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917DDA-D5D4-049F-6FD9-B15C2465C752}"/>
                </a:ext>
              </a:extLst>
            </p:cNvPr>
            <p:cNvSpPr/>
            <p:nvPr/>
          </p:nvSpPr>
          <p:spPr>
            <a:xfrm>
              <a:off x="1247775" y="2286000"/>
              <a:ext cx="1219200" cy="7239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Chunk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AF24F57-1E89-ABFA-124C-8E65310EE35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857375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C237DB-9BF9-3DC4-E349-0AD2A1CFE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502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19A74F6-560E-EA14-C240-054E497A6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2902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3C4FAFC-2270-DA2E-B2C7-3F27991C3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1848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7F40E1E-5A95-F7CD-5BDD-197B3D4E31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6320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9B3875-788B-A988-52D7-6AB07513F8DE}"/>
              </a:ext>
            </a:extLst>
          </p:cNvPr>
          <p:cNvGrpSpPr/>
          <p:nvPr/>
        </p:nvGrpSpPr>
        <p:grpSpPr>
          <a:xfrm>
            <a:off x="2537530" y="2308578"/>
            <a:ext cx="1219200" cy="1073727"/>
            <a:chOff x="1247775" y="2286000"/>
            <a:chExt cx="1219200" cy="107372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E8C770C-AC3C-5141-680D-1F5BCBE9D989}"/>
                </a:ext>
              </a:extLst>
            </p:cNvPr>
            <p:cNvSpPr/>
            <p:nvPr/>
          </p:nvSpPr>
          <p:spPr>
            <a:xfrm>
              <a:off x="1247775" y="2286000"/>
              <a:ext cx="1219200" cy="7239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Chunk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732586-79B1-7B9A-D92E-D0CA1E63D888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857375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B4D97B-44D7-D88E-D9C8-76F1B56665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502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3B0243B-2C05-27C7-177F-A096A7CDA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2902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9580E4C-76EC-C30D-61FA-68ADF2503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1848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CF5489-3AD3-1C53-9D3D-3FC43FB15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6320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BB412B-DB65-2214-4D11-98408808B8CD}"/>
              </a:ext>
            </a:extLst>
          </p:cNvPr>
          <p:cNvGrpSpPr/>
          <p:nvPr/>
        </p:nvGrpSpPr>
        <p:grpSpPr>
          <a:xfrm>
            <a:off x="3985329" y="2308578"/>
            <a:ext cx="1219200" cy="1073727"/>
            <a:chOff x="1247775" y="2286000"/>
            <a:chExt cx="1219200" cy="107372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5BEA808-D1CF-2363-E4D1-8D6C2471B465}"/>
                </a:ext>
              </a:extLst>
            </p:cNvPr>
            <p:cNvSpPr/>
            <p:nvPr/>
          </p:nvSpPr>
          <p:spPr>
            <a:xfrm>
              <a:off x="1247775" y="2286000"/>
              <a:ext cx="1219200" cy="7239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Chunk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9D722FB-50AE-8E8D-28E4-4FAAE795284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1857375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9A80CF-6662-015F-B236-D4DBB0FD8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502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DAC081-AB14-0E3C-A507-5A32B4AEC9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2902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0D02D3-51BC-450B-4901-7136F2D89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1848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8DA18-62B3-0F52-3FC6-F94070881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6320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364DC4-9BC9-2623-5112-F7CD1B2D883A}"/>
              </a:ext>
            </a:extLst>
          </p:cNvPr>
          <p:cNvGrpSpPr/>
          <p:nvPr/>
        </p:nvGrpSpPr>
        <p:grpSpPr>
          <a:xfrm>
            <a:off x="5433128" y="2308578"/>
            <a:ext cx="1219200" cy="1073727"/>
            <a:chOff x="1247775" y="2286000"/>
            <a:chExt cx="1219200" cy="107372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5A0924C-654C-F673-42D5-AEB6F93709AE}"/>
                </a:ext>
              </a:extLst>
            </p:cNvPr>
            <p:cNvSpPr/>
            <p:nvPr/>
          </p:nvSpPr>
          <p:spPr>
            <a:xfrm>
              <a:off x="1247775" y="2286000"/>
              <a:ext cx="1219200" cy="7239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Chunk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BC756C4-D453-1860-6A22-C77DD7FF78EB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857375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9711685-8DD0-163D-9791-F1581EAC0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502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1B94CF3-94F4-1F18-D8D7-C2459846A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2902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05FB6C1-328F-99A3-244B-D9DC6D6F7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1848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07AC594-F332-3F10-8368-DFE6181CF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6320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C85456A-44BC-197C-BAF7-AF26A459BA75}"/>
              </a:ext>
            </a:extLst>
          </p:cNvPr>
          <p:cNvGrpSpPr/>
          <p:nvPr/>
        </p:nvGrpSpPr>
        <p:grpSpPr>
          <a:xfrm>
            <a:off x="6880927" y="2308578"/>
            <a:ext cx="1219200" cy="1073727"/>
            <a:chOff x="1247775" y="2286000"/>
            <a:chExt cx="1219200" cy="1073727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39566D72-F180-D443-6821-64DC8CAF4149}"/>
                </a:ext>
              </a:extLst>
            </p:cNvPr>
            <p:cNvSpPr/>
            <p:nvPr/>
          </p:nvSpPr>
          <p:spPr>
            <a:xfrm>
              <a:off x="1247775" y="2286000"/>
              <a:ext cx="1219200" cy="7239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Chunk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E1A1BAE-F01F-838E-1250-43BEE670D31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1857375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6E9362-9206-90D5-A3D1-8C5721B24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502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3986E9E-03DD-9721-1BA6-2D78E7A5A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2902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08010A-38F9-555D-9592-101EDF56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1848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A8CC96-7DE3-EE1F-1B07-FC2FECC09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6320" y="3009900"/>
              <a:ext cx="0" cy="349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525841-3D44-669C-F32A-C85F2AE3B34F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2308931" y="2670528"/>
            <a:ext cx="2285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8C7614-6C26-2F0E-8E31-0FB7E62C13C2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3756730" y="2670528"/>
            <a:ext cx="2285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389F8C-8941-346B-A898-B7D579AF3B53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>
            <a:off x="5204529" y="2670528"/>
            <a:ext cx="2285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EB4019-D8B8-8A63-A413-6C065EC8C957}"/>
              </a:ext>
            </a:extLst>
          </p:cNvPr>
          <p:cNvCxnSpPr>
            <a:stCxn id="29" idx="3"/>
            <a:endCxn id="36" idx="1"/>
          </p:cNvCxnSpPr>
          <p:nvPr/>
        </p:nvCxnSpPr>
        <p:spPr>
          <a:xfrm>
            <a:off x="6652328" y="2670528"/>
            <a:ext cx="2285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80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B0002-69D5-24DF-947A-2D2B63BD5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Gated Multi-scale Retention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66D8A32-252B-891C-4ED8-85AD37B1651C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85056" y="3142642"/>
                <a:ext cx="7188201" cy="30175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−5−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h𝑒𝑎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𝑅𝑒𝑡𝑒𝑛𝑡𝑖𝑜𝑛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sz="2400" b="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𝐺𝑟𝑜𝑢𝑝𝑁𝑜𝑟𝑚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𝐶𝑜𝑛𝑐𝑎𝑡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h𝑒𝑎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h𝑒𝑎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b="0" dirty="0"/>
              </a:p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𝑀𝑆𝑅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d>
                      <m:d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𝑠𝑤𝑖𝑠h</m:t>
                        </m:r>
                        <m:d>
                          <m:dPr>
                            <m:ctrlP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b>
                              <m:sSubPr>
                                <m:ctrlPr>
                                  <a:rPr lang="en-GB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GB" sz="24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66D8A32-252B-891C-4ED8-85AD37B1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85056" y="3142642"/>
                <a:ext cx="7188201" cy="3017512"/>
              </a:xfrm>
              <a:blipFill>
                <a:blip r:embed="rId2"/>
                <a:stretch>
                  <a:fillRect l="-2469" t="-20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D4CC45A-1150-5785-5986-ECB31D616FE2}"/>
              </a:ext>
            </a:extLst>
          </p:cNvPr>
          <p:cNvGrpSpPr/>
          <p:nvPr/>
        </p:nvGrpSpPr>
        <p:grpSpPr>
          <a:xfrm>
            <a:off x="2850243" y="2249714"/>
            <a:ext cx="928913" cy="1291772"/>
            <a:chOff x="3193143" y="2002971"/>
            <a:chExt cx="928913" cy="12917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71AB8E18-5287-7412-759B-16439A5112B0}"/>
                    </a:ext>
                  </a:extLst>
                </p:cNvPr>
                <p:cNvSpPr/>
                <p:nvPr/>
              </p:nvSpPr>
              <p:spPr>
                <a:xfrm>
                  <a:off x="3193143" y="2002971"/>
                  <a:ext cx="928913" cy="92911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Ret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71AB8E18-5287-7412-759B-16439A5112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143" y="2002971"/>
                  <a:ext cx="928913" cy="92911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AC89881-A8CF-840F-623A-92D4E43A291C}"/>
                </a:ext>
              </a:extLst>
            </p:cNvPr>
            <p:cNvCxnSpPr/>
            <p:nvPr/>
          </p:nvCxnSpPr>
          <p:spPr>
            <a:xfrm flipV="1">
              <a:off x="3643086" y="2932085"/>
              <a:ext cx="0" cy="3626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0410B1-83AD-6169-461E-9F981889E408}"/>
              </a:ext>
            </a:extLst>
          </p:cNvPr>
          <p:cNvGrpSpPr/>
          <p:nvPr/>
        </p:nvGrpSpPr>
        <p:grpSpPr>
          <a:xfrm>
            <a:off x="3888467" y="2249714"/>
            <a:ext cx="928913" cy="1291772"/>
            <a:chOff x="3193143" y="2002971"/>
            <a:chExt cx="928913" cy="12917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4D6C28A-6103-5B2B-0D49-08A55765D923}"/>
                    </a:ext>
                  </a:extLst>
                </p:cNvPr>
                <p:cNvSpPr/>
                <p:nvPr/>
              </p:nvSpPr>
              <p:spPr>
                <a:xfrm>
                  <a:off x="3193143" y="2002971"/>
                  <a:ext cx="928913" cy="92911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Ret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4D6C28A-6103-5B2B-0D49-08A55765D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143" y="2002971"/>
                  <a:ext cx="928913" cy="92911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B24E37A-1A43-3A99-C690-E484FB7871F3}"/>
                </a:ext>
              </a:extLst>
            </p:cNvPr>
            <p:cNvCxnSpPr/>
            <p:nvPr/>
          </p:nvCxnSpPr>
          <p:spPr>
            <a:xfrm flipV="1">
              <a:off x="3643086" y="2932085"/>
              <a:ext cx="0" cy="3626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18CEB-7A54-D8D5-17CB-A87C8CE3A0A2}"/>
              </a:ext>
            </a:extLst>
          </p:cNvPr>
          <p:cNvGrpSpPr/>
          <p:nvPr/>
        </p:nvGrpSpPr>
        <p:grpSpPr>
          <a:xfrm>
            <a:off x="4926920" y="2249714"/>
            <a:ext cx="928913" cy="1291772"/>
            <a:chOff x="3193143" y="2002971"/>
            <a:chExt cx="928913" cy="12917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E3030C99-A30C-A28F-3FDD-408709D75A16}"/>
                    </a:ext>
                  </a:extLst>
                </p:cNvPr>
                <p:cNvSpPr/>
                <p:nvPr/>
              </p:nvSpPr>
              <p:spPr>
                <a:xfrm>
                  <a:off x="3193143" y="2002971"/>
                  <a:ext cx="928913" cy="92911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Ret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E3030C99-A30C-A28F-3FDD-408709D75A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143" y="2002971"/>
                  <a:ext cx="928913" cy="92911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E262406-3BFD-FDB7-54F9-4DA49AE2692A}"/>
                </a:ext>
              </a:extLst>
            </p:cNvPr>
            <p:cNvCxnSpPr/>
            <p:nvPr/>
          </p:nvCxnSpPr>
          <p:spPr>
            <a:xfrm flipV="1">
              <a:off x="3643086" y="2932085"/>
              <a:ext cx="0" cy="3626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D81478-4508-5233-8E01-F2FECCABD102}"/>
              </a:ext>
            </a:extLst>
          </p:cNvPr>
          <p:cNvGrpSpPr/>
          <p:nvPr/>
        </p:nvGrpSpPr>
        <p:grpSpPr>
          <a:xfrm>
            <a:off x="5965372" y="2249714"/>
            <a:ext cx="928913" cy="1291772"/>
            <a:chOff x="3193143" y="2002971"/>
            <a:chExt cx="928913" cy="12917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4729EE4-8D99-58BB-A3CA-45B9E9074ECB}"/>
                    </a:ext>
                  </a:extLst>
                </p:cNvPr>
                <p:cNvSpPr/>
                <p:nvPr/>
              </p:nvSpPr>
              <p:spPr>
                <a:xfrm>
                  <a:off x="3193143" y="2002971"/>
                  <a:ext cx="928913" cy="92911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Ret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4729EE4-8D99-58BB-A3CA-45B9E9074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143" y="2002971"/>
                  <a:ext cx="928913" cy="92911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0423D3-5F5C-1580-1D14-BFEB9B78669C}"/>
                </a:ext>
              </a:extLst>
            </p:cNvPr>
            <p:cNvCxnSpPr/>
            <p:nvPr/>
          </p:nvCxnSpPr>
          <p:spPr>
            <a:xfrm flipV="1">
              <a:off x="3643086" y="2932085"/>
              <a:ext cx="0" cy="3626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B80884-43BE-47BA-9E97-77D49E37A568}"/>
              </a:ext>
            </a:extLst>
          </p:cNvPr>
          <p:cNvGrpSpPr/>
          <p:nvPr/>
        </p:nvGrpSpPr>
        <p:grpSpPr>
          <a:xfrm>
            <a:off x="7003824" y="2246235"/>
            <a:ext cx="928913" cy="1291772"/>
            <a:chOff x="3193143" y="2002971"/>
            <a:chExt cx="928913" cy="12917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63D6CF7F-D9B7-8BE8-4B19-C556C365A4FB}"/>
                    </a:ext>
                  </a:extLst>
                </p:cNvPr>
                <p:cNvSpPr/>
                <p:nvPr/>
              </p:nvSpPr>
              <p:spPr>
                <a:xfrm>
                  <a:off x="3193143" y="2002971"/>
                  <a:ext cx="928913" cy="92911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Ret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63D6CF7F-D9B7-8BE8-4B19-C556C365A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143" y="2002971"/>
                  <a:ext cx="928913" cy="92911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64AF63-A723-B6E7-50B7-DF2A19C9B901}"/>
                </a:ext>
              </a:extLst>
            </p:cNvPr>
            <p:cNvCxnSpPr/>
            <p:nvPr/>
          </p:nvCxnSpPr>
          <p:spPr>
            <a:xfrm flipV="1">
              <a:off x="3643086" y="2932085"/>
              <a:ext cx="0" cy="3626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0F641B1-EF10-DE8C-ED16-2B2E1011B76E}"/>
              </a:ext>
            </a:extLst>
          </p:cNvPr>
          <p:cNvSpPr/>
          <p:nvPr/>
        </p:nvSpPr>
        <p:spPr>
          <a:xfrm>
            <a:off x="5391376" y="1542065"/>
            <a:ext cx="1038452" cy="4354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Concat</a:t>
            </a:r>
            <a:endParaRPr lang="en-GB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E96DD5-B3D4-352A-70AD-24B10BB7656E}"/>
              </a:ext>
            </a:extLst>
          </p:cNvPr>
          <p:cNvSpPr/>
          <p:nvPr/>
        </p:nvSpPr>
        <p:spPr>
          <a:xfrm>
            <a:off x="5391376" y="909118"/>
            <a:ext cx="1038452" cy="435429"/>
          </a:xfrm>
          <a:prstGeom prst="roundRect">
            <a:avLst/>
          </a:prstGeom>
          <a:solidFill>
            <a:srgbClr val="251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GN</a:t>
            </a:r>
            <a:endParaRPr lang="en-GB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697983-1CE6-6120-F3E3-2E7066C3F3F6}"/>
              </a:ext>
            </a:extLst>
          </p:cNvPr>
          <p:cNvSpPr/>
          <p:nvPr/>
        </p:nvSpPr>
        <p:spPr>
          <a:xfrm>
            <a:off x="5391376" y="229489"/>
            <a:ext cx="1038452" cy="435429"/>
          </a:xfrm>
          <a:prstGeom prst="roundRect">
            <a:avLst/>
          </a:prstGeom>
          <a:solidFill>
            <a:srgbClr val="1B9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MSR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7BAFAC-6A8F-8B91-6EBA-48376105EE88}"/>
              </a:ext>
            </a:extLst>
          </p:cNvPr>
          <p:cNvGrpSpPr/>
          <p:nvPr/>
        </p:nvGrpSpPr>
        <p:grpSpPr>
          <a:xfrm>
            <a:off x="8042048" y="2246235"/>
            <a:ext cx="928913" cy="1291772"/>
            <a:chOff x="3193143" y="2002971"/>
            <a:chExt cx="928913" cy="129177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6A27996-E20E-D3F7-97FE-72BF5F73DDE4}"/>
                </a:ext>
              </a:extLst>
            </p:cNvPr>
            <p:cNvSpPr/>
            <p:nvPr/>
          </p:nvSpPr>
          <p:spPr>
            <a:xfrm>
              <a:off x="3193143" y="2002971"/>
              <a:ext cx="928913" cy="929114"/>
            </a:xfrm>
            <a:prstGeom prst="roundRect">
              <a:avLst/>
            </a:prstGeom>
            <a:solidFill>
              <a:srgbClr val="F26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Swish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DF7014-3204-00D4-EE04-865FA3B8B429}"/>
                </a:ext>
              </a:extLst>
            </p:cNvPr>
            <p:cNvCxnSpPr/>
            <p:nvPr/>
          </p:nvCxnSpPr>
          <p:spPr>
            <a:xfrm flipV="1">
              <a:off x="3643086" y="2932085"/>
              <a:ext cx="0" cy="3626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9C2152-A421-B7C8-EE02-5F8B011A84DE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5910602" y="1344547"/>
            <a:ext cx="0" cy="1975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DCBEBA2-45E6-8AF7-D1B3-C004C1919652}"/>
              </a:ext>
            </a:extLst>
          </p:cNvPr>
          <p:cNvCxnSpPr>
            <a:stCxn id="13" idx="0"/>
            <a:endCxn id="21" idx="2"/>
          </p:cNvCxnSpPr>
          <p:nvPr/>
        </p:nvCxnSpPr>
        <p:spPr>
          <a:xfrm rot="5400000" flipH="1" flipV="1">
            <a:off x="5514879" y="1853992"/>
            <a:ext cx="272220" cy="5192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F2CE755-C9FF-03A4-5EE9-CAFA2F9873B6}"/>
              </a:ext>
            </a:extLst>
          </p:cNvPr>
          <p:cNvCxnSpPr>
            <a:stCxn id="10" idx="0"/>
            <a:endCxn id="21" idx="2"/>
          </p:cNvCxnSpPr>
          <p:nvPr/>
        </p:nvCxnSpPr>
        <p:spPr>
          <a:xfrm rot="5400000" flipH="1" flipV="1">
            <a:off x="4995653" y="1334765"/>
            <a:ext cx="272220" cy="155767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8ED899EF-F845-0687-D88D-775A453EFAAC}"/>
              </a:ext>
            </a:extLst>
          </p:cNvPr>
          <p:cNvCxnSpPr>
            <a:stCxn id="5" idx="0"/>
            <a:endCxn id="21" idx="2"/>
          </p:cNvCxnSpPr>
          <p:nvPr/>
        </p:nvCxnSpPr>
        <p:spPr>
          <a:xfrm rot="5400000" flipH="1" flipV="1">
            <a:off x="4476541" y="815653"/>
            <a:ext cx="272220" cy="259590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DB0DEA3D-678B-2DF7-E3A4-BD0CEDBD3B6E}"/>
              </a:ext>
            </a:extLst>
          </p:cNvPr>
          <p:cNvCxnSpPr>
            <a:stCxn id="16" idx="0"/>
            <a:endCxn id="21" idx="2"/>
          </p:cNvCxnSpPr>
          <p:nvPr/>
        </p:nvCxnSpPr>
        <p:spPr>
          <a:xfrm rot="16200000" flipV="1">
            <a:off x="6034106" y="1853990"/>
            <a:ext cx="272220" cy="51922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BE6B4D4-0A59-8C95-E2FA-1F955088AA9A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rot="16200000" flipV="1">
            <a:off x="6555072" y="1333025"/>
            <a:ext cx="268741" cy="155767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2D2146C-79AF-747E-52B2-D6E763B2F3F7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rot="16200000" flipV="1">
            <a:off x="6417896" y="157625"/>
            <a:ext cx="1581317" cy="2595903"/>
          </a:xfrm>
          <a:prstGeom prst="bentConnector3">
            <a:avLst>
              <a:gd name="adj1" fmla="val 885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254C37-86AF-48FF-8BFB-B663B073F39D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5910602" y="664918"/>
            <a:ext cx="0" cy="24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7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dec8a0cd51b24e23fe538b1b91185810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bf3de4a4e867071344080a0566573451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16f2e-ac79-420b-bf02-152a3fab2b22" xsi:nil="true"/>
    <lcf76f155ced4ddcb4097134ff3c332f xmlns="e5618448-e42b-40ea-80d2-fe7c2030a1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B1F193-2927-44CE-965C-397665D5F3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ddc16f2e-ac79-420b-bf02-152a3fab2b22"/>
    <ds:schemaRef ds:uri="e5618448-e42b-40ea-80d2-fe7c2030a1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6558</TotalTime>
  <Words>434</Words>
  <Application>Microsoft Macintosh PowerPoint</Application>
  <PresentationFormat>On-screen Show (16:9)</PresentationFormat>
  <Paragraphs>125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Retentive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Edward Gunn</cp:lastModifiedBy>
  <cp:revision>23</cp:revision>
  <cp:lastPrinted>2017-11-14T13:34:51Z</cp:lastPrinted>
  <dcterms:created xsi:type="dcterms:W3CDTF">2017-03-06T16:45:41Z</dcterms:created>
  <dcterms:modified xsi:type="dcterms:W3CDTF">2024-01-14T22:26:21Z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  <property fmtid="{D5CDD505-2E9C-101B-9397-08002B2CF9AE}" pid="4" name="MediaServiceImageTags">
    <vt:lpwstr/>
  </property>
</Properties>
</file>