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9" r:id="rId2"/>
    <p:sldMasterId id="2147483685" r:id="rId3"/>
    <p:sldMasterId id="2147483691" r:id="rId4"/>
    <p:sldMasterId id="2147483697" r:id="rId5"/>
    <p:sldMasterId id="2147483703" r:id="rId6"/>
    <p:sldMasterId id="2147483709" r:id="rId7"/>
  </p:sldMasterIdLst>
  <p:notesMasterIdLst>
    <p:notesMasterId r:id="rId35"/>
  </p:notesMasterIdLst>
  <p:sldIdLst>
    <p:sldId id="256" r:id="rId8"/>
    <p:sldId id="257" r:id="rId9"/>
    <p:sldId id="258" r:id="rId10"/>
    <p:sldId id="259" r:id="rId11"/>
    <p:sldId id="260" r:id="rId12"/>
    <p:sldId id="261" r:id="rId13"/>
    <p:sldId id="262" r:id="rId14"/>
    <p:sldId id="271" r:id="rId15"/>
    <p:sldId id="272" r:id="rId16"/>
    <p:sldId id="263" r:id="rId17"/>
    <p:sldId id="269" r:id="rId18"/>
    <p:sldId id="265" r:id="rId19"/>
    <p:sldId id="266" r:id="rId20"/>
    <p:sldId id="267" r:id="rId21"/>
    <p:sldId id="268" r:id="rId22"/>
    <p:sldId id="274" r:id="rId23"/>
    <p:sldId id="275" r:id="rId24"/>
    <p:sldId id="276" r:id="rId25"/>
    <p:sldId id="277" r:id="rId26"/>
    <p:sldId id="278" r:id="rId27"/>
    <p:sldId id="279" r:id="rId28"/>
    <p:sldId id="280" r:id="rId29"/>
    <p:sldId id="281" r:id="rId30"/>
    <p:sldId id="270" r:id="rId31"/>
    <p:sldId id="273" r:id="rId32"/>
    <p:sldId id="282" r:id="rId33"/>
    <p:sldId id="283" r:id="rId34"/>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65" autoAdjust="0"/>
    <p:restoredTop sz="86601" autoAdjust="0"/>
  </p:normalViewPr>
  <p:slideViewPr>
    <p:cSldViewPr>
      <p:cViewPr varScale="1">
        <p:scale>
          <a:sx n="102" d="100"/>
          <a:sy n="102" d="100"/>
        </p:scale>
        <p:origin x="244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17731C-E28D-45C7-BECF-CCB42401BFC9}" type="datetimeFigureOut">
              <a:rPr lang="en-GB" smtClean="0"/>
              <a:pPr/>
              <a:t>19/09/2016</a:t>
            </a:fld>
            <a:endParaRPr lang="en-GB"/>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38079-B648-4AEB-BA01-D49A8E6549A3}" type="slidenum">
              <a:rPr lang="en-GB" smtClean="0"/>
              <a:pPr/>
              <a:t>‹nr.›</a:t>
            </a:fld>
            <a:endParaRPr lang="en-GB"/>
          </a:p>
        </p:txBody>
      </p:sp>
    </p:spTree>
    <p:extLst>
      <p:ext uri="{BB962C8B-B14F-4D97-AF65-F5344CB8AC3E}">
        <p14:creationId xmlns:p14="http://schemas.microsoft.com/office/powerpoint/2010/main" val="291555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Opgelet : html en</a:t>
            </a:r>
            <a:r>
              <a:rPr lang="nl-BE" baseline="0" dirty="0" smtClean="0"/>
              <a:t> </a:t>
            </a:r>
            <a:r>
              <a:rPr lang="nl-BE" baseline="0" dirty="0" err="1" smtClean="0"/>
              <a:t>css</a:t>
            </a:r>
            <a:r>
              <a:rPr lang="nl-BE" baseline="0" dirty="0" smtClean="0"/>
              <a:t> zijn </a:t>
            </a:r>
            <a:r>
              <a:rPr lang="nl-BE" baseline="0" dirty="0" err="1" smtClean="0"/>
              <a:t>whitespace</a:t>
            </a:r>
            <a:r>
              <a:rPr lang="nl-BE" baseline="0" dirty="0" smtClean="0"/>
              <a:t> </a:t>
            </a:r>
            <a:r>
              <a:rPr lang="nl-BE" baseline="0" dirty="0" err="1" smtClean="0"/>
              <a:t>insensitive</a:t>
            </a:r>
            <a:r>
              <a:rPr lang="nl-BE" baseline="0" dirty="0" smtClean="0"/>
              <a:t> : wil je tekst op een volgende lijn, dan moet je de juiste tags en/of </a:t>
            </a:r>
            <a:r>
              <a:rPr lang="nl-BE" baseline="0" dirty="0" err="1" smtClean="0"/>
              <a:t>css</a:t>
            </a:r>
            <a:r>
              <a:rPr lang="nl-BE" baseline="0" dirty="0" smtClean="0"/>
              <a:t> gebruiken</a:t>
            </a:r>
          </a:p>
          <a:p>
            <a:endParaRPr lang="nl-BE" dirty="0" smtClean="0"/>
          </a:p>
          <a:p>
            <a:r>
              <a:rPr lang="nl-BE" dirty="0" smtClean="0"/>
              <a:t>Leer</a:t>
            </a:r>
            <a:r>
              <a:rPr lang="nl-BE" baseline="0" dirty="0" smtClean="0"/>
              <a:t> zo snel mogelijk werken met de </a:t>
            </a:r>
            <a:r>
              <a:rPr lang="nl-BE" baseline="0" dirty="0" err="1" smtClean="0"/>
              <a:t>developer</a:t>
            </a:r>
            <a:r>
              <a:rPr lang="nl-BE" baseline="0" dirty="0" smtClean="0"/>
              <a:t> tools van je browser. Je zal jezelf enorm dankbaar zijn!</a:t>
            </a:r>
            <a:endParaRPr lang="nl-BE" dirty="0"/>
          </a:p>
        </p:txBody>
      </p:sp>
      <p:sp>
        <p:nvSpPr>
          <p:cNvPr id="4" name="Tijdelijke aanduiding voor dianummer 3"/>
          <p:cNvSpPr>
            <a:spLocks noGrp="1"/>
          </p:cNvSpPr>
          <p:nvPr>
            <p:ph type="sldNum" sz="quarter" idx="10"/>
          </p:nvPr>
        </p:nvSpPr>
        <p:spPr/>
        <p:txBody>
          <a:bodyPr/>
          <a:lstStyle/>
          <a:p>
            <a:fld id="{CD038079-B648-4AEB-BA01-D49A8E6549A3}" type="slidenum">
              <a:rPr lang="en-GB" smtClean="0"/>
              <a:pPr/>
              <a:t>14</a:t>
            </a:fld>
            <a:endParaRPr lang="en-GB"/>
          </a:p>
        </p:txBody>
      </p:sp>
    </p:spTree>
    <p:extLst>
      <p:ext uri="{BB962C8B-B14F-4D97-AF65-F5344CB8AC3E}">
        <p14:creationId xmlns:p14="http://schemas.microsoft.com/office/powerpoint/2010/main" val="82265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416050539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4249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4381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0601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99463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090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774124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50718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944757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95544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86391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75649BC9-5489-4043-A000-27CFD0FB16FC}" type="datetime1">
              <a:rPr lang="nl-NL" smtClean="0"/>
              <a:t>19-9-2016</a:t>
            </a:fld>
            <a:endParaRPr lang="nl-NL"/>
          </a:p>
        </p:txBody>
      </p:sp>
      <p:sp>
        <p:nvSpPr>
          <p:cNvPr id="5" name="Footer Placeholder 4"/>
          <p:cNvSpPr>
            <a:spLocks noGrp="1"/>
          </p:cNvSpPr>
          <p:nvPr>
            <p:ph type="ftr" sz="quarter" idx="11"/>
          </p:nvPr>
        </p:nvSpPr>
        <p:spPr/>
        <p:txBody>
          <a:bodyPr/>
          <a:lstStyle/>
          <a:p>
            <a:r>
              <a:rPr lang="nl-NL" smtClean="0"/>
              <a:t>Steven Ophalvens - ODISEE</a:t>
            </a:r>
            <a:endParaRPr lang="nl-NL" dirty="0"/>
          </a:p>
        </p:txBody>
      </p:sp>
      <p:sp>
        <p:nvSpPr>
          <p:cNvPr id="6" name="Slide Number Placeholder 5"/>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2608762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067548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404758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555755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5540561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312985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11364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932877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871379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565857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2571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11C0B10-AAF9-4C6D-8C98-2002C11ACA4B}" type="datetime1">
              <a:rPr lang="nl-NL" smtClean="0"/>
              <a:t>19-9-2016</a:t>
            </a:fld>
            <a:endParaRPr lang="nl-NL"/>
          </a:p>
        </p:txBody>
      </p:sp>
      <p:sp>
        <p:nvSpPr>
          <p:cNvPr id="6" name="Footer Placeholder 5"/>
          <p:cNvSpPr>
            <a:spLocks noGrp="1"/>
          </p:cNvSpPr>
          <p:nvPr>
            <p:ph type="ftr" sz="quarter" idx="11"/>
          </p:nvPr>
        </p:nvSpPr>
        <p:spPr/>
        <p:txBody>
          <a:bodyPr/>
          <a:lstStyle/>
          <a:p>
            <a:r>
              <a:rPr lang="nl-NL" smtClean="0"/>
              <a:t>Steven Ophalvens - ODISEE</a:t>
            </a:r>
            <a:endParaRPr lang="nl-NL"/>
          </a:p>
        </p:txBody>
      </p:sp>
      <p:sp>
        <p:nvSpPr>
          <p:cNvPr id="7" name="Slide Number Placeholder 6"/>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314343011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55790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640402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465100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59506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39280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19/09/2016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6689700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9278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B2C6F-9FD4-4959-8F7E-E45BE3855E3E}" type="datetime1">
              <a:rPr lang="nl-NL" smtClean="0"/>
              <a:t>19-9-2016</a:t>
            </a:fld>
            <a:endParaRPr lang="nl-NL"/>
          </a:p>
        </p:txBody>
      </p:sp>
      <p:sp>
        <p:nvSpPr>
          <p:cNvPr id="3" name="Footer Placeholder 2"/>
          <p:cNvSpPr>
            <a:spLocks noGrp="1"/>
          </p:cNvSpPr>
          <p:nvPr>
            <p:ph type="ftr" sz="quarter" idx="11"/>
          </p:nvPr>
        </p:nvSpPr>
        <p:spPr/>
        <p:txBody>
          <a:bodyPr/>
          <a:lstStyle/>
          <a:p>
            <a:r>
              <a:rPr lang="nl-NL" smtClean="0"/>
              <a:t>Steven Ophalvens - ODISEE</a:t>
            </a:r>
            <a:endParaRPr lang="nl-NL"/>
          </a:p>
        </p:txBody>
      </p:sp>
      <p:sp>
        <p:nvSpPr>
          <p:cNvPr id="4" name="Slide Number Placeholder 3"/>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191407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60F5B6D-4C09-4FFA-9AD3-47DA2E2C548C}" type="datetime1">
              <a:rPr lang="nl-NL" smtClean="0"/>
              <a:t>19-9-2016</a:t>
            </a:fld>
            <a:endParaRPr lang="nl-NL"/>
          </a:p>
        </p:txBody>
      </p:sp>
      <p:sp>
        <p:nvSpPr>
          <p:cNvPr id="6" name="Footer Placeholder 5"/>
          <p:cNvSpPr>
            <a:spLocks noGrp="1"/>
          </p:cNvSpPr>
          <p:nvPr>
            <p:ph type="ftr" sz="quarter" idx="11"/>
          </p:nvPr>
        </p:nvSpPr>
        <p:spPr/>
        <p:txBody>
          <a:bodyPr/>
          <a:lstStyle/>
          <a:p>
            <a:r>
              <a:rPr lang="nl-NL" smtClean="0"/>
              <a:t>Steven Ophalvens - ODISEE</a:t>
            </a:r>
            <a:endParaRPr lang="nl-NL"/>
          </a:p>
        </p:txBody>
      </p:sp>
      <p:sp>
        <p:nvSpPr>
          <p:cNvPr id="7" name="Slide Number Placeholder 6"/>
          <p:cNvSpPr>
            <a:spLocks noGrp="1"/>
          </p:cNvSpPr>
          <p:nvPr>
            <p:ph type="sldNum" sz="quarter" idx="12"/>
          </p:nvPr>
        </p:nvSpPr>
        <p:spPr>
          <a:xfrm>
            <a:off x="8159360" y="6343522"/>
            <a:ext cx="527440" cy="365125"/>
          </a:xfrm>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147087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het opmaakprofiel van de modelondertitel te bewerken</a:t>
            </a:r>
            <a:endParaRPr kumimoji="0" lang="en-US"/>
          </a:p>
        </p:txBody>
      </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3D81D48C-CC26-49A4-8705-52C507A5775C}" type="datetime1">
              <a:rPr lang="nl-NL" smtClean="0"/>
              <a:t>19-9-2016</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r>
              <a:rPr lang="nl-NL" smtClean="0"/>
              <a:t>Steven Ophalvens - ODISEE</a:t>
            </a:r>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C3EE7185-A582-4542-8FF0-969B3F80C0A5}" type="slidenum">
              <a:rPr lang="nl-NL" smtClean="0"/>
              <a:pPr/>
              <a:t>‹nr.›</a:t>
            </a:fld>
            <a:endParaRPr lang="nl-NL"/>
          </a:p>
        </p:txBody>
      </p:sp>
    </p:spTree>
    <p:extLst>
      <p:ext uri="{BB962C8B-B14F-4D97-AF65-F5344CB8AC3E}">
        <p14:creationId xmlns:p14="http://schemas.microsoft.com/office/powerpoint/2010/main" val="325295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66501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19/09/2016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81245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19/09/2016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02254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E11C0B10-AAF9-4C6D-8C98-2002C11ACA4B}" type="datetime1">
              <a:rPr lang="nl-NL" smtClean="0"/>
              <a:t>19-9-2016</a:t>
            </a:fld>
            <a:endParaRPr lang="nl-NL"/>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nl-NL" smtClean="0"/>
              <a:t>Steven Ophalvens - ODISEE</a:t>
            </a:r>
            <a:endParaRPr lang="nl-NL"/>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C3EE7185-A582-4542-8FF0-969B3F80C0A5}" type="slidenum">
              <a:rPr lang="nl-NL" smtClean="0"/>
              <a:pPr/>
              <a:t>‹nr.›</a:t>
            </a:fld>
            <a:endParaRPr lang="nl-NL"/>
          </a:p>
        </p:txBody>
      </p:sp>
    </p:spTree>
    <p:extLst>
      <p:ext uri="{BB962C8B-B14F-4D97-AF65-F5344CB8AC3E}">
        <p14:creationId xmlns:p14="http://schemas.microsoft.com/office/powerpoint/2010/main" val="8707059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6801300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3664781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0125851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630735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67538467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19/09/2016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2994691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ducation.git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dam-p/markdown-here/wiki/Markdown-Cheatshe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solidFill>
                  <a:schemeClr val="accent1"/>
                </a:solidFill>
              </a:rPr>
              <a:t>Mobiel en internet 1</a:t>
            </a:r>
            <a:endParaRPr lang="en-GB" dirty="0">
              <a:solidFill>
                <a:schemeClr val="accent1"/>
              </a:solidFill>
            </a:endParaRPr>
          </a:p>
        </p:txBody>
      </p:sp>
      <p:sp>
        <p:nvSpPr>
          <p:cNvPr id="3" name="Ondertitel 2"/>
          <p:cNvSpPr>
            <a:spLocks noGrp="1"/>
          </p:cNvSpPr>
          <p:nvPr>
            <p:ph type="subTitle" idx="1"/>
          </p:nvPr>
        </p:nvSpPr>
        <p:spPr/>
        <p:txBody>
          <a:bodyPr>
            <a:normAutofit lnSpcReduction="10000"/>
          </a:bodyPr>
          <a:lstStyle/>
          <a:p>
            <a:r>
              <a:rPr lang="en-GB" dirty="0" smtClean="0">
                <a:solidFill>
                  <a:schemeClr val="accent1"/>
                </a:solidFill>
              </a:rPr>
              <a:t>HTML5 &amp; CSS3</a:t>
            </a:r>
          </a:p>
          <a:p>
            <a:r>
              <a:rPr lang="en-GB" dirty="0" smtClean="0">
                <a:solidFill>
                  <a:schemeClr val="accent1"/>
                </a:solidFill>
              </a:rPr>
              <a:t>Les 1</a:t>
            </a:r>
            <a:endParaRPr lang="en-GB"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nl-BE" dirty="0" smtClean="0"/>
              <a:t>Overzicht cursus</a:t>
            </a:r>
            <a:endParaRPr lang="en-GB" dirty="0"/>
          </a:p>
        </p:txBody>
      </p:sp>
      <p:sp>
        <p:nvSpPr>
          <p:cNvPr id="2" name="Tijdelijke aanduiding voor inhoud 1"/>
          <p:cNvSpPr>
            <a:spLocks noGrp="1"/>
          </p:cNvSpPr>
          <p:nvPr>
            <p:ph idx="1"/>
          </p:nvPr>
        </p:nvSpPr>
        <p:spPr>
          <a:xfrm>
            <a:off x="457200" y="1484784"/>
            <a:ext cx="8229600" cy="4972008"/>
          </a:xfrm>
        </p:spPr>
        <p:txBody>
          <a:bodyPr>
            <a:normAutofit fontScale="62500" lnSpcReduction="20000"/>
          </a:bodyPr>
          <a:lstStyle/>
          <a:p>
            <a:r>
              <a:rPr lang="nl-BE" dirty="0" smtClean="0"/>
              <a:t>Handboek</a:t>
            </a:r>
          </a:p>
          <a:p>
            <a:r>
              <a:rPr lang="nl-BE" dirty="0" smtClean="0"/>
              <a:t>Toledo</a:t>
            </a:r>
          </a:p>
          <a:p>
            <a:pPr lvl="1"/>
            <a:r>
              <a:rPr lang="nl-BE" dirty="0" smtClean="0"/>
              <a:t>Cursusdocumenten, opdrachten, …</a:t>
            </a:r>
          </a:p>
          <a:p>
            <a:r>
              <a:rPr lang="nl-BE" dirty="0" smtClean="0"/>
              <a:t>Webmail</a:t>
            </a:r>
          </a:p>
          <a:p>
            <a:r>
              <a:rPr lang="nl-BE" dirty="0" smtClean="0"/>
              <a:t>ECTS </a:t>
            </a:r>
            <a:r>
              <a:rPr lang="nl-BE" dirty="0" smtClean="0">
                <a:sym typeface="Wingdings" pitchFamily="2" charset="2"/>
              </a:rPr>
              <a:t></a:t>
            </a:r>
            <a:endParaRPr lang="nl-BE" dirty="0" smtClean="0"/>
          </a:p>
          <a:p>
            <a:r>
              <a:rPr lang="nl-BE" dirty="0" smtClean="0"/>
              <a:t>Puntenverdeling (totaal op 20) : MEETKUNDIG gemiddelde</a:t>
            </a:r>
          </a:p>
          <a:p>
            <a:pPr lvl="1"/>
            <a:r>
              <a:rPr lang="nl-BE" dirty="0" smtClean="0"/>
              <a:t>10/20 : examen (gesloten boek)</a:t>
            </a:r>
          </a:p>
          <a:p>
            <a:pPr lvl="1"/>
            <a:r>
              <a:rPr lang="nl-BE" dirty="0" smtClean="0"/>
              <a:t>10/20 : portfolio :</a:t>
            </a:r>
          </a:p>
          <a:p>
            <a:pPr lvl="2"/>
            <a:r>
              <a:rPr lang="nl-BE" dirty="0" smtClean="0"/>
              <a:t>2/20 : oefeningen in de lessen + opdrachten naar volgende les toe + beheer </a:t>
            </a:r>
            <a:r>
              <a:rPr lang="nl-BE" dirty="0" err="1" smtClean="0"/>
              <a:t>Github</a:t>
            </a:r>
            <a:r>
              <a:rPr lang="nl-BE" dirty="0" smtClean="0"/>
              <a:t> </a:t>
            </a:r>
            <a:r>
              <a:rPr lang="nl-BE" dirty="0" err="1" smtClean="0"/>
              <a:t>repository</a:t>
            </a:r>
            <a:endParaRPr lang="nl-BE" dirty="0" smtClean="0"/>
          </a:p>
          <a:p>
            <a:pPr lvl="2"/>
            <a:r>
              <a:rPr lang="nl-BE" dirty="0" smtClean="0"/>
              <a:t>7/20 : website voor een zelf te zoeken firma/opdrachtgever</a:t>
            </a:r>
          </a:p>
          <a:p>
            <a:pPr lvl="2"/>
            <a:r>
              <a:rPr lang="nl-BE" dirty="0" smtClean="0"/>
              <a:t>1/20 : correct afwerken van de toegankelijkheidsmonitor (seminarie </a:t>
            </a:r>
            <a:r>
              <a:rPr lang="nl-BE" dirty="0" err="1" smtClean="0"/>
              <a:t>Anysurfer</a:t>
            </a:r>
            <a:r>
              <a:rPr lang="nl-BE" dirty="0" smtClean="0"/>
              <a:t>)</a:t>
            </a:r>
          </a:p>
          <a:p>
            <a:r>
              <a:rPr lang="nl-BE" dirty="0" smtClean="0"/>
              <a:t>Wekelijks bijhouden oefeningen &amp; portfolio!</a:t>
            </a:r>
          </a:p>
          <a:p>
            <a:pPr lvl="1"/>
            <a:r>
              <a:rPr lang="nl-BE" b="1" dirty="0" smtClean="0">
                <a:solidFill>
                  <a:srgbClr val="FF0000"/>
                </a:solidFill>
              </a:rPr>
              <a:t>Opladen op </a:t>
            </a:r>
            <a:r>
              <a:rPr lang="nl-BE" b="1" dirty="0" err="1" smtClean="0">
                <a:solidFill>
                  <a:srgbClr val="FF0000"/>
                </a:solidFill>
              </a:rPr>
              <a:t>Github</a:t>
            </a:r>
            <a:r>
              <a:rPr lang="nl-BE" dirty="0" smtClean="0"/>
              <a:t>! </a:t>
            </a:r>
          </a:p>
          <a:p>
            <a:pPr lvl="1"/>
            <a:r>
              <a:rPr lang="nl-BE" dirty="0" err="1" smtClean="0"/>
              <a:t>Usb</a:t>
            </a:r>
            <a:r>
              <a:rPr lang="nl-BE" dirty="0" smtClean="0"/>
              <a:t> stick/ HD</a:t>
            </a:r>
          </a:p>
          <a:p>
            <a:pPr lvl="1"/>
            <a:r>
              <a:rPr lang="nl-BE" dirty="0" smtClean="0"/>
              <a:t>Netwerk schijf</a:t>
            </a:r>
          </a:p>
          <a:p>
            <a:pPr lvl="1"/>
            <a:r>
              <a:rPr lang="nl-BE" dirty="0" smtClean="0"/>
              <a:t>Online opslag (cloud (dropbox.com, box.net, </a:t>
            </a:r>
            <a:r>
              <a:rPr lang="nl-BE" dirty="0" err="1" smtClean="0"/>
              <a:t>onedrive</a:t>
            </a:r>
            <a:r>
              <a:rPr lang="nl-BE" dirty="0" smtClean="0"/>
              <a:t>, … ))</a:t>
            </a:r>
          </a:p>
          <a:p>
            <a:pPr lvl="2"/>
            <a:endParaRPr lang="nl-BE" dirty="0" smtClean="0"/>
          </a:p>
          <a:p>
            <a:pPr lvl="1"/>
            <a:endParaRPr lang="en-GB" dirty="0"/>
          </a:p>
        </p:txBody>
      </p:sp>
      <p:sp>
        <p:nvSpPr>
          <p:cNvPr id="7" name="Tijdelijke aanduiding voor datum 6"/>
          <p:cNvSpPr>
            <a:spLocks noGrp="1"/>
          </p:cNvSpPr>
          <p:nvPr>
            <p:ph type="dt" sz="half" idx="10"/>
          </p:nvPr>
        </p:nvSpPr>
        <p:spPr/>
        <p:txBody>
          <a:bodyPr/>
          <a:lstStyle/>
          <a:p>
            <a:fld id="{57B9C6E2-69CB-4597-A866-839F52B7AEC8}"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10</a:t>
            </a:fld>
            <a:endParaRPr lang="nl-NL"/>
          </a:p>
        </p:txBody>
      </p:sp>
      <p:sp>
        <p:nvSpPr>
          <p:cNvPr id="4" name="Tekstvak 3"/>
          <p:cNvSpPr txBox="1"/>
          <p:nvPr/>
        </p:nvSpPr>
        <p:spPr>
          <a:xfrm>
            <a:off x="5148064" y="2276872"/>
            <a:ext cx="3792960" cy="646331"/>
          </a:xfrm>
          <a:prstGeom prst="rect">
            <a:avLst/>
          </a:prstGeom>
          <a:solidFill>
            <a:schemeClr val="bg2"/>
          </a:solidFill>
          <a:ln>
            <a:solidFill>
              <a:schemeClr val="accent1"/>
            </a:solidFill>
          </a:ln>
        </p:spPr>
        <p:txBody>
          <a:bodyPr wrap="square" rtlCol="0">
            <a:spAutoFit/>
          </a:bodyPr>
          <a:lstStyle/>
          <a:p>
            <a:r>
              <a:rPr lang="nl-BE" dirty="0" err="1" smtClean="0"/>
              <a:t>Meetk</a:t>
            </a:r>
            <a:r>
              <a:rPr lang="nl-BE" dirty="0" smtClean="0"/>
              <a:t>. Gem = SQRT(P1*P2)</a:t>
            </a:r>
          </a:p>
          <a:p>
            <a:r>
              <a:rPr lang="nl-BE" dirty="0" smtClean="0"/>
              <a:t>Gewoon Gem = (P1+P2)/2</a:t>
            </a:r>
            <a:endParaRPr lang="nl-B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smtClean="0"/>
              <a:t>Portfolio	</a:t>
            </a:r>
            <a:endParaRPr lang="en-GB" dirty="0"/>
          </a:p>
        </p:txBody>
      </p:sp>
      <p:sp>
        <p:nvSpPr>
          <p:cNvPr id="2" name="Tijdelijke aanduiding voor inhoud 1"/>
          <p:cNvSpPr>
            <a:spLocks noGrp="1"/>
          </p:cNvSpPr>
          <p:nvPr>
            <p:ph idx="1"/>
          </p:nvPr>
        </p:nvSpPr>
        <p:spPr>
          <a:xfrm>
            <a:off x="457200" y="1481328"/>
            <a:ext cx="8579296" cy="4972008"/>
          </a:xfrm>
        </p:spPr>
        <p:txBody>
          <a:bodyPr>
            <a:normAutofit/>
          </a:bodyPr>
          <a:lstStyle/>
          <a:p>
            <a:r>
              <a:rPr lang="nl-BE" dirty="0" smtClean="0"/>
              <a:t>Student is verantwoordelijk voor het bijhouden</a:t>
            </a:r>
          </a:p>
          <a:p>
            <a:pPr lvl="1"/>
            <a:r>
              <a:rPr lang="nl-BE" dirty="0" smtClean="0"/>
              <a:t>Sticks kunnen verloren gaan (</a:t>
            </a:r>
            <a:r>
              <a:rPr lang="nl-BE" dirty="0" err="1" smtClean="0"/>
              <a:t>backup</a:t>
            </a:r>
            <a:r>
              <a:rPr lang="nl-BE" dirty="0" smtClean="0"/>
              <a:t> staat op </a:t>
            </a:r>
            <a:r>
              <a:rPr lang="nl-BE" dirty="0" err="1" smtClean="0"/>
              <a:t>Github</a:t>
            </a:r>
            <a:r>
              <a:rPr lang="nl-BE" dirty="0" smtClean="0"/>
              <a:t>)</a:t>
            </a:r>
          </a:p>
          <a:p>
            <a:r>
              <a:rPr lang="nl-BE" dirty="0" smtClean="0"/>
              <a:t>Uiteindelijk :</a:t>
            </a:r>
          </a:p>
          <a:p>
            <a:pPr lvl="1"/>
            <a:r>
              <a:rPr lang="nl-BE" dirty="0" smtClean="0"/>
              <a:t>1 </a:t>
            </a:r>
            <a:r>
              <a:rPr lang="nl-BE" dirty="0" err="1" smtClean="0"/>
              <a:t>repository</a:t>
            </a:r>
            <a:r>
              <a:rPr lang="nl-BE" dirty="0" smtClean="0"/>
              <a:t>, met daarin verschillende mappen met het volgende materiaal : </a:t>
            </a:r>
          </a:p>
          <a:p>
            <a:pPr lvl="2"/>
            <a:r>
              <a:rPr lang="nl-BE" dirty="0" smtClean="0"/>
              <a:t>je materiaal uit de verschillende lessen (1 map / les)</a:t>
            </a:r>
          </a:p>
          <a:p>
            <a:pPr lvl="2"/>
            <a:r>
              <a:rPr lang="nl-BE" dirty="0" smtClean="0"/>
              <a:t>een map met de website die je voor een firma gaat maken</a:t>
            </a:r>
          </a:p>
          <a:p>
            <a:pPr lvl="2"/>
            <a:r>
              <a:rPr lang="nl-BE" dirty="0" smtClean="0"/>
              <a:t>een bestand waarin je de voortgang voor dat project bijhoudt</a:t>
            </a:r>
          </a:p>
          <a:p>
            <a:pPr lvl="2"/>
            <a:r>
              <a:rPr lang="nl-BE" dirty="0" smtClean="0"/>
              <a:t>Vermeld ZEKER extra oefeningen die je buiten de lessen hebt gedaan! </a:t>
            </a:r>
            <a:r>
              <a:rPr lang="nl-BE" dirty="0" smtClean="0">
                <a:sym typeface="Wingdings" panose="05000000000000000000" pitchFamily="2" charset="2"/>
              </a:rPr>
              <a:t> pluspunten !</a:t>
            </a:r>
            <a:endParaRPr lang="nl-BE" dirty="0" smtClean="0"/>
          </a:p>
          <a:p>
            <a:pPr lvl="2"/>
            <a:endParaRPr lang="nl-BE" dirty="0" smtClean="0"/>
          </a:p>
          <a:p>
            <a:pPr lvl="1"/>
            <a:endParaRPr lang="en-GB" dirty="0"/>
          </a:p>
        </p:txBody>
      </p:sp>
      <p:sp>
        <p:nvSpPr>
          <p:cNvPr id="7" name="Tijdelijke aanduiding voor datum 6"/>
          <p:cNvSpPr>
            <a:spLocks noGrp="1"/>
          </p:cNvSpPr>
          <p:nvPr>
            <p:ph type="dt" sz="half" idx="10"/>
          </p:nvPr>
        </p:nvSpPr>
        <p:spPr/>
        <p:txBody>
          <a:bodyPr/>
          <a:lstStyle/>
          <a:p>
            <a:fld id="{34E1D192-7B00-4CFF-98E3-FB3E23DE4B10}"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11</a:t>
            </a:fld>
            <a:endParaRPr 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92500" lnSpcReduction="20000"/>
          </a:bodyPr>
          <a:lstStyle/>
          <a:p>
            <a:r>
              <a:rPr lang="nl-BE" dirty="0" smtClean="0"/>
              <a:t>Les 1: intro +  </a:t>
            </a:r>
            <a:r>
              <a:rPr lang="nl-BE" dirty="0" err="1" smtClean="0"/>
              <a:t>Brackets</a:t>
            </a:r>
            <a:r>
              <a:rPr lang="nl-BE" dirty="0" smtClean="0"/>
              <a:t> + Chrome </a:t>
            </a:r>
            <a:r>
              <a:rPr lang="nl-BE" dirty="0" err="1" smtClean="0"/>
              <a:t>Dev</a:t>
            </a:r>
            <a:r>
              <a:rPr lang="nl-BE" dirty="0" smtClean="0"/>
              <a:t> + stramien en tekst + </a:t>
            </a:r>
            <a:r>
              <a:rPr lang="nl-BE" dirty="0" err="1" smtClean="0"/>
              <a:t>Github</a:t>
            </a:r>
            <a:r>
              <a:rPr lang="nl-BE" dirty="0" smtClean="0"/>
              <a:t> Intro</a:t>
            </a:r>
          </a:p>
          <a:p>
            <a:r>
              <a:rPr lang="nl-BE" dirty="0" smtClean="0"/>
              <a:t>Les 2: afbeeldingen &amp; hyperlinks</a:t>
            </a:r>
          </a:p>
          <a:p>
            <a:r>
              <a:rPr lang="nl-BE" dirty="0" smtClean="0"/>
              <a:t>Les 3: </a:t>
            </a:r>
            <a:r>
              <a:rPr lang="nl-BE" dirty="0"/>
              <a:t>CSS : stijlen voor tekst</a:t>
            </a:r>
            <a:endParaRPr lang="nl-BE" dirty="0" smtClean="0"/>
          </a:p>
          <a:p>
            <a:r>
              <a:rPr lang="nl-BE" dirty="0" smtClean="0"/>
              <a:t>Les 4</a:t>
            </a:r>
            <a:r>
              <a:rPr lang="nl-BE" dirty="0"/>
              <a:t>: </a:t>
            </a:r>
            <a:r>
              <a:rPr lang="nl-BE" dirty="0" smtClean="0"/>
              <a:t/>
            </a:r>
            <a:br>
              <a:rPr lang="nl-BE" dirty="0" smtClean="0"/>
            </a:br>
            <a:r>
              <a:rPr lang="nl-BE" dirty="0" smtClean="0"/>
              <a:t>	CSS </a:t>
            </a:r>
            <a:r>
              <a:rPr lang="nl-BE" dirty="0"/>
              <a:t>: kleur &amp; </a:t>
            </a:r>
            <a:r>
              <a:rPr lang="nl-BE" dirty="0" smtClean="0"/>
              <a:t>achtergrond</a:t>
            </a:r>
            <a:br>
              <a:rPr lang="nl-BE" dirty="0" smtClean="0"/>
            </a:br>
            <a:r>
              <a:rPr lang="nl-BE" dirty="0" smtClean="0"/>
              <a:t>	CSS </a:t>
            </a:r>
            <a:r>
              <a:rPr lang="nl-BE" dirty="0"/>
              <a:t>: border, margin, padding (box-model)</a:t>
            </a:r>
            <a:endParaRPr lang="nl-BE" dirty="0" smtClean="0"/>
          </a:p>
          <a:p>
            <a:r>
              <a:rPr lang="nl-BE" dirty="0" smtClean="0"/>
              <a:t>Les 5: HTML : structuren (class &amp; Id, lijsten, tabellen, formulieren, div &amp; span)</a:t>
            </a:r>
          </a:p>
        </p:txBody>
      </p:sp>
      <p:sp>
        <p:nvSpPr>
          <p:cNvPr id="7" name="Tijdelijke aanduiding voor datum 6"/>
          <p:cNvSpPr>
            <a:spLocks noGrp="1"/>
          </p:cNvSpPr>
          <p:nvPr>
            <p:ph type="dt" sz="half" idx="10"/>
          </p:nvPr>
        </p:nvSpPr>
        <p:spPr/>
        <p:txBody>
          <a:bodyPr/>
          <a:lstStyle/>
          <a:p>
            <a:fld id="{A2DE716E-1838-47FC-98A8-A14E875408ED}"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dirty="0" smtClean="0"/>
              <a:t>Steven Ophalvens - ODISEE</a:t>
            </a:r>
            <a:endParaRPr lang="nl-NL" dirty="0"/>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12</a:t>
            </a:fld>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en-GB"/>
          </a:p>
        </p:txBody>
      </p:sp>
      <p:sp>
        <p:nvSpPr>
          <p:cNvPr id="2" name="Tijdelijke aanduiding voor inhoud 1"/>
          <p:cNvSpPr>
            <a:spLocks noGrp="1"/>
          </p:cNvSpPr>
          <p:nvPr>
            <p:ph idx="1"/>
          </p:nvPr>
        </p:nvSpPr>
        <p:spPr>
          <a:xfrm>
            <a:off x="457200" y="1481328"/>
            <a:ext cx="8579296" cy="4755984"/>
          </a:xfrm>
        </p:spPr>
        <p:txBody>
          <a:bodyPr>
            <a:normAutofit fontScale="77500" lnSpcReduction="20000"/>
          </a:bodyPr>
          <a:lstStyle/>
          <a:p>
            <a:r>
              <a:rPr lang="nl-BE" dirty="0" smtClean="0"/>
              <a:t>Les 6</a:t>
            </a:r>
            <a:r>
              <a:rPr lang="nl-BE" dirty="0"/>
              <a:t>: </a:t>
            </a:r>
            <a:endParaRPr lang="nl-BE" dirty="0" smtClean="0"/>
          </a:p>
          <a:p>
            <a:pPr marL="393192" lvl="1" indent="0">
              <a:buNone/>
            </a:pPr>
            <a:r>
              <a:rPr lang="nl-BE" dirty="0"/>
              <a:t>	</a:t>
            </a:r>
            <a:r>
              <a:rPr lang="nl-BE" dirty="0" smtClean="0"/>
              <a:t>CSS </a:t>
            </a:r>
            <a:r>
              <a:rPr lang="nl-BE" dirty="0"/>
              <a:t>: verfraaiingen </a:t>
            </a:r>
            <a:endParaRPr lang="nl-BE" dirty="0" smtClean="0"/>
          </a:p>
          <a:p>
            <a:pPr marL="393192" lvl="1" indent="0">
              <a:buNone/>
            </a:pPr>
            <a:r>
              <a:rPr lang="nl-BE" dirty="0"/>
              <a:t>	</a:t>
            </a:r>
            <a:r>
              <a:rPr lang="nl-BE" dirty="0" smtClean="0"/>
              <a:t>CSS3 selectoren + attribuutselectors</a:t>
            </a:r>
          </a:p>
          <a:p>
            <a:r>
              <a:rPr lang="nl-BE" dirty="0" smtClean="0"/>
              <a:t>Les 7: HTML : nieuwe semantische structuren in HTML5 (section, article, aside, nav, header, footer, ...)</a:t>
            </a:r>
          </a:p>
          <a:p>
            <a:r>
              <a:rPr lang="nl-BE" dirty="0" smtClean="0"/>
              <a:t>Les 8: </a:t>
            </a:r>
          </a:p>
          <a:p>
            <a:pPr marL="393192" lvl="1" indent="0">
              <a:buNone/>
            </a:pPr>
            <a:r>
              <a:rPr lang="nl-BE" dirty="0"/>
              <a:t>	</a:t>
            </a:r>
            <a:r>
              <a:rPr lang="nl-BE" dirty="0" smtClean="0"/>
              <a:t>CSS : zwevende elementen</a:t>
            </a:r>
          </a:p>
          <a:p>
            <a:pPr marL="393192" lvl="1" indent="0">
              <a:buNone/>
            </a:pPr>
            <a:r>
              <a:rPr lang="nl-BE" dirty="0" smtClean="0"/>
              <a:t>	CSS </a:t>
            </a:r>
            <a:r>
              <a:rPr lang="nl-BE" dirty="0"/>
              <a:t>: structuren, positionering</a:t>
            </a:r>
            <a:endParaRPr lang="nl-BE" dirty="0" smtClean="0"/>
          </a:p>
          <a:p>
            <a:r>
              <a:rPr lang="nl-BE" dirty="0" smtClean="0"/>
              <a:t>Les 9: CSS : lijsten en navigatiebalken</a:t>
            </a:r>
          </a:p>
          <a:p>
            <a:r>
              <a:rPr lang="nl-BE" dirty="0" smtClean="0"/>
              <a:t>Les 10 – 12 : specifieke HTML5 features : offline, storage/opslag, </a:t>
            </a:r>
            <a:r>
              <a:rPr lang="nl-BE" dirty="0" err="1" smtClean="0"/>
              <a:t>connectivity</a:t>
            </a:r>
            <a:r>
              <a:rPr lang="nl-BE" dirty="0" smtClean="0"/>
              <a:t>, file access, audio/video, 3D/</a:t>
            </a:r>
            <a:r>
              <a:rPr lang="nl-BE" dirty="0" err="1" smtClean="0"/>
              <a:t>graphics</a:t>
            </a:r>
            <a:r>
              <a:rPr lang="nl-BE" dirty="0" smtClean="0"/>
              <a:t>, presentation, performantie, extra </a:t>
            </a:r>
            <a:r>
              <a:rPr lang="nl-BE" dirty="0" err="1" smtClean="0"/>
              <a:t>debugging</a:t>
            </a:r>
            <a:r>
              <a:rPr lang="nl-BE" dirty="0" smtClean="0"/>
              <a:t> ... </a:t>
            </a:r>
            <a:r>
              <a:rPr lang="nl-BE" dirty="0" smtClean="0">
                <a:sym typeface="Wingdings" pitchFamily="2" charset="2"/>
              </a:rPr>
              <a:t> hier wordt op basis van interesse en beschikbare tijd verder op ingegaan</a:t>
            </a:r>
            <a:endParaRPr lang="en-GB" dirty="0"/>
          </a:p>
        </p:txBody>
      </p:sp>
      <p:sp>
        <p:nvSpPr>
          <p:cNvPr id="7" name="Tijdelijke aanduiding voor datum 6"/>
          <p:cNvSpPr>
            <a:spLocks noGrp="1"/>
          </p:cNvSpPr>
          <p:nvPr>
            <p:ph type="dt" sz="half" idx="10"/>
          </p:nvPr>
        </p:nvSpPr>
        <p:spPr/>
        <p:txBody>
          <a:bodyPr/>
          <a:lstStyle/>
          <a:p>
            <a:fld id="{6C336BC3-D2BA-4B7D-837B-7E03D882761D}"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13</a:t>
            </a:fld>
            <a:endParaRPr lang="nl-N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smtClean="0"/>
              <a:t>LES 1</a:t>
            </a:r>
            <a:endParaRPr lang="en-GB" dirty="0"/>
          </a:p>
        </p:txBody>
      </p:sp>
      <p:sp>
        <p:nvSpPr>
          <p:cNvPr id="2" name="Tijdelijke aanduiding voor inhoud 1"/>
          <p:cNvSpPr>
            <a:spLocks noGrp="1"/>
          </p:cNvSpPr>
          <p:nvPr>
            <p:ph idx="1"/>
          </p:nvPr>
        </p:nvSpPr>
        <p:spPr>
          <a:xfrm>
            <a:off x="457200" y="1481328"/>
            <a:ext cx="8507288" cy="4755984"/>
          </a:xfrm>
        </p:spPr>
        <p:txBody>
          <a:bodyPr>
            <a:normAutofit fontScale="92500" lnSpcReduction="20000"/>
          </a:bodyPr>
          <a:lstStyle/>
          <a:p>
            <a:pPr marL="727075" lvl="1" indent="-457200">
              <a:buFont typeface="Arial" panose="020B0604020202020204" pitchFamily="34" charset="0"/>
              <a:buChar char="•"/>
            </a:pPr>
            <a:r>
              <a:rPr lang="nl-BE" dirty="0" err="1" smtClean="0"/>
              <a:t>Html</a:t>
            </a:r>
            <a:r>
              <a:rPr lang="nl-BE" dirty="0" smtClean="0"/>
              <a:t> : </a:t>
            </a:r>
            <a:r>
              <a:rPr lang="nl-BE" b="1" dirty="0" smtClean="0">
                <a:solidFill>
                  <a:schemeClr val="accent1"/>
                </a:solidFill>
              </a:rPr>
              <a:t>H</a:t>
            </a:r>
            <a:r>
              <a:rPr lang="nl-BE" dirty="0" smtClean="0"/>
              <a:t>yper </a:t>
            </a:r>
            <a:r>
              <a:rPr lang="nl-BE" b="1" dirty="0" err="1" smtClean="0">
                <a:solidFill>
                  <a:schemeClr val="accent1"/>
                </a:solidFill>
              </a:rPr>
              <a:t>T</a:t>
            </a:r>
            <a:r>
              <a:rPr lang="nl-BE" dirty="0" err="1" smtClean="0"/>
              <a:t>ext</a:t>
            </a:r>
            <a:r>
              <a:rPr lang="nl-BE" dirty="0" smtClean="0"/>
              <a:t> </a:t>
            </a:r>
            <a:r>
              <a:rPr lang="nl-BE" b="1" dirty="0" err="1" smtClean="0">
                <a:solidFill>
                  <a:schemeClr val="accent1"/>
                </a:solidFill>
              </a:rPr>
              <a:t>M</a:t>
            </a:r>
            <a:r>
              <a:rPr lang="nl-BE" dirty="0" err="1" smtClean="0"/>
              <a:t>arkup</a:t>
            </a:r>
            <a:r>
              <a:rPr lang="nl-BE" dirty="0" smtClean="0"/>
              <a:t> </a:t>
            </a:r>
            <a:r>
              <a:rPr lang="nl-BE" b="1" dirty="0" err="1" smtClean="0">
                <a:solidFill>
                  <a:schemeClr val="accent1"/>
                </a:solidFill>
              </a:rPr>
              <a:t>L</a:t>
            </a:r>
            <a:r>
              <a:rPr lang="nl-BE" dirty="0" err="1" smtClean="0"/>
              <a:t>anguage</a:t>
            </a:r>
            <a:endParaRPr lang="nl-BE" dirty="0" smtClean="0"/>
          </a:p>
          <a:p>
            <a:pPr marL="727075" lvl="1" indent="-457200">
              <a:buFont typeface="Arial" panose="020B0604020202020204" pitchFamily="34" charset="0"/>
              <a:buChar char="•"/>
            </a:pPr>
            <a:r>
              <a:rPr lang="nl-BE" dirty="0" err="1" smtClean="0"/>
              <a:t>Brackets</a:t>
            </a:r>
            <a:r>
              <a:rPr lang="nl-BE" dirty="0" smtClean="0"/>
              <a:t> als editor</a:t>
            </a:r>
          </a:p>
          <a:p>
            <a:pPr marL="727075" lvl="1" indent="-457200">
              <a:buFont typeface="Arial" panose="020B0604020202020204" pitchFamily="34" charset="0"/>
              <a:buChar char="•"/>
            </a:pPr>
            <a:r>
              <a:rPr lang="nl-BE" dirty="0" smtClean="0">
                <a:solidFill>
                  <a:schemeClr val="accent1"/>
                </a:solidFill>
              </a:rPr>
              <a:t>.html</a:t>
            </a:r>
            <a:r>
              <a:rPr lang="nl-BE" dirty="0" smtClean="0"/>
              <a:t> &lt;&gt; </a:t>
            </a:r>
            <a:r>
              <a:rPr lang="nl-BE" dirty="0" smtClean="0">
                <a:solidFill>
                  <a:schemeClr val="accent2"/>
                </a:solidFill>
              </a:rPr>
              <a:t>.</a:t>
            </a:r>
            <a:r>
              <a:rPr lang="nl-BE" dirty="0" err="1" smtClean="0">
                <a:solidFill>
                  <a:schemeClr val="accent2"/>
                </a:solidFill>
              </a:rPr>
              <a:t>txt</a:t>
            </a:r>
            <a:r>
              <a:rPr lang="nl-BE" dirty="0" smtClean="0"/>
              <a:t> !!!! </a:t>
            </a:r>
            <a:br>
              <a:rPr lang="nl-BE" dirty="0" smtClean="0"/>
            </a:br>
            <a:r>
              <a:rPr lang="nl-BE" dirty="0" smtClean="0"/>
              <a:t>(toon bestandsextensies gekende bestandstypes !!!)</a:t>
            </a:r>
          </a:p>
          <a:p>
            <a:pPr marL="727075" lvl="1" indent="-457200">
              <a:buFont typeface="Arial" panose="020B0604020202020204" pitchFamily="34" charset="0"/>
              <a:buChar char="•"/>
            </a:pPr>
            <a:r>
              <a:rPr lang="nl-BE" dirty="0" smtClean="0"/>
              <a:t>‘stramien’ downloaden / aanmaken </a:t>
            </a:r>
            <a:r>
              <a:rPr lang="nl-BE" dirty="0" smtClean="0">
                <a:sym typeface="Wingdings" pitchFamily="2" charset="2"/>
              </a:rPr>
              <a:t> html5</a:t>
            </a:r>
            <a:endParaRPr lang="nl-BE" dirty="0" smtClean="0"/>
          </a:p>
          <a:p>
            <a:pPr marL="727075" lvl="1" indent="-457200">
              <a:buFont typeface="Arial" panose="020B0604020202020204" pitchFamily="34" charset="0"/>
              <a:buChar char="•"/>
            </a:pPr>
            <a:r>
              <a:rPr lang="nl-BE" dirty="0" err="1" smtClean="0"/>
              <a:t>Doctype</a:t>
            </a:r>
            <a:r>
              <a:rPr lang="nl-BE" dirty="0" smtClean="0"/>
              <a:t>, </a:t>
            </a:r>
            <a:r>
              <a:rPr lang="nl-BE" dirty="0" err="1" smtClean="0"/>
              <a:t>namespace</a:t>
            </a:r>
            <a:r>
              <a:rPr lang="nl-BE" dirty="0" smtClean="0"/>
              <a:t>, taalaanduiding, tekenset</a:t>
            </a:r>
          </a:p>
          <a:p>
            <a:pPr marL="727075" lvl="1" indent="-457200">
              <a:buFont typeface="Arial" panose="020B0604020202020204" pitchFamily="34" charset="0"/>
              <a:buChar char="•"/>
            </a:pPr>
            <a:r>
              <a:rPr lang="nl-BE" dirty="0" smtClean="0"/>
              <a:t>Elementen &amp; </a:t>
            </a:r>
            <a:r>
              <a:rPr lang="nl-BE" dirty="0" err="1" smtClean="0"/>
              <a:t>tags</a:t>
            </a:r>
            <a:r>
              <a:rPr lang="nl-BE" dirty="0" smtClean="0"/>
              <a:t>, </a:t>
            </a:r>
            <a:r>
              <a:rPr lang="nl-BE" dirty="0" smtClean="0">
                <a:solidFill>
                  <a:schemeClr val="accent1"/>
                </a:solidFill>
              </a:rPr>
              <a:t>;</a:t>
            </a:r>
            <a:r>
              <a:rPr lang="nl-BE" dirty="0" smtClean="0"/>
              <a:t> , </a:t>
            </a:r>
            <a:r>
              <a:rPr lang="nl-BE" dirty="0" smtClean="0">
                <a:solidFill>
                  <a:schemeClr val="accent1"/>
                </a:solidFill>
              </a:rPr>
              <a:t>&lt;&gt;</a:t>
            </a:r>
            <a:r>
              <a:rPr lang="nl-BE" dirty="0" smtClean="0"/>
              <a:t> , nesten elementen</a:t>
            </a:r>
          </a:p>
          <a:p>
            <a:pPr marL="727075" lvl="1" indent="-457200">
              <a:buFont typeface="Arial" panose="020B0604020202020204" pitchFamily="34" charset="0"/>
              <a:buChar char="•"/>
            </a:pPr>
            <a:r>
              <a:rPr lang="nl-BE" dirty="0" err="1" smtClean="0"/>
              <a:t>Head</a:t>
            </a:r>
            <a:r>
              <a:rPr lang="nl-BE" dirty="0" smtClean="0"/>
              <a:t> : </a:t>
            </a:r>
            <a:r>
              <a:rPr lang="nl-BE" dirty="0" err="1" smtClean="0"/>
              <a:t>description</a:t>
            </a:r>
            <a:r>
              <a:rPr lang="nl-BE" dirty="0" smtClean="0"/>
              <a:t>, </a:t>
            </a:r>
            <a:r>
              <a:rPr lang="nl-BE" dirty="0" err="1" smtClean="0"/>
              <a:t>keywords</a:t>
            </a:r>
            <a:r>
              <a:rPr lang="nl-BE" dirty="0" smtClean="0"/>
              <a:t>, </a:t>
            </a:r>
            <a:r>
              <a:rPr lang="nl-BE" dirty="0" err="1" smtClean="0"/>
              <a:t>title</a:t>
            </a:r>
            <a:endParaRPr lang="nl-BE" dirty="0" smtClean="0"/>
          </a:p>
          <a:p>
            <a:pPr marL="727075" lvl="1" indent="-457200">
              <a:buFont typeface="Arial" panose="020B0604020202020204" pitchFamily="34" charset="0"/>
              <a:buChar char="•"/>
            </a:pPr>
            <a:r>
              <a:rPr lang="nl-BE" dirty="0" smtClean="0"/>
              <a:t>Gestructureerde tekst : naam bestand, &lt;p&gt;,&lt;</a:t>
            </a:r>
            <a:r>
              <a:rPr lang="nl-BE" dirty="0" err="1" smtClean="0"/>
              <a:t>br</a:t>
            </a:r>
            <a:r>
              <a:rPr lang="nl-BE" dirty="0" smtClean="0"/>
              <a:t>&gt; preview in browser, &lt;h1&gt;, &lt;h2&gt;, &lt;h3&gt;,&lt;h4&gt;,&lt;h5&gt;,&lt;h6&gt;</a:t>
            </a:r>
          </a:p>
          <a:p>
            <a:pPr marL="727075" lvl="1" indent="-457200">
              <a:buFont typeface="Arial" panose="020B0604020202020204" pitchFamily="34" charset="0"/>
              <a:buChar char="•"/>
            </a:pPr>
            <a:r>
              <a:rPr lang="nl-BE" i="1" dirty="0" smtClean="0"/>
              <a:t>&lt;</a:t>
            </a:r>
            <a:r>
              <a:rPr lang="nl-BE" i="1" dirty="0" err="1" smtClean="0"/>
              <a:t>em</a:t>
            </a:r>
            <a:r>
              <a:rPr lang="nl-BE" i="1" dirty="0" smtClean="0"/>
              <a:t>&gt; </a:t>
            </a:r>
            <a:r>
              <a:rPr lang="nl-BE" dirty="0" smtClean="0"/>
              <a:t>en</a:t>
            </a:r>
            <a:r>
              <a:rPr lang="nl-BE" b="1" dirty="0" smtClean="0"/>
              <a:t>&lt;</a:t>
            </a:r>
            <a:r>
              <a:rPr lang="nl-BE" b="1" dirty="0" err="1" smtClean="0"/>
              <a:t>strong</a:t>
            </a:r>
            <a:r>
              <a:rPr lang="nl-BE" b="1" dirty="0" smtClean="0"/>
              <a:t>&gt;</a:t>
            </a:r>
            <a:r>
              <a:rPr lang="nl-BE" dirty="0" smtClean="0"/>
              <a:t> (GEEN </a:t>
            </a:r>
            <a:r>
              <a:rPr lang="nl-BE" i="1" dirty="0" smtClean="0"/>
              <a:t>&lt;i&gt; </a:t>
            </a:r>
            <a:r>
              <a:rPr lang="nl-BE" dirty="0" smtClean="0"/>
              <a:t>en </a:t>
            </a:r>
            <a:r>
              <a:rPr lang="nl-BE" b="1" dirty="0" smtClean="0"/>
              <a:t>&lt;b&gt;</a:t>
            </a:r>
            <a:r>
              <a:rPr lang="nl-BE" dirty="0" smtClean="0"/>
              <a:t>!)</a:t>
            </a:r>
          </a:p>
          <a:p>
            <a:pPr marL="727075" lvl="1" indent="-457200">
              <a:buFont typeface="Arial" panose="020B0604020202020204" pitchFamily="34" charset="0"/>
              <a:buChar char="•"/>
            </a:pPr>
            <a:r>
              <a:rPr lang="nl-BE" dirty="0" smtClean="0"/>
              <a:t>Whitespace in html</a:t>
            </a:r>
          </a:p>
          <a:p>
            <a:pPr marL="727075" lvl="1" indent="-457200">
              <a:buFont typeface="Arial" panose="020B0604020202020204" pitchFamily="34" charset="0"/>
              <a:buChar char="•"/>
            </a:pPr>
            <a:r>
              <a:rPr lang="nl-BE" dirty="0" smtClean="0"/>
              <a:t>Werken met een consistente mappenstructuur !</a:t>
            </a:r>
            <a:endParaRPr lang="en-GB" dirty="0"/>
          </a:p>
        </p:txBody>
      </p:sp>
      <p:sp>
        <p:nvSpPr>
          <p:cNvPr id="7" name="Tijdelijke aanduiding voor datum 6"/>
          <p:cNvSpPr>
            <a:spLocks noGrp="1"/>
          </p:cNvSpPr>
          <p:nvPr>
            <p:ph type="dt" sz="half" idx="10"/>
          </p:nvPr>
        </p:nvSpPr>
        <p:spPr/>
        <p:txBody>
          <a:bodyPr/>
          <a:lstStyle/>
          <a:p>
            <a:fld id="{CFE76F40-942A-43A6-B8B6-51329642462F}"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14</a:t>
            </a:fld>
            <a:endParaRPr lang="nl-NL"/>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smtClean="0"/>
              <a:t>Les 1 : opdracht week 1</a:t>
            </a:r>
            <a:endParaRPr lang="en-GB" dirty="0"/>
          </a:p>
        </p:txBody>
      </p:sp>
      <p:sp>
        <p:nvSpPr>
          <p:cNvPr id="2" name="Tijdelijke aanduiding voor inhoud 1"/>
          <p:cNvSpPr>
            <a:spLocks noGrp="1"/>
          </p:cNvSpPr>
          <p:nvPr>
            <p:ph idx="1"/>
          </p:nvPr>
        </p:nvSpPr>
        <p:spPr>
          <a:xfrm>
            <a:off x="457200" y="1481328"/>
            <a:ext cx="8229600" cy="4900000"/>
          </a:xfrm>
        </p:spPr>
        <p:txBody>
          <a:bodyPr>
            <a:normAutofit/>
          </a:bodyPr>
          <a:lstStyle/>
          <a:p>
            <a:r>
              <a:rPr lang="nl-BE" dirty="0" smtClean="0"/>
              <a:t>Stel jezelf voor op een </a:t>
            </a:r>
            <a:r>
              <a:rPr lang="nl-BE" dirty="0" err="1" smtClean="0"/>
              <a:t>html</a:t>
            </a:r>
            <a:r>
              <a:rPr lang="nl-BE" dirty="0" smtClean="0"/>
              <a:t> pagina, maak gebruik van de geziene technieken.</a:t>
            </a:r>
          </a:p>
          <a:p>
            <a:pPr lvl="1"/>
            <a:r>
              <a:rPr lang="nl-BE" dirty="0" smtClean="0"/>
              <a:t>Sla dit op als ‘</a:t>
            </a:r>
            <a:r>
              <a:rPr lang="nl-BE" b="1" u="sng" dirty="0" smtClean="0"/>
              <a:t>les1-jenaamzonderspaties.html</a:t>
            </a:r>
            <a:r>
              <a:rPr lang="nl-BE" dirty="0" smtClean="0"/>
              <a:t>’</a:t>
            </a:r>
          </a:p>
          <a:p>
            <a:pPr lvl="1"/>
            <a:r>
              <a:rPr lang="nl-BE" dirty="0" smtClean="0">
                <a:sym typeface="Wingdings" pitchFamily="2" charset="2"/>
              </a:rPr>
              <a:t> portfolio materiaal</a:t>
            </a:r>
            <a:endParaRPr lang="nl-BE" dirty="0" smtClean="0"/>
          </a:p>
          <a:p>
            <a:endParaRPr lang="nl-BE" dirty="0" smtClean="0"/>
          </a:p>
        </p:txBody>
      </p:sp>
      <p:sp>
        <p:nvSpPr>
          <p:cNvPr id="7" name="Tijdelijke aanduiding voor datum 6"/>
          <p:cNvSpPr>
            <a:spLocks noGrp="1"/>
          </p:cNvSpPr>
          <p:nvPr>
            <p:ph type="dt" sz="half" idx="10"/>
          </p:nvPr>
        </p:nvSpPr>
        <p:spPr/>
        <p:txBody>
          <a:bodyPr/>
          <a:lstStyle/>
          <a:p>
            <a:fld id="{CDA8E2F8-8730-4020-A3C8-C23D5B21981F}"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15</a:t>
            </a:fld>
            <a:endParaRPr lang="nl-N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Github</a:t>
            </a:r>
            <a:r>
              <a:rPr lang="nl-BE" dirty="0" smtClean="0"/>
              <a:t> !</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a:t>Vraag een student </a:t>
            </a:r>
            <a:r>
              <a:rPr lang="nl-BE" dirty="0" err="1"/>
              <a:t>developer</a:t>
            </a:r>
            <a:r>
              <a:rPr lang="nl-BE" dirty="0"/>
              <a:t> pack aan op </a:t>
            </a:r>
            <a:r>
              <a:rPr lang="nl-BE" dirty="0">
                <a:hlinkClick r:id="rId2"/>
              </a:rPr>
              <a:t>https://education.github.com/</a:t>
            </a:r>
            <a:endParaRPr lang="nl-BE" dirty="0"/>
          </a:p>
          <a:p>
            <a:r>
              <a:rPr lang="nl-BE" dirty="0"/>
              <a:t>Bewaar je oefeningen en voeg ze toe aan een </a:t>
            </a:r>
            <a:r>
              <a:rPr lang="nl-BE" dirty="0" err="1"/>
              <a:t>repository</a:t>
            </a:r>
            <a:r>
              <a:rPr lang="nl-BE" dirty="0"/>
              <a:t> op </a:t>
            </a:r>
            <a:r>
              <a:rPr lang="nl-BE" dirty="0" err="1"/>
              <a:t>github</a:t>
            </a:r>
            <a:r>
              <a:rPr lang="nl-BE" dirty="0"/>
              <a:t>. Begin daar op tijd mee : </a:t>
            </a:r>
            <a:r>
              <a:rPr lang="nl-BE" dirty="0" err="1"/>
              <a:t>Github</a:t>
            </a:r>
            <a:r>
              <a:rPr lang="nl-BE" dirty="0"/>
              <a:t> houdt bij wie wanneer </a:t>
            </a:r>
            <a:r>
              <a:rPr lang="nl-BE" dirty="0" err="1"/>
              <a:t>commits</a:t>
            </a:r>
            <a:r>
              <a:rPr lang="nl-BE" dirty="0"/>
              <a:t> uitvoert.</a:t>
            </a:r>
          </a:p>
          <a:p>
            <a:r>
              <a:rPr lang="nl-BE" dirty="0"/>
              <a:t>Maak voor het uitwerken van je project gebruik van </a:t>
            </a:r>
            <a:r>
              <a:rPr lang="nl-BE" dirty="0" err="1"/>
              <a:t>Github</a:t>
            </a:r>
            <a:r>
              <a:rPr lang="nl-BE" dirty="0"/>
              <a:t>.  Meer uitleg over het project volgt later.</a:t>
            </a:r>
          </a:p>
          <a:p>
            <a:r>
              <a:rPr lang="nl-BE" dirty="0" err="1"/>
              <a:t>Github</a:t>
            </a:r>
            <a:r>
              <a:rPr lang="nl-BE" dirty="0"/>
              <a:t> is voor een groot stuk zelfstudie, maar er is veel zelfstudiemateriaal op </a:t>
            </a:r>
            <a:r>
              <a:rPr lang="nl-BE" dirty="0" err="1"/>
              <a:t>Github</a:t>
            </a:r>
            <a:r>
              <a:rPr lang="nl-BE" dirty="0"/>
              <a:t>.</a:t>
            </a:r>
            <a:br>
              <a:rPr lang="nl-BE" dirty="0"/>
            </a:br>
            <a:r>
              <a:rPr lang="nl-BE" dirty="0" err="1"/>
              <a:t>Github</a:t>
            </a:r>
            <a:r>
              <a:rPr lang="nl-BE" dirty="0"/>
              <a:t> kan je gebruiken voor heel veel (soorten) projecten en zal je in volgende semesters ook makkelijker toestaan om met meer studenten samen te werken aan 1 project.</a:t>
            </a:r>
          </a:p>
          <a:p>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16</a:t>
            </a:fld>
            <a:endParaRPr lang="nl-NL"/>
          </a:p>
        </p:txBody>
      </p:sp>
    </p:spTree>
    <p:extLst>
      <p:ext uri="{BB962C8B-B14F-4D97-AF65-F5344CB8AC3E}">
        <p14:creationId xmlns:p14="http://schemas.microsoft.com/office/powerpoint/2010/main" val="159567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Github</a:t>
            </a:r>
            <a:endParaRPr lang="nl-BE" dirty="0"/>
          </a:p>
        </p:txBody>
      </p:sp>
      <p:sp>
        <p:nvSpPr>
          <p:cNvPr id="3" name="Tijdelijke aanduiding voor inhoud 2"/>
          <p:cNvSpPr>
            <a:spLocks noGrp="1"/>
          </p:cNvSpPr>
          <p:nvPr>
            <p:ph idx="1"/>
          </p:nvPr>
        </p:nvSpPr>
        <p:spPr/>
        <p:txBody>
          <a:bodyPr>
            <a:normAutofit lnSpcReduction="10000"/>
          </a:bodyPr>
          <a:lstStyle/>
          <a:p>
            <a:pPr marL="457200" indent="-457200">
              <a:buFontTx/>
              <a:buChar char="-"/>
            </a:pPr>
            <a:r>
              <a:rPr lang="nl-BE" dirty="0" smtClean="0"/>
              <a:t>Laad code (html &amp; </a:t>
            </a:r>
            <a:r>
              <a:rPr lang="nl-BE" dirty="0" err="1" smtClean="0"/>
              <a:t>css</a:t>
            </a:r>
            <a:r>
              <a:rPr lang="nl-BE" dirty="0" smtClean="0"/>
              <a:t>) en assets op (afbeeldingen, audio/video) geen zip-bestand met daarin deze bestanden</a:t>
            </a:r>
          </a:p>
          <a:p>
            <a:pPr marL="457200" indent="-457200">
              <a:buFontTx/>
              <a:buChar char="-"/>
            </a:pPr>
            <a:r>
              <a:rPr lang="nl-BE" dirty="0" smtClean="0"/>
              <a:t>Opladen (</a:t>
            </a:r>
            <a:r>
              <a:rPr lang="nl-BE" dirty="0" err="1" smtClean="0"/>
              <a:t>commit</a:t>
            </a:r>
            <a:r>
              <a:rPr lang="nl-BE" dirty="0" smtClean="0"/>
              <a:t>) kan je makkelijk via </a:t>
            </a:r>
            <a:r>
              <a:rPr lang="nl-BE" dirty="0" err="1" smtClean="0"/>
              <a:t>drag&amp;drop</a:t>
            </a:r>
            <a:r>
              <a:rPr lang="nl-BE" dirty="0" smtClean="0"/>
              <a:t> doen via de web-interface nadat je wat uitleg aan je </a:t>
            </a:r>
            <a:r>
              <a:rPr lang="nl-BE" dirty="0" err="1" smtClean="0"/>
              <a:t>repository</a:t>
            </a:r>
            <a:r>
              <a:rPr lang="nl-BE" dirty="0" smtClean="0"/>
              <a:t> toevoegt.</a:t>
            </a:r>
          </a:p>
          <a:p>
            <a:pPr marL="457200" indent="-457200">
              <a:buFontTx/>
              <a:buChar char="-"/>
            </a:pPr>
            <a:r>
              <a:rPr lang="nl-BE" dirty="0" smtClean="0"/>
              <a:t>Laad gerust nieuwe een nieuwe versie van een bestand over het oude bestand heen!</a:t>
            </a: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17</a:t>
            </a:fld>
            <a:endParaRPr lang="nl-NL"/>
          </a:p>
        </p:txBody>
      </p:sp>
    </p:spTree>
    <p:extLst>
      <p:ext uri="{BB962C8B-B14F-4D97-AF65-F5344CB8AC3E}">
        <p14:creationId xmlns:p14="http://schemas.microsoft.com/office/powerpoint/2010/main" val="315019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Github</a:t>
            </a:r>
            <a:r>
              <a:rPr lang="nl-BE" dirty="0" smtClean="0"/>
              <a:t> </a:t>
            </a:r>
            <a:endParaRPr lang="nl-BE" dirty="0"/>
          </a:p>
        </p:txBody>
      </p:sp>
      <p:sp>
        <p:nvSpPr>
          <p:cNvPr id="3" name="Tijdelijke aanduiding voor inhoud 2"/>
          <p:cNvSpPr>
            <a:spLocks noGrp="1"/>
          </p:cNvSpPr>
          <p:nvPr>
            <p:ph idx="1"/>
          </p:nvPr>
        </p:nvSpPr>
        <p:spPr/>
        <p:txBody>
          <a:bodyPr/>
          <a:lstStyle/>
          <a:p>
            <a:pPr marL="457200" indent="-457200">
              <a:buFontTx/>
              <a:buChar char="-"/>
            </a:pPr>
            <a:r>
              <a:rPr lang="nl-BE" dirty="0" smtClean="0"/>
              <a:t>Geef je </a:t>
            </a:r>
            <a:r>
              <a:rPr lang="nl-BE" dirty="0" err="1" smtClean="0"/>
              <a:t>Github</a:t>
            </a:r>
            <a:r>
              <a:rPr lang="nl-BE" dirty="0" smtClean="0"/>
              <a:t> account een herkenbare naam: je kan dit als </a:t>
            </a:r>
            <a:r>
              <a:rPr lang="nl-BE" dirty="0" err="1" smtClean="0"/>
              <a:t>uithangsbord</a:t>
            </a:r>
            <a:r>
              <a:rPr lang="nl-BE" dirty="0" smtClean="0"/>
              <a:t> gebruiken bij het solliciteren : laat je werk en activiteit zien!</a:t>
            </a:r>
            <a:endParaRPr lang="nl-BE" dirty="0"/>
          </a:p>
          <a:p>
            <a:pPr marL="457200" indent="-457200">
              <a:buFontTx/>
              <a:buChar char="-"/>
            </a:pPr>
            <a:r>
              <a:rPr lang="nl-BE" dirty="0"/>
              <a:t>Werk met een private </a:t>
            </a:r>
            <a:r>
              <a:rPr lang="nl-BE" dirty="0" err="1"/>
              <a:t>repository</a:t>
            </a:r>
            <a:r>
              <a:rPr lang="nl-BE" dirty="0"/>
              <a:t> (kan nadat je het educatieve pack hebt</a:t>
            </a:r>
            <a:r>
              <a:rPr lang="nl-BE" dirty="0" smtClean="0"/>
              <a:t>) </a:t>
            </a:r>
          </a:p>
          <a:p>
            <a:pPr marL="457200" indent="-457200">
              <a:buFontTx/>
              <a:buChar char="-"/>
            </a:pPr>
            <a:endParaRPr lang="nl-BE" dirty="0"/>
          </a:p>
          <a:p>
            <a:pPr marL="457200" indent="-457200">
              <a:buFontTx/>
              <a:buChar char="-"/>
            </a:pP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18</a:t>
            </a:fld>
            <a:endParaRPr lang="nl-NL"/>
          </a:p>
        </p:txBody>
      </p:sp>
    </p:spTree>
    <p:extLst>
      <p:ext uri="{BB962C8B-B14F-4D97-AF65-F5344CB8AC3E}">
        <p14:creationId xmlns:p14="http://schemas.microsoft.com/office/powerpoint/2010/main" val="323454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Maak je </a:t>
            </a:r>
            <a:r>
              <a:rPr lang="nl-BE" dirty="0" err="1" smtClean="0"/>
              <a:t>repository</a:t>
            </a:r>
            <a:r>
              <a:rPr lang="nl-BE" dirty="0" smtClean="0"/>
              <a:t> aan</a:t>
            </a:r>
            <a:endParaRPr lang="nl-BE" dirty="0"/>
          </a:p>
        </p:txBody>
      </p:sp>
      <p:sp>
        <p:nvSpPr>
          <p:cNvPr id="3" name="Tijdelijke aanduiding voor inhoud 2"/>
          <p:cNvSpPr>
            <a:spLocks noGrp="1"/>
          </p:cNvSpPr>
          <p:nvPr>
            <p:ph idx="1"/>
          </p:nvPr>
        </p:nvSpPr>
        <p:spPr/>
        <p:txBody>
          <a:bodyPr>
            <a:normAutofit/>
          </a:bodyPr>
          <a:lstStyle/>
          <a:p>
            <a:pPr marL="285750" indent="-285750">
              <a:buFontTx/>
              <a:buChar char="-"/>
            </a:pPr>
            <a:r>
              <a:rPr lang="nl-BE" sz="1600" dirty="0" smtClean="0"/>
              <a:t>Passende naam </a:t>
            </a:r>
            <a:r>
              <a:rPr lang="nl-BE" sz="1600" dirty="0" err="1" smtClean="0"/>
              <a:t>Repository</a:t>
            </a:r>
            <a:r>
              <a:rPr lang="nl-BE" sz="1600" dirty="0" smtClean="0"/>
              <a:t> (vb. MI1)</a:t>
            </a:r>
          </a:p>
          <a:p>
            <a:pPr marL="285750" indent="-285750">
              <a:buFontTx/>
              <a:buChar char="-"/>
            </a:pPr>
            <a:r>
              <a:rPr lang="nl-BE" sz="1600" dirty="0" smtClean="0"/>
              <a:t>Omschrijving </a:t>
            </a:r>
            <a:r>
              <a:rPr lang="nl-BE" sz="1600" dirty="0" err="1" smtClean="0"/>
              <a:t>repository</a:t>
            </a:r>
            <a:endParaRPr lang="nl-BE" sz="1600" dirty="0" smtClean="0"/>
          </a:p>
          <a:p>
            <a:pPr marL="285750" indent="-285750">
              <a:buFontTx/>
              <a:buChar char="-"/>
            </a:pPr>
            <a:r>
              <a:rPr lang="nl-BE" sz="1600" dirty="0" smtClean="0"/>
              <a:t>Markeer als private. Kan je later </a:t>
            </a:r>
            <a:br>
              <a:rPr lang="nl-BE" sz="1600" dirty="0" smtClean="0"/>
            </a:br>
            <a:r>
              <a:rPr lang="nl-BE" sz="1600" dirty="0" smtClean="0"/>
              <a:t>aanpassen.</a:t>
            </a:r>
          </a:p>
          <a:p>
            <a:pPr marL="285750" indent="-285750">
              <a:buFontTx/>
              <a:buChar char="-"/>
            </a:pPr>
            <a:r>
              <a:rPr lang="nl-BE" sz="1600" dirty="0" smtClean="0"/>
              <a:t>Voeg onmiddellijk een </a:t>
            </a:r>
            <a:r>
              <a:rPr lang="nl-BE" sz="1600" dirty="0" err="1" smtClean="0"/>
              <a:t>readme</a:t>
            </a:r>
            <a:r>
              <a:rPr lang="nl-BE" sz="1600" dirty="0" smtClean="0"/>
              <a:t> toe.</a:t>
            </a:r>
            <a:br>
              <a:rPr lang="nl-BE" sz="1600" dirty="0" smtClean="0"/>
            </a:br>
            <a:r>
              <a:rPr lang="nl-BE" sz="1600" dirty="0" smtClean="0"/>
              <a:t>Hierdoor kan je onmiddellijk via </a:t>
            </a:r>
            <a:br>
              <a:rPr lang="nl-BE" sz="1600" dirty="0" smtClean="0"/>
            </a:br>
            <a:r>
              <a:rPr lang="nl-BE" sz="1600" dirty="0" err="1" smtClean="0"/>
              <a:t>drag</a:t>
            </a:r>
            <a:r>
              <a:rPr lang="nl-BE" sz="1600" dirty="0" smtClean="0"/>
              <a:t> &amp; drop bestanden toevoegen.</a:t>
            </a:r>
          </a:p>
          <a:p>
            <a:pPr marL="285750" indent="-285750">
              <a:buFontTx/>
              <a:buChar char="-"/>
            </a:pPr>
            <a:r>
              <a:rPr lang="nl-BE" sz="1600" dirty="0" smtClean="0"/>
              <a:t>Maak je </a:t>
            </a:r>
            <a:r>
              <a:rPr lang="nl-BE" sz="1600" dirty="0" err="1" smtClean="0"/>
              <a:t>repository</a:t>
            </a:r>
            <a:r>
              <a:rPr lang="nl-BE" sz="1600" dirty="0" smtClean="0"/>
              <a:t> aan.</a:t>
            </a:r>
          </a:p>
          <a:p>
            <a:pPr marL="285750" indent="-285750">
              <a:buFontTx/>
              <a:buChar char="-"/>
            </a:pPr>
            <a:endParaRPr lang="nl-BE" sz="1600"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19</a:t>
            </a:fld>
            <a:endParaRPr lang="nl-NL"/>
          </a:p>
        </p:txBody>
      </p:sp>
      <p:pic>
        <p:nvPicPr>
          <p:cNvPr id="7" name="Afbeelding 6"/>
          <p:cNvPicPr>
            <a:picLocks noChangeAspect="1"/>
          </p:cNvPicPr>
          <p:nvPr/>
        </p:nvPicPr>
        <p:blipFill>
          <a:blip r:embed="rId2"/>
          <a:stretch>
            <a:fillRect/>
          </a:stretch>
        </p:blipFill>
        <p:spPr>
          <a:xfrm>
            <a:off x="5681937" y="1139676"/>
            <a:ext cx="2522230" cy="978279"/>
          </a:xfrm>
          <a:prstGeom prst="rect">
            <a:avLst/>
          </a:prstGeom>
        </p:spPr>
      </p:pic>
      <p:pic>
        <p:nvPicPr>
          <p:cNvPr id="12" name="Afbeelding 11"/>
          <p:cNvPicPr>
            <a:picLocks noChangeAspect="1"/>
          </p:cNvPicPr>
          <p:nvPr/>
        </p:nvPicPr>
        <p:blipFill>
          <a:blip r:embed="rId3"/>
          <a:stretch>
            <a:fillRect/>
          </a:stretch>
        </p:blipFill>
        <p:spPr>
          <a:xfrm>
            <a:off x="4362699" y="2282676"/>
            <a:ext cx="4667074" cy="3415718"/>
          </a:xfrm>
          <a:prstGeom prst="rect">
            <a:avLst/>
          </a:prstGeom>
          <a:effectLst>
            <a:outerShdw blurRad="50800" dist="38100" dir="2700000" algn="tl" rotWithShape="0">
              <a:prstClr val="black">
                <a:alpha val="40000"/>
              </a:prstClr>
            </a:outerShdw>
          </a:effectLst>
        </p:spPr>
      </p:pic>
      <p:cxnSp>
        <p:nvCxnSpPr>
          <p:cNvPr id="17" name="Rechte verbindingslijn met pijl 16"/>
          <p:cNvCxnSpPr/>
          <p:nvPr/>
        </p:nvCxnSpPr>
        <p:spPr>
          <a:xfrm>
            <a:off x="3329025" y="2087286"/>
            <a:ext cx="1262448" cy="1413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Rechte verbindingslijn met pijl 18"/>
          <p:cNvCxnSpPr/>
          <p:nvPr/>
        </p:nvCxnSpPr>
        <p:spPr>
          <a:xfrm>
            <a:off x="3458422" y="2468388"/>
            <a:ext cx="1133051" cy="1752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Rechte verbindingslijn met pijl 9"/>
          <p:cNvCxnSpPr/>
          <p:nvPr/>
        </p:nvCxnSpPr>
        <p:spPr>
          <a:xfrm flipH="1">
            <a:off x="6300192" y="1628815"/>
            <a:ext cx="1296144" cy="790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Rechte verbindingslijn met pijl 14"/>
          <p:cNvCxnSpPr/>
          <p:nvPr/>
        </p:nvCxnSpPr>
        <p:spPr>
          <a:xfrm>
            <a:off x="4211960" y="1628815"/>
            <a:ext cx="1224136" cy="1296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Rechte verbindingslijn met pijl 20"/>
          <p:cNvCxnSpPr/>
          <p:nvPr/>
        </p:nvCxnSpPr>
        <p:spPr>
          <a:xfrm>
            <a:off x="3960249" y="3696398"/>
            <a:ext cx="631224" cy="1028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Rechte verbindingslijn met pijl 23"/>
          <p:cNvCxnSpPr/>
          <p:nvPr/>
        </p:nvCxnSpPr>
        <p:spPr>
          <a:xfrm>
            <a:off x="3059832" y="3990535"/>
            <a:ext cx="1531641" cy="15160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3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Les week 1</a:t>
            </a:r>
            <a:endParaRPr lang="en-GB" dirty="0"/>
          </a:p>
        </p:txBody>
      </p:sp>
      <p:sp>
        <p:nvSpPr>
          <p:cNvPr id="2" name="Tijdelijke aanduiding voor inhoud 1"/>
          <p:cNvSpPr>
            <a:spLocks noGrp="1"/>
          </p:cNvSpPr>
          <p:nvPr>
            <p:ph idx="1"/>
          </p:nvPr>
        </p:nvSpPr>
        <p:spPr/>
        <p:txBody>
          <a:bodyPr/>
          <a:lstStyle/>
          <a:p>
            <a:r>
              <a:rPr lang="nl-BE" dirty="0" smtClean="0"/>
              <a:t>Enkele afspraken</a:t>
            </a:r>
          </a:p>
          <a:p>
            <a:r>
              <a:rPr lang="nl-BE" dirty="0" smtClean="0"/>
              <a:t>Overzicht cursus</a:t>
            </a:r>
          </a:p>
          <a:p>
            <a:r>
              <a:rPr lang="nl-BE" dirty="0" smtClean="0"/>
              <a:t>Beschrijving opdrachten – portfolio</a:t>
            </a:r>
          </a:p>
          <a:p>
            <a:r>
              <a:rPr lang="nl-BE" dirty="0" smtClean="0"/>
              <a:t>…</a:t>
            </a:r>
            <a:endParaRPr lang="en-GB" dirty="0"/>
          </a:p>
        </p:txBody>
      </p:sp>
      <p:sp>
        <p:nvSpPr>
          <p:cNvPr id="7" name="Tijdelijke aanduiding voor datum 6"/>
          <p:cNvSpPr>
            <a:spLocks noGrp="1"/>
          </p:cNvSpPr>
          <p:nvPr>
            <p:ph type="dt" sz="half" idx="10"/>
          </p:nvPr>
        </p:nvSpPr>
        <p:spPr/>
        <p:txBody>
          <a:bodyPr/>
          <a:lstStyle/>
          <a:p>
            <a:fld id="{3A450058-C316-40F4-B8B3-E1FCDCCD1311}"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2</a:t>
            </a:fld>
            <a:endParaRPr lang="nl-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r>
              <a:rPr lang="nl-BE" dirty="0" smtClean="0"/>
              <a:t> </a:t>
            </a: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20</a:t>
            </a:fld>
            <a:endParaRPr lang="nl-NL"/>
          </a:p>
        </p:txBody>
      </p:sp>
      <p:pic>
        <p:nvPicPr>
          <p:cNvPr id="7" name="Afbeelding 6"/>
          <p:cNvPicPr>
            <a:picLocks noChangeAspect="1"/>
          </p:cNvPicPr>
          <p:nvPr/>
        </p:nvPicPr>
        <p:blipFill>
          <a:blip r:embed="rId2"/>
          <a:stretch>
            <a:fillRect/>
          </a:stretch>
        </p:blipFill>
        <p:spPr>
          <a:xfrm>
            <a:off x="1619672" y="1933229"/>
            <a:ext cx="5845055" cy="3705968"/>
          </a:xfrm>
          <a:prstGeom prst="rect">
            <a:avLst/>
          </a:prstGeom>
        </p:spPr>
      </p:pic>
      <p:sp>
        <p:nvSpPr>
          <p:cNvPr id="8" name="Tekstvak 7"/>
          <p:cNvSpPr txBox="1"/>
          <p:nvPr/>
        </p:nvSpPr>
        <p:spPr>
          <a:xfrm>
            <a:off x="5292080" y="1378952"/>
            <a:ext cx="1512168" cy="276999"/>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Voeg bestanden toe</a:t>
            </a:r>
            <a:endParaRPr lang="nl-BE" sz="1200" dirty="0">
              <a:solidFill>
                <a:schemeClr val="bg1"/>
              </a:solidFill>
            </a:endParaRPr>
          </a:p>
        </p:txBody>
      </p:sp>
      <p:sp>
        <p:nvSpPr>
          <p:cNvPr id="9" name="Tekstvak 8"/>
          <p:cNvSpPr txBox="1"/>
          <p:nvPr/>
        </p:nvSpPr>
        <p:spPr>
          <a:xfrm>
            <a:off x="7464727" y="4005064"/>
            <a:ext cx="1571769" cy="461665"/>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Download je </a:t>
            </a:r>
            <a:r>
              <a:rPr lang="nl-BE" sz="1200" dirty="0" err="1" smtClean="0">
                <a:solidFill>
                  <a:schemeClr val="bg1"/>
                </a:solidFill>
              </a:rPr>
              <a:t>repository</a:t>
            </a:r>
            <a:endParaRPr lang="nl-BE" sz="1200" dirty="0">
              <a:solidFill>
                <a:schemeClr val="bg1"/>
              </a:solidFill>
            </a:endParaRPr>
          </a:p>
        </p:txBody>
      </p:sp>
      <p:sp>
        <p:nvSpPr>
          <p:cNvPr id="10" name="Tekstvak 9"/>
          <p:cNvSpPr txBox="1"/>
          <p:nvPr/>
        </p:nvSpPr>
        <p:spPr>
          <a:xfrm>
            <a:off x="5292080" y="1378952"/>
            <a:ext cx="1642584" cy="307777"/>
          </a:xfrm>
          <a:prstGeom prst="rect">
            <a:avLst/>
          </a:prstGeom>
          <a:solidFill>
            <a:schemeClr val="accent1"/>
          </a:solidFill>
          <a:ln>
            <a:solidFill>
              <a:schemeClr val="accent1"/>
            </a:solidFill>
          </a:ln>
        </p:spPr>
        <p:txBody>
          <a:bodyPr wrap="square" rtlCol="0">
            <a:spAutoFit/>
          </a:bodyPr>
          <a:lstStyle/>
          <a:p>
            <a:r>
              <a:rPr lang="nl-BE" sz="1400" dirty="0" smtClean="0">
                <a:solidFill>
                  <a:schemeClr val="bg1"/>
                </a:solidFill>
              </a:rPr>
              <a:t>Voeg bestanden toe</a:t>
            </a:r>
            <a:endParaRPr lang="nl-BE" sz="1400" dirty="0">
              <a:solidFill>
                <a:schemeClr val="bg1"/>
              </a:solidFill>
            </a:endParaRPr>
          </a:p>
        </p:txBody>
      </p:sp>
      <p:sp>
        <p:nvSpPr>
          <p:cNvPr id="11" name="Tekstvak 10"/>
          <p:cNvSpPr txBox="1"/>
          <p:nvPr/>
        </p:nvSpPr>
        <p:spPr>
          <a:xfrm>
            <a:off x="2843808" y="1373869"/>
            <a:ext cx="1859749" cy="276999"/>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Nieuw bestand aanmaken</a:t>
            </a:r>
            <a:endParaRPr lang="nl-BE" sz="1200" dirty="0">
              <a:solidFill>
                <a:schemeClr val="bg1"/>
              </a:solidFill>
            </a:endParaRPr>
          </a:p>
        </p:txBody>
      </p:sp>
      <p:cxnSp>
        <p:nvCxnSpPr>
          <p:cNvPr id="13" name="Rechte verbindingslijn met pijl 12"/>
          <p:cNvCxnSpPr/>
          <p:nvPr/>
        </p:nvCxnSpPr>
        <p:spPr>
          <a:xfrm>
            <a:off x="5868144" y="1737839"/>
            <a:ext cx="0" cy="1699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Rechte verbindingslijn met pijl 14"/>
          <p:cNvCxnSpPr>
            <a:stCxn id="11" idx="2"/>
          </p:cNvCxnSpPr>
          <p:nvPr/>
        </p:nvCxnSpPr>
        <p:spPr>
          <a:xfrm>
            <a:off x="3773683" y="1650868"/>
            <a:ext cx="1590405" cy="1850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Rechte verbindingslijn met pijl 16"/>
          <p:cNvCxnSpPr>
            <a:stCxn id="9" idx="1"/>
          </p:cNvCxnSpPr>
          <p:nvPr/>
        </p:nvCxnSpPr>
        <p:spPr>
          <a:xfrm flipH="1" flipV="1">
            <a:off x="7236296" y="3704090"/>
            <a:ext cx="228431" cy="5318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kstvak 17"/>
          <p:cNvSpPr txBox="1"/>
          <p:nvPr/>
        </p:nvSpPr>
        <p:spPr>
          <a:xfrm>
            <a:off x="23090" y="3171638"/>
            <a:ext cx="1571769" cy="646331"/>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Bestanden en mappen in je </a:t>
            </a:r>
            <a:r>
              <a:rPr lang="nl-BE" sz="1200" dirty="0" err="1" smtClean="0">
                <a:solidFill>
                  <a:schemeClr val="bg1"/>
                </a:solidFill>
              </a:rPr>
              <a:t>repository</a:t>
            </a:r>
            <a:endParaRPr lang="nl-BE" sz="1200" dirty="0">
              <a:solidFill>
                <a:schemeClr val="bg1"/>
              </a:solidFill>
            </a:endParaRPr>
          </a:p>
        </p:txBody>
      </p:sp>
      <p:cxnSp>
        <p:nvCxnSpPr>
          <p:cNvPr id="20" name="Rechte verbindingslijn met pijl 19"/>
          <p:cNvCxnSpPr>
            <a:stCxn id="18" idx="2"/>
          </p:cNvCxnSpPr>
          <p:nvPr/>
        </p:nvCxnSpPr>
        <p:spPr>
          <a:xfrm>
            <a:off x="808975" y="3817969"/>
            <a:ext cx="810696" cy="187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5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Bestanden opladen</a:t>
            </a:r>
            <a:endParaRPr lang="nl-BE" dirty="0"/>
          </a:p>
        </p:txBody>
      </p:sp>
      <p:sp>
        <p:nvSpPr>
          <p:cNvPr id="3" name="Tijdelijke aanduiding voor inhoud 2"/>
          <p:cNvSpPr>
            <a:spLocks noGrp="1"/>
          </p:cNvSpPr>
          <p:nvPr>
            <p:ph idx="1"/>
          </p:nvPr>
        </p:nvSpPr>
        <p:spPr/>
        <p:txBody>
          <a:bodyPr/>
          <a:lstStyle/>
          <a:p>
            <a:r>
              <a:rPr lang="nl-BE" dirty="0" smtClean="0"/>
              <a:t> </a:t>
            </a: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21</a:t>
            </a:fld>
            <a:endParaRPr lang="nl-NL"/>
          </a:p>
        </p:txBody>
      </p:sp>
      <p:pic>
        <p:nvPicPr>
          <p:cNvPr id="7" name="Afbeelding 6"/>
          <p:cNvPicPr>
            <a:picLocks noChangeAspect="1"/>
          </p:cNvPicPr>
          <p:nvPr/>
        </p:nvPicPr>
        <p:blipFill>
          <a:blip r:embed="rId2"/>
          <a:stretch>
            <a:fillRect/>
          </a:stretch>
        </p:blipFill>
        <p:spPr>
          <a:xfrm>
            <a:off x="2357377" y="1896120"/>
            <a:ext cx="4629994" cy="3780185"/>
          </a:xfrm>
          <a:prstGeom prst="rect">
            <a:avLst/>
          </a:prstGeom>
        </p:spPr>
      </p:pic>
      <p:sp>
        <p:nvSpPr>
          <p:cNvPr id="8" name="Tekstvak 7"/>
          <p:cNvSpPr txBox="1"/>
          <p:nvPr/>
        </p:nvSpPr>
        <p:spPr>
          <a:xfrm>
            <a:off x="5188559" y="2708920"/>
            <a:ext cx="1571769" cy="461665"/>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1: Sleep de gewenste bestanden hier heen</a:t>
            </a:r>
            <a:endParaRPr lang="nl-BE" sz="1200" dirty="0">
              <a:solidFill>
                <a:schemeClr val="bg1"/>
              </a:solidFill>
            </a:endParaRPr>
          </a:p>
        </p:txBody>
      </p:sp>
      <p:sp>
        <p:nvSpPr>
          <p:cNvPr id="9" name="Tekstvak 8"/>
          <p:cNvSpPr txBox="1"/>
          <p:nvPr/>
        </p:nvSpPr>
        <p:spPr>
          <a:xfrm>
            <a:off x="6987371" y="3330588"/>
            <a:ext cx="1571769" cy="646331"/>
          </a:xfrm>
          <a:prstGeom prst="rect">
            <a:avLst/>
          </a:prstGeom>
          <a:solidFill>
            <a:schemeClr val="accent1"/>
          </a:solidFill>
          <a:ln>
            <a:solidFill>
              <a:schemeClr val="accent1"/>
            </a:solidFill>
          </a:ln>
        </p:spPr>
        <p:txBody>
          <a:bodyPr wrap="square" rtlCol="0">
            <a:spAutoFit/>
          </a:bodyPr>
          <a:lstStyle/>
          <a:p>
            <a:r>
              <a:rPr lang="nl-BE" sz="1200" dirty="0">
                <a:solidFill>
                  <a:schemeClr val="bg1"/>
                </a:solidFill>
              </a:rPr>
              <a:t>1: </a:t>
            </a:r>
            <a:r>
              <a:rPr lang="nl-BE" sz="1200" dirty="0" smtClean="0">
                <a:solidFill>
                  <a:schemeClr val="bg1"/>
                </a:solidFill>
              </a:rPr>
              <a:t>Of kies de bestanden via een dialoogvenster</a:t>
            </a:r>
            <a:endParaRPr lang="nl-BE" sz="1200" dirty="0">
              <a:solidFill>
                <a:schemeClr val="bg1"/>
              </a:solidFill>
            </a:endParaRPr>
          </a:p>
        </p:txBody>
      </p:sp>
      <p:cxnSp>
        <p:nvCxnSpPr>
          <p:cNvPr id="11" name="Rechte verbindingslijn met pijl 10"/>
          <p:cNvCxnSpPr>
            <a:stCxn id="9" idx="1"/>
          </p:cNvCxnSpPr>
          <p:nvPr/>
        </p:nvCxnSpPr>
        <p:spPr>
          <a:xfrm flipH="1" flipV="1">
            <a:off x="5076056" y="3573016"/>
            <a:ext cx="1911315" cy="807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kstvak 12"/>
          <p:cNvSpPr txBox="1"/>
          <p:nvPr/>
        </p:nvSpPr>
        <p:spPr>
          <a:xfrm>
            <a:off x="107504" y="4509120"/>
            <a:ext cx="2122213" cy="830997"/>
          </a:xfrm>
          <a:prstGeom prst="rect">
            <a:avLst/>
          </a:prstGeom>
          <a:solidFill>
            <a:schemeClr val="accent1"/>
          </a:solidFill>
          <a:ln>
            <a:solidFill>
              <a:schemeClr val="accent1"/>
            </a:solidFill>
          </a:ln>
        </p:spPr>
        <p:txBody>
          <a:bodyPr wrap="square" rtlCol="0">
            <a:spAutoFit/>
          </a:bodyPr>
          <a:lstStyle/>
          <a:p>
            <a:r>
              <a:rPr lang="nl-BE" sz="1200" dirty="0">
                <a:solidFill>
                  <a:schemeClr val="bg1"/>
                </a:solidFill>
              </a:rPr>
              <a:t>2</a:t>
            </a:r>
            <a:r>
              <a:rPr lang="nl-BE" sz="1200" dirty="0" smtClean="0">
                <a:solidFill>
                  <a:schemeClr val="bg1"/>
                </a:solidFill>
              </a:rPr>
              <a:t>: Geef een omschrijving aan wat je nu gaat opladen (</a:t>
            </a:r>
            <a:r>
              <a:rPr lang="nl-BE" sz="1200" dirty="0" err="1" smtClean="0">
                <a:solidFill>
                  <a:schemeClr val="bg1"/>
                </a:solidFill>
              </a:rPr>
              <a:t>commit</a:t>
            </a:r>
            <a:r>
              <a:rPr lang="nl-BE" sz="1200" dirty="0" smtClean="0">
                <a:solidFill>
                  <a:schemeClr val="bg1"/>
                </a:solidFill>
              </a:rPr>
              <a:t>).</a:t>
            </a:r>
          </a:p>
          <a:p>
            <a:r>
              <a:rPr lang="nl-BE" sz="1200" dirty="0" smtClean="0">
                <a:solidFill>
                  <a:schemeClr val="bg1"/>
                </a:solidFill>
              </a:rPr>
              <a:t>Vb. initiële </a:t>
            </a:r>
            <a:r>
              <a:rPr lang="nl-BE" sz="1200" dirty="0" err="1" smtClean="0">
                <a:solidFill>
                  <a:schemeClr val="bg1"/>
                </a:solidFill>
              </a:rPr>
              <a:t>commit</a:t>
            </a:r>
            <a:r>
              <a:rPr lang="nl-BE" sz="1200" dirty="0" smtClean="0">
                <a:solidFill>
                  <a:schemeClr val="bg1"/>
                </a:solidFill>
              </a:rPr>
              <a:t> les 1</a:t>
            </a:r>
            <a:endParaRPr lang="nl-BE" sz="1200" dirty="0">
              <a:solidFill>
                <a:schemeClr val="bg1"/>
              </a:solidFill>
            </a:endParaRPr>
          </a:p>
        </p:txBody>
      </p:sp>
      <p:cxnSp>
        <p:nvCxnSpPr>
          <p:cNvPr id="15" name="Rechte verbindingslijn met pijl 14"/>
          <p:cNvCxnSpPr>
            <a:stCxn id="13" idx="3"/>
          </p:cNvCxnSpPr>
          <p:nvPr/>
        </p:nvCxnSpPr>
        <p:spPr>
          <a:xfrm flipV="1">
            <a:off x="2229717" y="4725145"/>
            <a:ext cx="470075" cy="199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kstvak 15"/>
          <p:cNvSpPr txBox="1"/>
          <p:nvPr/>
        </p:nvSpPr>
        <p:spPr>
          <a:xfrm>
            <a:off x="3635896" y="5682952"/>
            <a:ext cx="2736304" cy="276999"/>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3: Bevestig, ‘</a:t>
            </a:r>
            <a:r>
              <a:rPr lang="nl-BE" sz="1200" dirty="0" err="1" smtClean="0">
                <a:solidFill>
                  <a:schemeClr val="bg1"/>
                </a:solidFill>
              </a:rPr>
              <a:t>Commit</a:t>
            </a:r>
            <a:r>
              <a:rPr lang="nl-BE" sz="1200" dirty="0" smtClean="0">
                <a:solidFill>
                  <a:schemeClr val="bg1"/>
                </a:solidFill>
              </a:rPr>
              <a:t>’ de aanpassingen!</a:t>
            </a:r>
            <a:endParaRPr lang="nl-BE" sz="1200" dirty="0">
              <a:solidFill>
                <a:schemeClr val="bg1"/>
              </a:solidFill>
            </a:endParaRPr>
          </a:p>
        </p:txBody>
      </p:sp>
      <p:cxnSp>
        <p:nvCxnSpPr>
          <p:cNvPr id="18" name="Rechte verbindingslijn met pijl 17"/>
          <p:cNvCxnSpPr/>
          <p:nvPr/>
        </p:nvCxnSpPr>
        <p:spPr>
          <a:xfrm flipH="1" flipV="1">
            <a:off x="3131840" y="5676305"/>
            <a:ext cx="504056" cy="19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kstvak 19"/>
          <p:cNvSpPr txBox="1"/>
          <p:nvPr/>
        </p:nvSpPr>
        <p:spPr>
          <a:xfrm>
            <a:off x="6987370" y="4222953"/>
            <a:ext cx="2049125" cy="1754326"/>
          </a:xfrm>
          <a:prstGeom prst="rect">
            <a:avLst/>
          </a:prstGeom>
          <a:solidFill>
            <a:schemeClr val="accent1"/>
          </a:solidFill>
          <a:ln>
            <a:solidFill>
              <a:schemeClr val="accent1"/>
            </a:solidFill>
          </a:ln>
        </p:spPr>
        <p:txBody>
          <a:bodyPr wrap="square" rtlCol="0">
            <a:spAutoFit/>
          </a:bodyPr>
          <a:lstStyle/>
          <a:p>
            <a:r>
              <a:rPr lang="nl-BE" sz="1200" dirty="0" smtClean="0">
                <a:solidFill>
                  <a:schemeClr val="bg1"/>
                </a:solidFill>
              </a:rPr>
              <a:t>Als je met meerdere personen aan een project werkt, of wanneer je een nieuwe feature set aan een project wilt toevoegen, kan het handig zijn om te werken met branches &amp; pull </a:t>
            </a:r>
            <a:r>
              <a:rPr lang="nl-BE" sz="1200" dirty="0" err="1" smtClean="0">
                <a:solidFill>
                  <a:schemeClr val="bg1"/>
                </a:solidFill>
              </a:rPr>
              <a:t>requests</a:t>
            </a:r>
            <a:r>
              <a:rPr lang="nl-BE" sz="1200" dirty="0" smtClean="0">
                <a:solidFill>
                  <a:schemeClr val="bg1"/>
                </a:solidFill>
              </a:rPr>
              <a:t>.</a:t>
            </a:r>
          </a:p>
          <a:p>
            <a:r>
              <a:rPr lang="nl-BE" sz="1200" dirty="0" smtClean="0">
                <a:solidFill>
                  <a:schemeClr val="bg1"/>
                </a:solidFill>
              </a:rPr>
              <a:t>Voorlopig heb je dat nog niet nodig.</a:t>
            </a:r>
            <a:endParaRPr lang="nl-BE" sz="1200" dirty="0">
              <a:solidFill>
                <a:schemeClr val="bg1"/>
              </a:solidFill>
            </a:endParaRPr>
          </a:p>
        </p:txBody>
      </p:sp>
      <p:cxnSp>
        <p:nvCxnSpPr>
          <p:cNvPr id="22" name="Rechte verbindingslijn met pijl 21"/>
          <p:cNvCxnSpPr>
            <a:stCxn id="20" idx="1"/>
          </p:cNvCxnSpPr>
          <p:nvPr/>
        </p:nvCxnSpPr>
        <p:spPr>
          <a:xfrm flipH="1">
            <a:off x="5076058" y="5100116"/>
            <a:ext cx="1911312" cy="129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53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Nieuwe map/bestand aanmaken</a:t>
            </a:r>
            <a:endParaRPr lang="nl-BE" dirty="0"/>
          </a:p>
        </p:txBody>
      </p:sp>
      <p:sp>
        <p:nvSpPr>
          <p:cNvPr id="3" name="Tijdelijke aanduiding voor inhoud 2"/>
          <p:cNvSpPr>
            <a:spLocks noGrp="1"/>
          </p:cNvSpPr>
          <p:nvPr>
            <p:ph idx="1"/>
          </p:nvPr>
        </p:nvSpPr>
        <p:spPr/>
        <p:txBody>
          <a:bodyPr/>
          <a:lstStyle/>
          <a:p>
            <a:r>
              <a:rPr lang="nl-BE" dirty="0" smtClean="0"/>
              <a:t> </a:t>
            </a: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22</a:t>
            </a:fld>
            <a:endParaRPr lang="nl-NL"/>
          </a:p>
        </p:txBody>
      </p:sp>
      <p:pic>
        <p:nvPicPr>
          <p:cNvPr id="7" name="Afbeelding 6"/>
          <p:cNvPicPr>
            <a:picLocks noChangeAspect="1"/>
          </p:cNvPicPr>
          <p:nvPr/>
        </p:nvPicPr>
        <p:blipFill>
          <a:blip r:embed="rId2"/>
          <a:stretch>
            <a:fillRect/>
          </a:stretch>
        </p:blipFill>
        <p:spPr>
          <a:xfrm>
            <a:off x="4875131" y="1499725"/>
            <a:ext cx="3816424" cy="1069603"/>
          </a:xfrm>
          <a:prstGeom prst="rect">
            <a:avLst/>
          </a:prstGeom>
          <a:effectLst>
            <a:outerShdw blurRad="50800" dist="38100" dir="2700000" algn="tl" rotWithShape="0">
              <a:prstClr val="black">
                <a:alpha val="40000"/>
              </a:prstClr>
            </a:outerShdw>
          </a:effectLst>
        </p:spPr>
      </p:pic>
      <p:pic>
        <p:nvPicPr>
          <p:cNvPr id="8" name="Afbeelding 7"/>
          <p:cNvPicPr>
            <a:picLocks noChangeAspect="1"/>
          </p:cNvPicPr>
          <p:nvPr/>
        </p:nvPicPr>
        <p:blipFill>
          <a:blip r:embed="rId3"/>
          <a:stretch>
            <a:fillRect/>
          </a:stretch>
        </p:blipFill>
        <p:spPr>
          <a:xfrm>
            <a:off x="653193" y="2303775"/>
            <a:ext cx="7724775" cy="2152650"/>
          </a:xfrm>
          <a:prstGeom prst="rect">
            <a:avLst/>
          </a:prstGeom>
          <a:effectLst>
            <a:outerShdw blurRad="50800" dist="38100" dir="2700000" algn="tl" rotWithShape="0">
              <a:prstClr val="black">
                <a:alpha val="40000"/>
              </a:prstClr>
            </a:outerShdw>
          </a:effectLst>
        </p:spPr>
      </p:pic>
      <p:pic>
        <p:nvPicPr>
          <p:cNvPr id="9" name="Afbeelding 8"/>
          <p:cNvPicPr>
            <a:picLocks noChangeAspect="1"/>
          </p:cNvPicPr>
          <p:nvPr/>
        </p:nvPicPr>
        <p:blipFill rotWithShape="1">
          <a:blip r:embed="rId4"/>
          <a:srcRect r="51152" b="64808"/>
          <a:stretch/>
        </p:blipFill>
        <p:spPr>
          <a:xfrm>
            <a:off x="715105" y="4536947"/>
            <a:ext cx="3712879" cy="764261"/>
          </a:xfrm>
          <a:prstGeom prst="rect">
            <a:avLst/>
          </a:prstGeom>
          <a:effectLst>
            <a:outerShdw blurRad="50800" dist="38100" dir="2700000" algn="tl" rotWithShape="0">
              <a:prstClr val="black">
                <a:alpha val="40000"/>
              </a:prstClr>
            </a:outerShdw>
          </a:effectLst>
        </p:spPr>
      </p:pic>
      <p:pic>
        <p:nvPicPr>
          <p:cNvPr id="10" name="Afbeelding 9"/>
          <p:cNvPicPr>
            <a:picLocks noChangeAspect="1"/>
          </p:cNvPicPr>
          <p:nvPr/>
        </p:nvPicPr>
        <p:blipFill>
          <a:blip r:embed="rId5"/>
          <a:stretch>
            <a:fillRect/>
          </a:stretch>
        </p:blipFill>
        <p:spPr>
          <a:xfrm>
            <a:off x="6516216" y="4536947"/>
            <a:ext cx="1334590" cy="1478207"/>
          </a:xfrm>
          <a:prstGeom prst="rect">
            <a:avLst/>
          </a:prstGeom>
          <a:effectLst>
            <a:outerShdw blurRad="50800" dist="38100" dir="2700000" algn="tl" rotWithShape="0">
              <a:prstClr val="black">
                <a:alpha val="40000"/>
              </a:prstClr>
            </a:outerShdw>
          </a:effectLst>
        </p:spPr>
      </p:pic>
      <p:cxnSp>
        <p:nvCxnSpPr>
          <p:cNvPr id="12" name="Rechte verbindingslijn met pijl 11"/>
          <p:cNvCxnSpPr/>
          <p:nvPr/>
        </p:nvCxnSpPr>
        <p:spPr>
          <a:xfrm flipH="1">
            <a:off x="2915816" y="1772816"/>
            <a:ext cx="1959315" cy="1772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Rechte verbindingslijn met pijl 13"/>
          <p:cNvCxnSpPr/>
          <p:nvPr/>
        </p:nvCxnSpPr>
        <p:spPr>
          <a:xfrm>
            <a:off x="4515580" y="5085184"/>
            <a:ext cx="2000636" cy="516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92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r>
              <a:rPr lang="nl-BE" dirty="0" smtClean="0"/>
              <a:t> </a:t>
            </a:r>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23</a:t>
            </a:fld>
            <a:endParaRPr lang="nl-NL"/>
          </a:p>
        </p:txBody>
      </p:sp>
      <p:pic>
        <p:nvPicPr>
          <p:cNvPr id="7" name="Afbeelding 6"/>
          <p:cNvPicPr>
            <a:picLocks noChangeAspect="1"/>
          </p:cNvPicPr>
          <p:nvPr/>
        </p:nvPicPr>
        <p:blipFill>
          <a:blip r:embed="rId2"/>
          <a:stretch>
            <a:fillRect/>
          </a:stretch>
        </p:blipFill>
        <p:spPr>
          <a:xfrm>
            <a:off x="1809555" y="1486961"/>
            <a:ext cx="5648325" cy="1657350"/>
          </a:xfrm>
          <a:prstGeom prst="rect">
            <a:avLst/>
          </a:prstGeom>
          <a:effectLst>
            <a:outerShdw blurRad="50800" dist="38100" dir="2700000" algn="tl" rotWithShape="0">
              <a:prstClr val="black">
                <a:alpha val="40000"/>
              </a:prstClr>
            </a:outerShdw>
          </a:effectLst>
        </p:spPr>
      </p:pic>
      <p:pic>
        <p:nvPicPr>
          <p:cNvPr id="8" name="Afbeelding 7"/>
          <p:cNvPicPr>
            <a:picLocks noChangeAspect="1"/>
          </p:cNvPicPr>
          <p:nvPr/>
        </p:nvPicPr>
        <p:blipFill>
          <a:blip r:embed="rId3"/>
          <a:stretch>
            <a:fillRect/>
          </a:stretch>
        </p:blipFill>
        <p:spPr>
          <a:xfrm>
            <a:off x="660479" y="3365474"/>
            <a:ext cx="7946479" cy="28255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41996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smtClean="0"/>
              <a:t>Les 1</a:t>
            </a:r>
            <a:endParaRPr lang="en-GB" dirty="0"/>
          </a:p>
        </p:txBody>
      </p:sp>
      <p:sp>
        <p:nvSpPr>
          <p:cNvPr id="2" name="Tijdelijke aanduiding voor inhoud 1"/>
          <p:cNvSpPr>
            <a:spLocks noGrp="1"/>
          </p:cNvSpPr>
          <p:nvPr>
            <p:ph idx="1"/>
          </p:nvPr>
        </p:nvSpPr>
        <p:spPr/>
        <p:txBody>
          <a:bodyPr/>
          <a:lstStyle/>
          <a:p>
            <a:r>
              <a:rPr lang="nl-BE" dirty="0" smtClean="0"/>
              <a:t>Oefening voor wie klaar is :</a:t>
            </a:r>
          </a:p>
          <a:p>
            <a:pPr lvl="1"/>
            <a:r>
              <a:rPr lang="nl-BE" dirty="0" smtClean="0"/>
              <a:t>Oefen dit in door een bespreking/overzicht te maken van een film/boek/cd/opera die je zelf goed kent.</a:t>
            </a:r>
          </a:p>
          <a:p>
            <a:pPr lvl="1"/>
            <a:r>
              <a:rPr lang="nl-BE" dirty="0" smtClean="0"/>
              <a:t>Plaats beide oefeningen in een map </a:t>
            </a:r>
            <a:r>
              <a:rPr lang="nl-BE" dirty="0" smtClean="0">
                <a:solidFill>
                  <a:schemeClr val="accent1"/>
                </a:solidFill>
              </a:rPr>
              <a:t>les1</a:t>
            </a:r>
            <a:r>
              <a:rPr lang="nl-BE" dirty="0" smtClean="0"/>
              <a:t> die je in een map </a:t>
            </a:r>
            <a:r>
              <a:rPr lang="nl-BE" dirty="0" smtClean="0">
                <a:solidFill>
                  <a:schemeClr val="accent1"/>
                </a:solidFill>
              </a:rPr>
              <a:t>portfolio</a:t>
            </a:r>
            <a:r>
              <a:rPr lang="nl-BE" dirty="0" smtClean="0"/>
              <a:t> plaatst :</a:t>
            </a:r>
          </a:p>
          <a:p>
            <a:pPr lvl="2"/>
            <a:r>
              <a:rPr lang="nl-BE" dirty="0" smtClean="0"/>
              <a:t>Portfolio</a:t>
            </a:r>
          </a:p>
          <a:p>
            <a:pPr lvl="3"/>
            <a:r>
              <a:rPr lang="nl-BE" dirty="0" smtClean="0"/>
              <a:t>Les1</a:t>
            </a:r>
          </a:p>
          <a:p>
            <a:pPr lvl="4"/>
            <a:r>
              <a:rPr lang="nl-BE" dirty="0" smtClean="0"/>
              <a:t>les1-jenaamzonderspaties.html</a:t>
            </a:r>
          </a:p>
          <a:p>
            <a:pPr lvl="4"/>
            <a:r>
              <a:rPr lang="nl-BE" dirty="0" smtClean="0"/>
              <a:t>Les1-besprekingFilm.html</a:t>
            </a:r>
            <a:endParaRPr lang="en-GB" dirty="0"/>
          </a:p>
        </p:txBody>
      </p:sp>
      <p:sp>
        <p:nvSpPr>
          <p:cNvPr id="3" name="Tijdelijke aanduiding voor datum 2"/>
          <p:cNvSpPr>
            <a:spLocks noGrp="1"/>
          </p:cNvSpPr>
          <p:nvPr>
            <p:ph type="dt" sz="half" idx="10"/>
          </p:nvPr>
        </p:nvSpPr>
        <p:spPr/>
        <p:txBody>
          <a:bodyPr/>
          <a:lstStyle/>
          <a:p>
            <a:fld id="{1E2162AF-F873-44FD-B86B-A35F12167FE2}" type="datetime1">
              <a:rPr lang="nl-NL" smtClean="0"/>
              <a:t>19-9-2016</a:t>
            </a:fld>
            <a:endParaRPr lang="nl-NL"/>
          </a:p>
        </p:txBody>
      </p:sp>
      <p:sp>
        <p:nvSpPr>
          <p:cNvPr id="4" name="Tijdelijke aanduiding voor voettekst 3"/>
          <p:cNvSpPr>
            <a:spLocks noGrp="1"/>
          </p:cNvSpPr>
          <p:nvPr>
            <p:ph type="ftr" sz="quarter" idx="11"/>
          </p:nvPr>
        </p:nvSpPr>
        <p:spPr/>
        <p:txBody>
          <a:bodyPr/>
          <a:lstStyle/>
          <a:p>
            <a:r>
              <a:rPr lang="nl-NL" smtClean="0"/>
              <a:t>Steven Ophalvens - ODISEE</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24</a:t>
            </a:fld>
            <a:endParaRPr lang="nl-N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Opdracht tegen week 2</a:t>
            </a:r>
            <a:endParaRPr lang="nl-BE" dirty="0"/>
          </a:p>
        </p:txBody>
      </p:sp>
      <p:sp>
        <p:nvSpPr>
          <p:cNvPr id="3" name="Tijdelijke aanduiding voor inhoud 2"/>
          <p:cNvSpPr>
            <a:spLocks noGrp="1"/>
          </p:cNvSpPr>
          <p:nvPr>
            <p:ph idx="1"/>
          </p:nvPr>
        </p:nvSpPr>
        <p:spPr/>
        <p:txBody>
          <a:bodyPr>
            <a:normAutofit/>
          </a:bodyPr>
          <a:lstStyle/>
          <a:p>
            <a:pPr lvl="1"/>
            <a:r>
              <a:rPr lang="nl-BE" dirty="0" smtClean="0"/>
              <a:t>zoek </a:t>
            </a:r>
            <a:r>
              <a:rPr lang="nl-BE" dirty="0"/>
              <a:t>een firma waarvoor je een website mag maken</a:t>
            </a:r>
          </a:p>
          <a:p>
            <a:pPr lvl="2"/>
            <a:r>
              <a:rPr lang="nl-BE" dirty="0"/>
              <a:t>Kruidenier op de hoek, winkel van iemand die je kent, je bakker, …</a:t>
            </a:r>
          </a:p>
          <a:p>
            <a:pPr lvl="2"/>
            <a:r>
              <a:rPr lang="nl-BE" dirty="0"/>
              <a:t>Die firma hoeft je daarvoor niet te betalen, je website hoeft ook niet gebruikt te worden door die firma, hoewel dat aangenaam zou zijn</a:t>
            </a:r>
          </a:p>
          <a:p>
            <a:pPr lvl="1"/>
            <a:r>
              <a:rPr lang="nl-BE" dirty="0"/>
              <a:t>zoek een </a:t>
            </a:r>
            <a:r>
              <a:rPr lang="nl-BE" dirty="0" smtClean="0"/>
              <a:t>HERKENBARE digitale </a:t>
            </a:r>
            <a:r>
              <a:rPr lang="nl-BE" dirty="0"/>
              <a:t>foto van jezelf (ja : JIJ, niet je hond, kat, </a:t>
            </a:r>
            <a:r>
              <a:rPr lang="nl-BE" dirty="0" smtClean="0"/>
              <a:t>schoenen, je lief of je zatte vrienden) </a:t>
            </a:r>
            <a:r>
              <a:rPr lang="nl-BE" dirty="0"/>
              <a:t>tegen volgende les, liefst in 2 formaten : 1 groter &amp; 1 kleiner. (groter != Full HD of groter …)</a:t>
            </a:r>
            <a:endParaRPr lang="en-GB" dirty="0"/>
          </a:p>
          <a:p>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25</a:t>
            </a:fld>
            <a:endParaRPr lang="nl-NL"/>
          </a:p>
        </p:txBody>
      </p:sp>
    </p:spTree>
    <p:extLst>
      <p:ext uri="{BB962C8B-B14F-4D97-AF65-F5344CB8AC3E}">
        <p14:creationId xmlns:p14="http://schemas.microsoft.com/office/powerpoint/2010/main" val="1033137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Extra : tekst opmaken met MD</a:t>
            </a:r>
            <a:endParaRPr lang="nl-BE" dirty="0"/>
          </a:p>
        </p:txBody>
      </p:sp>
      <p:sp>
        <p:nvSpPr>
          <p:cNvPr id="3" name="Tijdelijke aanduiding voor inhoud 2"/>
          <p:cNvSpPr>
            <a:spLocks noGrp="1"/>
          </p:cNvSpPr>
          <p:nvPr>
            <p:ph idx="1"/>
          </p:nvPr>
        </p:nvSpPr>
        <p:spPr/>
        <p:txBody>
          <a:bodyPr/>
          <a:lstStyle/>
          <a:p>
            <a:r>
              <a:rPr lang="nl-BE" dirty="0" smtClean="0"/>
              <a:t>Tekstbestanden zoals de readme.md in je </a:t>
            </a:r>
            <a:r>
              <a:rPr lang="nl-BE" dirty="0" err="1" smtClean="0"/>
              <a:t>repository</a:t>
            </a:r>
            <a:r>
              <a:rPr lang="nl-BE" dirty="0" smtClean="0"/>
              <a:t> kan je opmaken met </a:t>
            </a:r>
            <a:r>
              <a:rPr lang="nl-BE" dirty="0" err="1" smtClean="0">
                <a:solidFill>
                  <a:schemeClr val="accent2"/>
                </a:solidFill>
              </a:rPr>
              <a:t>M</a:t>
            </a:r>
            <a:r>
              <a:rPr lang="nl-BE" dirty="0" err="1" smtClean="0"/>
              <a:t>ark</a:t>
            </a:r>
            <a:r>
              <a:rPr lang="nl-BE" dirty="0" err="1" smtClean="0">
                <a:solidFill>
                  <a:schemeClr val="accent2"/>
                </a:solidFill>
              </a:rPr>
              <a:t>D</a:t>
            </a:r>
            <a:r>
              <a:rPr lang="nl-BE" dirty="0" err="1" smtClean="0"/>
              <a:t>own</a:t>
            </a:r>
            <a:r>
              <a:rPr lang="nl-BE" dirty="0" smtClean="0"/>
              <a:t>.</a:t>
            </a:r>
          </a:p>
          <a:p>
            <a:r>
              <a:rPr lang="nl-BE" dirty="0" smtClean="0"/>
              <a:t>Meer </a:t>
            </a:r>
            <a:r>
              <a:rPr lang="nl-BE" dirty="0"/>
              <a:t>uitleg hierover vind je op </a:t>
            </a:r>
            <a:r>
              <a:rPr lang="nl-BE" dirty="0">
                <a:hlinkClick r:id="rId2"/>
              </a:rPr>
              <a:t>https://</a:t>
            </a:r>
            <a:r>
              <a:rPr lang="nl-BE" dirty="0" smtClean="0">
                <a:hlinkClick r:id="rId2"/>
              </a:rPr>
              <a:t>github.com/adam-p/markdown-here/wiki/Markdown-Cheatsheet</a:t>
            </a:r>
            <a:endParaRPr lang="nl-BE" dirty="0" smtClean="0"/>
          </a:p>
          <a:p>
            <a:r>
              <a:rPr lang="nl-BE" dirty="0" smtClean="0"/>
              <a:t>De naam van een </a:t>
            </a:r>
            <a:r>
              <a:rPr lang="nl-BE" dirty="0" err="1" smtClean="0"/>
              <a:t>markdown</a:t>
            </a:r>
            <a:r>
              <a:rPr lang="nl-BE" dirty="0" smtClean="0"/>
              <a:t> bestand eindigt met </a:t>
            </a:r>
            <a:r>
              <a:rPr lang="nl-BE" dirty="0" smtClean="0">
                <a:solidFill>
                  <a:schemeClr val="accent2"/>
                </a:solidFill>
              </a:rPr>
              <a:t>.md</a:t>
            </a:r>
          </a:p>
          <a:p>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26</a:t>
            </a:fld>
            <a:endParaRPr lang="nl-NL"/>
          </a:p>
        </p:txBody>
      </p:sp>
    </p:spTree>
    <p:extLst>
      <p:ext uri="{BB962C8B-B14F-4D97-AF65-F5344CB8AC3E}">
        <p14:creationId xmlns:p14="http://schemas.microsoft.com/office/powerpoint/2010/main" val="106629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Markdown</a:t>
            </a:r>
            <a:r>
              <a:rPr lang="nl-BE" dirty="0" smtClean="0"/>
              <a:t> voorbeeld</a:t>
            </a:r>
            <a:endParaRPr lang="nl-BE" dirty="0"/>
          </a:p>
        </p:txBody>
      </p:sp>
      <p:sp>
        <p:nvSpPr>
          <p:cNvPr id="3" name="Tijdelijke aanduiding voor inhoud 2"/>
          <p:cNvSpPr>
            <a:spLocks noGrp="1"/>
          </p:cNvSpPr>
          <p:nvPr>
            <p:ph idx="1"/>
          </p:nvPr>
        </p:nvSpPr>
        <p:spPr/>
        <p:txBody>
          <a:bodyPr/>
          <a:lstStyle/>
          <a:p>
            <a:endParaRPr lang="nl-BE" dirty="0"/>
          </a:p>
        </p:txBody>
      </p:sp>
      <p:sp>
        <p:nvSpPr>
          <p:cNvPr id="4" name="Tijdelijke aanduiding voor datum 3"/>
          <p:cNvSpPr>
            <a:spLocks noGrp="1"/>
          </p:cNvSpPr>
          <p:nvPr>
            <p:ph type="dt" sz="half" idx="10"/>
          </p:nvPr>
        </p:nvSpPr>
        <p:spPr/>
        <p:txBody>
          <a:bodyPr/>
          <a:lstStyle/>
          <a:p>
            <a:fld id="{75649BC9-5489-4043-A000-27CFD0FB16FC}"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27</a:t>
            </a:fld>
            <a:endParaRPr lang="nl-NL"/>
          </a:p>
        </p:txBody>
      </p:sp>
      <p:pic>
        <p:nvPicPr>
          <p:cNvPr id="7" name="Afbeelding 6"/>
          <p:cNvPicPr>
            <a:picLocks noChangeAspect="1"/>
          </p:cNvPicPr>
          <p:nvPr/>
        </p:nvPicPr>
        <p:blipFill>
          <a:blip r:embed="rId2"/>
          <a:stretch>
            <a:fillRect/>
          </a:stretch>
        </p:blipFill>
        <p:spPr>
          <a:xfrm>
            <a:off x="107504" y="1539492"/>
            <a:ext cx="4305300" cy="4114800"/>
          </a:xfrm>
          <a:prstGeom prst="rect">
            <a:avLst/>
          </a:prstGeom>
          <a:effectLst>
            <a:outerShdw blurRad="50800" dist="38100" dir="2700000" algn="tl" rotWithShape="0">
              <a:prstClr val="black">
                <a:alpha val="40000"/>
              </a:prstClr>
            </a:outerShdw>
          </a:effectLst>
        </p:spPr>
      </p:pic>
      <p:pic>
        <p:nvPicPr>
          <p:cNvPr id="8" name="Afbeelding 7"/>
          <p:cNvPicPr>
            <a:picLocks noChangeAspect="1"/>
          </p:cNvPicPr>
          <p:nvPr/>
        </p:nvPicPr>
        <p:blipFill>
          <a:blip r:embed="rId3"/>
          <a:stretch>
            <a:fillRect/>
          </a:stretch>
        </p:blipFill>
        <p:spPr>
          <a:xfrm>
            <a:off x="4676219" y="1422443"/>
            <a:ext cx="3762375" cy="2209800"/>
          </a:xfrm>
          <a:prstGeom prst="rect">
            <a:avLst/>
          </a:prstGeom>
        </p:spPr>
      </p:pic>
    </p:spTree>
    <p:extLst>
      <p:ext uri="{BB962C8B-B14F-4D97-AF65-F5344CB8AC3E}">
        <p14:creationId xmlns:p14="http://schemas.microsoft.com/office/powerpoint/2010/main" val="21219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Enkele afspraken</a:t>
            </a:r>
            <a:endParaRPr lang="en-GB" dirty="0"/>
          </a:p>
        </p:txBody>
      </p:sp>
      <p:sp>
        <p:nvSpPr>
          <p:cNvPr id="2" name="Tijdelijke aanduiding voor inhoud 1"/>
          <p:cNvSpPr>
            <a:spLocks noGrp="1"/>
          </p:cNvSpPr>
          <p:nvPr>
            <p:ph idx="1"/>
          </p:nvPr>
        </p:nvSpPr>
        <p:spPr/>
        <p:txBody>
          <a:bodyPr>
            <a:normAutofit lnSpcReduction="10000"/>
          </a:bodyPr>
          <a:lstStyle/>
          <a:p>
            <a:r>
              <a:rPr lang="nl-BE" dirty="0" smtClean="0"/>
              <a:t>Deze afspraken gelden voor alle vakken …</a:t>
            </a:r>
          </a:p>
          <a:p>
            <a:r>
              <a:rPr lang="nl-BE" dirty="0" smtClean="0"/>
              <a:t>Grote </a:t>
            </a:r>
            <a:r>
              <a:rPr lang="nl-BE" dirty="0"/>
              <a:t>groep : vereist discipline van de studenten om op te kunnen letten. </a:t>
            </a:r>
            <a:r>
              <a:rPr lang="nl-BE" dirty="0" smtClean="0"/>
              <a:t/>
            </a:r>
            <a:br>
              <a:rPr lang="nl-BE" dirty="0" smtClean="0"/>
            </a:br>
            <a:r>
              <a:rPr lang="nl-BE" dirty="0" smtClean="0">
                <a:solidFill>
                  <a:schemeClr val="accent1"/>
                </a:solidFill>
              </a:rPr>
              <a:t>Jij </a:t>
            </a:r>
            <a:r>
              <a:rPr lang="nl-BE" dirty="0">
                <a:solidFill>
                  <a:schemeClr val="accent1"/>
                </a:solidFill>
              </a:rPr>
              <a:t>werkt aan jouw toekomst </a:t>
            </a:r>
            <a:r>
              <a:rPr lang="nl-BE" dirty="0"/>
              <a:t>!</a:t>
            </a:r>
          </a:p>
          <a:p>
            <a:r>
              <a:rPr lang="nl-BE" dirty="0" smtClean="0"/>
              <a:t>Beter </a:t>
            </a:r>
            <a:r>
              <a:rPr lang="nl-BE" dirty="0"/>
              <a:t>vooraan dan achteraan </a:t>
            </a:r>
            <a:r>
              <a:rPr lang="nl-BE" dirty="0" smtClean="0"/>
              <a:t>...</a:t>
            </a:r>
          </a:p>
          <a:p>
            <a:r>
              <a:rPr lang="nl-BE" dirty="0" smtClean="0"/>
              <a:t>De lessen beginnen op tijd. Je wordt op tijd in de les verwacht. Ben je niet op tijd, dan kies je ervoor niet naar die les te komen. </a:t>
            </a:r>
            <a:endParaRPr lang="en-GB" dirty="0"/>
          </a:p>
        </p:txBody>
      </p:sp>
      <p:sp>
        <p:nvSpPr>
          <p:cNvPr id="7" name="Tijdelijke aanduiding voor datum 6"/>
          <p:cNvSpPr>
            <a:spLocks noGrp="1"/>
          </p:cNvSpPr>
          <p:nvPr>
            <p:ph type="dt" sz="half" idx="10"/>
          </p:nvPr>
        </p:nvSpPr>
        <p:spPr/>
        <p:txBody>
          <a:bodyPr/>
          <a:lstStyle/>
          <a:p>
            <a:fld id="{8729C81E-1509-40EF-AFAB-A5E42B17A389}"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3</a:t>
            </a:fld>
            <a:endParaRPr lang="nl-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92500"/>
          </a:bodyPr>
          <a:lstStyle/>
          <a:p>
            <a:pPr lvl="0"/>
            <a:r>
              <a:rPr lang="nl-BE" dirty="0" smtClean="0"/>
              <a:t>Iedereen kan door problemen met het verkeer te laat komen, ook je docenten ... maar enkel het eerste lesuur van de dag ...</a:t>
            </a:r>
            <a:r>
              <a:rPr lang="nl-BE" dirty="0">
                <a:sym typeface="Wingdings" panose="05000000000000000000" pitchFamily="2" charset="2"/>
              </a:rPr>
              <a:t> </a:t>
            </a:r>
            <a:r>
              <a:rPr lang="nl-BE" dirty="0" smtClean="0">
                <a:sym typeface="Wingdings" panose="05000000000000000000" pitchFamily="2" charset="2"/>
              </a:rPr>
              <a:t/>
            </a:r>
            <a:br>
              <a:rPr lang="nl-BE" dirty="0" smtClean="0">
                <a:sym typeface="Wingdings" panose="05000000000000000000" pitchFamily="2" charset="2"/>
              </a:rPr>
            </a:br>
            <a:r>
              <a:rPr lang="nl-BE" dirty="0" smtClean="0">
                <a:sym typeface="Wingdings" panose="05000000000000000000" pitchFamily="2" charset="2"/>
              </a:rPr>
              <a:t> </a:t>
            </a:r>
            <a:r>
              <a:rPr lang="nl-BE" dirty="0">
                <a:sym typeface="Wingdings" panose="05000000000000000000" pitchFamily="2" charset="2"/>
              </a:rPr>
              <a:t>sluit </a:t>
            </a:r>
            <a:r>
              <a:rPr lang="nl-BE" b="1" dirty="0">
                <a:sym typeface="Wingdings" panose="05000000000000000000" pitchFamily="2" charset="2"/>
              </a:rPr>
              <a:t>discreet</a:t>
            </a:r>
            <a:r>
              <a:rPr lang="nl-BE" dirty="0">
                <a:sym typeface="Wingdings" panose="05000000000000000000" pitchFamily="2" charset="2"/>
              </a:rPr>
              <a:t> aan</a:t>
            </a:r>
            <a:endParaRPr lang="en-GB" dirty="0" smtClean="0"/>
          </a:p>
          <a:p>
            <a:pPr lvl="0"/>
            <a:r>
              <a:rPr lang="nl-BE" dirty="0" smtClean="0"/>
              <a:t>Je docenten stoppen de les op tijd zodat je, met inbegrip van een korte pauze, op tijd in de volgende les bent. Het is je volste recht als student om je docent hier opmerkzaam op te maken.  </a:t>
            </a:r>
            <a:endParaRPr lang="en-GB" dirty="0" smtClean="0"/>
          </a:p>
          <a:p>
            <a:endParaRPr lang="en-GB" dirty="0"/>
          </a:p>
        </p:txBody>
      </p:sp>
      <p:sp>
        <p:nvSpPr>
          <p:cNvPr id="7" name="Tijdelijke aanduiding voor datum 6"/>
          <p:cNvSpPr>
            <a:spLocks noGrp="1"/>
          </p:cNvSpPr>
          <p:nvPr>
            <p:ph type="dt" sz="half" idx="10"/>
          </p:nvPr>
        </p:nvSpPr>
        <p:spPr/>
        <p:txBody>
          <a:bodyPr/>
          <a:lstStyle/>
          <a:p>
            <a:fld id="{690535AF-F2F5-462C-A775-00C3F832FCA2}"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4</a:t>
            </a:fld>
            <a:endParaRPr lang="nl-N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smtClean="0"/>
              <a:t>Er worden tijdens de lesuren geen spelletjes op de computers gespeeld. </a:t>
            </a:r>
            <a:r>
              <a:rPr lang="nl-BE" dirty="0" err="1" smtClean="0"/>
              <a:t>Facebook</a:t>
            </a:r>
            <a:r>
              <a:rPr lang="nl-BE" dirty="0" smtClean="0"/>
              <a:t>, </a:t>
            </a:r>
            <a:r>
              <a:rPr lang="nl-BE" dirty="0" err="1" smtClean="0"/>
              <a:t>netlog</a:t>
            </a:r>
            <a:r>
              <a:rPr lang="nl-BE" dirty="0" smtClean="0"/>
              <a:t>, </a:t>
            </a:r>
            <a:r>
              <a:rPr lang="nl-BE" dirty="0" err="1" smtClean="0"/>
              <a:t>youtube</a:t>
            </a:r>
            <a:r>
              <a:rPr lang="nl-BE" dirty="0" smtClean="0"/>
              <a:t> of varianten worden niet getolereerd. Vrij surfen kan enkel als de docent dit toelaat. </a:t>
            </a:r>
          </a:p>
          <a:p>
            <a:pPr lvl="1"/>
            <a:r>
              <a:rPr lang="nl-BE" dirty="0" smtClean="0"/>
              <a:t>Voor Mobiel en Internet kan dit bvb. wanneer de docent aangeeft een bepaalde techniek online te bestuderen of om bronmateriaal op te zoeken. De tijd die je dan over hebt, kan je wel beer besteden om de net geziene onderwerpen in meer detail te bestuderen op </a:t>
            </a:r>
            <a:endParaRPr lang="en-GB" dirty="0"/>
          </a:p>
        </p:txBody>
      </p:sp>
      <p:sp>
        <p:nvSpPr>
          <p:cNvPr id="7" name="Tijdelijke aanduiding voor datum 6"/>
          <p:cNvSpPr>
            <a:spLocks noGrp="1"/>
          </p:cNvSpPr>
          <p:nvPr>
            <p:ph type="dt" sz="half" idx="10"/>
          </p:nvPr>
        </p:nvSpPr>
        <p:spPr/>
        <p:txBody>
          <a:bodyPr/>
          <a:lstStyle/>
          <a:p>
            <a:fld id="{29EA3010-698A-4312-A77D-A71C73B6D24C}"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5</a:t>
            </a:fld>
            <a:endParaRPr lang="nl-N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77500" lnSpcReduction="20000"/>
          </a:bodyPr>
          <a:lstStyle/>
          <a:p>
            <a:pPr lvl="0"/>
            <a:r>
              <a:rPr lang="nl-BE" dirty="0" smtClean="0"/>
              <a:t>Je houdt de doorloopruimte tussen de tafels in leslokalen vrij. Je kan je spullen altijd vooraan of aan de zijkant van een leslokaal kwijt.</a:t>
            </a:r>
            <a:endParaRPr lang="en-GB" dirty="0" smtClean="0"/>
          </a:p>
          <a:p>
            <a:pPr lvl="0"/>
            <a:r>
              <a:rPr lang="nl-BE" dirty="0" smtClean="0"/>
              <a:t>Er wordt geen gebruik gemaakt van GSM’s/ handhelds/tablets tijdens de lesuren. Uitzondering : voor Mobiel en Internet mag je  jouw oplossingen op je smartphone of tablet te testen</a:t>
            </a:r>
            <a:r>
              <a:rPr lang="nl-BE" dirty="0"/>
              <a:t> </a:t>
            </a:r>
            <a:r>
              <a:rPr lang="nl-BE" dirty="0" smtClean="0">
                <a:sym typeface="Wingdings" panose="05000000000000000000" pitchFamily="2" charset="2"/>
              </a:rPr>
              <a:t> als je dat kan, dan is dat voor mij (en voor jou!) een GROOT pluspunt</a:t>
            </a:r>
          </a:p>
          <a:p>
            <a:pPr lvl="0"/>
            <a:r>
              <a:rPr lang="nl-BE" dirty="0" smtClean="0">
                <a:sym typeface="Wingdings" panose="05000000000000000000" pitchFamily="2" charset="2"/>
              </a:rPr>
              <a:t>Heb je een laptop en werk je liever daarop dan kan je die gerust meebrengen. Examens leg je wel af op een computer van de school.</a:t>
            </a:r>
            <a:endParaRPr lang="en-GB" dirty="0" smtClean="0"/>
          </a:p>
          <a:p>
            <a:pPr>
              <a:buNone/>
            </a:pPr>
            <a:endParaRPr lang="en-GB" dirty="0"/>
          </a:p>
        </p:txBody>
      </p:sp>
      <p:sp>
        <p:nvSpPr>
          <p:cNvPr id="7" name="Tijdelijke aanduiding voor datum 6"/>
          <p:cNvSpPr>
            <a:spLocks noGrp="1"/>
          </p:cNvSpPr>
          <p:nvPr>
            <p:ph type="dt" sz="half" idx="10"/>
          </p:nvPr>
        </p:nvSpPr>
        <p:spPr/>
        <p:txBody>
          <a:bodyPr/>
          <a:lstStyle/>
          <a:p>
            <a:fld id="{A19FF8BD-61A7-4AA5-93EA-421FF6911D24}"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6</a:t>
            </a:fld>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85000" lnSpcReduction="20000"/>
          </a:bodyPr>
          <a:lstStyle/>
          <a:p>
            <a:r>
              <a:rPr lang="nl-BE" dirty="0" smtClean="0"/>
              <a:t>Opdrachten worden </a:t>
            </a:r>
            <a:r>
              <a:rPr lang="nl-BE" b="1" u="sng" dirty="0" smtClean="0">
                <a:solidFill>
                  <a:schemeClr val="accent1"/>
                </a:solidFill>
              </a:rPr>
              <a:t>op tijd</a:t>
            </a:r>
            <a:r>
              <a:rPr lang="nl-BE" dirty="0" smtClean="0"/>
              <a:t> ingediend. De enige uitzondering hierop kan door de docent toegekend worden op basis van een doktersbriefje. Je krijgt dan evenveel dagen extra als het doktersbriefje voorziet. Je deelt dit via mail aan je docent mee, </a:t>
            </a:r>
            <a:r>
              <a:rPr lang="nl-BE" b="1" u="sng" dirty="0" smtClean="0">
                <a:solidFill>
                  <a:schemeClr val="accent1"/>
                </a:solidFill>
              </a:rPr>
              <a:t>vooraleer de deadline van de opdracht verstreken is</a:t>
            </a:r>
            <a:r>
              <a:rPr lang="nl-BE" dirty="0" smtClean="0"/>
              <a:t>. Je docent laat je dan weten hoe je de opdracht kan indienen. </a:t>
            </a:r>
            <a:endParaRPr lang="en-GB" dirty="0" smtClean="0"/>
          </a:p>
          <a:p>
            <a:pPr lvl="0"/>
            <a:r>
              <a:rPr lang="nl-BE" dirty="0" smtClean="0"/>
              <a:t>Elke opdracht die je indient, op papier, digitaal, ... wordt voorafgegaan door je naam, </a:t>
            </a:r>
            <a:r>
              <a:rPr lang="nl-BE" dirty="0" err="1" smtClean="0"/>
              <a:t>klasgroep</a:t>
            </a:r>
            <a:r>
              <a:rPr lang="nl-BE" dirty="0" smtClean="0"/>
              <a:t>, datum, vak en titel/omschrijving van de opdracht.</a:t>
            </a:r>
            <a:endParaRPr lang="en-GB" dirty="0" smtClean="0"/>
          </a:p>
          <a:p>
            <a:endParaRPr lang="en-GB" dirty="0"/>
          </a:p>
        </p:txBody>
      </p:sp>
      <p:sp>
        <p:nvSpPr>
          <p:cNvPr id="7" name="Tijdelijke aanduiding voor datum 6"/>
          <p:cNvSpPr>
            <a:spLocks noGrp="1"/>
          </p:cNvSpPr>
          <p:nvPr>
            <p:ph type="dt" sz="half" idx="10"/>
          </p:nvPr>
        </p:nvSpPr>
        <p:spPr/>
        <p:txBody>
          <a:bodyPr/>
          <a:lstStyle/>
          <a:p>
            <a:fld id="{3E0834DA-7457-42B4-8543-EA1EA2D7626D}" type="datetime1">
              <a:rPr lang="nl-NL" smtClean="0"/>
              <a:t>19-9-2016</a:t>
            </a:fld>
            <a:endParaRPr lang="nl-NL"/>
          </a:p>
        </p:txBody>
      </p:sp>
      <p:sp>
        <p:nvSpPr>
          <p:cNvPr id="6" name="Tijdelijke aanduiding voor voettekst 5"/>
          <p:cNvSpPr>
            <a:spLocks noGrp="1"/>
          </p:cNvSpPr>
          <p:nvPr>
            <p:ph type="ftr" sz="quarter" idx="11"/>
          </p:nvPr>
        </p:nvSpPr>
        <p:spPr/>
        <p:txBody>
          <a:bodyPr/>
          <a:lstStyle/>
          <a:p>
            <a:r>
              <a:rPr lang="nl-NL" smtClean="0"/>
              <a:t>Steven Ophalvens - ODISEE</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7</a:t>
            </a:fld>
            <a:endParaRPr 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Administratie ...</a:t>
            </a:r>
            <a:endParaRPr lang="nl-BE" dirty="0"/>
          </a:p>
        </p:txBody>
      </p:sp>
      <p:sp>
        <p:nvSpPr>
          <p:cNvPr id="3" name="Content Placeholder 2"/>
          <p:cNvSpPr>
            <a:spLocks noGrp="1"/>
          </p:cNvSpPr>
          <p:nvPr>
            <p:ph idx="1"/>
          </p:nvPr>
        </p:nvSpPr>
        <p:spPr/>
        <p:txBody>
          <a:bodyPr>
            <a:normAutofit/>
          </a:bodyPr>
          <a:lstStyle/>
          <a:p>
            <a:r>
              <a:rPr lang="nl-BE" dirty="0"/>
              <a:t>inloggen systeem </a:t>
            </a:r>
            <a:r>
              <a:rPr lang="nl-BE" dirty="0" smtClean="0"/>
              <a:t>(</a:t>
            </a:r>
            <a:r>
              <a:rPr lang="nl-BE" dirty="0" err="1" smtClean="0"/>
              <a:t>voornaam.familienaam</a:t>
            </a:r>
            <a:r>
              <a:rPr lang="nl-BE" dirty="0" smtClean="0"/>
              <a:t> </a:t>
            </a:r>
            <a:r>
              <a:rPr lang="nl-BE" dirty="0"/>
              <a:t>+ paswoord)</a:t>
            </a:r>
          </a:p>
          <a:p>
            <a:r>
              <a:rPr lang="nl-BE" dirty="0" smtClean="0"/>
              <a:t>mail/</a:t>
            </a:r>
            <a:r>
              <a:rPr lang="nl-BE" dirty="0" err="1" smtClean="0"/>
              <a:t>toledo</a:t>
            </a:r>
            <a:r>
              <a:rPr lang="nl-BE" dirty="0" smtClean="0"/>
              <a:t>/e-</a:t>
            </a:r>
            <a:r>
              <a:rPr lang="nl-BE" dirty="0" err="1" smtClean="0"/>
              <a:t>admin</a:t>
            </a:r>
            <a:r>
              <a:rPr lang="nl-BE" dirty="0" smtClean="0"/>
              <a:t>  </a:t>
            </a:r>
            <a:r>
              <a:rPr lang="nl-BE" dirty="0"/>
              <a:t>(studentennummer &amp; paswoord niet door browser laten onthouden</a:t>
            </a:r>
            <a:r>
              <a:rPr lang="nl-BE" dirty="0" smtClean="0"/>
              <a:t>) </a:t>
            </a:r>
            <a:r>
              <a:rPr lang="nl-BE" dirty="0" smtClean="0">
                <a:sym typeface="Wingdings" pitchFamily="2" charset="2"/>
              </a:rPr>
              <a:t> </a:t>
            </a:r>
            <a:r>
              <a:rPr lang="nl-BE" dirty="0" smtClean="0">
                <a:solidFill>
                  <a:schemeClr val="accent1"/>
                </a:solidFill>
                <a:sym typeface="Wingdings" pitchFamily="2" charset="2"/>
              </a:rPr>
              <a:t>studiekeuze finaliseren</a:t>
            </a:r>
          </a:p>
          <a:p>
            <a:r>
              <a:rPr lang="nl-BE" dirty="0" smtClean="0">
                <a:solidFill>
                  <a:schemeClr val="accent2"/>
                </a:solidFill>
                <a:sym typeface="Wingdings" pitchFamily="2" charset="2"/>
              </a:rPr>
              <a:t>Zie folder mail etiquette</a:t>
            </a:r>
            <a:endParaRPr lang="nl-BE" dirty="0">
              <a:solidFill>
                <a:schemeClr val="accent2"/>
              </a:solidFill>
              <a:sym typeface="Wingdings" pitchFamily="2" charset="2"/>
            </a:endParaRPr>
          </a:p>
          <a:p>
            <a:r>
              <a:rPr lang="en-GB" dirty="0">
                <a:solidFill>
                  <a:schemeClr val="accent1"/>
                </a:solidFill>
              </a:rPr>
              <a:t>steven.ophalvens@odisee.be</a:t>
            </a:r>
            <a:endParaRPr lang="nl-BE" dirty="0" smtClean="0">
              <a:solidFill>
                <a:srgbClr val="FF0000"/>
              </a:solidFill>
              <a:sym typeface="Wingdings" pitchFamily="2" charset="2"/>
            </a:endParaRPr>
          </a:p>
          <a:p>
            <a:endParaRPr lang="nl-BE" dirty="0">
              <a:solidFill>
                <a:schemeClr val="accent1"/>
              </a:solidFill>
            </a:endParaRPr>
          </a:p>
          <a:p>
            <a:endParaRPr lang="nl-BE" dirty="0"/>
          </a:p>
        </p:txBody>
      </p:sp>
      <p:sp>
        <p:nvSpPr>
          <p:cNvPr id="4" name="Tijdelijke aanduiding voor datum 3"/>
          <p:cNvSpPr>
            <a:spLocks noGrp="1"/>
          </p:cNvSpPr>
          <p:nvPr>
            <p:ph type="dt" sz="half" idx="10"/>
          </p:nvPr>
        </p:nvSpPr>
        <p:spPr/>
        <p:txBody>
          <a:bodyPr/>
          <a:lstStyle/>
          <a:p>
            <a:fld id="{7555C378-15F6-48F1-A338-F4C49758D2D5}"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8</a:t>
            </a:fld>
            <a:endParaRPr lang="nl-NL"/>
          </a:p>
        </p:txBody>
      </p:sp>
    </p:spTree>
    <p:extLst>
      <p:ext uri="{BB962C8B-B14F-4D97-AF65-F5344CB8AC3E}">
        <p14:creationId xmlns:p14="http://schemas.microsoft.com/office/powerpoint/2010/main" val="49869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Heb je een laptop en kan je die meebrengen,  dan mag je </a:t>
            </a:r>
            <a:r>
              <a:rPr lang="nl-BE" dirty="0"/>
              <a:t>daar ook op </a:t>
            </a:r>
            <a:r>
              <a:rPr lang="nl-BE" dirty="0" smtClean="0"/>
              <a:t>werken als je wil.</a:t>
            </a:r>
          </a:p>
          <a:p>
            <a:r>
              <a:rPr lang="nl-BE" dirty="0" smtClean="0"/>
              <a:t>Op een laptop kan je de drivers van je smartphone installeren </a:t>
            </a:r>
            <a:br>
              <a:rPr lang="nl-BE" dirty="0" smtClean="0"/>
            </a:br>
            <a:r>
              <a:rPr lang="nl-BE" dirty="0" smtClean="0">
                <a:sym typeface="Wingdings" panose="05000000000000000000" pitchFamily="2" charset="2"/>
              </a:rPr>
              <a:t> makkelijk testen met chrome://inspect!</a:t>
            </a:r>
            <a:endParaRPr lang="nl-BE" dirty="0" smtClean="0"/>
          </a:p>
          <a:p>
            <a:endParaRPr lang="nl-BE" dirty="0"/>
          </a:p>
        </p:txBody>
      </p:sp>
      <p:sp>
        <p:nvSpPr>
          <p:cNvPr id="4" name="Tijdelijke aanduiding voor datum 3"/>
          <p:cNvSpPr>
            <a:spLocks noGrp="1"/>
          </p:cNvSpPr>
          <p:nvPr>
            <p:ph type="dt" sz="half" idx="10"/>
          </p:nvPr>
        </p:nvSpPr>
        <p:spPr/>
        <p:txBody>
          <a:bodyPr/>
          <a:lstStyle/>
          <a:p>
            <a:fld id="{963217C9-BDE3-49C8-BE6A-7D1B2C638C4D}" type="datetime1">
              <a:rPr lang="nl-NL" smtClean="0"/>
              <a:t>19-9-2016</a:t>
            </a:fld>
            <a:endParaRPr lang="nl-NL"/>
          </a:p>
        </p:txBody>
      </p:sp>
      <p:sp>
        <p:nvSpPr>
          <p:cNvPr id="5" name="Tijdelijke aanduiding voor voettekst 4"/>
          <p:cNvSpPr>
            <a:spLocks noGrp="1"/>
          </p:cNvSpPr>
          <p:nvPr>
            <p:ph type="ftr" sz="quarter" idx="11"/>
          </p:nvPr>
        </p:nvSpPr>
        <p:spPr/>
        <p:txBody>
          <a:bodyPr/>
          <a:lstStyle/>
          <a:p>
            <a:r>
              <a:rPr lang="nl-NL" smtClean="0"/>
              <a:t>Steven Ophalvens - ODISEE</a:t>
            </a:r>
            <a:endParaRPr lang="nl-NL" dirty="0"/>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9</a:t>
            </a:fld>
            <a:endParaRPr lang="nl-NL"/>
          </a:p>
        </p:txBody>
      </p:sp>
    </p:spTree>
    <p:extLst>
      <p:ext uri="{BB962C8B-B14F-4D97-AF65-F5344CB8AC3E}">
        <p14:creationId xmlns:p14="http://schemas.microsoft.com/office/powerpoint/2010/main" val="190737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3987</TotalTime>
  <Words>1386</Words>
  <Application>Microsoft Office PowerPoint</Application>
  <PresentationFormat>Diavoorstelling (4:3)</PresentationFormat>
  <Paragraphs>223</Paragraphs>
  <Slides>27</Slides>
  <Notes>1</Notes>
  <HiddenSlides>0</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27</vt:i4>
      </vt:variant>
    </vt:vector>
  </HeadingPairs>
  <TitlesOfParts>
    <vt:vector size="38" baseType="lpstr">
      <vt:lpstr>Arial</vt:lpstr>
      <vt:lpstr>Calibri</vt:lpstr>
      <vt:lpstr>Corbel</vt:lpstr>
      <vt:lpstr>Wingdings</vt:lpstr>
      <vt:lpstr>Odisee</vt:lpstr>
      <vt:lpstr>2_Odisee</vt:lpstr>
      <vt:lpstr>3_Odisee</vt:lpstr>
      <vt:lpstr>7_Odisee</vt:lpstr>
      <vt:lpstr>4_Odisee</vt:lpstr>
      <vt:lpstr>5_Odisee</vt:lpstr>
      <vt:lpstr>6_Odisee</vt:lpstr>
      <vt:lpstr>Mobiel en internet 1</vt:lpstr>
      <vt:lpstr>Les week 1</vt:lpstr>
      <vt:lpstr>Enkele afspraken</vt:lpstr>
      <vt:lpstr>PowerPoint-presentatie</vt:lpstr>
      <vt:lpstr>PowerPoint-presentatie</vt:lpstr>
      <vt:lpstr>PowerPoint-presentatie</vt:lpstr>
      <vt:lpstr>PowerPoint-presentatie</vt:lpstr>
      <vt:lpstr>Administratie ...</vt:lpstr>
      <vt:lpstr>PowerPoint-presentatie</vt:lpstr>
      <vt:lpstr>Overzicht cursus</vt:lpstr>
      <vt:lpstr>Portfolio </vt:lpstr>
      <vt:lpstr>PowerPoint-presentatie</vt:lpstr>
      <vt:lpstr>PowerPoint-presentatie</vt:lpstr>
      <vt:lpstr>LES 1</vt:lpstr>
      <vt:lpstr>Les 1 : opdracht week 1</vt:lpstr>
      <vt:lpstr>Github !</vt:lpstr>
      <vt:lpstr>Github</vt:lpstr>
      <vt:lpstr>Github </vt:lpstr>
      <vt:lpstr>Maak je repository aan</vt:lpstr>
      <vt:lpstr>PowerPoint-presentatie</vt:lpstr>
      <vt:lpstr>Bestanden opladen</vt:lpstr>
      <vt:lpstr>Nieuwe map/bestand aanmaken</vt:lpstr>
      <vt:lpstr>PowerPoint-presentatie</vt:lpstr>
      <vt:lpstr>Les 1</vt:lpstr>
      <vt:lpstr>Opdracht tegen week 2</vt:lpstr>
      <vt:lpstr>Extra : tekst opmaken met MD</vt:lpstr>
      <vt:lpstr>Markdown voorbeeld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Webontwikkeling 1</dc:title>
  <dc:creator>Steven</dc:creator>
  <cp:lastModifiedBy>Steven Ophalvens</cp:lastModifiedBy>
  <cp:revision>54</cp:revision>
  <dcterms:created xsi:type="dcterms:W3CDTF">2010-09-19T20:56:50Z</dcterms:created>
  <dcterms:modified xsi:type="dcterms:W3CDTF">2016-09-19T21:52:31Z</dcterms:modified>
</cp:coreProperties>
</file>