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embeddedFontLst>
    <p:embeddedFont>
      <p:font typeface="Quattrocento Sans"/>
      <p:regular r:id="rId43"/>
      <p:bold r:id="rId44"/>
      <p:italic r:id="rId45"/>
      <p:boldItalic r:id="rId46"/>
    </p:embeddedFont>
    <p:embeddedFont>
      <p:font typeface="Century Gothic"/>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28">
          <p15:clr>
            <a:srgbClr val="A4A3A4"/>
          </p15:clr>
        </p15:guide>
        <p15:guide id="2" pos="3864">
          <p15:clr>
            <a:srgbClr val="A4A3A4"/>
          </p15:clr>
        </p15:guide>
        <p15:guide id="3" pos="7512">
          <p15:clr>
            <a:srgbClr val="A4A3A4"/>
          </p15:clr>
        </p15:guide>
        <p15:guide id="4" pos="144">
          <p15:clr>
            <a:srgbClr val="A4A3A4"/>
          </p15:clr>
        </p15:guide>
        <p15:guide id="5" orient="horz" pos="624">
          <p15:clr>
            <a:srgbClr val="A4A3A4"/>
          </p15:clr>
        </p15:guide>
        <p15:guide id="6" orient="horz" pos="4056">
          <p15:clr>
            <a:srgbClr val="A4A3A4"/>
          </p15:clr>
        </p15:guide>
      </p15:sldGuideLst>
    </p:ext>
    <p:ext uri="http://customooxmlschemas.google.com/">
      <go:slidesCustomData xmlns:go="http://customooxmlschemas.google.com/" r:id="rId51" roundtripDataSignature="AMtx7mgIVeQf76yq49v5+dd7nlbq8WhO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28" orient="horz"/>
        <p:guide pos="3864"/>
        <p:guide pos="7512"/>
        <p:guide pos="144"/>
        <p:guide pos="624" orient="horz"/>
        <p:guide pos="405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QuattrocentoSans-bold.fntdata"/><Relationship Id="rId43" Type="http://schemas.openxmlformats.org/officeDocument/2006/relationships/font" Target="fonts/QuattrocentoSans-regular.fntdata"/><Relationship Id="rId46" Type="http://schemas.openxmlformats.org/officeDocument/2006/relationships/font" Target="fonts/QuattrocentoSans-boldItalic.fntdata"/><Relationship Id="rId45" Type="http://schemas.openxmlformats.org/officeDocument/2006/relationships/font" Target="fonts/Quattrocento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bold.fntdata"/><Relationship Id="rId47" Type="http://schemas.openxmlformats.org/officeDocument/2006/relationships/font" Target="fonts/CenturyGothic-regular.fntdata"/><Relationship Id="rId49"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7"/>
          <p:cNvSpPr/>
          <p:nvPr>
            <p:ph idx="2" type="pic"/>
          </p:nvPr>
        </p:nvSpPr>
        <p:spPr>
          <a:xfrm>
            <a:off x="5183188" y="987425"/>
            <a:ext cx="6172200" cy="4873625"/>
          </a:xfrm>
          <a:prstGeom prst="rect">
            <a:avLst/>
          </a:prstGeom>
          <a:noFill/>
          <a:ln>
            <a:noFill/>
          </a:ln>
        </p:spPr>
      </p:sp>
      <p:sp>
        <p:nvSpPr>
          <p:cNvPr id="68" name="Google Shape;68;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4376036"/>
            <a:ext cx="9144000" cy="1384995"/>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6000"/>
              <a:buFont typeface="Century Gothic"/>
              <a:buNone/>
            </a:pPr>
            <a:r>
              <a:rPr b="1" lang="en-US">
                <a:solidFill>
                  <a:schemeClr val="lt1"/>
                </a:solidFill>
              </a:rPr>
              <a:t>Makine Öğrenmesi</a:t>
            </a:r>
            <a:br>
              <a:rPr lang="en-US">
                <a:solidFill>
                  <a:schemeClr val="lt1"/>
                </a:solidFill>
              </a:rPr>
            </a:br>
            <a:r>
              <a:rPr lang="en-US" sz="4000">
                <a:solidFill>
                  <a:schemeClr val="accent4"/>
                </a:solidFill>
              </a:rPr>
              <a:t>SD413</a:t>
            </a:r>
            <a:endParaRPr>
              <a:solidFill>
                <a:schemeClr val="accent4"/>
              </a:solidFill>
            </a:endParaRPr>
          </a:p>
        </p:txBody>
      </p:sp>
      <p:sp>
        <p:nvSpPr>
          <p:cNvPr id="90" name="Google Shape;90;p1"/>
          <p:cNvSpPr/>
          <p:nvPr/>
        </p:nvSpPr>
        <p:spPr>
          <a:xfrm>
            <a:off x="4792319" y="-608242"/>
            <a:ext cx="2607364" cy="2607364"/>
          </a:xfrm>
          <a:prstGeom prst="diamond">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1" name="Google Shape;91;p1"/>
          <p:cNvSpPr/>
          <p:nvPr/>
        </p:nvSpPr>
        <p:spPr>
          <a:xfrm>
            <a:off x="4325258" y="-1770743"/>
            <a:ext cx="3541486" cy="3541486"/>
          </a:xfrm>
          <a:prstGeom prst="diamond">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descr="Icon of chart. " id="92" name="Google Shape;92;p1"/>
          <p:cNvGrpSpPr/>
          <p:nvPr/>
        </p:nvGrpSpPr>
        <p:grpSpPr>
          <a:xfrm>
            <a:off x="5851021" y="3724968"/>
            <a:ext cx="489958" cy="492680"/>
            <a:chOff x="2025650" y="4786313"/>
            <a:chExt cx="285750" cy="287338"/>
          </a:xfrm>
        </p:grpSpPr>
        <p:sp>
          <p:nvSpPr>
            <p:cNvPr id="93" name="Google Shape;93;p1"/>
            <p:cNvSpPr/>
            <p:nvPr/>
          </p:nvSpPr>
          <p:spPr>
            <a:xfrm>
              <a:off x="2025650" y="4786313"/>
              <a:ext cx="285750" cy="287338"/>
            </a:xfrm>
            <a:custGeom>
              <a:rect b="b" l="l" r="r" t="t"/>
              <a:pathLst>
                <a:path extrusionOk="0" h="903" w="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 name="Google Shape;94;p1"/>
            <p:cNvSpPr/>
            <p:nvPr/>
          </p:nvSpPr>
          <p:spPr>
            <a:xfrm>
              <a:off x="2054225" y="4843463"/>
              <a:ext cx="200025" cy="73025"/>
            </a:xfrm>
            <a:custGeom>
              <a:rect b="b" l="l" r="r" t="t"/>
              <a:pathLst>
                <a:path extrusionOk="0" h="226" w="632">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195" name="Google Shape;195;p10"/>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96" name="Google Shape;196;p10"/>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Sınıflandırma Problemi</a:t>
            </a:r>
            <a:br>
              <a:rPr lang="en-US" sz="2800">
                <a:solidFill>
                  <a:srgbClr val="3F3F3F"/>
                </a:solidFill>
                <a:latin typeface="Century Gothic"/>
                <a:ea typeface="Century Gothic"/>
                <a:cs typeface="Century Gothic"/>
                <a:sym typeface="Century Gothic"/>
              </a:rPr>
            </a:br>
            <a:endParaRPr sz="2800">
              <a:solidFill>
                <a:srgbClr val="3F3F3F"/>
              </a:solidFill>
              <a:latin typeface="Century Gothic"/>
              <a:ea typeface="Century Gothic"/>
              <a:cs typeface="Century Gothic"/>
              <a:sym typeface="Century Gothic"/>
            </a:endParaRPr>
          </a:p>
        </p:txBody>
      </p:sp>
      <p:cxnSp>
        <p:nvCxnSpPr>
          <p:cNvPr id="197" name="Google Shape;197;p10"/>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pic>
        <p:nvPicPr>
          <p:cNvPr id="198" name="Google Shape;198;p10"/>
          <p:cNvPicPr preferRelativeResize="0"/>
          <p:nvPr/>
        </p:nvPicPr>
        <p:blipFill rotWithShape="1">
          <a:blip r:embed="rId3">
            <a:alphaModFix/>
          </a:blip>
          <a:srcRect b="0" l="0" r="0" t="0"/>
          <a:stretch/>
        </p:blipFill>
        <p:spPr>
          <a:xfrm>
            <a:off x="1358044" y="1707173"/>
            <a:ext cx="8886825" cy="3848100"/>
          </a:xfrm>
          <a:prstGeom prst="rect">
            <a:avLst/>
          </a:prstGeom>
          <a:noFill/>
          <a:ln>
            <a:noFill/>
          </a:ln>
        </p:spPr>
      </p:pic>
      <p:sp>
        <p:nvSpPr>
          <p:cNvPr id="199" name="Google Shape;19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200" name="Google Shape;20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Önceki şekilde gösterilen sınıf tanıma görevi, makine öğrenmesi disiplininin en popüler görevidir. </a:t>
            </a:r>
            <a:endParaRPr/>
          </a:p>
          <a:p>
            <a:pPr indent="-228600" lvl="0" marL="228600" rtl="0" algn="just">
              <a:lnSpc>
                <a:spcPct val="90000"/>
              </a:lnSpc>
              <a:spcBef>
                <a:spcPts val="1000"/>
              </a:spcBef>
              <a:spcAft>
                <a:spcPts val="0"/>
              </a:spcAft>
              <a:buClr>
                <a:schemeClr val="dk1"/>
              </a:buClr>
              <a:buSzPts val="2800"/>
              <a:buChar char="•"/>
            </a:pPr>
            <a:r>
              <a:rPr lang="en-US"/>
              <a:t>Bu çerçevede birçok somut mühendislik problemi ortaya konulabilir: </a:t>
            </a:r>
            <a:r>
              <a:rPr lang="en-US">
                <a:solidFill>
                  <a:srgbClr val="0070C0"/>
                </a:solidFill>
              </a:rPr>
              <a:t>görsel nesnelerin tanınması, doğal dili anlama, tıbbi teşhis ve bilimsel verilerdeki gizli kalıpların belirlenmesi</a:t>
            </a:r>
            <a:r>
              <a:rPr lang="en-US"/>
              <a:t>. </a:t>
            </a:r>
            <a:endParaRPr/>
          </a:p>
          <a:p>
            <a:pPr indent="-228600" lvl="0" marL="228600" rtl="0" algn="just">
              <a:lnSpc>
                <a:spcPct val="90000"/>
              </a:lnSpc>
              <a:spcBef>
                <a:spcPts val="1000"/>
              </a:spcBef>
              <a:spcAft>
                <a:spcPts val="0"/>
              </a:spcAft>
              <a:buClr>
                <a:schemeClr val="dk1"/>
              </a:buClr>
              <a:buSzPts val="2800"/>
              <a:buChar char="•"/>
            </a:pPr>
            <a:r>
              <a:rPr lang="en-US"/>
              <a:t>Bu alanların her biri, bu nesneleri karakterize eden özelliklere, niteliklere ve niteliklere dayalı olarak nesneleri doğru sınıflarla etiketleyebilen sınıflandırıcılarla çalışır.</a:t>
            </a:r>
            <a:endParaRPr/>
          </a:p>
        </p:txBody>
      </p:sp>
      <p:cxnSp>
        <p:nvCxnSpPr>
          <p:cNvPr id="207" name="Google Shape;207;p11"/>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208" name="Google Shape;208;p11"/>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Sınıflandırma Problemi</a:t>
            </a:r>
            <a:br>
              <a:rPr lang="en-US" sz="2800">
                <a:solidFill>
                  <a:srgbClr val="3F3F3F"/>
                </a:solidFill>
                <a:latin typeface="Century Gothic"/>
                <a:ea typeface="Century Gothic"/>
                <a:cs typeface="Century Gothic"/>
                <a:sym typeface="Century Gothic"/>
              </a:rPr>
            </a:br>
            <a:endParaRPr sz="2800">
              <a:solidFill>
                <a:srgbClr val="3F3F3F"/>
              </a:solidFill>
              <a:latin typeface="Century Gothic"/>
              <a:ea typeface="Century Gothic"/>
              <a:cs typeface="Century Gothic"/>
              <a:sym typeface="Century Gothic"/>
            </a:endParaRPr>
          </a:p>
        </p:txBody>
      </p:sp>
      <p:cxnSp>
        <p:nvCxnSpPr>
          <p:cNvPr id="209" name="Google Shape;209;p11"/>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210" name="Google Shape;21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211" name="Google Shape;21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lang="en-US"/>
              <a:t>Bazı uygulamalarda eğitim seti manuel olarak oluşturulur: bir uzman örnekleri hazırlar, onları sınıf etiketleriyle etiketler, nitelikleri seçer ve her örnekte her bir özelliğin değerini belirtir. </a:t>
            </a:r>
            <a:endParaRPr/>
          </a:p>
          <a:p>
            <a:pPr indent="-228600" lvl="0" marL="228600" rtl="0" algn="just">
              <a:lnSpc>
                <a:spcPct val="90000"/>
              </a:lnSpc>
              <a:spcBef>
                <a:spcPts val="1000"/>
              </a:spcBef>
              <a:spcAft>
                <a:spcPts val="0"/>
              </a:spcAft>
              <a:buClr>
                <a:schemeClr val="dk1"/>
              </a:buClr>
              <a:buSzPct val="100000"/>
              <a:buChar char="•"/>
            </a:pPr>
            <a:r>
              <a:rPr lang="en-US"/>
              <a:t>Diğer alanlarda, süreç bilgisayarlıdır. Örneğin, bir şirket, bir çalışanın ayrılma niyetini tahmin edebilmek isteyebilir. </a:t>
            </a:r>
            <a:r>
              <a:rPr lang="en-US">
                <a:solidFill>
                  <a:srgbClr val="C00000"/>
                </a:solidFill>
              </a:rPr>
              <a:t>Veritabanları, her bir kişi için adres, cinsiyet, medeni durum, görev, maaş artışları, terfilerin yanı sıra kişinin hala şirkette olup olmadığı veya değilse ayrıldığı gün hakkında bilgileri içerir.</a:t>
            </a:r>
            <a:r>
              <a:rPr lang="en-US"/>
              <a:t> Bir program, ilgili kişinin veri tabanı kaydının son güncellemesinden bu yana bir yıl içinde ayrılması durumunda pozitif olarak etiketlenen öznitelik vektörlerini elde edebilir. </a:t>
            </a:r>
            <a:endParaRPr/>
          </a:p>
          <a:p>
            <a:pPr indent="-228600" lvl="0" marL="228600" rtl="0" algn="just">
              <a:lnSpc>
                <a:spcPct val="90000"/>
              </a:lnSpc>
              <a:spcBef>
                <a:spcPts val="1000"/>
              </a:spcBef>
              <a:spcAft>
                <a:spcPts val="0"/>
              </a:spcAft>
              <a:buClr>
                <a:schemeClr val="dk1"/>
              </a:buClr>
              <a:buSzPct val="100000"/>
              <a:buChar char="•"/>
            </a:pPr>
            <a:r>
              <a:rPr lang="en-US"/>
              <a:t>Bazen öznitelik vektörleri bir veri tabanından otomatik olarak çıkarılır ve bir uzman tarafından etiketlenir. Alternatif olarak, bazı örnekler bir veritabanından alınabilir ve diğerleri manuel olarak eklenebilir. Çoğu zaman, iki veya daha fazla veritabanı birleştirilir.</a:t>
            </a:r>
            <a:endParaRPr/>
          </a:p>
        </p:txBody>
      </p:sp>
      <p:cxnSp>
        <p:nvCxnSpPr>
          <p:cNvPr id="218" name="Google Shape;218;p12"/>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219" name="Google Shape;219;p12"/>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Sınıflandırma Problemi</a:t>
            </a:r>
            <a:br>
              <a:rPr lang="en-US" sz="2800">
                <a:solidFill>
                  <a:srgbClr val="3F3F3F"/>
                </a:solidFill>
                <a:latin typeface="Century Gothic"/>
                <a:ea typeface="Century Gothic"/>
                <a:cs typeface="Century Gothic"/>
                <a:sym typeface="Century Gothic"/>
              </a:rPr>
            </a:br>
            <a:endParaRPr sz="2800">
              <a:solidFill>
                <a:srgbClr val="3F3F3F"/>
              </a:solidFill>
              <a:latin typeface="Century Gothic"/>
              <a:ea typeface="Century Gothic"/>
              <a:cs typeface="Century Gothic"/>
              <a:sym typeface="Century Gothic"/>
            </a:endParaRPr>
          </a:p>
        </p:txBody>
      </p:sp>
      <p:cxnSp>
        <p:nvCxnSpPr>
          <p:cNvPr id="220" name="Google Shape;220;p12"/>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221" name="Google Shape;2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222" name="Google Shape;2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en-US"/>
              <a:t>Farklı Nitelik Türleri</a:t>
            </a:r>
            <a:endParaRPr b="1"/>
          </a:p>
          <a:p>
            <a:pPr indent="-228600" lvl="0" marL="228600" rtl="0" algn="just">
              <a:lnSpc>
                <a:spcPct val="90000"/>
              </a:lnSpc>
              <a:spcBef>
                <a:spcPts val="1000"/>
              </a:spcBef>
              <a:spcAft>
                <a:spcPts val="0"/>
              </a:spcAft>
              <a:buClr>
                <a:schemeClr val="dk1"/>
              </a:buClr>
              <a:buSzPts val="2800"/>
              <a:buChar char="•"/>
            </a:pPr>
            <a:r>
              <a:rPr lang="en-US"/>
              <a:t>Pasta örneğinde, niteliklerden herhangi biri iki veya üç farklı değerden yalnızca birini alabilir. Bu tür niteliklere </a:t>
            </a:r>
            <a:r>
              <a:rPr lang="en-US">
                <a:solidFill>
                  <a:srgbClr val="C00000"/>
                </a:solidFill>
              </a:rPr>
              <a:t>"ayrık“</a:t>
            </a:r>
            <a:r>
              <a:rPr lang="en-US"/>
              <a:t> (discrete) değişken denir. </a:t>
            </a:r>
            <a:endParaRPr/>
          </a:p>
          <a:p>
            <a:pPr indent="-228600" lvl="0" marL="228600" rtl="0" algn="just">
              <a:lnSpc>
                <a:spcPct val="90000"/>
              </a:lnSpc>
              <a:spcBef>
                <a:spcPts val="1000"/>
              </a:spcBef>
              <a:spcAft>
                <a:spcPts val="0"/>
              </a:spcAft>
              <a:buClr>
                <a:schemeClr val="dk1"/>
              </a:buClr>
              <a:buSzPts val="2800"/>
              <a:buChar char="•"/>
            </a:pPr>
            <a:r>
              <a:rPr lang="en-US"/>
              <a:t>Yaş gibi diğer nitelikler </a:t>
            </a:r>
            <a:r>
              <a:rPr lang="en-US">
                <a:solidFill>
                  <a:srgbClr val="C00000"/>
                </a:solidFill>
              </a:rPr>
              <a:t>"sayısal“</a:t>
            </a:r>
            <a:r>
              <a:rPr lang="en-US"/>
              <a:t> (numeric) olarak adlandırılacaktır, çünkü değerleri sayıdır, örneğin yaş = 23. </a:t>
            </a:r>
            <a:endParaRPr/>
          </a:p>
          <a:p>
            <a:pPr indent="-228600" lvl="0" marL="228600" rtl="0" algn="just">
              <a:lnSpc>
                <a:spcPct val="90000"/>
              </a:lnSpc>
              <a:spcBef>
                <a:spcPts val="1000"/>
              </a:spcBef>
              <a:spcAft>
                <a:spcPts val="0"/>
              </a:spcAft>
              <a:buClr>
                <a:schemeClr val="dk1"/>
              </a:buClr>
              <a:buSzPts val="2800"/>
              <a:buChar char="•"/>
            </a:pPr>
            <a:r>
              <a:rPr lang="en-US"/>
              <a:t>Bazen, sayısal değer sürekli bir etki alanından gelir. Örneğin ağırlık = 73.5. Bu durumda özniteliğin </a:t>
            </a:r>
            <a:r>
              <a:rPr lang="en-US">
                <a:solidFill>
                  <a:srgbClr val="C00000"/>
                </a:solidFill>
              </a:rPr>
              <a:t>“sürekli değerli”</a:t>
            </a:r>
            <a:r>
              <a:rPr lang="en-US"/>
              <a:t> (continuous) olduğunu söyleyeceğiz.</a:t>
            </a:r>
            <a:endParaRPr/>
          </a:p>
        </p:txBody>
      </p:sp>
      <p:cxnSp>
        <p:nvCxnSpPr>
          <p:cNvPr id="229" name="Google Shape;229;p13"/>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230" name="Google Shape;230;p13"/>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Verilerle İlgili Sorunlar</a:t>
            </a:r>
            <a:endParaRPr sz="2800">
              <a:solidFill>
                <a:srgbClr val="3F3F3F"/>
              </a:solidFill>
              <a:latin typeface="Century Gothic"/>
              <a:ea typeface="Century Gothic"/>
              <a:cs typeface="Century Gothic"/>
              <a:sym typeface="Century Gothic"/>
            </a:endParaRPr>
          </a:p>
        </p:txBody>
      </p:sp>
      <p:cxnSp>
        <p:nvCxnSpPr>
          <p:cNvPr id="231" name="Google Shape;231;p13"/>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232" name="Google Shape;23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233" name="Google Shape;23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b="1" lang="en-US"/>
              <a:t>Alakasız Nitelikler (Irrelevant Attributes)</a:t>
            </a:r>
            <a:endParaRPr/>
          </a:p>
          <a:p>
            <a:pPr indent="-228600" lvl="0" marL="228600" rtl="0" algn="just">
              <a:lnSpc>
                <a:spcPct val="90000"/>
              </a:lnSpc>
              <a:spcBef>
                <a:spcPts val="1000"/>
              </a:spcBef>
              <a:spcAft>
                <a:spcPts val="0"/>
              </a:spcAft>
              <a:buClr>
                <a:schemeClr val="dk1"/>
              </a:buClr>
              <a:buSzPct val="100000"/>
              <a:buChar char="•"/>
            </a:pPr>
            <a:r>
              <a:rPr lang="en-US"/>
              <a:t>Bazı nitelikler önemlidir, diğerleri değildir. Mesela, Johnny kakaolu pastayı seviyor olsa da, pasta tercihi aşçının ayakkabı numarasından pek etkilenmeyecektir. </a:t>
            </a:r>
            <a:endParaRPr/>
          </a:p>
          <a:p>
            <a:pPr indent="-228600" lvl="0" marL="228600" rtl="0" algn="just">
              <a:lnSpc>
                <a:spcPct val="90000"/>
              </a:lnSpc>
              <a:spcBef>
                <a:spcPts val="1000"/>
              </a:spcBef>
              <a:spcAft>
                <a:spcPts val="0"/>
              </a:spcAft>
              <a:buClr>
                <a:schemeClr val="dk1"/>
              </a:buClr>
              <a:buSzPct val="100000"/>
              <a:buChar char="•"/>
            </a:pPr>
            <a:r>
              <a:rPr b="1" lang="en-US"/>
              <a:t>Alakasız nitelikler hesaplama maliyetlerini artırır; hatta öğreniciyi yanıltabilirler. </a:t>
            </a:r>
            <a:endParaRPr/>
          </a:p>
          <a:p>
            <a:pPr indent="-228600" lvl="0" marL="228600" rtl="0" algn="just">
              <a:lnSpc>
                <a:spcPct val="90000"/>
              </a:lnSpc>
              <a:spcBef>
                <a:spcPts val="1000"/>
              </a:spcBef>
              <a:spcAft>
                <a:spcPts val="0"/>
              </a:spcAft>
              <a:buClr>
                <a:schemeClr val="dk1"/>
              </a:buClr>
              <a:buSzPct val="100000"/>
              <a:buChar char="•"/>
            </a:pPr>
            <a:r>
              <a:rPr lang="en-US"/>
              <a:t>Örnekler bir veri tabanından otomatik olarak ayıklandığında, daha sık olarak bu tip sorunlar ortaya çıkacaktır. Veritabanları, öncelikle çok sayıda bilgiye erişim sağlamak amacıyla geliştirilir ve bunların genellikle yalnızca küçük bir kısmı öğrenme göreviyle ilgilidir. Bunun hangi kısım olduğu konusunda genellikle hiçbir fikrimiz olmaz.</a:t>
            </a:r>
            <a:endParaRPr/>
          </a:p>
        </p:txBody>
      </p:sp>
      <p:cxnSp>
        <p:nvCxnSpPr>
          <p:cNvPr id="240" name="Google Shape;240;p14"/>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241" name="Google Shape;241;p14"/>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Verilerle İlgili Sorunlar</a:t>
            </a:r>
            <a:endParaRPr sz="2800">
              <a:solidFill>
                <a:srgbClr val="3F3F3F"/>
              </a:solidFill>
              <a:latin typeface="Century Gothic"/>
              <a:ea typeface="Century Gothic"/>
              <a:cs typeface="Century Gothic"/>
              <a:sym typeface="Century Gothic"/>
            </a:endParaRPr>
          </a:p>
        </p:txBody>
      </p:sp>
      <p:cxnSp>
        <p:nvCxnSpPr>
          <p:cNvPr id="242" name="Google Shape;242;p14"/>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243" name="Google Shape;2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244" name="Google Shape;2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None/>
            </a:pPr>
            <a:r>
              <a:rPr b="1" lang="en-US"/>
              <a:t>Eksik Nitelikler (Missing Attributes)</a:t>
            </a:r>
            <a:endParaRPr/>
          </a:p>
          <a:p>
            <a:pPr indent="-228600" lvl="0" marL="228600" rtl="0" algn="just">
              <a:lnSpc>
                <a:spcPct val="90000"/>
              </a:lnSpc>
              <a:spcBef>
                <a:spcPts val="1000"/>
              </a:spcBef>
              <a:spcAft>
                <a:spcPts val="0"/>
              </a:spcAft>
              <a:buClr>
                <a:schemeClr val="dk1"/>
              </a:buClr>
              <a:buSzPct val="100000"/>
              <a:buChar char="•"/>
            </a:pPr>
            <a:r>
              <a:rPr lang="en-US"/>
              <a:t>Bazı kritik özellikler eksik olabilir. </a:t>
            </a:r>
            <a:endParaRPr/>
          </a:p>
          <a:p>
            <a:pPr indent="-228600" lvl="0" marL="228600" rtl="0" algn="just">
              <a:lnSpc>
                <a:spcPct val="90000"/>
              </a:lnSpc>
              <a:spcBef>
                <a:spcPts val="1000"/>
              </a:spcBef>
              <a:spcAft>
                <a:spcPts val="0"/>
              </a:spcAft>
              <a:buClr>
                <a:schemeClr val="dk1"/>
              </a:buClr>
              <a:buSzPct val="100000"/>
              <a:buChar char="•"/>
            </a:pPr>
            <a:r>
              <a:rPr lang="en-US"/>
              <a:t>Ailesinin mali durumunu göz önünde bulunduran Johnny, pahalı pastalara karşı önyargılı olabilir. Fiyat niteliğinin olmaması, iyi bir sınıflandırıcıyı inşa etmeyi imkansız hale getirecektir: mevcut nitelikler açısından özdeş olan iki örnek, hayati "eksik" özelliğin değerlerinde farklılık gösterebilir. </a:t>
            </a:r>
            <a:endParaRPr/>
          </a:p>
          <a:p>
            <a:pPr indent="-228600" lvl="0" marL="228600" rtl="0" algn="just">
              <a:lnSpc>
                <a:spcPct val="90000"/>
              </a:lnSpc>
              <a:spcBef>
                <a:spcPts val="1000"/>
              </a:spcBef>
              <a:spcAft>
                <a:spcPts val="0"/>
              </a:spcAft>
              <a:buClr>
                <a:schemeClr val="dk1"/>
              </a:buClr>
              <a:buSzPct val="100000"/>
              <a:buChar char="•"/>
            </a:pPr>
            <a:r>
              <a:rPr lang="en-US"/>
              <a:t>Aynı şekilde tanımlansa da, bir örnek olumlu, diğeri olumsuz olabilir. </a:t>
            </a:r>
            <a:r>
              <a:rPr b="1" lang="en-US"/>
              <a:t>Bu durumda, eğitim setinin tutarsız olduğunu söylüyoruz. </a:t>
            </a:r>
            <a:endParaRPr/>
          </a:p>
          <a:p>
            <a:pPr indent="-228600" lvl="0" marL="228600" rtl="0" algn="just">
              <a:lnSpc>
                <a:spcPct val="90000"/>
              </a:lnSpc>
              <a:spcBef>
                <a:spcPts val="1000"/>
              </a:spcBef>
              <a:spcAft>
                <a:spcPts val="0"/>
              </a:spcAft>
              <a:buClr>
                <a:schemeClr val="dk1"/>
              </a:buClr>
              <a:buSzPct val="100000"/>
              <a:buChar char="•"/>
            </a:pPr>
            <a:r>
              <a:rPr lang="en-US"/>
              <a:t>Bazı durumlarda bundan kaçınılması zordur: Uzman yalnızca fiyatın uygunluğu konusunda bilgisiz olmakla kalmaz; bu niteliğin değerlerini sağlamak imkansız olabilir ve bu nedenle nitelik hiçbir şekilde kullanılamaz.</a:t>
            </a:r>
            <a:endParaRPr/>
          </a:p>
        </p:txBody>
      </p:sp>
      <p:cxnSp>
        <p:nvCxnSpPr>
          <p:cNvPr id="251" name="Google Shape;251;p15"/>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252" name="Google Shape;252;p15"/>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Verilerle İlgili Sorunlar</a:t>
            </a:r>
            <a:endParaRPr sz="2800">
              <a:solidFill>
                <a:srgbClr val="3F3F3F"/>
              </a:solidFill>
              <a:latin typeface="Century Gothic"/>
              <a:ea typeface="Century Gothic"/>
              <a:cs typeface="Century Gothic"/>
              <a:sym typeface="Century Gothic"/>
            </a:endParaRPr>
          </a:p>
        </p:txBody>
      </p:sp>
      <p:cxnSp>
        <p:nvCxnSpPr>
          <p:cNvPr id="253" name="Google Shape;253;p15"/>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254" name="Google Shape;25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255" name="Google Shape;25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en-US"/>
              <a:t>Gereksiz Nitelikler (Redundant Atrributes)</a:t>
            </a:r>
            <a:endParaRPr/>
          </a:p>
          <a:p>
            <a:pPr indent="-228600" lvl="0" marL="228600" rtl="0" algn="just">
              <a:lnSpc>
                <a:spcPct val="90000"/>
              </a:lnSpc>
              <a:spcBef>
                <a:spcPts val="1000"/>
              </a:spcBef>
              <a:spcAft>
                <a:spcPts val="0"/>
              </a:spcAft>
              <a:buClr>
                <a:srgbClr val="C00000"/>
              </a:buClr>
              <a:buSzPts val="2800"/>
              <a:buChar char="•"/>
            </a:pPr>
            <a:r>
              <a:rPr lang="en-US">
                <a:solidFill>
                  <a:srgbClr val="C00000"/>
                </a:solidFill>
              </a:rPr>
              <a:t>Değerleri diğer niteliklerden elde edilebilen nitelikler biraz daha az zarar vericidir. </a:t>
            </a:r>
            <a:endParaRPr/>
          </a:p>
          <a:p>
            <a:pPr indent="-228600" lvl="0" marL="228600" rtl="0" algn="just">
              <a:lnSpc>
                <a:spcPct val="90000"/>
              </a:lnSpc>
              <a:spcBef>
                <a:spcPts val="1000"/>
              </a:spcBef>
              <a:spcAft>
                <a:spcPts val="0"/>
              </a:spcAft>
              <a:buClr>
                <a:schemeClr val="dk1"/>
              </a:buClr>
              <a:buSzPts val="2800"/>
              <a:buChar char="•"/>
            </a:pPr>
            <a:r>
              <a:rPr lang="en-US"/>
              <a:t>Veritabanı bir hastanın doğum tarihini ve yaşını içeriyorsa, değeri bugünün tarihinden doğum tarihi çıkarılarak hesaplanabileceğinden, ikincisi gereksizdir. </a:t>
            </a:r>
            <a:endParaRPr/>
          </a:p>
          <a:p>
            <a:pPr indent="-228600" lvl="0" marL="228600" rtl="0" algn="just">
              <a:lnSpc>
                <a:spcPct val="90000"/>
              </a:lnSpc>
              <a:spcBef>
                <a:spcPts val="1000"/>
              </a:spcBef>
              <a:spcAft>
                <a:spcPts val="0"/>
              </a:spcAft>
              <a:buClr>
                <a:schemeClr val="dk1"/>
              </a:buClr>
              <a:buSzPts val="2800"/>
              <a:buChar char="•"/>
            </a:pPr>
            <a:r>
              <a:rPr lang="en-US"/>
              <a:t>Neyse ki, gereksiz nitelikler, alakasız veya eksik olanlardan daha az tehlikelidir.</a:t>
            </a:r>
            <a:endParaRPr/>
          </a:p>
        </p:txBody>
      </p:sp>
      <p:cxnSp>
        <p:nvCxnSpPr>
          <p:cNvPr id="262" name="Google Shape;262;p16"/>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263" name="Google Shape;263;p16"/>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Verilerle İlgili Sorunlar</a:t>
            </a:r>
            <a:endParaRPr sz="2800">
              <a:solidFill>
                <a:srgbClr val="3F3F3F"/>
              </a:solidFill>
              <a:latin typeface="Century Gothic"/>
              <a:ea typeface="Century Gothic"/>
              <a:cs typeface="Century Gothic"/>
              <a:sym typeface="Century Gothic"/>
            </a:endParaRPr>
          </a:p>
        </p:txBody>
      </p:sp>
      <p:cxnSp>
        <p:nvCxnSpPr>
          <p:cNvPr id="264" name="Google Shape;264;p16"/>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265" name="Google Shape;26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266" name="Google Shape;26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en-US"/>
              <a:t>Eksik Öznitelik Değerleri (Missing Attribute Values)</a:t>
            </a:r>
            <a:endParaRPr/>
          </a:p>
          <a:p>
            <a:pPr indent="-228600" lvl="0" marL="228600" rtl="0" algn="just">
              <a:lnSpc>
                <a:spcPct val="90000"/>
              </a:lnSpc>
              <a:spcBef>
                <a:spcPts val="1000"/>
              </a:spcBef>
              <a:spcAft>
                <a:spcPts val="0"/>
              </a:spcAft>
              <a:buClr>
                <a:schemeClr val="dk1"/>
              </a:buClr>
              <a:buSzPts val="2800"/>
              <a:buChar char="•"/>
            </a:pPr>
            <a:r>
              <a:rPr lang="en-US"/>
              <a:t>Bazı uygulamalarda, bazı niteliklerin değerleri bilinmeyebilir. </a:t>
            </a:r>
            <a:endParaRPr/>
          </a:p>
          <a:p>
            <a:pPr indent="-228600" lvl="0" marL="228600" rtl="0" algn="just">
              <a:lnSpc>
                <a:spcPct val="90000"/>
              </a:lnSpc>
              <a:spcBef>
                <a:spcPts val="1000"/>
              </a:spcBef>
              <a:spcAft>
                <a:spcPts val="0"/>
              </a:spcAft>
              <a:buClr>
                <a:schemeClr val="dk1"/>
              </a:buClr>
              <a:buSzPts val="2800"/>
              <a:buChar char="•"/>
            </a:pPr>
            <a:r>
              <a:rPr lang="en-US"/>
              <a:t>Örneğin, bir şirketin veri tabanı, yalnızca bazı çalışanlar için çocuk sayısı hakkında bilgi içerebilir, diğerleri için olmayabilir. Veya bir hastanenin hasta dosyasının bir veri tabanında, her hasta yalnızca bazı laboratuvar testlerinden geçmiştir. Bunlar için değerler bilinmektedir; ancak her hastayı mevcut tüm testlere tabi tutmak imkansız (ve mantıksız) olduğundan, çoğu test sonucu eksik olacaktır.</a:t>
            </a:r>
            <a:endParaRPr/>
          </a:p>
        </p:txBody>
      </p:sp>
      <p:cxnSp>
        <p:nvCxnSpPr>
          <p:cNvPr id="273" name="Google Shape;273;p17"/>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274" name="Google Shape;274;p17"/>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Verilerle İlgili Sorunlar</a:t>
            </a:r>
            <a:endParaRPr sz="2800">
              <a:solidFill>
                <a:srgbClr val="3F3F3F"/>
              </a:solidFill>
              <a:latin typeface="Century Gothic"/>
              <a:ea typeface="Century Gothic"/>
              <a:cs typeface="Century Gothic"/>
              <a:sym typeface="Century Gothic"/>
            </a:endParaRPr>
          </a:p>
        </p:txBody>
      </p:sp>
      <p:cxnSp>
        <p:nvCxnSpPr>
          <p:cNvPr id="275" name="Google Shape;275;p17"/>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276" name="Google Shape;2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277" name="Google Shape;2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None/>
            </a:pPr>
            <a:r>
              <a:rPr b="1" lang="en-US"/>
              <a:t>Nitelik-Değer Gürültüsü (Attribute-Value Noise)</a:t>
            </a:r>
            <a:endParaRPr/>
          </a:p>
          <a:p>
            <a:pPr indent="-228600" lvl="0" marL="228600" rtl="0" algn="just">
              <a:lnSpc>
                <a:spcPct val="90000"/>
              </a:lnSpc>
              <a:spcBef>
                <a:spcPts val="1000"/>
              </a:spcBef>
              <a:spcAft>
                <a:spcPts val="0"/>
              </a:spcAft>
              <a:buClr>
                <a:schemeClr val="dk1"/>
              </a:buClr>
              <a:buSzPct val="100000"/>
              <a:buChar char="•"/>
            </a:pPr>
            <a:r>
              <a:rPr lang="en-US"/>
              <a:t>Öznitelik değerlerine ve sınıf etiketlerine, güvenilir olmayan bilgi kaynakları, zayıf ölçüm cihazları, yazım hataları, kullanıcının kafa karışıklığı ve diğer birçok nedenden dolayı genellikle güvenilemez. </a:t>
            </a:r>
            <a:endParaRPr/>
          </a:p>
          <a:p>
            <a:pPr indent="-228600" lvl="0" marL="228600" rtl="0" algn="just">
              <a:lnSpc>
                <a:spcPct val="90000"/>
              </a:lnSpc>
              <a:spcBef>
                <a:spcPts val="1000"/>
              </a:spcBef>
              <a:spcAft>
                <a:spcPts val="0"/>
              </a:spcAft>
              <a:buClr>
                <a:schemeClr val="dk1"/>
              </a:buClr>
              <a:buSzPct val="100000"/>
              <a:buChar char="•"/>
            </a:pPr>
            <a:r>
              <a:rPr lang="en-US"/>
              <a:t>Veriler çeşitli gürültü türlerinden muzdarip olabilir. </a:t>
            </a:r>
            <a:endParaRPr/>
          </a:p>
          <a:p>
            <a:pPr indent="-228600" lvl="0" marL="228600" rtl="0" algn="just">
              <a:lnSpc>
                <a:spcPct val="90000"/>
              </a:lnSpc>
              <a:spcBef>
                <a:spcPts val="1000"/>
              </a:spcBef>
              <a:spcAft>
                <a:spcPts val="0"/>
              </a:spcAft>
              <a:buClr>
                <a:schemeClr val="dk1"/>
              </a:buClr>
              <a:buSzPct val="100000"/>
              <a:buChar char="•"/>
            </a:pPr>
            <a:r>
              <a:rPr lang="en-US" u="sng"/>
              <a:t>Stokastik (olasılıksal) gürültü</a:t>
            </a:r>
            <a:r>
              <a:rPr lang="en-US"/>
              <a:t> rastgeledir. Örneğin gün içinde vücut ağırlığımız değiştiği için sabah aldığımız değer akşamki değerden farklıdır. Bir insan hatası da rol oynayabilir: Hastanın kan basıncını ölçecek zamanı olmayan ihmalkar bir hemşire, önceki okumanın bir modifikasyonunu kullanır. </a:t>
            </a:r>
            <a:endParaRPr/>
          </a:p>
          <a:p>
            <a:pPr indent="-228600" lvl="0" marL="228600" rtl="0" algn="just">
              <a:lnSpc>
                <a:spcPct val="90000"/>
              </a:lnSpc>
              <a:spcBef>
                <a:spcPts val="1000"/>
              </a:spcBef>
              <a:spcAft>
                <a:spcPts val="0"/>
              </a:spcAft>
              <a:buClr>
                <a:schemeClr val="dk1"/>
              </a:buClr>
              <a:buSzPct val="100000"/>
              <a:buChar char="•"/>
            </a:pPr>
            <a:r>
              <a:rPr lang="en-US"/>
              <a:t>Buna karşılık, </a:t>
            </a:r>
            <a:r>
              <a:rPr lang="en-US" u="sng"/>
              <a:t>sistematik gürültü</a:t>
            </a:r>
            <a:r>
              <a:rPr lang="en-US"/>
              <a:t> tüm değerleri aynı yönde sürükler. Örneğin, zayıf kalibre edilmiş bir termometre her zaman olması gerekenden daha düşük bir okuma verir.</a:t>
            </a:r>
            <a:endParaRPr/>
          </a:p>
        </p:txBody>
      </p:sp>
      <p:cxnSp>
        <p:nvCxnSpPr>
          <p:cNvPr id="284" name="Google Shape;284;p18"/>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285" name="Google Shape;285;p18"/>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Verilerle İlgili Sorunlar</a:t>
            </a:r>
            <a:endParaRPr sz="2800">
              <a:solidFill>
                <a:srgbClr val="3F3F3F"/>
              </a:solidFill>
              <a:latin typeface="Century Gothic"/>
              <a:ea typeface="Century Gothic"/>
              <a:cs typeface="Century Gothic"/>
              <a:sym typeface="Century Gothic"/>
            </a:endParaRPr>
          </a:p>
        </p:txBody>
      </p:sp>
      <p:cxnSp>
        <p:nvCxnSpPr>
          <p:cNvPr id="286" name="Google Shape;286;p18"/>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287" name="Google Shape;28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288" name="Google Shape;28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90000"/>
              </a:lnSpc>
              <a:spcBef>
                <a:spcPts val="0"/>
              </a:spcBef>
              <a:spcAft>
                <a:spcPts val="0"/>
              </a:spcAft>
              <a:buClr>
                <a:schemeClr val="dk1"/>
              </a:buClr>
              <a:buSzPct val="100000"/>
              <a:buNone/>
            </a:pPr>
            <a:r>
              <a:rPr b="1" lang="en-US"/>
              <a:t>Sınıf-Etiket Gürültüsü (Class-Label Noise)</a:t>
            </a:r>
            <a:endParaRPr/>
          </a:p>
          <a:p>
            <a:pPr indent="-228600" lvl="0" marL="228600" rtl="0" algn="just">
              <a:lnSpc>
                <a:spcPct val="90000"/>
              </a:lnSpc>
              <a:spcBef>
                <a:spcPts val="1000"/>
              </a:spcBef>
              <a:spcAft>
                <a:spcPts val="0"/>
              </a:spcAft>
              <a:buClr>
                <a:schemeClr val="dk1"/>
              </a:buClr>
              <a:buSzPct val="100000"/>
              <a:buChar char="•"/>
            </a:pPr>
            <a:r>
              <a:rPr lang="en-US"/>
              <a:t>Bir uzman tarafından önerilen etiketler düzgün bir şekilde kaydedilmemiş olabilir; alternatif olarak, bazı örnekler kendilerini iki sınıf arasında “gri bir alanda” bulurlar ve bu durumda doğru etiketler kesin değildir. </a:t>
            </a:r>
            <a:endParaRPr/>
          </a:p>
          <a:p>
            <a:pPr indent="-228600" lvl="0" marL="228600" rtl="0" algn="just">
              <a:lnSpc>
                <a:spcPct val="90000"/>
              </a:lnSpc>
              <a:spcBef>
                <a:spcPts val="1000"/>
              </a:spcBef>
              <a:spcAft>
                <a:spcPts val="0"/>
              </a:spcAft>
              <a:buClr>
                <a:schemeClr val="dk1"/>
              </a:buClr>
              <a:buSzPct val="100000"/>
              <a:buChar char="•"/>
            </a:pPr>
            <a:r>
              <a:rPr lang="en-US"/>
              <a:t>Her iki durum da stokastik gürültüyü temsil eder ve bunlardan ikincisi tipik olarak iki sınıf arasındaki sınır bölgesinden gelen örnekleri etkiler. </a:t>
            </a:r>
            <a:endParaRPr/>
          </a:p>
          <a:p>
            <a:pPr indent="-228600" lvl="0" marL="228600" rtl="0" algn="just">
              <a:lnSpc>
                <a:spcPct val="90000"/>
              </a:lnSpc>
              <a:spcBef>
                <a:spcPts val="1000"/>
              </a:spcBef>
              <a:spcAft>
                <a:spcPts val="0"/>
              </a:spcAft>
              <a:buClr>
                <a:schemeClr val="dk1"/>
              </a:buClr>
              <a:buSzPct val="100000"/>
              <a:buChar char="•"/>
            </a:pPr>
            <a:r>
              <a:rPr lang="en-US"/>
              <a:t>Bununla birlikte, sınıf etiketi gürültüsü de sistematik olabilir: bir doktor, kanıtlar ezici olmadıkça nadir görülen bir hastalığı teşhis etme konusunda isteksiz olabilir - bu durumda, sınıf etiketlerinin pozitiften ziyade negatif olması daha olasıdır. Son olarak, sınıfların yanlış giden otomatik bir süreç tarafından sağlandığı alanlarda, sınıf etiketlerinde rastgele yapay nesnelerle karşılaşılır. </a:t>
            </a:r>
            <a:endParaRPr/>
          </a:p>
          <a:p>
            <a:pPr indent="-228600" lvl="0" marL="228600" rtl="0" algn="just">
              <a:lnSpc>
                <a:spcPct val="90000"/>
              </a:lnSpc>
              <a:spcBef>
                <a:spcPts val="1000"/>
              </a:spcBef>
              <a:spcAft>
                <a:spcPts val="0"/>
              </a:spcAft>
              <a:buClr>
                <a:schemeClr val="dk1"/>
              </a:buClr>
              <a:buSzPct val="100000"/>
              <a:buChar char="•"/>
            </a:pPr>
            <a:r>
              <a:rPr b="1" lang="en-US"/>
              <a:t>Sınıf etiketi gürültüsü genellikle nitelik değeri gürültüsünden daha tehlikelidir.</a:t>
            </a:r>
            <a:r>
              <a:rPr lang="en-US"/>
              <a:t> Bir niteliğin yanlış bir değeri, örneğin genel özelliklerini yalnızca biraz değiştirebilir ve bu nedenle, sınıflandırıcıyı yalnızca marjinal olarak etkileyebilir. Buna karşılık, olumsuz olarak yanlış etiketlenmiş olumlu bir örnek oldukça yanıltıcı olabilir.</a:t>
            </a:r>
            <a:endParaRPr/>
          </a:p>
        </p:txBody>
      </p:sp>
      <p:cxnSp>
        <p:nvCxnSpPr>
          <p:cNvPr id="295" name="Google Shape;295;p19"/>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296" name="Google Shape;296;p19"/>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Verilerle İlgili Sorunlar</a:t>
            </a:r>
            <a:endParaRPr sz="2800">
              <a:solidFill>
                <a:srgbClr val="3F3F3F"/>
              </a:solidFill>
              <a:latin typeface="Century Gothic"/>
              <a:ea typeface="Century Gothic"/>
              <a:cs typeface="Century Gothic"/>
              <a:sym typeface="Century Gothic"/>
            </a:endParaRPr>
          </a:p>
        </p:txBody>
      </p:sp>
      <p:cxnSp>
        <p:nvCxnSpPr>
          <p:cNvPr id="297" name="Google Shape;297;p19"/>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298" name="Google Shape;29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299" name="Google Shape;29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idx="1" type="body"/>
          </p:nvPr>
        </p:nvSpPr>
        <p:spPr>
          <a:xfrm>
            <a:off x="838201" y="1825625"/>
            <a:ext cx="566810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Burada Johnny’nin sevdiği ve sevmediği pastalar görülmektedir.</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Bu pasta gruplarını ayırt etmek için </a:t>
            </a:r>
            <a:r>
              <a:rPr b="1" lang="en-US"/>
              <a:t>hangi özellikler</a:t>
            </a:r>
            <a:r>
              <a:rPr lang="en-US"/>
              <a:t> kullanılabilir?</a:t>
            </a:r>
            <a:endParaRPr/>
          </a:p>
          <a:p>
            <a:pPr indent="-50800" lvl="0" marL="228600" rtl="0" algn="l">
              <a:lnSpc>
                <a:spcPct val="90000"/>
              </a:lnSpc>
              <a:spcBef>
                <a:spcPts val="1000"/>
              </a:spcBef>
              <a:spcAft>
                <a:spcPts val="0"/>
              </a:spcAft>
              <a:buClr>
                <a:schemeClr val="dk1"/>
              </a:buClr>
              <a:buSzPts val="2800"/>
              <a:buNone/>
            </a:pPr>
            <a:r>
              <a:t/>
            </a:r>
            <a:endParaRPr/>
          </a:p>
        </p:txBody>
      </p:sp>
      <p:cxnSp>
        <p:nvCxnSpPr>
          <p:cNvPr id="101" name="Google Shape;101;p2"/>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02" name="Google Shape;102;p2"/>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Sınıflandırma Problemi</a:t>
            </a:r>
            <a:br>
              <a:rPr lang="en-US" sz="2800">
                <a:solidFill>
                  <a:srgbClr val="3F3F3F"/>
                </a:solidFill>
                <a:latin typeface="Century Gothic"/>
                <a:ea typeface="Century Gothic"/>
                <a:cs typeface="Century Gothic"/>
                <a:sym typeface="Century Gothic"/>
              </a:rPr>
            </a:br>
            <a:endParaRPr sz="2800">
              <a:solidFill>
                <a:srgbClr val="3F3F3F"/>
              </a:solidFill>
              <a:latin typeface="Century Gothic"/>
              <a:ea typeface="Century Gothic"/>
              <a:cs typeface="Century Gothic"/>
              <a:sym typeface="Century Gothic"/>
            </a:endParaRPr>
          </a:p>
        </p:txBody>
      </p:sp>
      <p:cxnSp>
        <p:nvCxnSpPr>
          <p:cNvPr id="103" name="Google Shape;103;p2"/>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pic>
        <p:nvPicPr>
          <p:cNvPr id="104" name="Google Shape;104;p2"/>
          <p:cNvPicPr preferRelativeResize="0"/>
          <p:nvPr/>
        </p:nvPicPr>
        <p:blipFill rotWithShape="1">
          <a:blip r:embed="rId3">
            <a:alphaModFix/>
          </a:blip>
          <a:srcRect b="0" l="0" r="0" t="0"/>
          <a:stretch/>
        </p:blipFill>
        <p:spPr>
          <a:xfrm>
            <a:off x="6680485" y="1339964"/>
            <a:ext cx="4198694" cy="4425848"/>
          </a:xfrm>
          <a:prstGeom prst="rect">
            <a:avLst/>
          </a:prstGeom>
          <a:noFill/>
          <a:ln>
            <a:noFill/>
          </a:ln>
        </p:spPr>
      </p:pic>
      <p:sp>
        <p:nvSpPr>
          <p:cNvPr id="105" name="Google Shape;10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106" name="Google Shape;10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solidFill>
      </p:bgPr>
    </p:bg>
    <p:spTree>
      <p:nvGrpSpPr>
        <p:cNvPr id="304" name="Shape 304"/>
        <p:cNvGrpSpPr/>
        <p:nvPr/>
      </p:nvGrpSpPr>
      <p:grpSpPr>
        <a:xfrm>
          <a:off x="0" y="0"/>
          <a:ext cx="0" cy="0"/>
          <a:chOff x="0" y="0"/>
          <a:chExt cx="0" cy="0"/>
        </a:xfrm>
      </p:grpSpPr>
      <p:sp>
        <p:nvSpPr>
          <p:cNvPr id="305" name="Google Shape;305;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en-US"/>
              <a:t>Aşağıdaki terimleri açıklayın:</a:t>
            </a:r>
            <a:endParaRPr/>
          </a:p>
          <a:p>
            <a:pPr indent="-228600" lvl="0" marL="228600" rtl="0" algn="just">
              <a:lnSpc>
                <a:spcPct val="90000"/>
              </a:lnSpc>
              <a:spcBef>
                <a:spcPts val="1000"/>
              </a:spcBef>
              <a:spcAft>
                <a:spcPts val="0"/>
              </a:spcAft>
              <a:buClr>
                <a:schemeClr val="dk1"/>
              </a:buClr>
              <a:buSzPts val="2800"/>
              <a:buChar char="•"/>
            </a:pPr>
            <a:r>
              <a:rPr lang="en-US"/>
              <a:t>Alakasız ve gereksiz nitelikler, eksik nitelikler ve eksik nitelik değerleri. Her birini pasta örneğini kullanarak açıklayın. </a:t>
            </a:r>
            <a:endParaRPr/>
          </a:p>
          <a:p>
            <a:pPr indent="-228600" lvl="0" marL="228600" rtl="0" algn="just">
              <a:lnSpc>
                <a:spcPct val="90000"/>
              </a:lnSpc>
              <a:spcBef>
                <a:spcPts val="1000"/>
              </a:spcBef>
              <a:spcAft>
                <a:spcPts val="0"/>
              </a:spcAft>
              <a:buClr>
                <a:schemeClr val="dk1"/>
              </a:buClr>
              <a:buSzPts val="2800"/>
              <a:buChar char="•"/>
            </a:pPr>
            <a:r>
              <a:rPr lang="en-US"/>
              <a:t>“Tutarsız eğitim seti” nedir? Nedeni ne olabilir? Öğrenme sürecini nasıl etkileyebilir?</a:t>
            </a:r>
            <a:endParaRPr/>
          </a:p>
          <a:p>
            <a:pPr indent="-228600" lvl="0" marL="228600" rtl="0" algn="just">
              <a:lnSpc>
                <a:spcPct val="90000"/>
              </a:lnSpc>
              <a:spcBef>
                <a:spcPts val="1000"/>
              </a:spcBef>
              <a:spcAft>
                <a:spcPts val="0"/>
              </a:spcAft>
              <a:buClr>
                <a:schemeClr val="dk1"/>
              </a:buClr>
              <a:buSzPts val="2800"/>
              <a:buChar char="•"/>
            </a:pPr>
            <a:r>
              <a:rPr lang="en-US"/>
              <a:t>Ne tür gürültüler biliyoruz? Olası kaynakları nelerdir? Gürültü, öğrenme girişiminin başarısını ve/veya başarısızlığını ne şekilde etkileyebilir?</a:t>
            </a:r>
            <a:endParaRPr/>
          </a:p>
        </p:txBody>
      </p:sp>
      <p:cxnSp>
        <p:nvCxnSpPr>
          <p:cNvPr id="306" name="Google Shape;306;p20"/>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307" name="Google Shape;307;p20"/>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Sınıflandırma Problemi</a:t>
            </a:r>
            <a:endParaRPr sz="2800">
              <a:solidFill>
                <a:srgbClr val="3F3F3F"/>
              </a:solidFill>
              <a:latin typeface="Century Gothic"/>
              <a:ea typeface="Century Gothic"/>
              <a:cs typeface="Century Gothic"/>
              <a:sym typeface="Century Gothic"/>
            </a:endParaRPr>
          </a:p>
        </p:txBody>
      </p:sp>
      <p:cxnSp>
        <p:nvCxnSpPr>
          <p:cNvPr id="308" name="Google Shape;308;p20"/>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309" name="Google Shape;30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310" name="Google Shape;31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Şimdi, önceden sınıflandırılmış eğitim örneklerinden öğrenmenin kolay olmadığını anlamış durumdayız. </a:t>
            </a:r>
            <a:endParaRPr/>
          </a:p>
          <a:p>
            <a:pPr indent="-228600" lvl="0" marL="228600" rtl="0" algn="just">
              <a:lnSpc>
                <a:spcPct val="90000"/>
              </a:lnSpc>
              <a:spcBef>
                <a:spcPts val="1000"/>
              </a:spcBef>
              <a:spcAft>
                <a:spcPts val="0"/>
              </a:spcAft>
              <a:buClr>
                <a:schemeClr val="dk1"/>
              </a:buClr>
              <a:buSzPts val="2800"/>
              <a:buChar char="•"/>
            </a:pPr>
            <a:r>
              <a:rPr lang="en-US"/>
              <a:t>Eğitim seti mükemmel ve gürültüsüz olsa bile, tüm eğitim örneklerini doğru bir şekilde sınıflandırabilen ancak öğrenme sırasında görülmeyen örnekleri ele almalarında farklılık gösterecek birçok sınıflandırıcı bulunabilir. </a:t>
            </a:r>
            <a:endParaRPr/>
          </a:p>
          <a:p>
            <a:pPr indent="-228600" lvl="0" marL="228600" rtl="0" algn="just">
              <a:lnSpc>
                <a:spcPct val="90000"/>
              </a:lnSpc>
              <a:spcBef>
                <a:spcPts val="1000"/>
              </a:spcBef>
              <a:spcAft>
                <a:spcPts val="0"/>
              </a:spcAft>
              <a:buClr>
                <a:schemeClr val="dk1"/>
              </a:buClr>
              <a:buSzPts val="2800"/>
              <a:buChar char="•"/>
            </a:pPr>
            <a:r>
              <a:rPr lang="en-US"/>
              <a:t>En iyisi nasıl seçilir?</a:t>
            </a:r>
            <a:endParaRPr/>
          </a:p>
        </p:txBody>
      </p:sp>
      <p:sp>
        <p:nvSpPr>
          <p:cNvPr id="317" name="Google Shape;317;p21"/>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Kavram Öğrenmeye Giden Yollar</a:t>
            </a:r>
            <a:endParaRPr sz="2800">
              <a:solidFill>
                <a:srgbClr val="3F3F3F"/>
              </a:solidFill>
              <a:latin typeface="Century Gothic"/>
              <a:ea typeface="Century Gothic"/>
              <a:cs typeface="Century Gothic"/>
              <a:sym typeface="Century Gothic"/>
            </a:endParaRPr>
          </a:p>
        </p:txBody>
      </p:sp>
      <p:sp>
        <p:nvSpPr>
          <p:cNvPr id="318" name="Google Shape;31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319" name="Google Shape;31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t/>
            </a:r>
            <a:endParaRPr/>
          </a:p>
        </p:txBody>
      </p:sp>
      <p:sp>
        <p:nvSpPr>
          <p:cNvPr id="326" name="Google Shape;326;p22"/>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Kavram Öğrenmeye Giden Yollar</a:t>
            </a:r>
            <a:endParaRPr sz="2800">
              <a:solidFill>
                <a:srgbClr val="3F3F3F"/>
              </a:solidFill>
              <a:latin typeface="Century Gothic"/>
              <a:ea typeface="Century Gothic"/>
              <a:cs typeface="Century Gothic"/>
              <a:sym typeface="Century Gothic"/>
            </a:endParaRPr>
          </a:p>
        </p:txBody>
      </p:sp>
      <p:pic>
        <p:nvPicPr>
          <p:cNvPr id="327" name="Google Shape;327;p22"/>
          <p:cNvPicPr preferRelativeResize="0"/>
          <p:nvPr/>
        </p:nvPicPr>
        <p:blipFill rotWithShape="1">
          <a:blip r:embed="rId3">
            <a:alphaModFix/>
          </a:blip>
          <a:srcRect b="0" l="0" r="0" t="0"/>
          <a:stretch/>
        </p:blipFill>
        <p:spPr>
          <a:xfrm>
            <a:off x="2988315" y="1189038"/>
            <a:ext cx="6215370" cy="5624512"/>
          </a:xfrm>
          <a:prstGeom prst="rect">
            <a:avLst/>
          </a:prstGeom>
          <a:noFill/>
          <a:ln>
            <a:noFill/>
          </a:ln>
        </p:spPr>
      </p:pic>
      <p:sp>
        <p:nvSpPr>
          <p:cNvPr id="328" name="Google Shape;32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329" name="Google Shape;32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Eğitim örnekleri nadiren mükemmeldir. Çoğu zaman, sınıf etiketleri ve nitelikleri gürültülüdür, mevcut bilgilerin çoğu alakasız, gereksiz veya eksiktir, eğitim seti tüm kritik yönleri yakalamak için çok küçük olabilir.</a:t>
            </a:r>
            <a:endParaRPr/>
          </a:p>
          <a:p>
            <a:pPr indent="-228600" lvl="0" marL="228600" rtl="0" algn="just">
              <a:lnSpc>
                <a:spcPct val="90000"/>
              </a:lnSpc>
              <a:spcBef>
                <a:spcPts val="1000"/>
              </a:spcBef>
              <a:spcAft>
                <a:spcPts val="0"/>
              </a:spcAft>
              <a:buClr>
                <a:schemeClr val="dk1"/>
              </a:buClr>
              <a:buSzPts val="2800"/>
              <a:buChar char="•"/>
            </a:pPr>
            <a:r>
              <a:rPr lang="en-US"/>
              <a:t>Bütün bir makine öğrenmesi disiplini yukarıda bahsedilen tüm meselelerle uğraşmaya ve altta yatan görevlerin tüm karmaşık komplikasyonlarını aydınlatmaya çalışmaktadır.</a:t>
            </a:r>
            <a:endParaRPr/>
          </a:p>
          <a:p>
            <a:pPr indent="-228600" lvl="0" marL="228600" rtl="0" algn="just">
              <a:lnSpc>
                <a:spcPct val="90000"/>
              </a:lnSpc>
              <a:spcBef>
                <a:spcPts val="1000"/>
              </a:spcBef>
              <a:spcAft>
                <a:spcPts val="0"/>
              </a:spcAft>
              <a:buClr>
                <a:schemeClr val="dk1"/>
              </a:buClr>
              <a:buSzPts val="2800"/>
              <a:buChar char="•"/>
            </a:pPr>
            <a:r>
              <a:rPr lang="en-US"/>
              <a:t>Önceki şekilde belirtildiği gibi, mühendislerin emrinde, her biri farklı özelliklerle işaretlenmiş, her biri somut bir göreve uygulandığında farklı avantajlar ve eksiklikler sergileyen birkaç büyük ve bazı küçük paradigmalar vardır.</a:t>
            </a:r>
            <a:endParaRPr/>
          </a:p>
        </p:txBody>
      </p:sp>
      <p:sp>
        <p:nvSpPr>
          <p:cNvPr id="336" name="Google Shape;336;p23"/>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Gerçek Dünyayla Yüzleşmek</a:t>
            </a:r>
            <a:br>
              <a:rPr lang="en-US" sz="2800">
                <a:solidFill>
                  <a:srgbClr val="3F3F3F"/>
                </a:solidFill>
                <a:latin typeface="Century Gothic"/>
                <a:ea typeface="Century Gothic"/>
                <a:cs typeface="Century Gothic"/>
                <a:sym typeface="Century Gothic"/>
              </a:rPr>
            </a:br>
            <a:endParaRPr sz="2800">
              <a:solidFill>
                <a:srgbClr val="3F3F3F"/>
              </a:solidFill>
              <a:latin typeface="Century Gothic"/>
              <a:ea typeface="Century Gothic"/>
              <a:cs typeface="Century Gothic"/>
              <a:sym typeface="Century Gothic"/>
            </a:endParaRPr>
          </a:p>
        </p:txBody>
      </p:sp>
      <p:sp>
        <p:nvSpPr>
          <p:cNvPr id="337" name="Google Shape;33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338" name="Google Shape;33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Eğitim verilerini mükemmel bir şekilde sınıflandıran, ancak gelecekteki veriler üzerinde farklı davranışları olan birçok sınıflandırıcının olabileceğini gördük. </a:t>
            </a:r>
            <a:endParaRPr/>
          </a:p>
          <a:p>
            <a:pPr indent="-228600" lvl="0" marL="228600" rtl="0" algn="just">
              <a:lnSpc>
                <a:spcPct val="90000"/>
              </a:lnSpc>
              <a:spcBef>
                <a:spcPts val="1000"/>
              </a:spcBef>
              <a:spcAft>
                <a:spcPts val="0"/>
              </a:spcAft>
              <a:buClr>
                <a:schemeClr val="dk1"/>
              </a:buClr>
              <a:buSzPts val="2800"/>
              <a:buChar char="•"/>
            </a:pPr>
            <a:r>
              <a:rPr lang="en-US"/>
              <a:t>Mühendis hangi sınıflandırıcıları kullanmalı? </a:t>
            </a:r>
            <a:endParaRPr/>
          </a:p>
          <a:p>
            <a:pPr indent="-228600" lvl="0" marL="228600" rtl="0" algn="just">
              <a:lnSpc>
                <a:spcPct val="90000"/>
              </a:lnSpc>
              <a:spcBef>
                <a:spcPts val="1000"/>
              </a:spcBef>
              <a:spcAft>
                <a:spcPts val="0"/>
              </a:spcAft>
              <a:buClr>
                <a:schemeClr val="dk1"/>
              </a:buClr>
              <a:buSzPts val="2800"/>
              <a:buChar char="•"/>
            </a:pPr>
            <a:r>
              <a:rPr lang="en-US"/>
              <a:t>Bu soruya cevap vermenin bir yolu, zaman içinde kendini kanıtlamış olasılık teorisine güvenmektir. </a:t>
            </a:r>
            <a:endParaRPr/>
          </a:p>
          <a:p>
            <a:pPr indent="-228600" lvl="0" marL="228600" rtl="0" algn="just">
              <a:lnSpc>
                <a:spcPct val="90000"/>
              </a:lnSpc>
              <a:spcBef>
                <a:spcPts val="1000"/>
              </a:spcBef>
              <a:spcAft>
                <a:spcPts val="0"/>
              </a:spcAft>
              <a:buClr>
                <a:schemeClr val="dk1"/>
              </a:buClr>
              <a:buSzPts val="2800"/>
              <a:buChar char="•"/>
            </a:pPr>
            <a:r>
              <a:rPr lang="en-US"/>
              <a:t>Eğitim setindeki dairesel veya kare pastaların </a:t>
            </a:r>
            <a:r>
              <a:rPr b="1" lang="en-US"/>
              <a:t>bağıl frekansları </a:t>
            </a:r>
            <a:r>
              <a:rPr lang="en-US"/>
              <a:t>kesinlikle gelecekteki bir pastanın pozitif veya negatif sınıftan olduğuna dair ipuçları veriyor mu? Bu, Bayes sınıflandırıcıları tarafından takip edilen yoldur.</a:t>
            </a:r>
            <a:endParaRPr/>
          </a:p>
        </p:txBody>
      </p:sp>
      <p:sp>
        <p:nvSpPr>
          <p:cNvPr id="345" name="Google Shape;345;p24"/>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Olasılıklar</a:t>
            </a:r>
            <a:endParaRPr sz="2800">
              <a:solidFill>
                <a:srgbClr val="3F3F3F"/>
              </a:solidFill>
              <a:latin typeface="Century Gothic"/>
              <a:ea typeface="Century Gothic"/>
              <a:cs typeface="Century Gothic"/>
              <a:sym typeface="Century Gothic"/>
            </a:endParaRPr>
          </a:p>
        </p:txBody>
      </p:sp>
      <p:sp>
        <p:nvSpPr>
          <p:cNvPr id="346" name="Google Shape;34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347" name="Google Shape;34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Başka bir fikir, benzerliklere güvenmektir. </a:t>
            </a:r>
            <a:endParaRPr/>
          </a:p>
          <a:p>
            <a:pPr indent="-228600" lvl="0" marL="228600" rtl="0" algn="just">
              <a:lnSpc>
                <a:spcPct val="90000"/>
              </a:lnSpc>
              <a:spcBef>
                <a:spcPts val="1000"/>
              </a:spcBef>
              <a:spcAft>
                <a:spcPts val="0"/>
              </a:spcAft>
              <a:buClr>
                <a:schemeClr val="dk1"/>
              </a:buClr>
              <a:buSzPts val="2800"/>
              <a:buChar char="•"/>
            </a:pPr>
            <a:r>
              <a:rPr b="1" lang="en-US"/>
              <a:t>Aynı sınıfa ait nesneler bir şekilde benzerdir.</a:t>
            </a:r>
            <a:endParaRPr/>
          </a:p>
          <a:p>
            <a:pPr indent="-228600" lvl="0" marL="228600" rtl="0" algn="just">
              <a:lnSpc>
                <a:spcPct val="90000"/>
              </a:lnSpc>
              <a:spcBef>
                <a:spcPts val="1000"/>
              </a:spcBef>
              <a:spcAft>
                <a:spcPts val="0"/>
              </a:spcAft>
              <a:buClr>
                <a:schemeClr val="dk1"/>
              </a:buClr>
              <a:buSzPts val="2800"/>
              <a:buChar char="•"/>
            </a:pPr>
            <a:r>
              <a:rPr lang="en-US"/>
              <a:t>Bu akıl yürütme, en yakın komşu sınıflandırıcılarının temelini oluşturur. </a:t>
            </a:r>
            <a:endParaRPr/>
          </a:p>
          <a:p>
            <a:pPr indent="-228600" lvl="0" marL="228600" rtl="0" algn="just">
              <a:lnSpc>
                <a:spcPct val="90000"/>
              </a:lnSpc>
              <a:spcBef>
                <a:spcPts val="1000"/>
              </a:spcBef>
              <a:spcAft>
                <a:spcPts val="0"/>
              </a:spcAft>
              <a:buClr>
                <a:schemeClr val="dk1"/>
              </a:buClr>
              <a:buSzPts val="2800"/>
              <a:buChar char="•"/>
            </a:pPr>
            <a:r>
              <a:rPr lang="en-US"/>
              <a:t>Bir örnek çiftinin karşılıklı benzerliğinin, onları tanımlayan öznitelik vektörleri arasındaki geometrik uzaklıkla yakalandığı varsayılır.</a:t>
            </a:r>
            <a:endParaRPr/>
          </a:p>
        </p:txBody>
      </p:sp>
      <p:sp>
        <p:nvSpPr>
          <p:cNvPr id="354" name="Google Shape;354;p25"/>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Benzerlikler</a:t>
            </a:r>
            <a:endParaRPr sz="2800">
              <a:solidFill>
                <a:srgbClr val="3F3F3F"/>
              </a:solidFill>
              <a:latin typeface="Century Gothic"/>
              <a:ea typeface="Century Gothic"/>
              <a:cs typeface="Century Gothic"/>
              <a:sym typeface="Century Gothic"/>
            </a:endParaRPr>
          </a:p>
        </p:txBody>
      </p:sp>
      <p:sp>
        <p:nvSpPr>
          <p:cNvPr id="355" name="Google Shape;35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356" name="Google Shape;35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t>Bir başka büyük felsefe, çok boyutlu “uzay metaforu” etrafında inşa edilmiştir. </a:t>
            </a:r>
            <a:endParaRPr/>
          </a:p>
          <a:p>
            <a:pPr indent="-228600" lvl="0" marL="228600" rtl="0" algn="just">
              <a:lnSpc>
                <a:spcPct val="90000"/>
              </a:lnSpc>
              <a:spcBef>
                <a:spcPts val="1000"/>
              </a:spcBef>
              <a:spcAft>
                <a:spcPts val="0"/>
              </a:spcAft>
              <a:buClr>
                <a:schemeClr val="dk1"/>
              </a:buClr>
              <a:buSzPct val="100000"/>
              <a:buChar char="•"/>
            </a:pPr>
            <a:r>
              <a:rPr lang="en-US"/>
              <a:t>Basitlik için, tüm niteliklerin sayısal olduğunu, böylece her örneğin, N'nin niteliklerin sayısı olduğu N boyutlu bir uzayda tek bir nokta ile tanımlanabileceğini varsayalım. </a:t>
            </a:r>
            <a:endParaRPr/>
          </a:p>
          <a:p>
            <a:pPr indent="-228600" lvl="0" marL="228600" rtl="0" algn="just">
              <a:lnSpc>
                <a:spcPct val="90000"/>
              </a:lnSpc>
              <a:spcBef>
                <a:spcPts val="1000"/>
              </a:spcBef>
              <a:spcAft>
                <a:spcPts val="0"/>
              </a:spcAft>
              <a:buClr>
                <a:schemeClr val="dk1"/>
              </a:buClr>
              <a:buSzPct val="100000"/>
              <a:buChar char="•"/>
            </a:pPr>
            <a:r>
              <a:rPr b="1" lang="en-US"/>
              <a:t>Aynı sınıfa ait örneklerin kendilerini geometrik olarak birbirine yakın bulma eğiliminde oldukları doğruysa, o zaman olumlu örneklerin işgal ettiği bir bölgeyi ve olumsuz örneklerin işgal ettiği başka bir bölgeyi betimlemek mümkün olmalıdır. </a:t>
            </a:r>
            <a:endParaRPr/>
          </a:p>
          <a:p>
            <a:pPr indent="-228600" lvl="0" marL="228600" rtl="0" algn="just">
              <a:lnSpc>
                <a:spcPct val="90000"/>
              </a:lnSpc>
              <a:spcBef>
                <a:spcPts val="1000"/>
              </a:spcBef>
              <a:spcAft>
                <a:spcPts val="0"/>
              </a:spcAft>
              <a:buClr>
                <a:schemeClr val="dk1"/>
              </a:buClr>
              <a:buSzPct val="100000"/>
              <a:buChar char="•"/>
            </a:pPr>
            <a:r>
              <a:rPr lang="en-US"/>
              <a:t>Bu bölgeler daha sonra bir “karar yüzeyi” ile ayrılabilir: bir tarafta olumlu örnekler ve diğer tarafta olumsuz örnekler.</a:t>
            </a:r>
            <a:endParaRPr/>
          </a:p>
        </p:txBody>
      </p:sp>
      <p:sp>
        <p:nvSpPr>
          <p:cNvPr id="363" name="Google Shape;363;p26"/>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Karar Yüzeyleri</a:t>
            </a:r>
            <a:endParaRPr sz="2800">
              <a:solidFill>
                <a:srgbClr val="3F3F3F"/>
              </a:solidFill>
              <a:latin typeface="Century Gothic"/>
              <a:ea typeface="Century Gothic"/>
              <a:cs typeface="Century Gothic"/>
              <a:sym typeface="Century Gothic"/>
            </a:endParaRPr>
          </a:p>
        </p:txBody>
      </p:sp>
      <p:sp>
        <p:nvSpPr>
          <p:cNvPr id="364" name="Google Shape;36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365" name="Google Shape;36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Farklı türdeki sınıflandırıcılar bir araya getirilerek daha başarılı modeller üretilebilir. </a:t>
            </a:r>
            <a:endParaRPr/>
          </a:p>
          <a:p>
            <a:pPr indent="-228600" lvl="0" marL="228600" rtl="0" algn="just">
              <a:lnSpc>
                <a:spcPct val="90000"/>
              </a:lnSpc>
              <a:spcBef>
                <a:spcPts val="1000"/>
              </a:spcBef>
              <a:spcAft>
                <a:spcPts val="0"/>
              </a:spcAft>
              <a:buClr>
                <a:schemeClr val="dk1"/>
              </a:buClr>
              <a:buSzPts val="2800"/>
              <a:buChar char="•"/>
            </a:pPr>
            <a:r>
              <a:rPr lang="en-US"/>
              <a:t>Örneğin, oy kullanan sınıflandırıcı grupları birleştirilerek sınıflandırma performansı artırılabilir. </a:t>
            </a:r>
            <a:endParaRPr/>
          </a:p>
          <a:p>
            <a:pPr indent="-228600" lvl="0" marL="228600" rtl="0" algn="just">
              <a:lnSpc>
                <a:spcPct val="90000"/>
              </a:lnSpc>
              <a:spcBef>
                <a:spcPts val="1000"/>
              </a:spcBef>
              <a:spcAft>
                <a:spcPts val="0"/>
              </a:spcAft>
              <a:buClr>
                <a:schemeClr val="dk1"/>
              </a:buClr>
              <a:buSzPts val="2800"/>
              <a:buChar char="•"/>
            </a:pPr>
            <a:r>
              <a:rPr lang="en-US"/>
              <a:t>Temel sınıflandırıcılarda, genellikle kavram kayması, dengesiz sınıflar ve önyargı gibi problemler vardır.</a:t>
            </a:r>
            <a:endParaRPr/>
          </a:p>
        </p:txBody>
      </p:sp>
      <p:sp>
        <p:nvSpPr>
          <p:cNvPr id="372" name="Google Shape;372;p27"/>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İleri Konular</a:t>
            </a:r>
            <a:endParaRPr sz="2800">
              <a:solidFill>
                <a:srgbClr val="3F3F3F"/>
              </a:solidFill>
              <a:latin typeface="Century Gothic"/>
              <a:ea typeface="Century Gothic"/>
              <a:cs typeface="Century Gothic"/>
              <a:sym typeface="Century Gothic"/>
            </a:endParaRPr>
          </a:p>
        </p:txBody>
      </p:sp>
      <p:sp>
        <p:nvSpPr>
          <p:cNvPr id="373" name="Google Shape;37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374" name="Google Shape;37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t>Makine öğreniminde şu anda en ünlü atılımlardan bazıları, düşük seviyeli öznitelikleri (örneğin, her biri bir bilgisayar ekranında bir pikselin yoğunluğunu veren), daha sonra tanıma amacıyla kullanılan anlamlı yüksek seviyeli özelliklere dönüştüren yeni mekanizmalar tarafından elde edildi. </a:t>
            </a:r>
            <a:endParaRPr/>
          </a:p>
          <a:p>
            <a:pPr indent="-228600" lvl="0" marL="228600" rtl="0" algn="just">
              <a:lnSpc>
                <a:spcPct val="90000"/>
              </a:lnSpc>
              <a:spcBef>
                <a:spcPts val="1000"/>
              </a:spcBef>
              <a:spcAft>
                <a:spcPts val="0"/>
              </a:spcAft>
              <a:buClr>
                <a:schemeClr val="dk1"/>
              </a:buClr>
              <a:buSzPct val="100000"/>
              <a:buChar char="•"/>
            </a:pPr>
            <a:r>
              <a:rPr lang="en-US"/>
              <a:t>Bu dönüştürme mekanizmaları genellikle birkaç (veya çok) katmana sahip yapay sinir ağlarını kullandığından, araçlar toplu olarak derin öğrenme adı altında bilinir hale geldi. </a:t>
            </a:r>
            <a:endParaRPr/>
          </a:p>
          <a:p>
            <a:pPr indent="-228600" lvl="0" marL="228600" rtl="0" algn="just">
              <a:lnSpc>
                <a:spcPct val="90000"/>
              </a:lnSpc>
              <a:spcBef>
                <a:spcPts val="1000"/>
              </a:spcBef>
              <a:spcAft>
                <a:spcPts val="0"/>
              </a:spcAft>
              <a:buClr>
                <a:schemeClr val="dk1"/>
              </a:buClr>
              <a:buSzPct val="100000"/>
              <a:buChar char="•"/>
            </a:pPr>
            <a:r>
              <a:rPr lang="en-US"/>
              <a:t>Bu nispeten yeni teknoloji, bilgisayarlı görmede iyi duyurulan atılımlar sayesinde ünlü oldu. Örneğin, lisans dersleri bile artık bir resimde göz veya burun gibi belirli nesneleri tanımayı öğrenen bir bilgisayar programının nasıl yazılacağını öğretiyor.</a:t>
            </a:r>
            <a:endParaRPr/>
          </a:p>
        </p:txBody>
      </p:sp>
      <p:sp>
        <p:nvSpPr>
          <p:cNvPr id="381" name="Google Shape;381;p28"/>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Derin Öğrenme</a:t>
            </a:r>
            <a:endParaRPr sz="2800">
              <a:solidFill>
                <a:srgbClr val="3F3F3F"/>
              </a:solidFill>
              <a:latin typeface="Century Gothic"/>
              <a:ea typeface="Century Gothic"/>
              <a:cs typeface="Century Gothic"/>
              <a:sym typeface="Century Gothic"/>
            </a:endParaRPr>
          </a:p>
        </p:txBody>
      </p:sp>
      <p:sp>
        <p:nvSpPr>
          <p:cNvPr id="382" name="Google Shape;3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383" name="Google Shape;3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Sınıflandırıcıların oluşturulması, en popüler makine öğrenimi görevidir, ancak tek görev değildir!</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390" name="Google Shape;390;p29"/>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Makine Öğrenmesinin Diğer Konuları</a:t>
            </a:r>
            <a:endParaRPr sz="2800">
              <a:solidFill>
                <a:srgbClr val="3F3F3F"/>
              </a:solidFill>
              <a:latin typeface="Century Gothic"/>
              <a:ea typeface="Century Gothic"/>
              <a:cs typeface="Century Gothic"/>
              <a:sym typeface="Century Gothic"/>
            </a:endParaRPr>
          </a:p>
        </p:txBody>
      </p:sp>
      <p:sp>
        <p:nvSpPr>
          <p:cNvPr id="391" name="Google Shape;39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392" name="Google Shape;39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idx="1" type="body"/>
          </p:nvPr>
        </p:nvSpPr>
        <p:spPr>
          <a:xfrm>
            <a:off x="838201" y="1825625"/>
            <a:ext cx="5668108"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Öznitelikler</a:t>
            </a:r>
            <a:r>
              <a:rPr lang="en-US"/>
              <a:t>:</a:t>
            </a:r>
            <a:endParaRPr/>
          </a:p>
          <a:p>
            <a:pPr indent="-228600" lvl="0" marL="228600" rtl="0" algn="l">
              <a:lnSpc>
                <a:spcPct val="90000"/>
              </a:lnSpc>
              <a:spcBef>
                <a:spcPts val="1000"/>
              </a:spcBef>
              <a:spcAft>
                <a:spcPts val="0"/>
              </a:spcAft>
              <a:buClr>
                <a:schemeClr val="dk1"/>
              </a:buClr>
              <a:buSzPts val="2800"/>
              <a:buChar char="•"/>
            </a:pPr>
            <a:r>
              <a:rPr lang="en-US"/>
              <a:t>Shape (circle, triangle, square)</a:t>
            </a:r>
            <a:endParaRPr/>
          </a:p>
          <a:p>
            <a:pPr indent="-228600" lvl="0" marL="228600" rtl="0" algn="l">
              <a:lnSpc>
                <a:spcPct val="90000"/>
              </a:lnSpc>
              <a:spcBef>
                <a:spcPts val="1000"/>
              </a:spcBef>
              <a:spcAft>
                <a:spcPts val="0"/>
              </a:spcAft>
              <a:buClr>
                <a:schemeClr val="dk1"/>
              </a:buClr>
              <a:buSzPts val="2800"/>
              <a:buChar char="•"/>
            </a:pPr>
            <a:r>
              <a:rPr lang="en-US"/>
              <a:t>Crust-size (thin, thick)</a:t>
            </a:r>
            <a:endParaRPr/>
          </a:p>
          <a:p>
            <a:pPr indent="-228600" lvl="0" marL="228600" rtl="0" algn="l">
              <a:lnSpc>
                <a:spcPct val="90000"/>
              </a:lnSpc>
              <a:spcBef>
                <a:spcPts val="1000"/>
              </a:spcBef>
              <a:spcAft>
                <a:spcPts val="0"/>
              </a:spcAft>
              <a:buClr>
                <a:schemeClr val="dk1"/>
              </a:buClr>
              <a:buSzPts val="2800"/>
              <a:buChar char="•"/>
            </a:pPr>
            <a:r>
              <a:rPr lang="en-US"/>
              <a:t>Crust-shade (white, gray, dark)</a:t>
            </a:r>
            <a:endParaRPr/>
          </a:p>
          <a:p>
            <a:pPr indent="-228600" lvl="0" marL="228600" rtl="0" algn="l">
              <a:lnSpc>
                <a:spcPct val="90000"/>
              </a:lnSpc>
              <a:spcBef>
                <a:spcPts val="1000"/>
              </a:spcBef>
              <a:spcAft>
                <a:spcPts val="0"/>
              </a:spcAft>
              <a:buClr>
                <a:schemeClr val="dk1"/>
              </a:buClr>
              <a:buSzPts val="2800"/>
              <a:buChar char="•"/>
            </a:pPr>
            <a:r>
              <a:rPr lang="en-US"/>
              <a:t>Filling-size (thin, thick)</a:t>
            </a:r>
            <a:endParaRPr/>
          </a:p>
          <a:p>
            <a:pPr indent="-228600" lvl="0" marL="228600" rtl="0" algn="l">
              <a:lnSpc>
                <a:spcPct val="90000"/>
              </a:lnSpc>
              <a:spcBef>
                <a:spcPts val="1000"/>
              </a:spcBef>
              <a:spcAft>
                <a:spcPts val="0"/>
              </a:spcAft>
              <a:buClr>
                <a:schemeClr val="dk1"/>
              </a:buClr>
              <a:buSzPts val="2800"/>
              <a:buChar char="•"/>
            </a:pPr>
            <a:r>
              <a:rPr lang="en-US"/>
              <a:t>Filling-shade (white, gray, dark)</a:t>
            </a:r>
            <a:endParaRPr/>
          </a:p>
        </p:txBody>
      </p:sp>
      <p:cxnSp>
        <p:nvCxnSpPr>
          <p:cNvPr id="113" name="Google Shape;113;p3"/>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14" name="Google Shape;114;p3"/>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Sınıflandırma Problemi</a:t>
            </a:r>
            <a:br>
              <a:rPr lang="en-US" sz="2800">
                <a:solidFill>
                  <a:srgbClr val="3F3F3F"/>
                </a:solidFill>
                <a:latin typeface="Century Gothic"/>
                <a:ea typeface="Century Gothic"/>
                <a:cs typeface="Century Gothic"/>
                <a:sym typeface="Century Gothic"/>
              </a:rPr>
            </a:br>
            <a:endParaRPr sz="2800">
              <a:solidFill>
                <a:srgbClr val="3F3F3F"/>
              </a:solidFill>
              <a:latin typeface="Century Gothic"/>
              <a:ea typeface="Century Gothic"/>
              <a:cs typeface="Century Gothic"/>
              <a:sym typeface="Century Gothic"/>
            </a:endParaRPr>
          </a:p>
        </p:txBody>
      </p:sp>
      <p:cxnSp>
        <p:nvCxnSpPr>
          <p:cNvPr id="115" name="Google Shape;115;p3"/>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pic>
        <p:nvPicPr>
          <p:cNvPr id="116" name="Google Shape;116;p3"/>
          <p:cNvPicPr preferRelativeResize="0"/>
          <p:nvPr/>
        </p:nvPicPr>
        <p:blipFill rotWithShape="1">
          <a:blip r:embed="rId3">
            <a:alphaModFix/>
          </a:blip>
          <a:srcRect b="0" l="0" r="0" t="0"/>
          <a:stretch/>
        </p:blipFill>
        <p:spPr>
          <a:xfrm>
            <a:off x="6680485" y="1339964"/>
            <a:ext cx="4198694" cy="4425848"/>
          </a:xfrm>
          <a:prstGeom prst="rect">
            <a:avLst/>
          </a:prstGeom>
          <a:noFill/>
          <a:ln>
            <a:noFill/>
          </a:ln>
        </p:spPr>
      </p:pic>
      <p:sp>
        <p:nvSpPr>
          <p:cNvPr id="117" name="Google Shape;11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118" name="Google Shape;11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Sınıflarla etiketlenmemiş örneklerden bile birçok bilgi toplanabilir. </a:t>
            </a:r>
            <a:endParaRPr/>
          </a:p>
          <a:p>
            <a:pPr indent="-228600" lvl="0" marL="228600" rtl="0" algn="just">
              <a:lnSpc>
                <a:spcPct val="90000"/>
              </a:lnSpc>
              <a:spcBef>
                <a:spcPts val="1000"/>
              </a:spcBef>
              <a:spcAft>
                <a:spcPts val="0"/>
              </a:spcAft>
              <a:buClr>
                <a:schemeClr val="dk1"/>
              </a:buClr>
              <a:buSzPts val="2800"/>
              <a:buChar char="•"/>
            </a:pPr>
            <a:r>
              <a:rPr lang="en-US"/>
              <a:t>Örneklerin benzer öznitelik vektörlerinden oluşan kümeler oluşturduğu ortaya çıkabilir. </a:t>
            </a:r>
            <a:endParaRPr/>
          </a:p>
          <a:p>
            <a:pPr indent="-228600" lvl="0" marL="228600" rtl="0" algn="just">
              <a:lnSpc>
                <a:spcPct val="90000"/>
              </a:lnSpc>
              <a:spcBef>
                <a:spcPts val="1000"/>
              </a:spcBef>
              <a:spcAft>
                <a:spcPts val="0"/>
              </a:spcAft>
              <a:buClr>
                <a:schemeClr val="dk1"/>
              </a:buClr>
              <a:buSzPts val="2800"/>
              <a:buChar char="•"/>
            </a:pPr>
            <a:r>
              <a:rPr lang="en-US"/>
              <a:t>Bu tür kümelerin her biri, incelenmeyi hak edebilecek farklı özellikler sergileyebilir. </a:t>
            </a:r>
            <a:endParaRPr/>
          </a:p>
          <a:p>
            <a:pPr indent="-228600" lvl="0" marL="228600" rtl="0" algn="just">
              <a:lnSpc>
                <a:spcPct val="90000"/>
              </a:lnSpc>
              <a:spcBef>
                <a:spcPts val="1000"/>
              </a:spcBef>
              <a:spcAft>
                <a:spcPts val="0"/>
              </a:spcAft>
              <a:buClr>
                <a:schemeClr val="dk1"/>
              </a:buClr>
              <a:buSzPts val="2800"/>
              <a:buChar char="•"/>
            </a:pPr>
            <a:r>
              <a:rPr lang="en-US"/>
              <a:t>Ortaya çıkan iki boyutlu matris, verilerin klasik küme analizinden farklı şekillerde görselleştirilmesine yardımcı olur. </a:t>
            </a:r>
            <a:endParaRPr/>
          </a:p>
          <a:p>
            <a:pPr indent="-228600" lvl="0" marL="228600" rtl="0" algn="just">
              <a:lnSpc>
                <a:spcPct val="90000"/>
              </a:lnSpc>
              <a:spcBef>
                <a:spcPts val="1000"/>
              </a:spcBef>
              <a:spcAft>
                <a:spcPts val="0"/>
              </a:spcAft>
              <a:buClr>
                <a:schemeClr val="dk1"/>
              </a:buClr>
              <a:buSzPts val="2800"/>
              <a:buChar char="•"/>
            </a:pPr>
            <a:r>
              <a:rPr lang="en-US"/>
              <a:t>Örnek uzayının hangi kısımlarının yoğun, hangi kısımlarının seyrek olduğu görülebilir, hatta kaç tane istisna olduğunu öğrenebiliriz.</a:t>
            </a:r>
            <a:endParaRPr/>
          </a:p>
        </p:txBody>
      </p:sp>
      <p:sp>
        <p:nvSpPr>
          <p:cNvPr id="399" name="Google Shape;399;p30"/>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Denetimsiz Öğrenme (Unsupervised Learning)</a:t>
            </a:r>
            <a:endParaRPr sz="2800">
              <a:solidFill>
                <a:srgbClr val="3F3F3F"/>
              </a:solidFill>
              <a:latin typeface="Century Gothic"/>
              <a:ea typeface="Century Gothic"/>
              <a:cs typeface="Century Gothic"/>
              <a:sym typeface="Century Gothic"/>
            </a:endParaRPr>
          </a:p>
        </p:txBody>
      </p:sp>
      <p:sp>
        <p:nvSpPr>
          <p:cNvPr id="400" name="Google Shape;40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401" name="Google Shape;40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chemeClr val="dk1"/>
              </a:buClr>
              <a:buSzPct val="100000"/>
              <a:buChar char="•"/>
            </a:pPr>
            <a:r>
              <a:rPr lang="en-US"/>
              <a:t>Makine öğreniminin en büyük zaferleri arasında, belki de en büyüleyici olanı, bilgisayarların satranç, Tavla ve Go gibi oyunlarda en iyi insanları yenmesidir. </a:t>
            </a:r>
            <a:endParaRPr/>
          </a:p>
          <a:p>
            <a:pPr indent="-228600" lvl="0" marL="228600" rtl="0" algn="just">
              <a:lnSpc>
                <a:spcPct val="90000"/>
              </a:lnSpc>
              <a:spcBef>
                <a:spcPts val="1000"/>
              </a:spcBef>
              <a:spcAft>
                <a:spcPts val="0"/>
              </a:spcAft>
              <a:buClr>
                <a:schemeClr val="dk1"/>
              </a:buClr>
              <a:buSzPct val="100000"/>
              <a:buChar char="•"/>
            </a:pPr>
            <a:r>
              <a:rPr lang="en-US"/>
              <a:t>Nesiller boyunca, bu tür başarılar imkansız kabul edildi! Ve en nihayetinde, bu noktaya geldik. </a:t>
            </a:r>
            <a:endParaRPr/>
          </a:p>
          <a:p>
            <a:pPr indent="-228600" lvl="0" marL="228600" rtl="0" algn="just">
              <a:lnSpc>
                <a:spcPct val="90000"/>
              </a:lnSpc>
              <a:spcBef>
                <a:spcPts val="1000"/>
              </a:spcBef>
              <a:spcAft>
                <a:spcPts val="0"/>
              </a:spcAft>
              <a:buClr>
                <a:schemeClr val="dk1"/>
              </a:buClr>
              <a:buSzPct val="100000"/>
              <a:buChar char="•"/>
            </a:pPr>
            <a:r>
              <a:rPr lang="en-US"/>
              <a:t>Bilgisayar programları, kendi kendilerine sayısız oyun oynayarak ve bu deneyimden bir şeyler öğrenerek ustalaşmayı öğrenebilirler. Bu başarıların ardındaki sır, genellikle yapay sinir ağları ve derin öğrenme ile birlikte </a:t>
            </a:r>
            <a:r>
              <a:rPr b="1" lang="en-US"/>
              <a:t>pekiştirmeli öğrenme </a:t>
            </a:r>
            <a:r>
              <a:rPr lang="en-US"/>
              <a:t>olarak bilinen tekniklerdir. </a:t>
            </a:r>
            <a:endParaRPr/>
          </a:p>
          <a:p>
            <a:pPr indent="-228600" lvl="0" marL="228600" rtl="0" algn="just">
              <a:lnSpc>
                <a:spcPct val="90000"/>
              </a:lnSpc>
              <a:spcBef>
                <a:spcPts val="1000"/>
              </a:spcBef>
              <a:spcAft>
                <a:spcPts val="0"/>
              </a:spcAft>
              <a:buClr>
                <a:schemeClr val="dk1"/>
              </a:buClr>
              <a:buSzPct val="100000"/>
              <a:buChar char="•"/>
            </a:pPr>
            <a:r>
              <a:rPr lang="en-US"/>
              <a:t>Uygulama alanı sadece oyun oynamaktan çok daha geniştir. Gerçek dünya ortamlarında hareket etme, bu ortamdaki değişikliklere tepki verme, kutup dengelemeden araç navigasyonuna ve ayrıntılı teknik açıklaması olmayan alanlarda gelişmiş karar vermeye kadar değişen görevlerde makinenin davranışını optimize etme yeteneği geliştirilir.</a:t>
            </a:r>
            <a:endParaRPr/>
          </a:p>
        </p:txBody>
      </p:sp>
      <p:sp>
        <p:nvSpPr>
          <p:cNvPr id="408" name="Google Shape;408;p31"/>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Pekiştirmeli Öğrenme (Reinforcement Learning)</a:t>
            </a:r>
            <a:endParaRPr sz="2800">
              <a:solidFill>
                <a:srgbClr val="3F3F3F"/>
              </a:solidFill>
              <a:latin typeface="Century Gothic"/>
              <a:ea typeface="Century Gothic"/>
              <a:cs typeface="Century Gothic"/>
              <a:sym typeface="Century Gothic"/>
            </a:endParaRPr>
          </a:p>
        </p:txBody>
      </p:sp>
      <p:sp>
        <p:nvSpPr>
          <p:cNvPr id="409" name="Google Shape;40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410" name="Google Shape;41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chemeClr val="dk1"/>
              </a:buClr>
              <a:buSzPct val="100000"/>
              <a:buChar char="•"/>
            </a:pPr>
            <a:r>
              <a:rPr lang="en-US"/>
              <a:t>Elimizdeki tek bilgi ağaç halkalarıysa, 14. yüzyılda kaç yılın sıcak, kaçının soğuk olduğunu tahmin edebilir miyiz? </a:t>
            </a:r>
            <a:endParaRPr/>
          </a:p>
          <a:p>
            <a:pPr indent="-228600" lvl="0" marL="228600" rtl="0" algn="just">
              <a:lnSpc>
                <a:spcPct val="90000"/>
              </a:lnSpc>
              <a:spcBef>
                <a:spcPts val="1000"/>
              </a:spcBef>
              <a:spcAft>
                <a:spcPts val="0"/>
              </a:spcAft>
              <a:buClr>
                <a:schemeClr val="dk1"/>
              </a:buClr>
              <a:buSzPct val="100000"/>
              <a:buChar char="•"/>
            </a:pPr>
            <a:r>
              <a:rPr lang="en-US"/>
              <a:t>Cevap evet - sıcak ya da soğuk yıllarda ağaç halkalarının küçük, orta ya da büyük olma olasılıklarını ve örneğin, soğuk bir yılı sıcak bir yılın izlemesinin ne kadar muhtemel olduğunu biliyorsak. Orta çağlarda doğrudan sıcaklık ölçümleri olmadığı halde, ağaç halkalarının sağladığı dolaylı bilgilerden hala makul görüşler geliştirebiliriz. </a:t>
            </a:r>
            <a:endParaRPr/>
          </a:p>
          <a:p>
            <a:pPr indent="-228600" lvl="0" marL="228600" rtl="0" algn="just">
              <a:lnSpc>
                <a:spcPct val="90000"/>
              </a:lnSpc>
              <a:spcBef>
                <a:spcPts val="1000"/>
              </a:spcBef>
              <a:spcAft>
                <a:spcPts val="0"/>
              </a:spcAft>
              <a:buClr>
                <a:schemeClr val="dk1"/>
              </a:buClr>
              <a:buSzPct val="100000"/>
              <a:buChar char="•"/>
            </a:pPr>
            <a:r>
              <a:rPr lang="en-US"/>
              <a:t>Amaç dolaylı değişkenlere dayalı </a:t>
            </a:r>
            <a:r>
              <a:rPr b="1" lang="en-US"/>
              <a:t>zaman serisi tahminleri </a:t>
            </a:r>
            <a:r>
              <a:rPr lang="en-US"/>
              <a:t>yapmaktır. </a:t>
            </a:r>
            <a:endParaRPr/>
          </a:p>
          <a:p>
            <a:pPr indent="-228600" lvl="0" marL="228600" rtl="0" algn="just">
              <a:lnSpc>
                <a:spcPct val="90000"/>
              </a:lnSpc>
              <a:spcBef>
                <a:spcPts val="1000"/>
              </a:spcBef>
              <a:spcAft>
                <a:spcPts val="0"/>
              </a:spcAft>
              <a:buClr>
                <a:schemeClr val="dk1"/>
              </a:buClr>
              <a:buSzPct val="100000"/>
              <a:buChar char="•"/>
            </a:pPr>
            <a:r>
              <a:rPr lang="en-US"/>
              <a:t>Bu tür problemler, </a:t>
            </a:r>
            <a:r>
              <a:rPr lang="en-US">
                <a:solidFill>
                  <a:srgbClr val="0070C0"/>
                </a:solidFill>
              </a:rPr>
              <a:t>finans, doğal dil işleme, biyoinformatik ve finans </a:t>
            </a:r>
            <a:r>
              <a:rPr lang="en-US"/>
              <a:t>dahil olmak üzere etkileyici bir dizi uygulamaya uygulanmıştır. Makine öğrenmesinin görevi, mevcut verilerden çeşitli olasılıklardan oluşan güvenilir bir model ortaya çıkarmaktır: X durumunu Y durumunun izlemesi ne kadar olasıdır, temel durum X ise A gözleminin yapılma olasılığı ne kadardır vb.</a:t>
            </a:r>
            <a:endParaRPr/>
          </a:p>
        </p:txBody>
      </p:sp>
      <p:sp>
        <p:nvSpPr>
          <p:cNvPr id="417" name="Google Shape;417;p32"/>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Gizli Markov Modelleri (Hidden Markov Models)</a:t>
            </a:r>
            <a:endParaRPr sz="2800">
              <a:solidFill>
                <a:srgbClr val="3F3F3F"/>
              </a:solidFill>
              <a:latin typeface="Century Gothic"/>
              <a:ea typeface="Century Gothic"/>
              <a:cs typeface="Century Gothic"/>
              <a:sym typeface="Century Gothic"/>
            </a:endParaRPr>
          </a:p>
        </p:txBody>
      </p:sp>
      <p:sp>
        <p:nvSpPr>
          <p:cNvPr id="418" name="Google Shape;41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419" name="Google Shape;41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solidFill>
      </p:bgPr>
    </p:bg>
    <p:spTree>
      <p:nvGrpSpPr>
        <p:cNvPr id="424" name="Shape 424"/>
        <p:cNvGrpSpPr/>
        <p:nvPr/>
      </p:nvGrpSpPr>
      <p:grpSpPr>
        <a:xfrm>
          <a:off x="0" y="0"/>
          <a:ext cx="0" cy="0"/>
          <a:chOff x="0" y="0"/>
          <a:chExt cx="0" cy="0"/>
        </a:xfrm>
      </p:grpSpPr>
      <p:sp>
        <p:nvSpPr>
          <p:cNvPr id="425" name="Google Shape;425;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just">
              <a:lnSpc>
                <a:spcPct val="90000"/>
              </a:lnSpc>
              <a:spcBef>
                <a:spcPts val="0"/>
              </a:spcBef>
              <a:spcAft>
                <a:spcPts val="0"/>
              </a:spcAft>
              <a:buClr>
                <a:schemeClr val="dk1"/>
              </a:buClr>
              <a:buSzPts val="2800"/>
              <a:buFont typeface="Century Gothic"/>
              <a:buAutoNum type="arabicPeriod"/>
            </a:pPr>
            <a:r>
              <a:rPr lang="en-US"/>
              <a:t>Pasta örneğinde, örnek uzayının herhangi bir alt kümesinin farklı bir sınıflandırıcıyı temsil edebilmesi koşuluyla, tüm sınıflandırıcıların uzayının boyutu 2</a:t>
            </a:r>
            <a:r>
              <a:rPr baseline="30000" lang="en-US"/>
              <a:t>108</a:t>
            </a:r>
            <a:r>
              <a:rPr lang="en-US"/>
              <a:t>'dir. Yalnızca öznitelik-değer çiftlerinin bağlaçları biçiminde sınıflandırıcılara izin verirsek, arama uzayı ne kadar küçülür? </a:t>
            </a:r>
            <a:endParaRPr/>
          </a:p>
          <a:p>
            <a:pPr indent="-514350" lvl="0" marL="514350" rtl="0" algn="just">
              <a:lnSpc>
                <a:spcPct val="90000"/>
              </a:lnSpc>
              <a:spcBef>
                <a:spcPts val="1000"/>
              </a:spcBef>
              <a:spcAft>
                <a:spcPts val="0"/>
              </a:spcAft>
              <a:buClr>
                <a:schemeClr val="dk1"/>
              </a:buClr>
              <a:buSzPts val="2800"/>
              <a:buFont typeface="Century Gothic"/>
              <a:buAutoNum type="arabicPeriod"/>
            </a:pPr>
            <a:r>
              <a:rPr lang="en-US"/>
              <a:t>Sizce pasta verisinde ne tür bir gürültü olabilir? Bu gürültünün kaynağı ne olabilir? Başka hangi sorunlar bu tür eğitim setlerini mükemmel olmaktan çıkarabilir?</a:t>
            </a:r>
            <a:endParaRPr/>
          </a:p>
        </p:txBody>
      </p:sp>
      <p:sp>
        <p:nvSpPr>
          <p:cNvPr id="426" name="Google Shape;426;p33"/>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Sorular</a:t>
            </a:r>
            <a:endParaRPr sz="2800">
              <a:solidFill>
                <a:srgbClr val="3F3F3F"/>
              </a:solidFill>
              <a:latin typeface="Century Gothic"/>
              <a:ea typeface="Century Gothic"/>
              <a:cs typeface="Century Gothic"/>
              <a:sym typeface="Century Gothic"/>
            </a:endParaRPr>
          </a:p>
        </p:txBody>
      </p:sp>
      <p:sp>
        <p:nvSpPr>
          <p:cNvPr id="427" name="Google Shape;42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428" name="Google Shape;42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solidFill>
      </p:bgPr>
    </p:bg>
    <p:spTree>
      <p:nvGrpSpPr>
        <p:cNvPr id="433" name="Shape 433"/>
        <p:cNvGrpSpPr/>
        <p:nvPr/>
      </p:nvGrpSpPr>
      <p:grpSpPr>
        <a:xfrm>
          <a:off x="0" y="0"/>
          <a:ext cx="0" cy="0"/>
          <a:chOff x="0" y="0"/>
          <a:chExt cx="0" cy="0"/>
        </a:xfrm>
      </p:grpSpPr>
      <p:sp>
        <p:nvSpPr>
          <p:cNvPr id="434" name="Google Shape;434;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just">
              <a:lnSpc>
                <a:spcPct val="90000"/>
              </a:lnSpc>
              <a:spcBef>
                <a:spcPts val="0"/>
              </a:spcBef>
              <a:spcAft>
                <a:spcPts val="0"/>
              </a:spcAft>
              <a:buClr>
                <a:schemeClr val="dk1"/>
              </a:buClr>
              <a:buSzPts val="2800"/>
              <a:buFont typeface="Century Gothic"/>
              <a:buAutoNum type="arabicPeriod" startAt="3"/>
            </a:pPr>
            <a:r>
              <a:rPr lang="en-US"/>
              <a:t>Bazı sınıflandırıcılar, açıklamalar açısından fazla bir şey sunmayan kara kutular gibi davranırlar. Kara kutu sınıflandırıcılarının pratik olmadığı alan örnekleri önerin ve bu sınırlamanın önemli olmadığı alanlar önerin.</a:t>
            </a:r>
            <a:endParaRPr/>
          </a:p>
          <a:p>
            <a:pPr indent="-514350" lvl="0" marL="514350" rtl="0" algn="just">
              <a:lnSpc>
                <a:spcPct val="90000"/>
              </a:lnSpc>
              <a:spcBef>
                <a:spcPts val="1000"/>
              </a:spcBef>
              <a:spcAft>
                <a:spcPts val="0"/>
              </a:spcAft>
              <a:buClr>
                <a:schemeClr val="dk1"/>
              </a:buClr>
              <a:buSzPts val="2800"/>
              <a:buFont typeface="Century Gothic"/>
              <a:buAutoNum type="arabicPeriod" startAt="3"/>
            </a:pPr>
            <a:r>
              <a:rPr lang="en-US"/>
              <a:t>Verilerle ilgili problemler bağlamında, bunlardan hangileri gerçekten ciddi ve hangileri tolere edilebilir? </a:t>
            </a:r>
            <a:endParaRPr/>
          </a:p>
          <a:p>
            <a:pPr indent="-514350" lvl="0" marL="514350" rtl="0" algn="just">
              <a:lnSpc>
                <a:spcPct val="90000"/>
              </a:lnSpc>
              <a:spcBef>
                <a:spcPts val="1000"/>
              </a:spcBef>
              <a:spcAft>
                <a:spcPts val="0"/>
              </a:spcAft>
              <a:buClr>
                <a:schemeClr val="dk1"/>
              </a:buClr>
              <a:buSzPts val="2800"/>
              <a:buFont typeface="Century Gothic"/>
              <a:buAutoNum type="arabicPeriod" startAt="3"/>
            </a:pPr>
            <a:r>
              <a:rPr lang="en-US"/>
              <a:t>Gereksiz nitelikler ile alakasız nitelikler arasındaki fark nedir? </a:t>
            </a:r>
            <a:endParaRPr/>
          </a:p>
        </p:txBody>
      </p:sp>
      <p:sp>
        <p:nvSpPr>
          <p:cNvPr id="435" name="Google Shape;435;p34"/>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Sorular</a:t>
            </a:r>
            <a:endParaRPr sz="2800">
              <a:solidFill>
                <a:srgbClr val="3F3F3F"/>
              </a:solidFill>
              <a:latin typeface="Century Gothic"/>
              <a:ea typeface="Century Gothic"/>
              <a:cs typeface="Century Gothic"/>
              <a:sym typeface="Century Gothic"/>
            </a:endParaRPr>
          </a:p>
        </p:txBody>
      </p:sp>
      <p:sp>
        <p:nvSpPr>
          <p:cNvPr id="436" name="Google Shape;43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437" name="Google Shape;43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solidFill>
      </p:bgPr>
    </p:bg>
    <p:spTree>
      <p:nvGrpSpPr>
        <p:cNvPr id="442" name="Shape 442"/>
        <p:cNvGrpSpPr/>
        <p:nvPr/>
      </p:nvGrpSpPr>
      <p:grpSpPr>
        <a:xfrm>
          <a:off x="0" y="0"/>
          <a:ext cx="0" cy="0"/>
          <a:chOff x="0" y="0"/>
          <a:chExt cx="0" cy="0"/>
        </a:xfrm>
      </p:grpSpPr>
      <p:sp>
        <p:nvSpPr>
          <p:cNvPr id="443" name="Google Shape;443;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514350" lvl="0" marL="514350" rtl="0" algn="just">
              <a:lnSpc>
                <a:spcPct val="90000"/>
              </a:lnSpc>
              <a:spcBef>
                <a:spcPts val="0"/>
              </a:spcBef>
              <a:spcAft>
                <a:spcPts val="0"/>
              </a:spcAft>
              <a:buClr>
                <a:schemeClr val="dk1"/>
              </a:buClr>
              <a:buSzPct val="100000"/>
              <a:buFont typeface="Century Gothic"/>
              <a:buAutoNum type="arabicPeriod" startAt="6"/>
            </a:pPr>
            <a:r>
              <a:rPr lang="en-US"/>
              <a:t>Tanımlaması zor olduğunu düşündüğünüz bir konu düşünün – örneğin, karmaşık bir biyolojik nesnenin (meşe ağacı, devekuşu vb.) veya bir müzik türünün (rock, folk, caz vb.) tanınması. Potansiyel eğitim örneklerini tanımlamak için nitelikler listesi önerin. Bu niteliklerin değerlerini elde etmek kolay olacak mı? Bu bölümde tartışılan problemlerden hangisinin öğrenme sürecini zorlaştırmasını bekliyorsunuz? </a:t>
            </a:r>
            <a:endParaRPr/>
          </a:p>
          <a:p>
            <a:pPr indent="-514350" lvl="0" marL="514350" rtl="0" algn="just">
              <a:lnSpc>
                <a:spcPct val="90000"/>
              </a:lnSpc>
              <a:spcBef>
                <a:spcPts val="1000"/>
              </a:spcBef>
              <a:spcAft>
                <a:spcPts val="0"/>
              </a:spcAft>
              <a:buClr>
                <a:schemeClr val="dk1"/>
              </a:buClr>
              <a:buSzPct val="100000"/>
              <a:buFont typeface="Century Gothic"/>
              <a:buAutoNum type="arabicPeriod" startAt="6"/>
            </a:pPr>
            <a:r>
              <a:rPr lang="en-US"/>
              <a:t>Makine öğrenmesi araştırmasının bir kolu, sınıflarla etiketlenmemiş örneklerden öğrenmeye odaklanır. Sizce bu tür programların pratik faydaları neler olabilir?</a:t>
            </a:r>
            <a:endParaRPr/>
          </a:p>
          <a:p>
            <a:pPr indent="-514350" lvl="0" marL="514350" rtl="0" algn="just">
              <a:lnSpc>
                <a:spcPct val="90000"/>
              </a:lnSpc>
              <a:spcBef>
                <a:spcPts val="1000"/>
              </a:spcBef>
              <a:spcAft>
                <a:spcPts val="0"/>
              </a:spcAft>
              <a:buClr>
                <a:schemeClr val="dk1"/>
              </a:buClr>
              <a:buSzPct val="100000"/>
              <a:buFont typeface="Century Gothic"/>
              <a:buAutoNum type="arabicPeriod" startAt="6"/>
            </a:pPr>
            <a:r>
              <a:rPr lang="en-US"/>
              <a:t>Oyun oynarken pekiştirmeli öğrenmenin başarıları etkileyicidir, ancak belki de gerçek dünyada, örneğin endüstride veya ekonomide çok yararlı değildir. Bu tekniklerden faydalanabilecek daha pratik bir uygulama alanı düşünebiliyor musunuz?</a:t>
            </a:r>
            <a:endParaRPr/>
          </a:p>
        </p:txBody>
      </p:sp>
      <p:sp>
        <p:nvSpPr>
          <p:cNvPr id="444" name="Google Shape;444;p35"/>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Sorular</a:t>
            </a:r>
            <a:endParaRPr sz="2800">
              <a:solidFill>
                <a:srgbClr val="3F3F3F"/>
              </a:solidFill>
              <a:latin typeface="Century Gothic"/>
              <a:ea typeface="Century Gothic"/>
              <a:cs typeface="Century Gothic"/>
              <a:sym typeface="Century Gothic"/>
            </a:endParaRPr>
          </a:p>
        </p:txBody>
      </p:sp>
      <p:sp>
        <p:nvSpPr>
          <p:cNvPr id="445" name="Google Shape;44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446" name="Google Shape;44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solidFill>
      </p:bgPr>
    </p:bg>
    <p:spTree>
      <p:nvGrpSpPr>
        <p:cNvPr id="451" name="Shape 451"/>
        <p:cNvGrpSpPr/>
        <p:nvPr/>
      </p:nvGrpSpPr>
      <p:grpSpPr>
        <a:xfrm>
          <a:off x="0" y="0"/>
          <a:ext cx="0" cy="0"/>
          <a:chOff x="0" y="0"/>
          <a:chExt cx="0" cy="0"/>
        </a:xfrm>
      </p:grpSpPr>
      <p:sp>
        <p:nvSpPr>
          <p:cNvPr id="452" name="Google Shape;452;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"Johnny'nin sevdiği pastalar" tanımını aramayı gerçekleştirecek bir program yazın. Kendi genelleme ve uzmanlaşma operatörlerinizi tanımlayın. Değerlendirme işlevi, eğitim örneklerinde gözlemlenen hata oranına bağlı olacaktır.</a:t>
            </a:r>
            <a:endParaRPr/>
          </a:p>
        </p:txBody>
      </p:sp>
      <p:sp>
        <p:nvSpPr>
          <p:cNvPr id="453" name="Google Shape;453;p36"/>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Bilgisayar Ödevi</a:t>
            </a:r>
            <a:endParaRPr sz="2800">
              <a:solidFill>
                <a:srgbClr val="3F3F3F"/>
              </a:solidFill>
              <a:latin typeface="Century Gothic"/>
              <a:ea typeface="Century Gothic"/>
              <a:cs typeface="Century Gothic"/>
              <a:sym typeface="Century Gothic"/>
            </a:endParaRPr>
          </a:p>
        </p:txBody>
      </p:sp>
      <p:sp>
        <p:nvSpPr>
          <p:cNvPr id="454" name="Google Shape;45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455" name="Google Shape;45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t/>
            </a:r>
            <a:endParaRPr/>
          </a:p>
        </p:txBody>
      </p:sp>
      <p:sp>
        <p:nvSpPr>
          <p:cNvPr id="461" name="Google Shape;461;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Ders Sonu.</a:t>
            </a:r>
            <a:endParaRPr/>
          </a:p>
        </p:txBody>
      </p:sp>
      <p:sp>
        <p:nvSpPr>
          <p:cNvPr id="462" name="Google Shape;46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463" name="Google Shape;46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idx="1" type="body"/>
          </p:nvPr>
        </p:nvSpPr>
        <p:spPr>
          <a:xfrm>
            <a:off x="350228" y="1298495"/>
            <a:ext cx="5668108" cy="45597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Veri tablosu:</a:t>
            </a:r>
            <a:endParaRPr/>
          </a:p>
        </p:txBody>
      </p:sp>
      <p:cxnSp>
        <p:nvCxnSpPr>
          <p:cNvPr id="125" name="Google Shape;125;p4"/>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26" name="Google Shape;126;p4"/>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Sınıflandırma Problemi</a:t>
            </a:r>
            <a:br>
              <a:rPr lang="en-US" sz="2800">
                <a:solidFill>
                  <a:srgbClr val="3F3F3F"/>
                </a:solidFill>
                <a:latin typeface="Century Gothic"/>
                <a:ea typeface="Century Gothic"/>
                <a:cs typeface="Century Gothic"/>
                <a:sym typeface="Century Gothic"/>
              </a:rPr>
            </a:br>
            <a:endParaRPr sz="2800">
              <a:solidFill>
                <a:srgbClr val="3F3F3F"/>
              </a:solidFill>
              <a:latin typeface="Century Gothic"/>
              <a:ea typeface="Century Gothic"/>
              <a:cs typeface="Century Gothic"/>
              <a:sym typeface="Century Gothic"/>
            </a:endParaRPr>
          </a:p>
        </p:txBody>
      </p:sp>
      <p:cxnSp>
        <p:nvCxnSpPr>
          <p:cNvPr id="127" name="Google Shape;127;p4"/>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pic>
        <p:nvPicPr>
          <p:cNvPr id="128" name="Google Shape;128;p4"/>
          <p:cNvPicPr preferRelativeResize="0"/>
          <p:nvPr/>
        </p:nvPicPr>
        <p:blipFill rotWithShape="1">
          <a:blip r:embed="rId3">
            <a:alphaModFix/>
          </a:blip>
          <a:srcRect b="0" l="0" r="0" t="0"/>
          <a:stretch/>
        </p:blipFill>
        <p:spPr>
          <a:xfrm>
            <a:off x="6680485" y="1339964"/>
            <a:ext cx="4198694" cy="4425848"/>
          </a:xfrm>
          <a:prstGeom prst="rect">
            <a:avLst/>
          </a:prstGeom>
          <a:noFill/>
          <a:ln>
            <a:noFill/>
          </a:ln>
        </p:spPr>
      </p:pic>
      <p:pic>
        <p:nvPicPr>
          <p:cNvPr id="129" name="Google Shape;129;p4"/>
          <p:cNvPicPr preferRelativeResize="0"/>
          <p:nvPr/>
        </p:nvPicPr>
        <p:blipFill rotWithShape="1">
          <a:blip r:embed="rId4">
            <a:alphaModFix/>
          </a:blip>
          <a:srcRect b="0" l="0" r="0" t="0"/>
          <a:stretch/>
        </p:blipFill>
        <p:spPr>
          <a:xfrm>
            <a:off x="216266" y="1957022"/>
            <a:ext cx="6377131" cy="3344740"/>
          </a:xfrm>
          <a:prstGeom prst="rect">
            <a:avLst/>
          </a:prstGeom>
          <a:noFill/>
          <a:ln>
            <a:noFill/>
          </a:ln>
        </p:spPr>
      </p:pic>
      <p:sp>
        <p:nvSpPr>
          <p:cNvPr id="130" name="Google Shape;1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131" name="Google Shape;1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idx="1" type="body"/>
          </p:nvPr>
        </p:nvSpPr>
        <p:spPr>
          <a:xfrm>
            <a:off x="684336" y="5948446"/>
            <a:ext cx="10253295" cy="479181"/>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0000"/>
              </a:lnSpc>
              <a:spcBef>
                <a:spcPts val="0"/>
              </a:spcBef>
              <a:spcAft>
                <a:spcPts val="0"/>
              </a:spcAft>
              <a:buClr>
                <a:srgbClr val="C00000"/>
              </a:buClr>
              <a:buSzPct val="100000"/>
              <a:buNone/>
            </a:pPr>
            <a:r>
              <a:rPr b="1" i="0" lang="en-US" sz="1600">
                <a:solidFill>
                  <a:srgbClr val="C00000"/>
                </a:solidFill>
                <a:latin typeface="Courier"/>
                <a:ea typeface="Courier"/>
                <a:cs typeface="Courier"/>
                <a:sym typeface="Courier"/>
              </a:rPr>
              <a:t>[ (shape=circle) AND (filling-shade=dark) ] OR [ NOT(shape=circle) AND (crust-shade=dark) ]</a:t>
            </a:r>
            <a:r>
              <a:rPr b="1" lang="en-US" sz="2400">
                <a:solidFill>
                  <a:srgbClr val="C00000"/>
                </a:solidFill>
              </a:rPr>
              <a:t> </a:t>
            </a:r>
            <a:endParaRPr/>
          </a:p>
        </p:txBody>
      </p:sp>
      <p:cxnSp>
        <p:nvCxnSpPr>
          <p:cNvPr id="138" name="Google Shape;138;p5"/>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39" name="Google Shape;139;p5"/>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Sınıflandırma Problemi</a:t>
            </a:r>
            <a:br>
              <a:rPr lang="en-US" sz="2800">
                <a:solidFill>
                  <a:srgbClr val="3F3F3F"/>
                </a:solidFill>
                <a:latin typeface="Century Gothic"/>
                <a:ea typeface="Century Gothic"/>
                <a:cs typeface="Century Gothic"/>
                <a:sym typeface="Century Gothic"/>
              </a:rPr>
            </a:br>
            <a:endParaRPr sz="2800">
              <a:solidFill>
                <a:srgbClr val="3F3F3F"/>
              </a:solidFill>
              <a:latin typeface="Century Gothic"/>
              <a:ea typeface="Century Gothic"/>
              <a:cs typeface="Century Gothic"/>
              <a:sym typeface="Century Gothic"/>
            </a:endParaRPr>
          </a:p>
        </p:txBody>
      </p:sp>
      <p:cxnSp>
        <p:nvCxnSpPr>
          <p:cNvPr id="140" name="Google Shape;140;p5"/>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pic>
        <p:nvPicPr>
          <p:cNvPr id="141" name="Google Shape;141;p5"/>
          <p:cNvPicPr preferRelativeResize="0"/>
          <p:nvPr/>
        </p:nvPicPr>
        <p:blipFill rotWithShape="1">
          <a:blip r:embed="rId3">
            <a:alphaModFix/>
          </a:blip>
          <a:srcRect b="0" l="0" r="0" t="0"/>
          <a:stretch/>
        </p:blipFill>
        <p:spPr>
          <a:xfrm>
            <a:off x="6680485" y="1339964"/>
            <a:ext cx="4198694" cy="4425848"/>
          </a:xfrm>
          <a:prstGeom prst="rect">
            <a:avLst/>
          </a:prstGeom>
          <a:noFill/>
          <a:ln>
            <a:noFill/>
          </a:ln>
        </p:spPr>
      </p:pic>
      <p:pic>
        <p:nvPicPr>
          <p:cNvPr id="142" name="Google Shape;142;p5"/>
          <p:cNvPicPr preferRelativeResize="0"/>
          <p:nvPr/>
        </p:nvPicPr>
        <p:blipFill rotWithShape="1">
          <a:blip r:embed="rId4">
            <a:alphaModFix/>
          </a:blip>
          <a:srcRect b="0" l="0" r="0" t="0"/>
          <a:stretch/>
        </p:blipFill>
        <p:spPr>
          <a:xfrm>
            <a:off x="216266" y="1957022"/>
            <a:ext cx="6377131" cy="3344740"/>
          </a:xfrm>
          <a:prstGeom prst="rect">
            <a:avLst/>
          </a:prstGeom>
          <a:noFill/>
          <a:ln>
            <a:noFill/>
          </a:ln>
        </p:spPr>
      </p:pic>
      <p:sp>
        <p:nvSpPr>
          <p:cNvPr id="143" name="Google Shape;14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144" name="Google Shape;14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idx="1" type="body"/>
          </p:nvPr>
        </p:nvSpPr>
        <p:spPr>
          <a:xfrm>
            <a:off x="838200" y="1825625"/>
            <a:ext cx="10521461"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Amacımız sınıflandırıcıyı kaba kuvvet (brute force) yaklaşımı ile bulmak </a:t>
            </a:r>
            <a:r>
              <a:rPr lang="en-US" u="sng"/>
              <a:t>değildir</a:t>
            </a:r>
            <a:r>
              <a:rPr lang="en-US"/>
              <a:t>.</a:t>
            </a:r>
            <a:endParaRPr/>
          </a:p>
          <a:p>
            <a:pPr indent="-228600" lvl="0" marL="228600" rtl="0" algn="just">
              <a:lnSpc>
                <a:spcPct val="90000"/>
              </a:lnSpc>
              <a:spcBef>
                <a:spcPts val="1000"/>
              </a:spcBef>
              <a:spcAft>
                <a:spcPts val="0"/>
              </a:spcAft>
              <a:buClr>
                <a:schemeClr val="dk1"/>
              </a:buClr>
              <a:buSzPts val="2800"/>
              <a:buChar char="•"/>
            </a:pPr>
            <a:r>
              <a:rPr lang="en-US"/>
              <a:t>3 × 2 × 3 × 2 × 3 = 108 farklı örnek</a:t>
            </a:r>
            <a:endParaRPr/>
          </a:p>
          <a:p>
            <a:pPr indent="-228600" lvl="0" marL="228600" rtl="0" algn="just">
              <a:lnSpc>
                <a:spcPct val="90000"/>
              </a:lnSpc>
              <a:spcBef>
                <a:spcPts val="1000"/>
              </a:spcBef>
              <a:spcAft>
                <a:spcPts val="0"/>
              </a:spcAft>
              <a:buClr>
                <a:schemeClr val="dk1"/>
              </a:buClr>
              <a:buSzPts val="2800"/>
              <a:buChar char="•"/>
            </a:pPr>
            <a:r>
              <a:rPr lang="en-US"/>
              <a:t>Bu örneklerle oluşturulabilecek 2</a:t>
            </a:r>
            <a:r>
              <a:rPr baseline="30000" lang="en-US"/>
              <a:t>108</a:t>
            </a:r>
            <a:r>
              <a:rPr lang="en-US"/>
              <a:t> farklı alt küme vardır!</a:t>
            </a:r>
            <a:endParaRPr/>
          </a:p>
        </p:txBody>
      </p:sp>
      <p:cxnSp>
        <p:nvCxnSpPr>
          <p:cNvPr id="151" name="Google Shape;151;p6"/>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52" name="Google Shape;152;p6"/>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Sınıflandırma Problemi</a:t>
            </a:r>
            <a:br>
              <a:rPr lang="en-US" sz="2800">
                <a:solidFill>
                  <a:srgbClr val="3F3F3F"/>
                </a:solidFill>
                <a:latin typeface="Century Gothic"/>
                <a:ea typeface="Century Gothic"/>
                <a:cs typeface="Century Gothic"/>
                <a:sym typeface="Century Gothic"/>
              </a:rPr>
            </a:br>
            <a:endParaRPr sz="2800">
              <a:solidFill>
                <a:srgbClr val="3F3F3F"/>
              </a:solidFill>
              <a:latin typeface="Century Gothic"/>
              <a:ea typeface="Century Gothic"/>
              <a:cs typeface="Century Gothic"/>
              <a:sym typeface="Century Gothic"/>
            </a:endParaRPr>
          </a:p>
        </p:txBody>
      </p:sp>
      <p:cxnSp>
        <p:nvCxnSpPr>
          <p:cNvPr id="153" name="Google Shape;153;p6"/>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154" name="Google Shape;15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155" name="Google Shape;15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txBox="1"/>
          <p:nvPr>
            <p:ph idx="1" type="body"/>
          </p:nvPr>
        </p:nvSpPr>
        <p:spPr>
          <a:xfrm>
            <a:off x="838200" y="1825625"/>
            <a:ext cx="10521461"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Şimdiye kadar, eğitim örneklerinin bilinen sınıfları ile sınıflandırıcı tarafından önerilen sınıfları karşılaştırarak hata oranını ölçtük.</a:t>
            </a:r>
            <a:endParaRPr/>
          </a:p>
          <a:p>
            <a:pPr indent="-228600" lvl="0" marL="228600" rtl="0" algn="just">
              <a:lnSpc>
                <a:spcPct val="90000"/>
              </a:lnSpc>
              <a:spcBef>
                <a:spcPts val="1000"/>
              </a:spcBef>
              <a:spcAft>
                <a:spcPts val="0"/>
              </a:spcAft>
              <a:buClr>
                <a:schemeClr val="dk1"/>
              </a:buClr>
              <a:buSzPts val="2400"/>
              <a:buChar char="•"/>
            </a:pPr>
            <a:r>
              <a:rPr lang="en-US" sz="2400"/>
              <a:t>Pratik olarak konuşursak, amacımız sınıflarını zaten bildiğimiz nesneleri yeniden sınıflandırmak değildir.</a:t>
            </a:r>
            <a:endParaRPr/>
          </a:p>
          <a:p>
            <a:pPr indent="-228600" lvl="0" marL="228600" rtl="0" algn="just">
              <a:lnSpc>
                <a:spcPct val="90000"/>
              </a:lnSpc>
              <a:spcBef>
                <a:spcPts val="1000"/>
              </a:spcBef>
              <a:spcAft>
                <a:spcPts val="0"/>
              </a:spcAft>
              <a:buClr>
                <a:schemeClr val="dk1"/>
              </a:buClr>
              <a:buSzPts val="2400"/>
              <a:buChar char="•"/>
            </a:pPr>
            <a:r>
              <a:rPr b="1" lang="en-US" sz="2400"/>
              <a:t>Nihai amacımız hangi sınıfa ait olduğunu bilmediğimiz gelecekteki örnekleri etiketlemektir.</a:t>
            </a:r>
            <a:endParaRPr/>
          </a:p>
          <a:p>
            <a:pPr indent="-228600" lvl="0" marL="228600" rtl="0" algn="just">
              <a:lnSpc>
                <a:spcPct val="90000"/>
              </a:lnSpc>
              <a:spcBef>
                <a:spcPts val="1000"/>
              </a:spcBef>
              <a:spcAft>
                <a:spcPts val="0"/>
              </a:spcAft>
              <a:buClr>
                <a:schemeClr val="dk1"/>
              </a:buClr>
              <a:buSzPts val="2400"/>
              <a:buChar char="•"/>
            </a:pPr>
            <a:r>
              <a:rPr lang="en-US" sz="2400"/>
              <a:t>Bu sebeple verilerin bir kısmını eğitim, bir kısmını test olarak iki gruba ayırırız.</a:t>
            </a:r>
            <a:endParaRPr/>
          </a:p>
          <a:p>
            <a:pPr indent="-76200" lvl="0" marL="228600" rtl="0" algn="just">
              <a:lnSpc>
                <a:spcPct val="90000"/>
              </a:lnSpc>
              <a:spcBef>
                <a:spcPts val="1000"/>
              </a:spcBef>
              <a:spcAft>
                <a:spcPts val="0"/>
              </a:spcAft>
              <a:buClr>
                <a:schemeClr val="dk1"/>
              </a:buClr>
              <a:buSzPts val="2400"/>
              <a:buNone/>
            </a:pPr>
            <a:r>
              <a:t/>
            </a:r>
            <a:endParaRPr b="1" sz="2400"/>
          </a:p>
          <a:p>
            <a:pPr indent="-228600" lvl="0" marL="228600" rtl="0" algn="just">
              <a:lnSpc>
                <a:spcPct val="90000"/>
              </a:lnSpc>
              <a:spcBef>
                <a:spcPts val="1000"/>
              </a:spcBef>
              <a:spcAft>
                <a:spcPts val="0"/>
              </a:spcAft>
              <a:buClr>
                <a:schemeClr val="dk1"/>
              </a:buClr>
              <a:buSzPts val="2400"/>
              <a:buChar char="•"/>
            </a:pPr>
            <a:r>
              <a:rPr b="1" lang="en-US" sz="2400"/>
              <a:t>Problem</a:t>
            </a:r>
            <a:r>
              <a:rPr lang="en-US" sz="2400"/>
              <a:t>: Verileri bu şekilde bölmenin dezavantajları neler olabilir?</a:t>
            </a:r>
            <a:endParaRPr/>
          </a:p>
        </p:txBody>
      </p:sp>
      <p:cxnSp>
        <p:nvCxnSpPr>
          <p:cNvPr id="162" name="Google Shape;162;p7"/>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63" name="Google Shape;163;p7"/>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Sınıflandırma Problemi</a:t>
            </a:r>
            <a:br>
              <a:rPr lang="en-US" sz="2800">
                <a:solidFill>
                  <a:srgbClr val="3F3F3F"/>
                </a:solidFill>
                <a:latin typeface="Century Gothic"/>
                <a:ea typeface="Century Gothic"/>
                <a:cs typeface="Century Gothic"/>
                <a:sym typeface="Century Gothic"/>
              </a:rPr>
            </a:br>
            <a:endParaRPr sz="2800">
              <a:solidFill>
                <a:srgbClr val="3F3F3F"/>
              </a:solidFill>
              <a:latin typeface="Century Gothic"/>
              <a:ea typeface="Century Gothic"/>
              <a:cs typeface="Century Gothic"/>
              <a:sym typeface="Century Gothic"/>
            </a:endParaRPr>
          </a:p>
        </p:txBody>
      </p:sp>
      <p:cxnSp>
        <p:nvCxnSpPr>
          <p:cNvPr id="164" name="Google Shape;164;p7"/>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165" name="Google Shape;16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166" name="Google Shape;16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“Pasta” örneğinde 12 eğitim verisi bulunmaktaydı ve kalan 96 örneğin sınıfları bilinmiyordu.</a:t>
            </a:r>
            <a:endParaRPr/>
          </a:p>
          <a:p>
            <a:pPr indent="-228600" lvl="0" marL="228600" rtl="0" algn="just">
              <a:lnSpc>
                <a:spcPct val="90000"/>
              </a:lnSpc>
              <a:spcBef>
                <a:spcPts val="1000"/>
              </a:spcBef>
              <a:spcAft>
                <a:spcPts val="0"/>
              </a:spcAft>
              <a:buClr>
                <a:schemeClr val="dk1"/>
              </a:buClr>
              <a:buSzPts val="2800"/>
              <a:buChar char="•"/>
            </a:pPr>
            <a:r>
              <a:rPr lang="en-US"/>
              <a:t>Mantıksal ifade olarak yazdığımız sınıflandırıcı, görünen örnekleri doğru şekilde ayırt etse de </a:t>
            </a:r>
            <a:r>
              <a:rPr b="1" lang="en-US"/>
              <a:t>bilinmeyen örnekler üzerinde </a:t>
            </a:r>
            <a:r>
              <a:rPr lang="en-US"/>
              <a:t>farklı işleyebilir.</a:t>
            </a:r>
            <a:endParaRPr/>
          </a:p>
          <a:p>
            <a:pPr indent="-228600" lvl="0" marL="228600" rtl="0" algn="just">
              <a:lnSpc>
                <a:spcPct val="90000"/>
              </a:lnSpc>
              <a:spcBef>
                <a:spcPts val="1000"/>
              </a:spcBef>
              <a:spcAft>
                <a:spcPts val="0"/>
              </a:spcAft>
              <a:buClr>
                <a:schemeClr val="dk1"/>
              </a:buClr>
              <a:buSzPts val="2800"/>
              <a:buChar char="•"/>
            </a:pPr>
            <a:r>
              <a:rPr lang="en-US"/>
              <a:t>Johnny belki de çok daha kompleks pasta zevkine sahiptir.</a:t>
            </a:r>
            <a:endParaRPr/>
          </a:p>
          <a:p>
            <a:pPr indent="-228600" lvl="0" marL="228600" rtl="0" algn="just">
              <a:lnSpc>
                <a:spcPct val="90000"/>
              </a:lnSpc>
              <a:spcBef>
                <a:spcPts val="1000"/>
              </a:spcBef>
              <a:spcAft>
                <a:spcPts val="0"/>
              </a:spcAft>
              <a:buClr>
                <a:schemeClr val="dk1"/>
              </a:buClr>
              <a:buSzPts val="2800"/>
              <a:buChar char="•"/>
            </a:pPr>
            <a:r>
              <a:rPr lang="en-US"/>
              <a:t>Eldeki sınırlı sayıda örnek kendisine sorularak evet hayır şeklinde veri toplanmış olabilir.</a:t>
            </a:r>
            <a:endParaRPr/>
          </a:p>
        </p:txBody>
      </p:sp>
      <p:cxnSp>
        <p:nvCxnSpPr>
          <p:cNvPr id="173" name="Google Shape;173;p8"/>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74" name="Google Shape;174;p8"/>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Sınıflandırma Problemi</a:t>
            </a:r>
            <a:br>
              <a:rPr lang="en-US" sz="2800">
                <a:solidFill>
                  <a:srgbClr val="3F3F3F"/>
                </a:solidFill>
                <a:latin typeface="Century Gothic"/>
                <a:ea typeface="Century Gothic"/>
                <a:cs typeface="Century Gothic"/>
                <a:sym typeface="Century Gothic"/>
              </a:rPr>
            </a:br>
            <a:endParaRPr sz="2800">
              <a:solidFill>
                <a:srgbClr val="3F3F3F"/>
              </a:solidFill>
              <a:latin typeface="Century Gothic"/>
              <a:ea typeface="Century Gothic"/>
              <a:cs typeface="Century Gothic"/>
              <a:sym typeface="Century Gothic"/>
            </a:endParaRPr>
          </a:p>
        </p:txBody>
      </p:sp>
      <p:cxnSp>
        <p:nvCxnSpPr>
          <p:cNvPr id="175" name="Google Shape;175;p8"/>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176" name="Google Shape;17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177" name="Google Shape;17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solidFill>
      </p:bgPr>
    </p:bg>
    <p:spTree>
      <p:nvGrpSpPr>
        <p:cNvPr id="182" name="Shape 182"/>
        <p:cNvGrpSpPr/>
        <p:nvPr/>
      </p:nvGrpSpPr>
      <p:grpSpPr>
        <a:xfrm>
          <a:off x="0" y="0"/>
          <a:ext cx="0" cy="0"/>
          <a:chOff x="0" y="0"/>
          <a:chExt cx="0" cy="0"/>
        </a:xfrm>
      </p:grpSpPr>
      <p:sp>
        <p:nvSpPr>
          <p:cNvPr id="183" name="Google Shape;18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Öğrenme sırasında görülmeyen örneklerdeki hata oranını nasıl tahmin edebiliriz? </a:t>
            </a:r>
            <a:endParaRPr/>
          </a:p>
          <a:p>
            <a:pPr indent="-228600" lvl="0" marL="228600" rtl="0" algn="just">
              <a:lnSpc>
                <a:spcPct val="90000"/>
              </a:lnSpc>
              <a:spcBef>
                <a:spcPts val="1000"/>
              </a:spcBef>
              <a:spcAft>
                <a:spcPts val="0"/>
              </a:spcAft>
              <a:buClr>
                <a:schemeClr val="dk1"/>
              </a:buClr>
              <a:buSzPts val="2800"/>
              <a:buChar char="•"/>
            </a:pPr>
            <a:r>
              <a:rPr lang="en-US"/>
              <a:t>Rastgele alt örnekleme nedir?</a:t>
            </a:r>
            <a:endParaRPr/>
          </a:p>
          <a:p>
            <a:pPr indent="-228600" lvl="0" marL="228600" rtl="0" algn="just">
              <a:lnSpc>
                <a:spcPct val="90000"/>
              </a:lnSpc>
              <a:spcBef>
                <a:spcPts val="1000"/>
              </a:spcBef>
              <a:spcAft>
                <a:spcPts val="0"/>
              </a:spcAft>
              <a:buClr>
                <a:schemeClr val="dk1"/>
              </a:buClr>
              <a:buSzPts val="2800"/>
              <a:buChar char="•"/>
            </a:pPr>
            <a:r>
              <a:rPr b="1" lang="en-US"/>
              <a:t>Neden test setindeki hata oranı eğitim setindekinden genellikle daha yüksektir?</a:t>
            </a:r>
            <a:endParaRPr/>
          </a:p>
          <a:p>
            <a:pPr indent="-228600" lvl="0" marL="228600" rtl="0" algn="just">
              <a:lnSpc>
                <a:spcPct val="90000"/>
              </a:lnSpc>
              <a:spcBef>
                <a:spcPts val="1000"/>
              </a:spcBef>
              <a:spcAft>
                <a:spcPts val="0"/>
              </a:spcAft>
              <a:buClr>
                <a:schemeClr val="dk1"/>
              </a:buClr>
              <a:buSzPts val="2800"/>
              <a:buChar char="•"/>
            </a:pPr>
            <a:r>
              <a:rPr lang="en-US"/>
              <a:t>Sınıflandırıcının eylemini de açıklamak zorunda olduğu bir etki alanı (domain) ve bunun gereksiz olduğu bir etki alanı örneği verin. </a:t>
            </a:r>
            <a:endParaRPr/>
          </a:p>
          <a:p>
            <a:pPr indent="-228600" lvl="0" marL="228600" rtl="0" algn="just">
              <a:lnSpc>
                <a:spcPct val="90000"/>
              </a:lnSpc>
              <a:spcBef>
                <a:spcPts val="1000"/>
              </a:spcBef>
              <a:spcAft>
                <a:spcPts val="0"/>
              </a:spcAft>
              <a:buClr>
                <a:schemeClr val="dk1"/>
              </a:buClr>
              <a:buSzPts val="2800"/>
              <a:buChar char="•"/>
            </a:pPr>
            <a:r>
              <a:rPr lang="en-US"/>
              <a:t>“Bütün eğitim örneklerini doğru bir şekilde sınıflandıran kombinatoryal sayıda sınıflandırıcı vardır” derken ne demek istiyoruz?</a:t>
            </a:r>
            <a:endParaRPr/>
          </a:p>
        </p:txBody>
      </p:sp>
      <p:cxnSp>
        <p:nvCxnSpPr>
          <p:cNvPr id="184" name="Google Shape;184;p9"/>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85" name="Google Shape;185;p9"/>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Sınıflandırma Problemi</a:t>
            </a:r>
            <a:br>
              <a:rPr lang="en-US" sz="2800">
                <a:solidFill>
                  <a:srgbClr val="3F3F3F"/>
                </a:solidFill>
                <a:latin typeface="Century Gothic"/>
                <a:ea typeface="Century Gothic"/>
                <a:cs typeface="Century Gothic"/>
                <a:sym typeface="Century Gothic"/>
              </a:rPr>
            </a:br>
            <a:endParaRPr sz="2800">
              <a:solidFill>
                <a:srgbClr val="3F3F3F"/>
              </a:solidFill>
              <a:latin typeface="Century Gothic"/>
              <a:ea typeface="Century Gothic"/>
              <a:cs typeface="Century Gothic"/>
              <a:sym typeface="Century Gothic"/>
            </a:endParaRPr>
          </a:p>
        </p:txBody>
      </p:sp>
      <p:cxnSp>
        <p:nvCxnSpPr>
          <p:cNvPr id="186" name="Google Shape;186;p9"/>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187" name="Google Shape;18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Makine Öğrenmesi - SD413</a:t>
            </a:r>
            <a:endParaRPr/>
          </a:p>
        </p:txBody>
      </p:sp>
      <p:sp>
        <p:nvSpPr>
          <p:cNvPr id="188" name="Google Shape;18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73">
      <a:dk1>
        <a:srgbClr val="000000"/>
      </a:dk1>
      <a:lt1>
        <a:srgbClr val="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2022-10-03T07:21:34Z</dcterms:created>
  <dc:creator>Özkan Aslan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