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279" r:id="rId3"/>
    <p:sldId id="257" r:id="rId4"/>
    <p:sldId id="280" r:id="rId5"/>
    <p:sldId id="261" r:id="rId6"/>
    <p:sldId id="263" r:id="rId7"/>
    <p:sldId id="269" r:id="rId8"/>
    <p:sldId id="264" r:id="rId9"/>
    <p:sldId id="272" r:id="rId10"/>
    <p:sldId id="273" r:id="rId11"/>
    <p:sldId id="275" r:id="rId12"/>
    <p:sldId id="274" r:id="rId13"/>
    <p:sldId id="265" r:id="rId14"/>
    <p:sldId id="266" r:id="rId15"/>
    <p:sldId id="278" r:id="rId16"/>
    <p:sldId id="270" r:id="rId17"/>
    <p:sldId id="276" r:id="rId18"/>
    <p:sldId id="268" r:id="rId19"/>
    <p:sldId id="271"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B8FA4A-9C02-42EC-A59B-B37F0A6F79B8}" type="datetimeFigureOut">
              <a:rPr lang="tr-TR" smtClean="0"/>
              <a:pPr/>
              <a:t>02.12.2016</a:t>
            </a:fld>
            <a:endParaRPr lang="tr-TR"/>
          </a:p>
        </p:txBody>
      </p:sp>
      <p:sp>
        <p:nvSpPr>
          <p:cNvPr id="4" name="Alt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20734F-FEB9-4795-AF66-202D78CCE39F}" type="slidenum">
              <a:rPr lang="tr-TR" smtClean="0"/>
              <a:pPr/>
              <a:t>‹#›</a:t>
            </a:fld>
            <a:endParaRPr lang="tr-TR"/>
          </a:p>
        </p:txBody>
      </p:sp>
    </p:spTree>
    <p:extLst>
      <p:ext uri="{BB962C8B-B14F-4D97-AF65-F5344CB8AC3E}">
        <p14:creationId xmlns:p14="http://schemas.microsoft.com/office/powerpoint/2010/main" val="165119367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525A0-46EA-4F7F-A080-44F3931E108A}" type="datetimeFigureOut">
              <a:rPr lang="tr-TR" smtClean="0"/>
              <a:pPr/>
              <a:t>02.12.2016</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B5BC0-114A-4457-B675-2CC854FEB49F}" type="slidenum">
              <a:rPr lang="tr-TR" smtClean="0"/>
              <a:pPr/>
              <a:t>‹#›</a:t>
            </a:fld>
            <a:endParaRPr lang="tr-TR"/>
          </a:p>
        </p:txBody>
      </p:sp>
    </p:spTree>
    <p:extLst>
      <p:ext uri="{BB962C8B-B14F-4D97-AF65-F5344CB8AC3E}">
        <p14:creationId xmlns:p14="http://schemas.microsoft.com/office/powerpoint/2010/main" val="2906843943"/>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BC0B5BC0-114A-4457-B675-2CC854FEB49F}" type="slidenum">
              <a:rPr lang="tr-TR" smtClean="0"/>
              <a:pPr/>
              <a:t>1</a:t>
            </a:fld>
            <a:endParaRPr lang="tr-TR"/>
          </a:p>
        </p:txBody>
      </p:sp>
      <p:sp>
        <p:nvSpPr>
          <p:cNvPr id="5" name="Veri Yer Tutucusu 4"/>
          <p:cNvSpPr>
            <a:spLocks noGrp="1"/>
          </p:cNvSpPr>
          <p:nvPr>
            <p:ph type="dt" idx="11"/>
          </p:nvPr>
        </p:nvSpPr>
        <p:spPr/>
        <p:txBody>
          <a:bodyPr/>
          <a:lstStyle/>
          <a:p>
            <a:fld id="{527F2A2E-8F21-47B9-9B62-2C917B563324}" type="datetime1">
              <a:rPr lang="tr-TR" smtClean="0"/>
              <a:pPr/>
              <a:t>02.12.2016</a:t>
            </a:fld>
            <a:endParaRPr lang="tr-TR"/>
          </a:p>
        </p:txBody>
      </p:sp>
      <p:sp>
        <p:nvSpPr>
          <p:cNvPr id="6" name="Üstbilgi Yer Tutucusu 5"/>
          <p:cNvSpPr>
            <a:spLocks noGrp="1"/>
          </p:cNvSpPr>
          <p:nvPr>
            <p:ph type="hdr" sz="quarter" idx="12"/>
          </p:nvPr>
        </p:nvSpPr>
        <p:spPr/>
        <p:txBody>
          <a:bodyPr/>
          <a:lstStyle/>
          <a:p>
            <a:endParaRPr lang="tr-TR"/>
          </a:p>
        </p:txBody>
      </p:sp>
    </p:spTree>
    <p:extLst>
      <p:ext uri="{BB962C8B-B14F-4D97-AF65-F5344CB8AC3E}">
        <p14:creationId xmlns:p14="http://schemas.microsoft.com/office/powerpoint/2010/main" val="18365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0F730991-8993-400E-B0DF-63DF222694D1}" type="datetime1">
              <a:rPr lang="tr-TR" smtClean="0"/>
              <a:pPr/>
              <a:t>02.12.2016</a:t>
            </a:fld>
            <a:endParaRPr lang="tr-TR"/>
          </a:p>
        </p:txBody>
      </p:sp>
      <p:sp>
        <p:nvSpPr>
          <p:cNvPr id="5" name="Altbilgi Yer Tutucusu 4"/>
          <p:cNvSpPr>
            <a:spLocks noGrp="1"/>
          </p:cNvSpPr>
          <p:nvPr>
            <p:ph type="ftr" sz="quarter" idx="11"/>
          </p:nvPr>
        </p:nvSpPr>
        <p:spPr/>
        <p:txBody>
          <a:bodyPr/>
          <a:lstStyle/>
          <a:p>
            <a:r>
              <a:rPr lang="tr-TR" smtClean="0"/>
              <a:t>OTOPARK OTOMASYON SİSTEMİ TASARIMI</a:t>
            </a:r>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228386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E1CB5D2-0551-49D7-B7BB-BD7C80BE41FC}" type="datetime1">
              <a:rPr lang="tr-TR" smtClean="0"/>
              <a:pPr/>
              <a:t>02.12.2016</a:t>
            </a:fld>
            <a:endParaRPr lang="tr-TR"/>
          </a:p>
        </p:txBody>
      </p:sp>
      <p:sp>
        <p:nvSpPr>
          <p:cNvPr id="5" name="Altbilgi Yer Tutucusu 4"/>
          <p:cNvSpPr>
            <a:spLocks noGrp="1"/>
          </p:cNvSpPr>
          <p:nvPr>
            <p:ph type="ftr" sz="quarter" idx="11"/>
          </p:nvPr>
        </p:nvSpPr>
        <p:spPr/>
        <p:txBody>
          <a:bodyPr/>
          <a:lstStyle/>
          <a:p>
            <a:r>
              <a:rPr lang="tr-TR" smtClean="0"/>
              <a:t>OTOPARK OTOMASYON SİSTEMİ TASARIMI</a:t>
            </a:r>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203404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25B81F3-A0B1-497D-BA65-AA149758D561}" type="datetime1">
              <a:rPr lang="tr-TR" smtClean="0"/>
              <a:pPr/>
              <a:t>02.12.2016</a:t>
            </a:fld>
            <a:endParaRPr lang="tr-TR"/>
          </a:p>
        </p:txBody>
      </p:sp>
      <p:sp>
        <p:nvSpPr>
          <p:cNvPr id="5" name="Altbilgi Yer Tutucusu 4"/>
          <p:cNvSpPr>
            <a:spLocks noGrp="1"/>
          </p:cNvSpPr>
          <p:nvPr>
            <p:ph type="ftr" sz="quarter" idx="11"/>
          </p:nvPr>
        </p:nvSpPr>
        <p:spPr/>
        <p:txBody>
          <a:bodyPr/>
          <a:lstStyle/>
          <a:p>
            <a:r>
              <a:rPr lang="tr-TR" smtClean="0"/>
              <a:t>OTOPARK OTOMASYON SİSTEMİ TASARIMI</a:t>
            </a:r>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25761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0A4017D-EEDF-4996-8E82-B05BC2003677}" type="datetime1">
              <a:rPr lang="tr-TR" smtClean="0"/>
              <a:pPr/>
              <a:t>02.12.2016</a:t>
            </a:fld>
            <a:endParaRPr lang="tr-TR"/>
          </a:p>
        </p:txBody>
      </p:sp>
      <p:sp>
        <p:nvSpPr>
          <p:cNvPr id="5" name="Altbilgi Yer Tutucusu 4"/>
          <p:cNvSpPr>
            <a:spLocks noGrp="1"/>
          </p:cNvSpPr>
          <p:nvPr>
            <p:ph type="ftr" sz="quarter" idx="11"/>
          </p:nvPr>
        </p:nvSpPr>
        <p:spPr/>
        <p:txBody>
          <a:bodyPr/>
          <a:lstStyle/>
          <a:p>
            <a:r>
              <a:rPr lang="tr-TR" smtClean="0"/>
              <a:t>OTOPARK OTOMASYON SİSTEMİ TASARIMI</a:t>
            </a:r>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331829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A8E46E5-8685-4A6B-B386-CFA1D0A36522}" type="datetime1">
              <a:rPr lang="tr-TR" smtClean="0"/>
              <a:pPr/>
              <a:t>02.12.2016</a:t>
            </a:fld>
            <a:endParaRPr lang="tr-TR"/>
          </a:p>
        </p:txBody>
      </p:sp>
      <p:sp>
        <p:nvSpPr>
          <p:cNvPr id="5" name="Altbilgi Yer Tutucusu 4"/>
          <p:cNvSpPr>
            <a:spLocks noGrp="1"/>
          </p:cNvSpPr>
          <p:nvPr>
            <p:ph type="ftr" sz="quarter" idx="11"/>
          </p:nvPr>
        </p:nvSpPr>
        <p:spPr/>
        <p:txBody>
          <a:bodyPr/>
          <a:lstStyle/>
          <a:p>
            <a:r>
              <a:rPr lang="tr-TR" smtClean="0"/>
              <a:t>OTOPARK OTOMASYON SİSTEMİ TASARIMI</a:t>
            </a:r>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54180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A84B7C4-6B74-460A-9A48-0C0B16BC2528}" type="datetime1">
              <a:rPr lang="tr-TR" smtClean="0"/>
              <a:pPr/>
              <a:t>02.12.2016</a:t>
            </a:fld>
            <a:endParaRPr lang="tr-TR"/>
          </a:p>
        </p:txBody>
      </p:sp>
      <p:sp>
        <p:nvSpPr>
          <p:cNvPr id="6" name="Altbilgi Yer Tutucusu 5"/>
          <p:cNvSpPr>
            <a:spLocks noGrp="1"/>
          </p:cNvSpPr>
          <p:nvPr>
            <p:ph type="ftr" sz="quarter" idx="11"/>
          </p:nvPr>
        </p:nvSpPr>
        <p:spPr/>
        <p:txBody>
          <a:bodyPr/>
          <a:lstStyle/>
          <a:p>
            <a:r>
              <a:rPr lang="tr-TR" smtClean="0"/>
              <a:t>OTOPARK OTOMASYON SİSTEMİ TASARIMI</a:t>
            </a:r>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34516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8711EA7-A04A-4CC6-BEF7-237077CAA9BA}" type="datetime1">
              <a:rPr lang="tr-TR" smtClean="0"/>
              <a:pPr/>
              <a:t>02.12.2016</a:t>
            </a:fld>
            <a:endParaRPr lang="tr-TR"/>
          </a:p>
        </p:txBody>
      </p:sp>
      <p:sp>
        <p:nvSpPr>
          <p:cNvPr id="8" name="Altbilgi Yer Tutucusu 7"/>
          <p:cNvSpPr>
            <a:spLocks noGrp="1"/>
          </p:cNvSpPr>
          <p:nvPr>
            <p:ph type="ftr" sz="quarter" idx="11"/>
          </p:nvPr>
        </p:nvSpPr>
        <p:spPr/>
        <p:txBody>
          <a:bodyPr/>
          <a:lstStyle/>
          <a:p>
            <a:r>
              <a:rPr lang="tr-TR" smtClean="0"/>
              <a:t>OTOPARK OTOMASYON SİSTEMİ TASARIMI</a:t>
            </a:r>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246175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CFD2D952-D63F-492A-85C4-77CF003BB90D}" type="datetime1">
              <a:rPr lang="tr-TR" smtClean="0"/>
              <a:pPr/>
              <a:t>02.12.2016</a:t>
            </a:fld>
            <a:endParaRPr lang="tr-TR"/>
          </a:p>
        </p:txBody>
      </p:sp>
      <p:sp>
        <p:nvSpPr>
          <p:cNvPr id="4" name="Altbilgi Yer Tutucusu 3"/>
          <p:cNvSpPr>
            <a:spLocks noGrp="1"/>
          </p:cNvSpPr>
          <p:nvPr>
            <p:ph type="ftr" sz="quarter" idx="11"/>
          </p:nvPr>
        </p:nvSpPr>
        <p:spPr/>
        <p:txBody>
          <a:bodyPr/>
          <a:lstStyle/>
          <a:p>
            <a:r>
              <a:rPr lang="tr-TR" smtClean="0"/>
              <a:t>OTOPARK OTOMASYON SİSTEMİ TASARIMI</a:t>
            </a:r>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266708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A44D76D-0970-426B-BA5F-E3094E645994}" type="datetime1">
              <a:rPr lang="tr-TR" smtClean="0"/>
              <a:pPr/>
              <a:t>02.12.2016</a:t>
            </a:fld>
            <a:endParaRPr lang="tr-TR"/>
          </a:p>
        </p:txBody>
      </p:sp>
      <p:sp>
        <p:nvSpPr>
          <p:cNvPr id="3" name="Altbilgi Yer Tutucusu 2"/>
          <p:cNvSpPr>
            <a:spLocks noGrp="1"/>
          </p:cNvSpPr>
          <p:nvPr>
            <p:ph type="ftr" sz="quarter" idx="11"/>
          </p:nvPr>
        </p:nvSpPr>
        <p:spPr/>
        <p:txBody>
          <a:bodyPr/>
          <a:lstStyle/>
          <a:p>
            <a:r>
              <a:rPr lang="tr-TR" smtClean="0"/>
              <a:t>OTOPARK OTOMASYON SİSTEMİ TASARIMI</a:t>
            </a:r>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173116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EC2B378-383D-4A74-89ED-59F9749D21B6}" type="datetime1">
              <a:rPr lang="tr-TR" smtClean="0"/>
              <a:pPr/>
              <a:t>02.12.2016</a:t>
            </a:fld>
            <a:endParaRPr lang="tr-TR"/>
          </a:p>
        </p:txBody>
      </p:sp>
      <p:sp>
        <p:nvSpPr>
          <p:cNvPr id="6" name="Altbilgi Yer Tutucusu 5"/>
          <p:cNvSpPr>
            <a:spLocks noGrp="1"/>
          </p:cNvSpPr>
          <p:nvPr>
            <p:ph type="ftr" sz="quarter" idx="11"/>
          </p:nvPr>
        </p:nvSpPr>
        <p:spPr/>
        <p:txBody>
          <a:bodyPr/>
          <a:lstStyle/>
          <a:p>
            <a:r>
              <a:rPr lang="tr-TR" smtClean="0"/>
              <a:t>OTOPARK OTOMASYON SİSTEMİ TASARIMI</a:t>
            </a:r>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93442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46B7D4A-F0B6-4E5B-A9EB-90FC5F975CA7}" type="datetime1">
              <a:rPr lang="tr-TR" smtClean="0"/>
              <a:pPr/>
              <a:t>02.12.2016</a:t>
            </a:fld>
            <a:endParaRPr lang="tr-TR"/>
          </a:p>
        </p:txBody>
      </p:sp>
      <p:sp>
        <p:nvSpPr>
          <p:cNvPr id="6" name="Altbilgi Yer Tutucusu 5"/>
          <p:cNvSpPr>
            <a:spLocks noGrp="1"/>
          </p:cNvSpPr>
          <p:nvPr>
            <p:ph type="ftr" sz="quarter" idx="11"/>
          </p:nvPr>
        </p:nvSpPr>
        <p:spPr/>
        <p:txBody>
          <a:bodyPr/>
          <a:lstStyle/>
          <a:p>
            <a:r>
              <a:rPr lang="tr-TR" smtClean="0"/>
              <a:t>OTOPARK OTOMASYON SİSTEMİ TASARIMI</a:t>
            </a:r>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pPr/>
              <a:t>‹#›</a:t>
            </a:fld>
            <a:endParaRPr lang="tr-TR"/>
          </a:p>
        </p:txBody>
      </p:sp>
    </p:spTree>
    <p:extLst>
      <p:ext uri="{BB962C8B-B14F-4D97-AF65-F5344CB8AC3E}">
        <p14:creationId xmlns:p14="http://schemas.microsoft.com/office/powerpoint/2010/main" val="5848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42C97-91F2-4DB2-B677-FB8F2CB2F526}" type="datetime1">
              <a:rPr lang="tr-TR" smtClean="0"/>
              <a:pPr/>
              <a:t>02.12.2016</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OTOPARK OTOMASYON SİSTEMİ TASARIMI</a:t>
            </a: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pPr/>
              <a:t>‹#›</a:t>
            </a:fld>
            <a:r>
              <a:rPr lang="tr-TR" smtClean="0"/>
              <a:t>/15</a:t>
            </a:r>
            <a:endParaRPr lang="tr-TR" dirty="0"/>
          </a:p>
        </p:txBody>
      </p:sp>
    </p:spTree>
    <p:extLst>
      <p:ext uri="{BB962C8B-B14F-4D97-AF65-F5344CB8AC3E}">
        <p14:creationId xmlns:p14="http://schemas.microsoft.com/office/powerpoint/2010/main" val="20765952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404665"/>
            <a:ext cx="7772400" cy="4320479"/>
          </a:xfrm>
        </p:spPr>
        <p:txBody>
          <a:bodyPr>
            <a:normAutofit fontScale="90000"/>
          </a:bodyPr>
          <a:lstStyle/>
          <a:p>
            <a:r>
              <a:rPr lang="tr-TR" dirty="0" smtClean="0"/>
              <a:t/>
            </a:r>
            <a:br>
              <a:rPr lang="tr-TR" dirty="0" smtClean="0"/>
            </a:br>
            <a:r>
              <a:rPr lang="tr-TR" dirty="0"/>
              <a:t/>
            </a:r>
            <a:br>
              <a:rPr lang="tr-TR" dirty="0"/>
            </a:br>
            <a:r>
              <a:rPr lang="tr-TR" dirty="0" smtClean="0"/>
              <a:t/>
            </a:r>
            <a:br>
              <a:rPr lang="tr-TR" dirty="0" smtClean="0"/>
            </a:br>
            <a:r>
              <a:rPr lang="tr-TR" dirty="0" smtClean="0"/>
              <a:t>		</a:t>
            </a:r>
            <a:r>
              <a:rPr lang="tr-TR" dirty="0"/>
              <a:t/>
            </a:r>
            <a:br>
              <a:rPr lang="tr-TR" dirty="0"/>
            </a:br>
            <a:r>
              <a:rPr lang="tr-TR" dirty="0" smtClean="0"/>
              <a:t/>
            </a:r>
            <a:br>
              <a:rPr lang="tr-TR" dirty="0" smtClean="0"/>
            </a:br>
            <a:r>
              <a:rPr lang="tr-TR" dirty="0" smtClean="0"/>
              <a:t/>
            </a:r>
            <a:br>
              <a:rPr lang="tr-TR" dirty="0" smtClean="0"/>
            </a:br>
            <a:r>
              <a:rPr lang="tr-TR" dirty="0" smtClean="0"/>
              <a:t/>
            </a:r>
            <a:br>
              <a:rPr lang="tr-TR" dirty="0" smtClean="0"/>
            </a:br>
            <a:r>
              <a:rPr lang="tr-TR" dirty="0"/>
              <a:t/>
            </a:r>
            <a:br>
              <a:rPr lang="tr-TR" dirty="0"/>
            </a:br>
            <a:r>
              <a:rPr lang="tr-TR" dirty="0" smtClean="0"/>
              <a:t/>
            </a:r>
            <a:br>
              <a:rPr lang="tr-TR" dirty="0" smtClean="0"/>
            </a:br>
            <a:endParaRPr lang="tr-TR" sz="2800" dirty="0"/>
          </a:p>
        </p:txBody>
      </p:sp>
      <p:sp>
        <p:nvSpPr>
          <p:cNvPr id="5" name="Veri Yer Tutucusu 4"/>
          <p:cNvSpPr>
            <a:spLocks noGrp="1"/>
          </p:cNvSpPr>
          <p:nvPr>
            <p:ph type="dt" sz="half" idx="10"/>
          </p:nvPr>
        </p:nvSpPr>
        <p:spPr/>
        <p:txBody>
          <a:bodyPr/>
          <a:lstStyle/>
          <a:p>
            <a:fld id="{27EE8E18-8368-4FEC-89C5-6678E42368A6}" type="datetime1">
              <a:rPr lang="tr-TR" smtClean="0">
                <a:solidFill>
                  <a:srgbClr val="002060"/>
                </a:solidFill>
              </a:rPr>
              <a:pPr/>
              <a:t>02.12.2016</a:t>
            </a:fld>
            <a:endParaRPr lang="tr-TR" dirty="0">
              <a:solidFill>
                <a:srgbClr val="002060"/>
              </a:solidFill>
            </a:endParaRPr>
          </a:p>
        </p:txBody>
      </p:sp>
      <p:sp>
        <p:nvSpPr>
          <p:cNvPr id="6" name="Altbilgi Yer Tutucusu 5"/>
          <p:cNvSpPr>
            <a:spLocks noGrp="1"/>
          </p:cNvSpPr>
          <p:nvPr>
            <p:ph type="ftr" sz="quarter" idx="11"/>
          </p:nvPr>
        </p:nvSpPr>
        <p:spPr>
          <a:xfrm>
            <a:off x="2411760" y="6356350"/>
            <a:ext cx="4176464"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7" name="Slayt Numarası Yer Tutucusu 6"/>
          <p:cNvSpPr>
            <a:spLocks noGrp="1"/>
          </p:cNvSpPr>
          <p:nvPr>
            <p:ph type="sldNum" sz="quarter" idx="12"/>
          </p:nvPr>
        </p:nvSpPr>
        <p:spPr>
          <a:xfrm>
            <a:off x="6588224" y="6381328"/>
            <a:ext cx="2133600" cy="365125"/>
          </a:xfrm>
        </p:spPr>
        <p:txBody>
          <a:bodyPr/>
          <a:lstStyle/>
          <a:p>
            <a:fld id="{F302176B-0E47-46AC-8F43-DAB4B8A37D06}" type="slidenum">
              <a:rPr lang="tr-TR" smtClean="0">
                <a:solidFill>
                  <a:srgbClr val="002060"/>
                </a:solidFill>
              </a:rPr>
              <a:pPr/>
              <a:t>1</a:t>
            </a:fld>
            <a:r>
              <a:rPr lang="tr-TR" dirty="0" smtClean="0">
                <a:solidFill>
                  <a:srgbClr val="002060"/>
                </a:solidFill>
              </a:rPr>
              <a:t>/19</a:t>
            </a:r>
            <a:endParaRPr lang="tr-TR" dirty="0">
              <a:solidFill>
                <a:srgbClr val="002060"/>
              </a:solidFill>
            </a:endParaRPr>
          </a:p>
        </p:txBody>
      </p:sp>
      <p:sp>
        <p:nvSpPr>
          <p:cNvPr id="4" name="Metin kutusu 3"/>
          <p:cNvSpPr txBox="1"/>
          <p:nvPr/>
        </p:nvSpPr>
        <p:spPr>
          <a:xfrm>
            <a:off x="1403648" y="3175953"/>
            <a:ext cx="5616624" cy="707886"/>
          </a:xfrm>
          <a:prstGeom prst="rect">
            <a:avLst/>
          </a:prstGeom>
          <a:noFill/>
        </p:spPr>
        <p:txBody>
          <a:bodyPr wrap="square" rtlCol="0">
            <a:spAutoFit/>
          </a:bodyPr>
          <a:lstStyle/>
          <a:p>
            <a:pPr algn="ctr"/>
            <a:r>
              <a:rPr lang="tr-TR" sz="2000" dirty="0" smtClean="0"/>
              <a:t>KURULUŞ TARİHİ:08.02.2013</a:t>
            </a:r>
          </a:p>
          <a:p>
            <a:pPr algn="ctr"/>
            <a:r>
              <a:rPr lang="tr-TR" sz="2000" dirty="0" smtClean="0"/>
              <a:t>KURULUŞ YETKİLİSİ:ESRA ÖZDEMİR</a:t>
            </a:r>
            <a:endParaRPr lang="tr-TR" sz="2000" dirty="0"/>
          </a:p>
        </p:txBody>
      </p:sp>
      <p:sp>
        <p:nvSpPr>
          <p:cNvPr id="8" name="Metin kutusu 7"/>
          <p:cNvSpPr txBox="1"/>
          <p:nvPr/>
        </p:nvSpPr>
        <p:spPr>
          <a:xfrm>
            <a:off x="1328335" y="1360751"/>
            <a:ext cx="6482864" cy="830997"/>
          </a:xfrm>
          <a:prstGeom prst="rect">
            <a:avLst/>
          </a:prstGeom>
          <a:noFill/>
        </p:spPr>
        <p:txBody>
          <a:bodyPr wrap="none" rtlCol="0">
            <a:spAutoFit/>
          </a:bodyPr>
          <a:lstStyle/>
          <a:p>
            <a:pPr algn="ctr"/>
            <a:r>
              <a:rPr lang="tr-TR" sz="4800" b="1" dirty="0">
                <a:latin typeface="Imprint MT Shadow" panose="04020605060303030202" pitchFamily="82" charset="0"/>
              </a:rPr>
              <a:t>ESEM MAK. SAN. AŞ.</a:t>
            </a:r>
            <a:endParaRPr lang="tr-TR" sz="4800" dirty="0">
              <a:latin typeface="Imprint MT Shadow" panose="04020605060303030202" pitchFamily="82" charset="0"/>
            </a:endParaRPr>
          </a:p>
        </p:txBody>
      </p:sp>
    </p:spTree>
    <p:extLst>
      <p:ext uri="{BB962C8B-B14F-4D97-AF65-F5344CB8AC3E}">
        <p14:creationId xmlns:p14="http://schemas.microsoft.com/office/powerpoint/2010/main" val="704349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0612" y="188640"/>
            <a:ext cx="8229600" cy="864096"/>
          </a:xfrm>
        </p:spPr>
        <p:txBody>
          <a:bodyPr>
            <a:normAutofit/>
          </a:bodyPr>
          <a:lstStyle/>
          <a:p>
            <a:r>
              <a:rPr lang="tr-TR" sz="2800" dirty="0"/>
              <a:t>PERSONEL GİDERLERİ TAHMİNİ MALİYET TABLOSU</a:t>
            </a:r>
          </a:p>
        </p:txBody>
      </p:sp>
      <p:sp>
        <p:nvSpPr>
          <p:cNvPr id="3" name="İçerik Yer Tutucusu 2"/>
          <p:cNvSpPr>
            <a:spLocks noGrp="1"/>
          </p:cNvSpPr>
          <p:nvPr>
            <p:ph idx="1"/>
          </p:nvPr>
        </p:nvSpPr>
        <p:spPr>
          <a:xfrm>
            <a:off x="457200" y="1052736"/>
            <a:ext cx="8229600" cy="5256584"/>
          </a:xfrm>
        </p:spPr>
        <p:txBody>
          <a:bodyPr/>
          <a:lstStyle/>
          <a:p>
            <a:pPr marL="0" indent="0">
              <a:buNone/>
            </a:pPr>
            <a:endParaRPr lang="tr-TR" dirty="0" smtClean="0"/>
          </a:p>
          <a:p>
            <a:pPr marL="0" indent="0">
              <a:buNone/>
            </a:pPr>
            <a:endParaRPr lang="tr-TR" dirty="0"/>
          </a:p>
          <a:p>
            <a:pPr marL="0" indent="0">
              <a:buNone/>
            </a:pPr>
            <a:endParaRPr lang="tr-TR" dirty="0" smtClean="0"/>
          </a:p>
          <a:p>
            <a:pPr marL="0" indent="0">
              <a:buNone/>
            </a:pPr>
            <a:endParaRPr lang="tr-TR" sz="2800" dirty="0"/>
          </a:p>
          <a:p>
            <a:pPr marL="0" indent="0">
              <a:buNone/>
            </a:pPr>
            <a:r>
              <a:rPr lang="tr-TR" sz="2800" dirty="0"/>
              <a:t> </a:t>
            </a:r>
            <a:r>
              <a:rPr lang="tr-TR" sz="2800" dirty="0" smtClean="0"/>
              <a:t>   </a:t>
            </a:r>
          </a:p>
          <a:p>
            <a:pPr marL="0" indent="0">
              <a:buNone/>
            </a:pPr>
            <a:endParaRPr lang="tr-TR" sz="2800" dirty="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601714" y="6330769"/>
            <a:ext cx="4274542"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10</a:t>
            </a:fld>
            <a:r>
              <a:rPr lang="tr-TR" dirty="0" smtClean="0">
                <a:solidFill>
                  <a:srgbClr val="002060"/>
                </a:solidFill>
              </a:rPr>
              <a:t>/19</a:t>
            </a:r>
            <a:endParaRPr lang="tr-TR" dirty="0">
              <a:solidFill>
                <a:srgbClr val="002060"/>
              </a:solidFill>
            </a:endParaRPr>
          </a:p>
        </p:txBody>
      </p:sp>
      <p:graphicFrame>
        <p:nvGraphicFramePr>
          <p:cNvPr id="7" name="Tablo 6"/>
          <p:cNvGraphicFramePr>
            <a:graphicFrameLocks noGrp="1"/>
          </p:cNvGraphicFramePr>
          <p:nvPr>
            <p:extLst>
              <p:ext uri="{D42A27DB-BD31-4B8C-83A1-F6EECF244321}">
                <p14:modId xmlns:p14="http://schemas.microsoft.com/office/powerpoint/2010/main" val="1100984726"/>
              </p:ext>
            </p:extLst>
          </p:nvPr>
        </p:nvGraphicFramePr>
        <p:xfrm>
          <a:off x="467544" y="1340768"/>
          <a:ext cx="8219716" cy="4608511"/>
        </p:xfrm>
        <a:graphic>
          <a:graphicData uri="http://schemas.openxmlformats.org/drawingml/2006/table">
            <a:tbl>
              <a:tblPr/>
              <a:tblGrid>
                <a:gridCol w="1071667"/>
                <a:gridCol w="42333"/>
                <a:gridCol w="1272666"/>
                <a:gridCol w="1060555"/>
                <a:gridCol w="848443"/>
                <a:gridCol w="595678"/>
                <a:gridCol w="995154"/>
                <a:gridCol w="1166610"/>
                <a:gridCol w="1166610"/>
              </a:tblGrid>
              <a:tr h="653123">
                <a:tc>
                  <a:txBody>
                    <a:bodyPr/>
                    <a:lstStyle/>
                    <a:p>
                      <a:pPr>
                        <a:lnSpc>
                          <a:spcPct val="115000"/>
                        </a:lnSpc>
                        <a:spcAft>
                          <a:spcPts val="80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Adı</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OTOMATİK </a:t>
                      </a:r>
                      <a:r>
                        <a:rPr lang="tr-TR" sz="9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ŞEKER AMBALAJ </a:t>
                      </a: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ROBOT KOLU TASARIMI</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479758">
                <a:tc>
                  <a:txBody>
                    <a:bodyPr/>
                    <a:lstStyle/>
                    <a:p>
                      <a:pP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No/Adı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1.Literatür Taraması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634157">
                <a:tc gridSpan="2">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Adı Soyadı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Paketindeki Görevi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Firmadaki Ünvanı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 Oranı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Aylık Maliyet</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163">
                <a:tc gridSpan="2">
                  <a:txBody>
                    <a:bodyPr/>
                    <a:lstStyle/>
                    <a:p>
                      <a:pPr>
                        <a:lnSpc>
                          <a:spcPct val="115000"/>
                        </a:lnSpc>
                        <a:spcBef>
                          <a:spcPts val="480"/>
                        </a:spcBef>
                        <a:spcAft>
                          <a:spcPts val="360"/>
                        </a:spcAft>
                      </a:pPr>
                      <a:r>
                        <a:rPr lang="tr-TR" sz="9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Esra</a:t>
                      </a:r>
                      <a:r>
                        <a:rPr lang="tr-TR" sz="900" b="1" baseline="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Özdemir</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Yöneticisi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0163">
                <a:tc gridSpan="2">
                  <a:txBody>
                    <a:bodyPr/>
                    <a:lstStyle/>
                    <a:p>
                      <a:pP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Selim Demirci</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Yazılım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Bilgisayar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9673">
                <a:tc gridSpan="2">
                  <a:txBody>
                    <a:bodyPr/>
                    <a:lstStyle/>
                    <a:p>
                      <a:pP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İlayda Tokmak</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Satınalma ve Pazarlama Müdürü</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Endüstri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9673">
                <a:tc gridSpan="2">
                  <a:txBody>
                    <a:bodyPr/>
                    <a:lstStyle/>
                    <a:p>
                      <a:pPr>
                        <a:lnSpc>
                          <a:spcPct val="115000"/>
                        </a:lnSpc>
                        <a:spcBef>
                          <a:spcPts val="480"/>
                        </a:spcBef>
                        <a:spcAft>
                          <a:spcPts val="360"/>
                        </a:spcAft>
                      </a:pPr>
                      <a:r>
                        <a:rPr lang="tr-TR" sz="9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Emre</a:t>
                      </a:r>
                      <a:r>
                        <a:rPr lang="tr-TR" sz="900" b="1" baseline="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Şenyurt</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Ar-Ge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0163">
                <a:tc gridSpan="2">
                  <a:txBody>
                    <a:bodyPr/>
                    <a:lstStyle/>
                    <a:p>
                      <a:pP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İbrahim Demir</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Ar-Ge </a:t>
                      </a:r>
                      <a:r>
                        <a:rPr lang="tr-TR" sz="9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1475">
                <a:tc gridSpan="2">
                  <a:txBody>
                    <a:bodyPr/>
                    <a:lstStyle/>
                    <a:p>
                      <a:pP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Sevtap Eskialp</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Elektrik-Elektronik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0163">
                <a:tc gridSpan="6">
                  <a:txBody>
                    <a:bodyPr/>
                    <a:lstStyle/>
                    <a:p>
                      <a:pPr algn="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TOPLAM ADAM-AY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7017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260648"/>
            <a:ext cx="8229600" cy="778098"/>
          </a:xfrm>
        </p:spPr>
        <p:txBody>
          <a:bodyPr>
            <a:normAutofit/>
          </a:bodyPr>
          <a:lstStyle/>
          <a:p>
            <a:r>
              <a:rPr lang="tr-TR" sz="2800" dirty="0"/>
              <a:t>PERSONEL GİDERLERİ TAHMİNİ MALİYET TABLOSU</a:t>
            </a:r>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1691680" y="6356350"/>
            <a:ext cx="5688632"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11</a:t>
            </a:fld>
            <a:r>
              <a:rPr lang="tr-TR" dirty="0" smtClean="0">
                <a:solidFill>
                  <a:srgbClr val="002060"/>
                </a:solidFill>
              </a:rPr>
              <a:t>/19</a:t>
            </a:r>
            <a:endParaRPr lang="tr-TR" dirty="0">
              <a:solidFill>
                <a:srgbClr val="002060"/>
              </a:solidFill>
            </a:endParaRPr>
          </a:p>
        </p:txBody>
      </p:sp>
      <p:graphicFrame>
        <p:nvGraphicFramePr>
          <p:cNvPr id="9" name="İçerik Yer Tutucusu 8"/>
          <p:cNvGraphicFramePr>
            <a:graphicFrameLocks noGrp="1"/>
          </p:cNvGraphicFramePr>
          <p:nvPr>
            <p:ph idx="1"/>
            <p:extLst>
              <p:ext uri="{D42A27DB-BD31-4B8C-83A1-F6EECF244321}">
                <p14:modId xmlns:p14="http://schemas.microsoft.com/office/powerpoint/2010/main" val="2579014537"/>
              </p:ext>
            </p:extLst>
          </p:nvPr>
        </p:nvGraphicFramePr>
        <p:xfrm>
          <a:off x="457200" y="1340770"/>
          <a:ext cx="8230063" cy="4608510"/>
        </p:xfrm>
        <a:graphic>
          <a:graphicData uri="http://schemas.openxmlformats.org/drawingml/2006/table">
            <a:tbl>
              <a:tblPr/>
              <a:tblGrid>
                <a:gridCol w="1053046"/>
                <a:gridCol w="42333"/>
                <a:gridCol w="1277854"/>
                <a:gridCol w="1064879"/>
                <a:gridCol w="851902"/>
                <a:gridCol w="598106"/>
                <a:gridCol w="999211"/>
                <a:gridCol w="1171366"/>
                <a:gridCol w="1171366"/>
              </a:tblGrid>
              <a:tr h="707658">
                <a:tc>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Adı</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OTOMATİK </a:t>
                      </a: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ŞEKER</a:t>
                      </a:r>
                      <a:r>
                        <a:rPr lang="tr-TR" sz="1000" b="1" baseline="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AMBALAJ </a:t>
                      </a: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ROBOT KOLU TASARIMI</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707658">
                <a:tc>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No/Adı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2. Teorik olarak Analizlerin Yapılması ve Gerekli Formüllerin Çıkarılması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707658">
                <a:tc gridSpan="2">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Adı Soyadı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Paketindeki Görevi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Firmadaki Ünvanı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 Oranı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Aylık Maliyet</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276">
                <a:tc gridSpan="2">
                  <a:txBody>
                    <a:bodyPr/>
                    <a:lstStyle/>
                    <a:p>
                      <a:pPr>
                        <a:lnSpc>
                          <a:spcPct val="115000"/>
                        </a:lnSpc>
                        <a:spcBef>
                          <a:spcPts val="480"/>
                        </a:spcBef>
                        <a:spcAft>
                          <a:spcPts val="360"/>
                        </a:spcAft>
                      </a:pP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Esra Özdemir</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Yöneticisi</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9276">
                <a:tc gridSpan="2">
                  <a:txBody>
                    <a:bodyPr/>
                    <a:lstStyle/>
                    <a:p>
                      <a:pP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Selim Demirci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Yazılım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Bilgisayar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516400">
                <a:tc gridSpan="2">
                  <a:txBody>
                    <a:bodyPr/>
                    <a:lstStyle/>
                    <a:p>
                      <a:pPr>
                        <a:lnSpc>
                          <a:spcPct val="115000"/>
                        </a:lnSpc>
                        <a:spcBef>
                          <a:spcPts val="480"/>
                        </a:spcBef>
                        <a:spcAft>
                          <a:spcPts val="360"/>
                        </a:spcAft>
                      </a:pP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Emre</a:t>
                      </a:r>
                      <a:r>
                        <a:rPr lang="tr-TR" sz="1000" b="1" baseline="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Şenyurt</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Ar-Ge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516400">
                <a:tc gridSpan="2">
                  <a:txBody>
                    <a:bodyPr/>
                    <a:lstStyle/>
                    <a:p>
                      <a:pP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Sevtap Eskialp</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Elektrik-Elektronik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774184">
                <a:tc gridSpan="6">
                  <a:txBody>
                    <a:bodyPr/>
                    <a:lstStyle/>
                    <a:p>
                      <a:pPr algn="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TOPLAM ADAM-AY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308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PERSONEL GİDERLERİ TAHMİNİ MALİYET TABLOSU</a:t>
            </a:r>
          </a:p>
        </p:txBody>
      </p:sp>
      <p:graphicFrame>
        <p:nvGraphicFramePr>
          <p:cNvPr id="7" name="İçerik Yer Tutucusu 6"/>
          <p:cNvGraphicFramePr>
            <a:graphicFrameLocks noGrp="1"/>
          </p:cNvGraphicFramePr>
          <p:nvPr>
            <p:ph idx="1"/>
            <p:extLst>
              <p:ext uri="{D42A27DB-BD31-4B8C-83A1-F6EECF244321}">
                <p14:modId xmlns:p14="http://schemas.microsoft.com/office/powerpoint/2010/main" val="4108623604"/>
              </p:ext>
            </p:extLst>
          </p:nvPr>
        </p:nvGraphicFramePr>
        <p:xfrm>
          <a:off x="457199" y="1700808"/>
          <a:ext cx="8172573" cy="4104455"/>
        </p:xfrm>
        <a:graphic>
          <a:graphicData uri="http://schemas.openxmlformats.org/drawingml/2006/table">
            <a:tbl>
              <a:tblPr/>
              <a:tblGrid>
                <a:gridCol w="1057941"/>
                <a:gridCol w="42387"/>
                <a:gridCol w="1266670"/>
                <a:gridCol w="1055560"/>
                <a:gridCol w="844447"/>
                <a:gridCol w="592871"/>
                <a:gridCol w="990467"/>
                <a:gridCol w="1161115"/>
                <a:gridCol w="1161115"/>
              </a:tblGrid>
              <a:tr h="1095568">
                <a:tc>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Adı</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OTOMATİK </a:t>
                      </a: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ŞEKER AMBALAJ </a:t>
                      </a: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ROBOT KOLU TASARIMI</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721895">
                <a:tc>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No/Adı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000" b="1">
                          <a:effectLst/>
                          <a:latin typeface="Arial" panose="020B0604020202020204" pitchFamily="34" charset="0"/>
                          <a:ea typeface="Times New Roman" panose="02020603050405020304" pitchFamily="18" charset="0"/>
                          <a:cs typeface="Times New Roman" panose="02020603050405020304" pitchFamily="18" charset="0"/>
                        </a:rPr>
                        <a:t>3. Analizlerden Hareketle Madde Seçimi ,Eklem ve Bağlantı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721895">
                <a:tc gridSpan="2">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Adı Soyadı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Paketindeki Görevi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Firmadaki Ünvanı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 Oranı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Aylık Maliyet</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03">
                <a:tc gridSpan="2">
                  <a:txBody>
                    <a:bodyPr/>
                    <a:lstStyle/>
                    <a:p>
                      <a:pPr>
                        <a:lnSpc>
                          <a:spcPct val="115000"/>
                        </a:lnSpc>
                        <a:spcBef>
                          <a:spcPts val="480"/>
                        </a:spcBef>
                        <a:spcAft>
                          <a:spcPts val="360"/>
                        </a:spcAft>
                      </a:pP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Esra Özdemir</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Yöneticisi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526788">
                <a:tc gridSpan="2">
                  <a:txBody>
                    <a:bodyPr/>
                    <a:lstStyle/>
                    <a:p>
                      <a:pPr>
                        <a:lnSpc>
                          <a:spcPct val="115000"/>
                        </a:lnSpc>
                        <a:spcBef>
                          <a:spcPts val="480"/>
                        </a:spcBef>
                        <a:spcAft>
                          <a:spcPts val="360"/>
                        </a:spcAft>
                      </a:pP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Emre</a:t>
                      </a:r>
                      <a:r>
                        <a:rPr lang="tr-TR" sz="1000" b="1" baseline="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Şenyurt</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Ar-Ge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46103">
                <a:tc gridSpan="2">
                  <a:txBody>
                    <a:bodyPr/>
                    <a:lstStyle/>
                    <a:p>
                      <a:pP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İbrahim Demir</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46103">
                <a:tc gridSpan="6">
                  <a:txBody>
                    <a:bodyPr/>
                    <a:lstStyle/>
                    <a:p>
                      <a:pPr algn="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TOPLAM ADAM-AY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1691680" y="6356350"/>
            <a:ext cx="5112568"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12</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4086077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706090"/>
          </a:xfrm>
        </p:spPr>
        <p:txBody>
          <a:bodyPr>
            <a:normAutofit/>
          </a:bodyPr>
          <a:lstStyle/>
          <a:p>
            <a:r>
              <a:rPr lang="tr-TR" sz="2800" dirty="0"/>
              <a:t>PERSONEL GİDERLERİ TAHMİNİ MALİYET </a:t>
            </a:r>
            <a:r>
              <a:rPr lang="tr-TR" sz="2800" dirty="0" smtClean="0"/>
              <a:t>TABLOSU</a:t>
            </a:r>
            <a:endParaRPr lang="tr-TR" sz="2800" dirty="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1763688" y="6356350"/>
            <a:ext cx="5472608"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13</a:t>
            </a:fld>
            <a:r>
              <a:rPr lang="tr-TR" dirty="0" smtClean="0">
                <a:solidFill>
                  <a:srgbClr val="002060"/>
                </a:solidFill>
              </a:rPr>
              <a:t>/19</a:t>
            </a:r>
            <a:endParaRPr lang="tr-TR" dirty="0">
              <a:solidFill>
                <a:srgbClr val="002060"/>
              </a:solidFill>
            </a:endParaRPr>
          </a:p>
        </p:txBody>
      </p:sp>
      <p:graphicFrame>
        <p:nvGraphicFramePr>
          <p:cNvPr id="7" name="İçerik Yer Tutucusu 6"/>
          <p:cNvGraphicFramePr>
            <a:graphicFrameLocks noGrp="1"/>
          </p:cNvGraphicFramePr>
          <p:nvPr>
            <p:ph idx="1"/>
            <p:extLst>
              <p:ext uri="{D42A27DB-BD31-4B8C-83A1-F6EECF244321}">
                <p14:modId xmlns:p14="http://schemas.microsoft.com/office/powerpoint/2010/main" val="227587473"/>
              </p:ext>
            </p:extLst>
          </p:nvPr>
        </p:nvGraphicFramePr>
        <p:xfrm>
          <a:off x="457200" y="1484784"/>
          <a:ext cx="8230063" cy="4388425"/>
        </p:xfrm>
        <a:graphic>
          <a:graphicData uri="http://schemas.openxmlformats.org/drawingml/2006/table">
            <a:tbl>
              <a:tblPr/>
              <a:tblGrid>
                <a:gridCol w="1053046"/>
                <a:gridCol w="42333"/>
                <a:gridCol w="1277854"/>
                <a:gridCol w="1064879"/>
                <a:gridCol w="851902"/>
                <a:gridCol w="598106"/>
                <a:gridCol w="999211"/>
                <a:gridCol w="1171366"/>
                <a:gridCol w="1171366"/>
              </a:tblGrid>
              <a:tr h="902966">
                <a:tc>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Adı</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OTOMATİK </a:t>
                      </a: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ŞEKER </a:t>
                      </a: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AMBALAJ ROBOT KOLU TASARIMI</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594986">
                <a:tc>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No/Adı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000" b="1">
                          <a:effectLst/>
                          <a:latin typeface="Arial" panose="020B0604020202020204" pitchFamily="34" charset="0"/>
                          <a:ea typeface="Times New Roman" panose="02020603050405020304" pitchFamily="18" charset="0"/>
                          <a:cs typeface="Times New Roman" panose="02020603050405020304" pitchFamily="18" charset="0"/>
                        </a:rPr>
                        <a:t>4.Karşılaşılan sorunların belirlenmesi ve çözümlenmesi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594986">
                <a:tc gridSpan="2">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Adı Soyadı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Paketindeki Görevi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Firmadaki Ünvanı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 Oranı</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Adam-Ay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Aylık Maliyet</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57">
                <a:tc gridSpan="2">
                  <a:txBody>
                    <a:bodyPr/>
                    <a:lstStyle/>
                    <a:p>
                      <a:pPr>
                        <a:lnSpc>
                          <a:spcPct val="115000"/>
                        </a:lnSpc>
                        <a:spcBef>
                          <a:spcPts val="480"/>
                        </a:spcBef>
                        <a:spcAft>
                          <a:spcPts val="360"/>
                        </a:spcAft>
                      </a:pP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Esra</a:t>
                      </a:r>
                      <a:r>
                        <a:rPr lang="tr-TR" sz="1000" b="1" baseline="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Özdemir</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Yöneticisi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86101">
                <a:tc gridSpan="2">
                  <a:txBody>
                    <a:bodyPr/>
                    <a:lstStyle/>
                    <a:p>
                      <a:pPr>
                        <a:lnSpc>
                          <a:spcPct val="115000"/>
                        </a:lnSpc>
                        <a:spcBef>
                          <a:spcPts val="480"/>
                        </a:spcBef>
                        <a:spcAft>
                          <a:spcPts val="360"/>
                        </a:spcAft>
                      </a:pP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Emre Şenyurt</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85257">
                <a:tc gridSpan="2">
                  <a:txBody>
                    <a:bodyPr/>
                    <a:lstStyle/>
                    <a:p>
                      <a:pP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İbrahim Demir</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Makine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34179">
                <a:tc gridSpan="2">
                  <a:txBody>
                    <a:bodyPr/>
                    <a:lstStyle/>
                    <a:p>
                      <a:pP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İlayda Tokmak</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Satınalma ve Pazarlama Müdürü</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Endüstri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34179">
                <a:tc gridSpan="2">
                  <a:txBody>
                    <a:bodyPr/>
                    <a:lstStyle/>
                    <a:p>
                      <a:pP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Sevtap Eskialp</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Elektrik-Elektrik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85257">
                <a:tc gridSpan="2">
                  <a:txBody>
                    <a:bodyPr/>
                    <a:lstStyle/>
                    <a:p>
                      <a:pP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Selim Demirci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Bilgisayar Müh.</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85257">
                <a:tc gridSpan="6">
                  <a:txBody>
                    <a:bodyPr/>
                    <a:lstStyle/>
                    <a:p>
                      <a:pPr algn="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İŞ PAKETİ TOPLAM ADAM-AY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480"/>
                        </a:spcBef>
                        <a:spcAft>
                          <a:spcPts val="36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23.500,00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33" marR="169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92113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ALET/TEÇHİZAT/YAZILIM/YAYIN ALIMLARI TAHMİNİ  MALİYET FORMU</a:t>
            </a:r>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267744" y="6356350"/>
            <a:ext cx="4536504"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14</a:t>
            </a:fld>
            <a:r>
              <a:rPr lang="tr-TR" dirty="0" smtClean="0">
                <a:solidFill>
                  <a:srgbClr val="002060"/>
                </a:solidFill>
              </a:rPr>
              <a:t>/19</a:t>
            </a:r>
            <a:endParaRPr lang="tr-TR" dirty="0">
              <a:solidFill>
                <a:srgbClr val="002060"/>
              </a:solidFill>
            </a:endParaRPr>
          </a:p>
        </p:txBody>
      </p:sp>
      <p:pic>
        <p:nvPicPr>
          <p:cNvPr id="7" name="Resim 6"/>
          <p:cNvPicPr>
            <a:picLocks noChangeAspect="1"/>
          </p:cNvPicPr>
          <p:nvPr/>
        </p:nvPicPr>
        <p:blipFill>
          <a:blip r:embed="rId2"/>
          <a:stretch>
            <a:fillRect/>
          </a:stretch>
        </p:blipFill>
        <p:spPr>
          <a:xfrm>
            <a:off x="208311" y="2420888"/>
            <a:ext cx="8727377" cy="3251551"/>
          </a:xfrm>
          <a:prstGeom prst="rect">
            <a:avLst/>
          </a:prstGeom>
        </p:spPr>
      </p:pic>
    </p:spTree>
    <p:extLst>
      <p:ext uri="{BB962C8B-B14F-4D97-AF65-F5344CB8AC3E}">
        <p14:creationId xmlns:p14="http://schemas.microsoft.com/office/powerpoint/2010/main" val="2939547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ALET/TEÇHİZAT/YAZILIM/YAYIN ALIMLARI TAHMİNİ  MALİYET FORMU</a:t>
            </a:r>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267744" y="6356350"/>
            <a:ext cx="4896544"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15</a:t>
            </a:fld>
            <a:r>
              <a:rPr lang="tr-TR" dirty="0" smtClean="0">
                <a:solidFill>
                  <a:srgbClr val="002060"/>
                </a:solidFill>
              </a:rPr>
              <a:t>/19</a:t>
            </a:r>
            <a:endParaRPr lang="tr-TR" dirty="0">
              <a:solidFill>
                <a:srgbClr val="002060"/>
              </a:solidFill>
            </a:endParaRPr>
          </a:p>
        </p:txBody>
      </p:sp>
      <p:pic>
        <p:nvPicPr>
          <p:cNvPr id="7" name="Resim 6"/>
          <p:cNvPicPr>
            <a:picLocks noChangeAspect="1"/>
          </p:cNvPicPr>
          <p:nvPr/>
        </p:nvPicPr>
        <p:blipFill>
          <a:blip r:embed="rId2"/>
          <a:stretch>
            <a:fillRect/>
          </a:stretch>
        </p:blipFill>
        <p:spPr>
          <a:xfrm>
            <a:off x="143589" y="1769258"/>
            <a:ext cx="8856822" cy="4235472"/>
          </a:xfrm>
          <a:prstGeom prst="rect">
            <a:avLst/>
          </a:prstGeom>
        </p:spPr>
      </p:pic>
    </p:spTree>
    <p:extLst>
      <p:ext uri="{BB962C8B-B14F-4D97-AF65-F5344CB8AC3E}">
        <p14:creationId xmlns:p14="http://schemas.microsoft.com/office/powerpoint/2010/main" val="1504779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0058" y="404664"/>
            <a:ext cx="8229600" cy="4525963"/>
          </a:xfrm>
        </p:spPr>
        <p:txBody>
          <a:bodyPr/>
          <a:lstStyle/>
          <a:p>
            <a:pPr marL="0" indent="0">
              <a:buNone/>
            </a:pPr>
            <a:endParaRPr lang="tr-TR" dirty="0"/>
          </a:p>
          <a:p>
            <a:pPr marL="0" indent="0">
              <a:buNone/>
            </a:pPr>
            <a:r>
              <a:rPr lang="tr-TR" sz="1800" dirty="0" smtClean="0"/>
              <a:t>DANIŞMANLIK </a:t>
            </a:r>
            <a:r>
              <a:rPr lang="tr-TR" sz="1800" dirty="0"/>
              <a:t>HİZMETİ VE DİĞER HİZMET ALIMLARI TAHMİNİ MALİYET </a:t>
            </a:r>
            <a:r>
              <a:rPr lang="tr-TR" sz="1800" dirty="0" smtClean="0"/>
              <a:t>FORMU</a:t>
            </a:r>
          </a:p>
          <a:p>
            <a:pPr marL="0" indent="0">
              <a:buNone/>
            </a:pPr>
            <a:endParaRPr lang="tr-TR" sz="1800" dirty="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051720" y="6356350"/>
            <a:ext cx="4896544"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16</a:t>
            </a:fld>
            <a:r>
              <a:rPr lang="tr-TR" dirty="0" smtClean="0">
                <a:solidFill>
                  <a:srgbClr val="002060"/>
                </a:solidFill>
              </a:rPr>
              <a:t>/19</a:t>
            </a:r>
            <a:endParaRPr lang="tr-TR" dirty="0">
              <a:solidFill>
                <a:srgbClr val="002060"/>
              </a:solidFill>
            </a:endParaRPr>
          </a:p>
        </p:txBody>
      </p:sp>
      <p:graphicFrame>
        <p:nvGraphicFramePr>
          <p:cNvPr id="8" name="Tablo 7"/>
          <p:cNvGraphicFramePr>
            <a:graphicFrameLocks noGrp="1"/>
          </p:cNvGraphicFramePr>
          <p:nvPr>
            <p:extLst>
              <p:ext uri="{D42A27DB-BD31-4B8C-83A1-F6EECF244321}">
                <p14:modId xmlns:p14="http://schemas.microsoft.com/office/powerpoint/2010/main" val="3012735636"/>
              </p:ext>
            </p:extLst>
          </p:nvPr>
        </p:nvGraphicFramePr>
        <p:xfrm>
          <a:off x="558865" y="2204865"/>
          <a:ext cx="8026270" cy="3384374"/>
        </p:xfrm>
        <a:graphic>
          <a:graphicData uri="http://schemas.openxmlformats.org/drawingml/2006/table">
            <a:tbl>
              <a:tblPr/>
              <a:tblGrid>
                <a:gridCol w="957580"/>
                <a:gridCol w="96390"/>
                <a:gridCol w="1828800"/>
                <a:gridCol w="2286000"/>
                <a:gridCol w="1714500"/>
                <a:gridCol w="1143000"/>
              </a:tblGrid>
              <a:tr h="624182">
                <a:tc>
                  <a:txBody>
                    <a:bodyPr/>
                    <a:lstStyle/>
                    <a:p>
                      <a:pPr>
                        <a:lnSpc>
                          <a:spcPct val="115000"/>
                        </a:lnSpc>
                        <a:spcAft>
                          <a:spcPts val="800"/>
                        </a:spcAft>
                      </a:pPr>
                      <a:r>
                        <a:rPr lang="tr-TR"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Adı</a:t>
                      </a:r>
                      <a:endParaRPr lang="tr-T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nSpc>
                          <a:spcPct val="115000"/>
                        </a:lnSpc>
                        <a:spcAft>
                          <a:spcPts val="800"/>
                        </a:spcAft>
                      </a:pPr>
                      <a:r>
                        <a:rPr lang="tr-TR"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OTOMATİK </a:t>
                      </a:r>
                      <a:r>
                        <a:rPr lang="tr-TR" sz="11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ŞEKER AMBALAJ </a:t>
                      </a:r>
                      <a:r>
                        <a:rPr lang="tr-TR"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ROBOT KOLU</a:t>
                      </a:r>
                      <a:endParaRPr lang="tr-T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1113407">
                <a:tc gridSpan="2">
                  <a:txBody>
                    <a:bodyPr/>
                    <a:lstStyle/>
                    <a:p>
                      <a:pPr algn="ctr">
                        <a:lnSpc>
                          <a:spcPct val="115000"/>
                        </a:lnSpc>
                        <a:spcAft>
                          <a:spcPts val="80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Danışmanlık ve Diğer Hizmetleri Alındığı Kuruluş</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ctr">
                        <a:lnSpc>
                          <a:spcPct val="115000"/>
                        </a:lnSpc>
                        <a:spcAft>
                          <a:spcPts val="800"/>
                        </a:spcAft>
                      </a:pPr>
                      <a:r>
                        <a:rPr lang="tr-TR" sz="1100" b="1" dirty="0">
                          <a:effectLst/>
                          <a:latin typeface="Arial" panose="020B0604020202020204" pitchFamily="34" charset="0"/>
                          <a:ea typeface="Times New Roman" panose="02020603050405020304" pitchFamily="18" charset="0"/>
                          <a:cs typeface="Times New Roman" panose="02020603050405020304" pitchFamily="18" charset="0"/>
                        </a:rPr>
                        <a:t>Hizmetin Açıklaması</a:t>
                      </a:r>
                      <a:endParaRPr lang="tr-T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Hizmet Alımının Proje Faaliyetleriyle İlişkisi</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Hizmet Alım Gerekçesi</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Tutarı (TL)</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4104">
                <a:tc gridSpan="2">
                  <a:txBody>
                    <a:bodyPr/>
                    <a:lstStyle/>
                    <a:p>
                      <a:pP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SAKARYA ÜNİVERSİTESİ MAKİNA MÜHENDİSLİĞİ BÖLÜMÜ</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ct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Proje hakkında gerekli teorik ve mali bilgilerin alınması</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Alınan bilgilerin proje oluşumunda kullanılması</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Projede hesapları ve analizleri oluşturulurken yapılacak hataları önlemek</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681">
                <a:tc gridSpan="2">
                  <a:txBody>
                    <a:bodyPr/>
                    <a:lstStyle/>
                    <a:p>
                      <a:pP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tr-TR"/>
                    </a:p>
                  </a:txBody>
                  <a:tcPr/>
                </a:tc>
                <a:tc>
                  <a:txBody>
                    <a:bodyPr/>
                    <a:lstStyle/>
                    <a:p>
                      <a:pPr algn="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lnSpc>
                          <a:spcPct val="115000"/>
                        </a:lnSpc>
                        <a:spcBef>
                          <a:spcPts val="360"/>
                        </a:spcBef>
                        <a:spcAft>
                          <a:spcPts val="240"/>
                        </a:spcAft>
                      </a:pPr>
                      <a:r>
                        <a:rPr lang="tr-TR" sz="1100" b="1">
                          <a:effectLst/>
                          <a:latin typeface="Arial" panose="020B0604020202020204" pitchFamily="34" charset="0"/>
                          <a:ea typeface="Times New Roman" panose="02020603050405020304" pitchFamily="18" charset="0"/>
                          <a:cs typeface="Times New Roman" panose="02020603050405020304" pitchFamily="18" charset="0"/>
                        </a:rPr>
                        <a:t>TOPLAM</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800"/>
                        </a:spcAft>
                      </a:pPr>
                      <a:r>
                        <a:rPr lang="tr-TR" sz="1100" b="1" dirty="0">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90949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DÖNEMSEL VE TOPLAM TAHMİNİ MALİYET FORMU (TL)</a:t>
            </a:r>
          </a:p>
        </p:txBody>
      </p:sp>
      <p:graphicFrame>
        <p:nvGraphicFramePr>
          <p:cNvPr id="7" name="İçerik Yer Tutucusu 6"/>
          <p:cNvGraphicFramePr>
            <a:graphicFrameLocks noGrp="1"/>
          </p:cNvGraphicFramePr>
          <p:nvPr>
            <p:ph idx="1"/>
            <p:extLst>
              <p:ext uri="{D42A27DB-BD31-4B8C-83A1-F6EECF244321}">
                <p14:modId xmlns:p14="http://schemas.microsoft.com/office/powerpoint/2010/main" val="996869277"/>
              </p:ext>
            </p:extLst>
          </p:nvPr>
        </p:nvGraphicFramePr>
        <p:xfrm>
          <a:off x="395537" y="2271911"/>
          <a:ext cx="8352927" cy="3168358"/>
        </p:xfrm>
        <a:graphic>
          <a:graphicData uri="http://schemas.openxmlformats.org/drawingml/2006/table">
            <a:tbl>
              <a:tblPr/>
              <a:tblGrid>
                <a:gridCol w="1880069"/>
                <a:gridCol w="844781"/>
                <a:gridCol w="844781"/>
                <a:gridCol w="844781"/>
                <a:gridCol w="844781"/>
                <a:gridCol w="1640283"/>
                <a:gridCol w="1453451"/>
              </a:tblGrid>
              <a:tr h="273613">
                <a:tc gridSpan="7">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 Adı :OTOMATİK </a:t>
                      </a: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ŞEKER</a:t>
                      </a:r>
                      <a:r>
                        <a:rPr lang="tr-TR" sz="1000" b="1" baseline="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AMBALAJ </a:t>
                      </a: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ROBOT KOLU</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73613">
                <a:tc rowSpan="2">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Maliyet Kalemi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2013</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gridSpan="2">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2014</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rowSpan="2">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 MALİYET</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İÇİNDEKİ ORANI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28">
                <a:tc vMerge="1">
                  <a:txBody>
                    <a:bodyPr/>
                    <a:lstStyle/>
                    <a:p>
                      <a:endParaRPr lang="tr-TR"/>
                    </a:p>
                  </a:txBody>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II</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tc vMerge="1">
                  <a:txBody>
                    <a:bodyPr/>
                    <a:lstStyle/>
                    <a:p>
                      <a:endParaRPr lang="tr-TR"/>
                    </a:p>
                  </a:txBody>
                  <a:tcPr/>
                </a:tc>
              </a:tr>
              <a:tr h="273613">
                <a:tc>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Personel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52.000,00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46.000,00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98.000,00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23.9</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73613">
                <a:tc>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Seyahat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1.22</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73613">
                <a:tc>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Alet/Teçhizat/Yazılım/Yayın</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300.000,00TL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300.000,00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73</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73613">
                <a:tc>
                  <a:txBody>
                    <a:bodyPr/>
                    <a:lstStyle/>
                    <a:p>
                      <a:pPr>
                        <a:lnSpc>
                          <a:spcPct val="115000"/>
                        </a:lnSpc>
                        <a:spcAft>
                          <a:spcPts val="800"/>
                        </a:spcAft>
                      </a:pPr>
                      <a:r>
                        <a:rPr lang="tr-TR"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Danışmanlık/Hizmet Alımı</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1.22</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73613">
                <a:tc>
                  <a:txBody>
                    <a:bodyPr/>
                    <a:lstStyle/>
                    <a:p>
                      <a:pPr>
                        <a:lnSpc>
                          <a:spcPct val="115000"/>
                        </a:lnSpc>
                        <a:spcAft>
                          <a:spcPts val="8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Malzeme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2.155,00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a:lnSpc>
                          <a:spcPct val="115000"/>
                        </a:lnSpc>
                        <a:spcAft>
                          <a:spcPts val="8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2.155,00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a:lnSpc>
                          <a:spcPct val="115000"/>
                        </a:lnSpc>
                        <a:spcAft>
                          <a:spcPts val="8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0.66</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r>
              <a:tr h="273613">
                <a:tc>
                  <a:txBody>
                    <a:bodyPr/>
                    <a:lstStyle/>
                    <a:p>
                      <a:pPr>
                        <a:lnSpc>
                          <a:spcPct val="115000"/>
                        </a:lnSpc>
                        <a:spcBef>
                          <a:spcPts val="600"/>
                        </a:spcBef>
                        <a:spcAft>
                          <a:spcPts val="6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TOPLAM MALİYET</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algn="r">
                        <a:lnSpc>
                          <a:spcPct val="115000"/>
                        </a:lnSpc>
                        <a:spcBef>
                          <a:spcPts val="600"/>
                        </a:spcBef>
                        <a:spcAft>
                          <a:spcPts val="6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algn="r">
                        <a:lnSpc>
                          <a:spcPct val="115000"/>
                        </a:lnSpc>
                        <a:spcBef>
                          <a:spcPts val="600"/>
                        </a:spcBef>
                        <a:spcAft>
                          <a:spcPts val="6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359.155,00TL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51.000,00 TL</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algn="r">
                        <a:lnSpc>
                          <a:spcPct val="115000"/>
                        </a:lnSpc>
                        <a:spcBef>
                          <a:spcPts val="600"/>
                        </a:spcBef>
                        <a:spcAft>
                          <a:spcPts val="6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410.155,00 TL</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100</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r>
              <a:tr h="273613">
                <a:tc>
                  <a:txBody>
                    <a:bodyPr/>
                    <a:lstStyle/>
                    <a:p>
                      <a:pPr>
                        <a:lnSpc>
                          <a:spcPct val="115000"/>
                        </a:lnSpc>
                        <a:spcBef>
                          <a:spcPts val="600"/>
                        </a:spcBef>
                        <a:spcAft>
                          <a:spcPts val="6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BİRİKİMLİ MALİYET</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600"/>
                        </a:spcBef>
                        <a:spcAft>
                          <a:spcPts val="6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600"/>
                        </a:spcBef>
                        <a:spcAft>
                          <a:spcPts val="600"/>
                        </a:spcAft>
                      </a:pPr>
                      <a:r>
                        <a:rPr lang="tr-TR"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100</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613">
                <a:tc gridSpan="6">
                  <a:txBody>
                    <a:bodyPr/>
                    <a:lstStyle/>
                    <a:p>
                      <a:pPr algn="r">
                        <a:lnSpc>
                          <a:spcPct val="115000"/>
                        </a:lnSpc>
                        <a:spcBef>
                          <a:spcPts val="600"/>
                        </a:spcBef>
                        <a:spcAft>
                          <a:spcPts val="600"/>
                        </a:spcAft>
                      </a:pPr>
                      <a:r>
                        <a:rPr lang="tr-TR"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PROJEDEKİ TOPLAM ADAM-AY</a:t>
                      </a:r>
                      <a:endParaRPr lang="tr-T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r">
                        <a:lnSpc>
                          <a:spcPct val="115000"/>
                        </a:lnSpc>
                        <a:spcBef>
                          <a:spcPts val="600"/>
                        </a:spcBef>
                        <a:spcAft>
                          <a:spcPts val="600"/>
                        </a:spcAft>
                      </a:pPr>
                      <a:r>
                        <a:rPr lang="tr-TR"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22.5</a:t>
                      </a:r>
                      <a:endParaRPr lang="tr-T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145" marR="17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339752" y="6356350"/>
            <a:ext cx="4752528"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17</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1544289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Proje Çıktısı Beklentileri</a:t>
            </a:r>
            <a:endParaRPr lang="tr-TR" dirty="0"/>
          </a:p>
        </p:txBody>
      </p:sp>
      <p:sp>
        <p:nvSpPr>
          <p:cNvPr id="3" name="İçerik Yer Tutucusu 2"/>
          <p:cNvSpPr>
            <a:spLocks noGrp="1"/>
          </p:cNvSpPr>
          <p:nvPr>
            <p:ph idx="1"/>
          </p:nvPr>
        </p:nvSpPr>
        <p:spPr/>
        <p:txBody>
          <a:bodyPr>
            <a:normAutofit/>
          </a:bodyPr>
          <a:lstStyle/>
          <a:p>
            <a:pPr marL="226695" algn="just">
              <a:lnSpc>
                <a:spcPct val="115000"/>
              </a:lnSpc>
              <a:spcBef>
                <a:spcPts val="600"/>
              </a:spcBef>
              <a:spcAft>
                <a:spcPts val="800"/>
              </a:spcAft>
            </a:pPr>
            <a:r>
              <a:rPr lang="tr-TR" sz="2400" dirty="0">
                <a:latin typeface="Arial" panose="020B0604020202020204" pitchFamily="34" charset="0"/>
                <a:ea typeface="Times New Roman" panose="02020603050405020304" pitchFamily="18" charset="0"/>
                <a:cs typeface="Times New Roman" panose="02020603050405020304" pitchFamily="18" charset="0"/>
              </a:rPr>
              <a:t>Otomatik </a:t>
            </a:r>
            <a:r>
              <a:rPr lang="tr-TR" sz="2400" dirty="0" smtClean="0">
                <a:latin typeface="Arial" panose="020B0604020202020204" pitchFamily="34" charset="0"/>
                <a:ea typeface="Times New Roman" panose="02020603050405020304" pitchFamily="18" charset="0"/>
                <a:cs typeface="Times New Roman" panose="02020603050405020304" pitchFamily="18" charset="0"/>
              </a:rPr>
              <a:t>şeker ambalaj </a:t>
            </a:r>
            <a:r>
              <a:rPr lang="tr-TR" sz="2400" dirty="0">
                <a:latin typeface="Arial" panose="020B0604020202020204" pitchFamily="34" charset="0"/>
                <a:ea typeface="Times New Roman" panose="02020603050405020304" pitchFamily="18" charset="0"/>
                <a:cs typeface="Times New Roman" panose="02020603050405020304" pitchFamily="18" charset="0"/>
              </a:rPr>
              <a:t>robot kol projesi, ilk olarak el değmeden ambalajlandığı için hijyenik ve kaliteli üretim </a:t>
            </a:r>
            <a:r>
              <a:rPr lang="tr-TR" sz="2400" dirty="0" err="1">
                <a:latin typeface="Arial" panose="020B0604020202020204" pitchFamily="34" charset="0"/>
                <a:ea typeface="Times New Roman" panose="02020603050405020304" pitchFamily="18" charset="0"/>
                <a:cs typeface="Times New Roman" panose="02020603050405020304" pitchFamily="18" charset="0"/>
              </a:rPr>
              <a:t>sağlar.Bunun</a:t>
            </a:r>
            <a:r>
              <a:rPr lang="tr-TR" sz="2400" dirty="0">
                <a:latin typeface="Arial" panose="020B0604020202020204" pitchFamily="34" charset="0"/>
                <a:ea typeface="Times New Roman" panose="02020603050405020304" pitchFamily="18" charset="0"/>
                <a:cs typeface="Times New Roman" panose="02020603050405020304" pitchFamily="18" charset="0"/>
              </a:rPr>
              <a:t> yanında robota yüklenen farklı programlar sayesinde farklı ambalajlamayı aynı anda </a:t>
            </a:r>
            <a:r>
              <a:rPr lang="tr-TR" sz="2400" dirty="0" err="1">
                <a:latin typeface="Arial" panose="020B0604020202020204" pitchFamily="34" charset="0"/>
                <a:ea typeface="Times New Roman" panose="02020603050405020304" pitchFamily="18" charset="0"/>
                <a:cs typeface="Times New Roman" panose="02020603050405020304" pitchFamily="18" charset="0"/>
              </a:rPr>
              <a:t>ard</a:t>
            </a:r>
            <a:r>
              <a:rPr lang="tr-TR" sz="2400" dirty="0">
                <a:latin typeface="Arial" panose="020B0604020202020204" pitchFamily="34" charset="0"/>
                <a:ea typeface="Times New Roman" panose="02020603050405020304" pitchFamily="18" charset="0"/>
                <a:cs typeface="Times New Roman" panose="02020603050405020304" pitchFamily="18" charset="0"/>
              </a:rPr>
              <a:t> arda yapıp kısa sürede çeşitlilikle yüksek verim elde edilmesini sağlar. İnsan gücüne duyulan ihtiyacın azalmasıyla iş sağlığı ve güvenliği artarak kaza olma ihtimali azalır.</a:t>
            </a:r>
            <a:endParaRPr lang="tr-TR" sz="2000" dirty="0">
              <a:latin typeface="Calibri" panose="020F0502020204030204" pitchFamily="34" charset="0"/>
              <a:ea typeface="Times New Roman" panose="02020603050405020304" pitchFamily="18" charset="0"/>
              <a:cs typeface="Times New Roman" panose="02020603050405020304" pitchFamily="18" charset="0"/>
            </a:endParaRPr>
          </a:p>
          <a:p>
            <a:pPr marL="226695" algn="just">
              <a:lnSpc>
                <a:spcPct val="115000"/>
              </a:lnSpc>
              <a:spcBef>
                <a:spcPts val="600"/>
              </a:spcBef>
              <a:spcAft>
                <a:spcPts val="800"/>
              </a:spcAft>
            </a:pPr>
            <a:r>
              <a:rPr lang="tr-TR" sz="2400" dirty="0">
                <a:latin typeface="Arial" panose="020B0604020202020204" pitchFamily="34" charset="0"/>
                <a:ea typeface="Times New Roman" panose="02020603050405020304" pitchFamily="18" charset="0"/>
                <a:cs typeface="Times New Roman" panose="02020603050405020304" pitchFamily="18" charset="0"/>
              </a:rPr>
              <a:t>Otomatik olması ve kendine özgü bu özellikleriyle piyasada rekabeti artıran bir robot kol projesidir.</a:t>
            </a:r>
            <a:endParaRPr lang="tr-TR"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tr-TR" sz="2400" dirty="0" smtClean="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123728" y="6356350"/>
            <a:ext cx="4752528"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18</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3034898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latin typeface="Algerian" pitchFamily="82" charset="0"/>
              </a:rPr>
              <a:t> </a:t>
            </a:r>
            <a:r>
              <a:rPr lang="tr-TR" b="1" dirty="0">
                <a:latin typeface="Imprint MT Shadow" panose="04020605060303030202" pitchFamily="82" charset="0"/>
              </a:rPr>
              <a:t>ESEM MAK. SAN. AŞ.</a:t>
            </a:r>
            <a:endParaRPr lang="tr-TR" dirty="0">
              <a:latin typeface="Imprint MT Shadow" panose="04020605060303030202" pitchFamily="82" charset="0"/>
            </a:endParaRPr>
          </a:p>
        </p:txBody>
      </p:sp>
      <p:sp>
        <p:nvSpPr>
          <p:cNvPr id="3" name="İçerik Yer Tutucusu 2"/>
          <p:cNvSpPr>
            <a:spLocks noGrp="1"/>
          </p:cNvSpPr>
          <p:nvPr>
            <p:ph idx="1"/>
          </p:nvPr>
        </p:nvSpPr>
        <p:spPr/>
        <p:txBody>
          <a:bodyPr>
            <a:normAutofit/>
          </a:bodyPr>
          <a:lstStyle/>
          <a:p>
            <a:pPr marL="0" indent="0">
              <a:buNone/>
            </a:pPr>
            <a:endParaRPr lang="tr-TR" dirty="0" smtClean="0"/>
          </a:p>
          <a:p>
            <a:pPr marL="0" indent="0">
              <a:buNone/>
            </a:pPr>
            <a:endParaRPr lang="tr-TR" dirty="0"/>
          </a:p>
          <a:p>
            <a:pPr marL="0" indent="0">
              <a:buNone/>
            </a:pPr>
            <a:endParaRPr lang="tr-TR" dirty="0" smtClean="0"/>
          </a:p>
          <a:p>
            <a:pPr marL="0" indent="0">
              <a:buNone/>
            </a:pPr>
            <a:r>
              <a:rPr lang="tr-TR" dirty="0"/>
              <a:t> </a:t>
            </a:r>
            <a:r>
              <a:rPr lang="tr-TR" dirty="0" smtClean="0"/>
              <a:t>            DİNLEDİĞİNİZ İÇİN TEŞEKKÜR EDERİM.</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195736" y="6356350"/>
            <a:ext cx="4824536"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19</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3933315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339752" y="6356350"/>
            <a:ext cx="4320480"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2</a:t>
            </a:fld>
            <a:r>
              <a:rPr lang="tr-TR" dirty="0" smtClean="0">
                <a:solidFill>
                  <a:srgbClr val="002060"/>
                </a:solidFill>
              </a:rPr>
              <a:t>/19</a:t>
            </a:r>
            <a:endParaRPr lang="tr-TR" dirty="0">
              <a:solidFill>
                <a:srgbClr val="002060"/>
              </a:solidFill>
            </a:endParaRPr>
          </a:p>
        </p:txBody>
      </p:sp>
      <p:sp>
        <p:nvSpPr>
          <p:cNvPr id="7" name="Unvan 1"/>
          <p:cNvSpPr>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dirty="0" smtClean="0"/>
              <a:t>ORGANİZASYON ŞEMASI</a:t>
            </a:r>
            <a:endParaRPr lang="tr-TR" sz="4000" dirty="0"/>
          </a:p>
        </p:txBody>
      </p:sp>
      <p:sp>
        <p:nvSpPr>
          <p:cNvPr id="11" name="Rectangle 39"/>
          <p:cNvSpPr>
            <a:spLocks noChangeArrowheads="1"/>
          </p:cNvSpPr>
          <p:nvPr/>
        </p:nvSpPr>
        <p:spPr bwMode="auto">
          <a:xfrm flipV="1">
            <a:off x="1493837" y="1836735"/>
            <a:ext cx="9794629" cy="54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grpSp>
        <p:nvGrpSpPr>
          <p:cNvPr id="13" name="Organization Chart 24"/>
          <p:cNvGrpSpPr>
            <a:grpSpLocks noChangeAspect="1"/>
          </p:cNvGrpSpPr>
          <p:nvPr/>
        </p:nvGrpSpPr>
        <p:grpSpPr bwMode="auto">
          <a:xfrm>
            <a:off x="979749" y="1556792"/>
            <a:ext cx="8066315" cy="4392487"/>
            <a:chOff x="1635" y="4522"/>
            <a:chExt cx="9719" cy="2880"/>
          </a:xfrm>
        </p:grpSpPr>
        <p:cxnSp>
          <p:nvCxnSpPr>
            <p:cNvPr id="11301" name="_s11301"/>
            <p:cNvCxnSpPr>
              <a:cxnSpLocks noChangeShapeType="1"/>
              <a:stCxn id="20" idx="1"/>
              <a:endCxn id="17" idx="2"/>
            </p:cNvCxnSpPr>
            <p:nvPr/>
          </p:nvCxnSpPr>
          <p:spPr bwMode="auto">
            <a:xfrm rot="10800000">
              <a:off x="7755" y="6322"/>
              <a:ext cx="360" cy="720"/>
            </a:xfrm>
            <a:prstGeom prst="bentConnector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1300" name="_s11300"/>
            <p:cNvCxnSpPr>
              <a:cxnSpLocks noChangeShapeType="1"/>
              <a:stCxn id="19" idx="3"/>
              <a:endCxn id="17" idx="2"/>
            </p:cNvCxnSpPr>
            <p:nvPr/>
          </p:nvCxnSpPr>
          <p:spPr bwMode="auto">
            <a:xfrm flipV="1">
              <a:off x="7395" y="6321"/>
              <a:ext cx="361" cy="721"/>
            </a:xfrm>
            <a:prstGeom prst="bentConnector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1299" name="_s11299"/>
            <p:cNvCxnSpPr>
              <a:cxnSpLocks noChangeShapeType="1"/>
              <a:stCxn id="18" idx="0"/>
              <a:endCxn id="14" idx="2"/>
            </p:cNvCxnSpPr>
            <p:nvPr/>
          </p:nvCxnSpPr>
          <p:spPr bwMode="auto">
            <a:xfrm rot="5400000" flipH="1">
              <a:off x="8205" y="3532"/>
              <a:ext cx="360" cy="3780"/>
            </a:xfrm>
            <a:prstGeom prst="bentConnector3">
              <a:avLst>
                <a:gd name="adj1" fmla="val 27069"/>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1298" name="_s11298"/>
            <p:cNvCxnSpPr>
              <a:cxnSpLocks noChangeShapeType="1"/>
              <a:stCxn id="17" idx="0"/>
              <a:endCxn id="14" idx="2"/>
            </p:cNvCxnSpPr>
            <p:nvPr/>
          </p:nvCxnSpPr>
          <p:spPr bwMode="auto">
            <a:xfrm rot="5400000" flipH="1">
              <a:off x="6945" y="4792"/>
              <a:ext cx="360" cy="1260"/>
            </a:xfrm>
            <a:prstGeom prst="bentConnector3">
              <a:avLst>
                <a:gd name="adj1" fmla="val 27069"/>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1297" name="_s11297"/>
            <p:cNvCxnSpPr>
              <a:cxnSpLocks noChangeShapeType="1"/>
              <a:stCxn id="16" idx="0"/>
              <a:endCxn id="14" idx="2"/>
            </p:cNvCxnSpPr>
            <p:nvPr/>
          </p:nvCxnSpPr>
          <p:spPr bwMode="auto">
            <a:xfrm rot="16200000">
              <a:off x="5685" y="4792"/>
              <a:ext cx="360" cy="1260"/>
            </a:xfrm>
            <a:prstGeom prst="bentConnector3">
              <a:avLst>
                <a:gd name="adj1" fmla="val 27069"/>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1296" name="_s11296"/>
            <p:cNvCxnSpPr>
              <a:cxnSpLocks noChangeShapeType="1"/>
              <a:stCxn id="15" idx="0"/>
              <a:endCxn id="14" idx="2"/>
            </p:cNvCxnSpPr>
            <p:nvPr/>
          </p:nvCxnSpPr>
          <p:spPr bwMode="auto">
            <a:xfrm rot="16200000">
              <a:off x="4425" y="3532"/>
              <a:ext cx="360" cy="3780"/>
            </a:xfrm>
            <a:prstGeom prst="bentConnector3">
              <a:avLst>
                <a:gd name="adj1" fmla="val 27069"/>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sp>
          <p:nvSpPr>
            <p:cNvPr id="14" name="_s11295"/>
            <p:cNvSpPr>
              <a:spLocks noChangeArrowheads="1"/>
            </p:cNvSpPr>
            <p:nvPr/>
          </p:nvSpPr>
          <p:spPr bwMode="auto">
            <a:xfrm>
              <a:off x="5414" y="4522"/>
              <a:ext cx="2160" cy="720"/>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AR-GE MÜHENDİSİ</a:t>
              </a:r>
              <a:endParaRPr kumimoji="0" lang="tr-TR" altLang="tr-TR"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(PROJE YÖNETİCİSİ)</a:t>
              </a:r>
              <a:endParaRPr kumimoji="0" lang="tr-TR" altLang="tr-TR"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tr-TR" altLang="tr-TR" sz="1000" dirty="0" smtClean="0">
                  <a:latin typeface="Calibri" panose="020F0502020204030204" pitchFamily="34" charset="0"/>
                  <a:cs typeface="Times New Roman" panose="02020603050405020304" pitchFamily="18" charset="0"/>
                </a:rPr>
                <a:t>ESRA ÖZDEMİR</a:t>
              </a:r>
              <a:endParaRPr kumimoji="0" lang="tr-TR" altLang="tr-TR" sz="1000" b="0" i="0" u="none" strike="noStrike" cap="none" normalizeH="0" baseline="0" dirty="0" smtClean="0">
                <a:ln>
                  <a:noFill/>
                </a:ln>
                <a:solidFill>
                  <a:schemeClr val="tx1"/>
                </a:solidFill>
                <a:effectLst/>
                <a:latin typeface="Arial" panose="020B0604020202020204" pitchFamily="34" charset="0"/>
              </a:endParaRPr>
            </a:p>
          </p:txBody>
        </p:sp>
        <p:sp>
          <p:nvSpPr>
            <p:cNvPr id="15" name="_s11294"/>
            <p:cNvSpPr>
              <a:spLocks noChangeArrowheads="1"/>
            </p:cNvSpPr>
            <p:nvPr/>
          </p:nvSpPr>
          <p:spPr bwMode="auto">
            <a:xfrm>
              <a:off x="1635" y="5602"/>
              <a:ext cx="2160" cy="720"/>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BİLGİSAYAR MÜHENDİSİ</a:t>
              </a:r>
              <a:endParaRPr kumimoji="0" lang="tr-TR" altLang="tr-TR"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SELİM DEMİRCİ</a:t>
              </a:r>
              <a:endParaRPr kumimoji="0" lang="tr-TR" altLang="tr-TR" sz="1000" b="0" i="0" u="none" strike="noStrike" cap="none" normalizeH="0" baseline="0" dirty="0" smtClean="0">
                <a:ln>
                  <a:noFill/>
                </a:ln>
                <a:solidFill>
                  <a:schemeClr val="tx1"/>
                </a:solidFill>
                <a:effectLst/>
                <a:latin typeface="Arial" panose="020B0604020202020204" pitchFamily="34" charset="0"/>
              </a:endParaRPr>
            </a:p>
          </p:txBody>
        </p:sp>
        <p:sp>
          <p:nvSpPr>
            <p:cNvPr id="16" name="_s11293"/>
            <p:cNvSpPr>
              <a:spLocks noChangeArrowheads="1"/>
            </p:cNvSpPr>
            <p:nvPr/>
          </p:nvSpPr>
          <p:spPr bwMode="auto">
            <a:xfrm>
              <a:off x="4155" y="5602"/>
              <a:ext cx="2160" cy="720"/>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SATIN ALMA VE PAZARLAMA MÜDÜRÜ</a:t>
              </a:r>
              <a:endParaRPr kumimoji="0" lang="tr-TR" altLang="tr-TR"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İLAYDA TOKMAK</a:t>
              </a:r>
              <a:endParaRPr kumimoji="0" lang="tr-TR" altLang="tr-TR"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17" name="_s11292"/>
            <p:cNvSpPr>
              <a:spLocks noChangeArrowheads="1"/>
            </p:cNvSpPr>
            <p:nvPr/>
          </p:nvSpPr>
          <p:spPr bwMode="auto">
            <a:xfrm>
              <a:off x="6675" y="5602"/>
              <a:ext cx="2160" cy="720"/>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AR-GE MÜHENDİSLERİ</a:t>
              </a:r>
              <a:endParaRPr kumimoji="0" lang="tr-TR" altLang="tr-TR"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18" name="_s11291"/>
            <p:cNvSpPr>
              <a:spLocks noChangeArrowheads="1"/>
            </p:cNvSpPr>
            <p:nvPr/>
          </p:nvSpPr>
          <p:spPr bwMode="auto">
            <a:xfrm>
              <a:off x="9195" y="5602"/>
              <a:ext cx="2159" cy="720"/>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ELEKTRİK-ELEKTRONİK MÜHENDİSİ</a:t>
              </a:r>
              <a:endParaRPr kumimoji="0" lang="tr-TR" altLang="tr-TR"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SEVTAP ESKİALP</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19" name="_s11290"/>
            <p:cNvSpPr>
              <a:spLocks noChangeArrowheads="1"/>
            </p:cNvSpPr>
            <p:nvPr/>
          </p:nvSpPr>
          <p:spPr bwMode="auto">
            <a:xfrm>
              <a:off x="5235" y="6682"/>
              <a:ext cx="2160" cy="720"/>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AR-GE MÜHENDİSİ</a:t>
              </a:r>
              <a:endParaRPr kumimoji="0" lang="tr-TR" altLang="tr-TR"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tr-TR" altLang="tr-TR" sz="1000" dirty="0" smtClean="0">
                  <a:latin typeface="Calibri" panose="020F0502020204030204" pitchFamily="34" charset="0"/>
                  <a:cs typeface="Times New Roman" panose="02020603050405020304" pitchFamily="18" charset="0"/>
                </a:rPr>
                <a:t>EMRE ŞENYURT</a:t>
              </a:r>
              <a:endParaRPr kumimoji="0" lang="tr-TR" altLang="tr-TR" sz="1000" b="0" i="0" u="none" strike="noStrike" cap="none" normalizeH="0" baseline="0" dirty="0" smtClean="0">
                <a:ln>
                  <a:noFill/>
                </a:ln>
                <a:solidFill>
                  <a:schemeClr val="tx1"/>
                </a:solidFill>
                <a:effectLst/>
                <a:latin typeface="Arial" panose="020B0604020202020204" pitchFamily="34" charset="0"/>
              </a:endParaRPr>
            </a:p>
          </p:txBody>
        </p:sp>
        <p:sp>
          <p:nvSpPr>
            <p:cNvPr id="20" name="_s11289"/>
            <p:cNvSpPr>
              <a:spLocks noChangeArrowheads="1"/>
            </p:cNvSpPr>
            <p:nvPr/>
          </p:nvSpPr>
          <p:spPr bwMode="auto">
            <a:xfrm>
              <a:off x="8115" y="6682"/>
              <a:ext cx="2160" cy="720"/>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AR-GE MÜHENDİSİ</a:t>
              </a:r>
              <a:endParaRPr kumimoji="0" lang="tr-TR" altLang="tr-TR"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İBRAHİM DEMİR</a:t>
              </a:r>
              <a:endParaRPr kumimoji="0" lang="tr-TR" altLang="tr-TR" sz="10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84778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smtClean="0"/>
              <a:t>PROJE TANITIMI</a:t>
            </a:r>
            <a:endParaRPr lang="tr-TR" sz="4000" dirty="0"/>
          </a:p>
        </p:txBody>
      </p:sp>
      <p:sp>
        <p:nvSpPr>
          <p:cNvPr id="3" name="İçerik Yer Tutucusu 2"/>
          <p:cNvSpPr>
            <a:spLocks noGrp="1"/>
          </p:cNvSpPr>
          <p:nvPr>
            <p:ph idx="1"/>
          </p:nvPr>
        </p:nvSpPr>
        <p:spPr/>
        <p:txBody>
          <a:bodyPr>
            <a:normAutofit/>
          </a:bodyPr>
          <a:lstStyle/>
          <a:p>
            <a:pPr fontAlgn="base"/>
            <a:r>
              <a:rPr lang="tr-TR" sz="1800" dirty="0"/>
              <a:t>Robotik kol, programlanabilir, mekanik parçaların bütünü ya da </a:t>
            </a:r>
            <a:r>
              <a:rPr lang="tr-TR" sz="1800" dirty="0" err="1"/>
              <a:t>komplex</a:t>
            </a:r>
            <a:r>
              <a:rPr lang="tr-TR" sz="1800" dirty="0"/>
              <a:t> bir robotun bir parçası olarak nitelendirebilir. Günümüzde robotik kollar endüstrinin ayrılmaz bir parçası haline gelmiştir. İnsan gücünü en aza indirerek, hata payı oranını azaltıp üretim miktarını üst seviyelere getirerek, günümüz teknolojisine önemli derecede katkı sağlamaktadır.</a:t>
            </a:r>
          </a:p>
          <a:p>
            <a:r>
              <a:rPr lang="tr-TR" sz="1800" dirty="0"/>
              <a:t>ArkKaynağı,NoktaKaynağı,MalzemeTaşıma,OtomasyonluMakineDesteği,Boyama,Toplama,Paketleme,Paletleme,Montaj,MekanikKesme,Rodaj,ÇapakAlma,Cilalama,Tutkallama,Yapıştırma,Contalama,Püskürtme gibi birçok alanda robot kolları sanayii hayatını </a:t>
            </a:r>
            <a:r>
              <a:rPr lang="tr-TR" sz="1800" dirty="0" smtClean="0"/>
              <a:t>kolaylaştırmaktadır.</a:t>
            </a:r>
          </a:p>
          <a:p>
            <a:pPr marL="0" indent="0">
              <a:buNone/>
            </a:pPr>
            <a:r>
              <a:rPr lang="tr-TR" sz="1800" dirty="0"/>
              <a:t> </a:t>
            </a:r>
            <a:r>
              <a:rPr lang="tr-TR" sz="1800" dirty="0" smtClean="0"/>
              <a:t>               Otomatik </a:t>
            </a:r>
            <a:r>
              <a:rPr lang="tr-TR" sz="1800" dirty="0" err="1"/>
              <a:t>Paletleme</a:t>
            </a:r>
            <a:r>
              <a:rPr lang="tr-TR" sz="1800" dirty="0"/>
              <a:t> / Paketleme Sistemleri: </a:t>
            </a:r>
          </a:p>
          <a:p>
            <a:r>
              <a:rPr lang="tr-TR" sz="1800" dirty="0"/>
              <a:t>Robotların kullanım alanlarından biri paketleme ve </a:t>
            </a:r>
            <a:r>
              <a:rPr lang="tr-TR" sz="1800" dirty="0" err="1"/>
              <a:t>paletlemedir</a:t>
            </a:r>
            <a:r>
              <a:rPr lang="tr-TR" sz="1800" dirty="0"/>
              <a:t>. Endüstride üretim sonrasında elde edilen </a:t>
            </a:r>
            <a:r>
              <a:rPr lang="tr-TR" sz="1800" dirty="0" err="1"/>
              <a:t>mamüller</a:t>
            </a:r>
            <a:r>
              <a:rPr lang="tr-TR" sz="1800" dirty="0"/>
              <a:t> robotlarca kutulanıp istiflenmektedir.</a:t>
            </a:r>
          </a:p>
          <a:p>
            <a:r>
              <a:rPr lang="tr-TR" sz="1800" dirty="0" smtClean="0"/>
              <a:t>Eğer </a:t>
            </a:r>
            <a:r>
              <a:rPr lang="tr-TR" sz="1800" dirty="0"/>
              <a:t>bir süreç içindeki işlemler değişmiyorsa bu durumlarda robotların kullanımı düşünebilir. Alıp konumlandırma, tezgah yükleme, paketleme, </a:t>
            </a:r>
            <a:r>
              <a:rPr lang="tr-TR" sz="1800" dirty="0" err="1"/>
              <a:t>paletleme</a:t>
            </a:r>
            <a:r>
              <a:rPr lang="tr-TR" sz="1800" dirty="0"/>
              <a:t>  türü işlemler, tekrarlı işlemlerdir</a:t>
            </a:r>
            <a:r>
              <a:rPr lang="tr-TR" sz="1600" dirty="0"/>
              <a:t>.</a:t>
            </a:r>
          </a:p>
        </p:txBody>
      </p:sp>
      <p:sp>
        <p:nvSpPr>
          <p:cNvPr id="4" name="Veri Yer Tutucusu 3"/>
          <p:cNvSpPr>
            <a:spLocks noGrp="1"/>
          </p:cNvSpPr>
          <p:nvPr>
            <p:ph type="dt" sz="half" idx="10"/>
          </p:nvPr>
        </p:nvSpPr>
        <p:spPr/>
        <p:txBody>
          <a:bodyPr/>
          <a:lstStyle/>
          <a:p>
            <a:fld id="{0140BFE3-02AD-470E-B81B-E451C9AD5E8C}"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411760" y="6356350"/>
            <a:ext cx="4392488"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3</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328421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21196" y="1268760"/>
            <a:ext cx="8229600" cy="4525963"/>
          </a:xfrm>
        </p:spPr>
        <p:txBody>
          <a:bodyPr/>
          <a:lstStyle/>
          <a:p>
            <a:r>
              <a:rPr lang="tr-TR" sz="2800" dirty="0"/>
              <a:t>Otomatik </a:t>
            </a:r>
            <a:r>
              <a:rPr lang="tr-TR" sz="2800" dirty="0" smtClean="0"/>
              <a:t>şeker ambalaj </a:t>
            </a:r>
            <a:r>
              <a:rPr lang="tr-TR" sz="2800" dirty="0"/>
              <a:t>robot kol projesi, ilk olarak el değmeden ambalajlandığı için hijyenik ve kaliteli üretim </a:t>
            </a:r>
            <a:r>
              <a:rPr lang="tr-TR" sz="2800" dirty="0" err="1"/>
              <a:t>sağlar.Bunun</a:t>
            </a:r>
            <a:r>
              <a:rPr lang="tr-TR" sz="2800" dirty="0"/>
              <a:t> yanında robota yüklenen farklı programlar sayesinde farklı ambalajlamayı aynı anda </a:t>
            </a:r>
            <a:r>
              <a:rPr lang="tr-TR" sz="2800" dirty="0" err="1"/>
              <a:t>ard</a:t>
            </a:r>
            <a:r>
              <a:rPr lang="tr-TR" sz="2800" dirty="0"/>
              <a:t> arda yapıp kısa sürede çeşitlilikle yüksek verim elde edilmesini sağlar. İnsan gücüne duyulan ihtiyacın azalmasıyla iş sağlığı ve güvenliği artarak kaza olma ihtimali azalır.</a:t>
            </a:r>
          </a:p>
          <a:p>
            <a:endParaRPr lang="tr-TR" dirty="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195736" y="6356350"/>
            <a:ext cx="4680520"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4</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165819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0648"/>
            <a:ext cx="8229600" cy="936104"/>
          </a:xfrm>
        </p:spPr>
        <p:txBody>
          <a:bodyPr>
            <a:noAutofit/>
          </a:bodyPr>
          <a:lstStyle/>
          <a:p>
            <a:r>
              <a:rPr lang="tr-TR" sz="4000" dirty="0"/>
              <a:t>AMACI, UYGULANACAK YÖNTEMLER VE AR-GE AŞAMALARI </a:t>
            </a:r>
          </a:p>
        </p:txBody>
      </p:sp>
      <p:sp>
        <p:nvSpPr>
          <p:cNvPr id="3" name="İçerik Yer Tutucusu 2"/>
          <p:cNvSpPr>
            <a:spLocks noGrp="1"/>
          </p:cNvSpPr>
          <p:nvPr>
            <p:ph idx="1"/>
          </p:nvPr>
        </p:nvSpPr>
        <p:spPr>
          <a:xfrm>
            <a:off x="457200" y="1412776"/>
            <a:ext cx="8229600" cy="4713387"/>
          </a:xfrm>
        </p:spPr>
        <p:txBody>
          <a:bodyPr>
            <a:normAutofit fontScale="85000" lnSpcReduction="20000"/>
          </a:bodyPr>
          <a:lstStyle/>
          <a:p>
            <a:pPr marL="0" lvl="0" indent="0">
              <a:buNone/>
            </a:pPr>
            <a:r>
              <a:rPr lang="tr-TR" sz="2400" dirty="0" smtClean="0"/>
              <a:t>1-Projenin </a:t>
            </a:r>
            <a:r>
              <a:rPr lang="tr-TR" sz="2400" dirty="0"/>
              <a:t>başlatılma </a:t>
            </a:r>
            <a:r>
              <a:rPr lang="tr-TR" sz="2400" dirty="0" smtClean="0"/>
              <a:t>gerekçeleri:</a:t>
            </a:r>
          </a:p>
          <a:p>
            <a:pPr marL="0" indent="0">
              <a:buNone/>
            </a:pPr>
            <a:r>
              <a:rPr lang="tr-TR" sz="2400" dirty="0"/>
              <a:t>Otomatik </a:t>
            </a:r>
            <a:r>
              <a:rPr lang="tr-TR" sz="2400" dirty="0" smtClean="0"/>
              <a:t>Şeker </a:t>
            </a:r>
            <a:r>
              <a:rPr lang="tr-TR" sz="2400" dirty="0"/>
              <a:t>Ambalaj Robot Kolu Tasarımının Başlatılma gerekçesi ; otomatik robot kolunun insana benzer özelliklere sahip programlanabilir </a:t>
            </a:r>
            <a:r>
              <a:rPr lang="tr-TR" sz="2400" dirty="0" err="1"/>
              <a:t>olması,tutma</a:t>
            </a:r>
            <a:r>
              <a:rPr lang="tr-TR" sz="2400" dirty="0"/>
              <a:t> ,</a:t>
            </a:r>
            <a:r>
              <a:rPr lang="tr-TR" sz="2400" dirty="0" err="1"/>
              <a:t>yerleştirme,malzeme</a:t>
            </a:r>
            <a:r>
              <a:rPr lang="tr-TR" sz="2400" dirty="0"/>
              <a:t> </a:t>
            </a:r>
            <a:r>
              <a:rPr lang="tr-TR" sz="2400" dirty="0" err="1"/>
              <a:t>yükeleme</a:t>
            </a:r>
            <a:r>
              <a:rPr lang="tr-TR" sz="2400" dirty="0"/>
              <a:t> ,ambalajlama özelliklerinin insan gücüne ihtiyaç duyulmaksızın </a:t>
            </a:r>
            <a:r>
              <a:rPr lang="tr-TR" sz="2400" dirty="0" smtClean="0"/>
              <a:t>şekerlerin </a:t>
            </a:r>
            <a:r>
              <a:rPr lang="tr-TR" sz="2400" dirty="0"/>
              <a:t>ambalajlanmasında  daha hijyenik ve insan eli değmeden paketlenmesinin gerçekleştirilmesidir.</a:t>
            </a:r>
          </a:p>
          <a:p>
            <a:pPr marL="0" lvl="0" indent="0">
              <a:buNone/>
            </a:pPr>
            <a:endParaRPr lang="tr-TR" sz="2400" dirty="0"/>
          </a:p>
          <a:p>
            <a:pPr marL="0" lvl="0" indent="0">
              <a:buNone/>
            </a:pPr>
            <a:r>
              <a:rPr lang="tr-TR" sz="2400" dirty="0" smtClean="0"/>
              <a:t>2-Projenin amacı:</a:t>
            </a:r>
          </a:p>
          <a:p>
            <a:pPr marL="0" indent="0">
              <a:buNone/>
            </a:pPr>
            <a:r>
              <a:rPr lang="tr-TR" sz="2400" dirty="0" smtClean="0"/>
              <a:t>Şeker </a:t>
            </a:r>
            <a:r>
              <a:rPr lang="tr-TR" sz="2400" dirty="0"/>
              <a:t>ambalajlamada otomatik robot kolu tasarımında ; hijyenik ve insan eli değmeden çok eksenli , otomatik kontrollü robot kolu yardımıyla ambalajlama ve taşımanın gerçekleştirilmesidir.</a:t>
            </a:r>
          </a:p>
          <a:p>
            <a:pPr marL="0" lvl="0" indent="0">
              <a:buNone/>
            </a:pPr>
            <a:endParaRPr lang="tr-TR" sz="2400" dirty="0"/>
          </a:p>
          <a:p>
            <a:pPr marL="0" lvl="0" indent="0">
              <a:buNone/>
            </a:pPr>
            <a:r>
              <a:rPr lang="tr-TR" sz="2400" dirty="0" smtClean="0"/>
              <a:t>3-Proje </a:t>
            </a:r>
            <a:r>
              <a:rPr lang="tr-TR" sz="2400" dirty="0"/>
              <a:t>çıktılarını tanımlayıp, hedeflediğiniz başarı </a:t>
            </a:r>
            <a:r>
              <a:rPr lang="tr-TR" sz="2400" dirty="0" smtClean="0"/>
              <a:t>ölçütleri:</a:t>
            </a:r>
            <a:endParaRPr lang="tr-TR" sz="2400" dirty="0"/>
          </a:p>
          <a:p>
            <a:pPr marL="0" indent="0">
              <a:buNone/>
            </a:pPr>
            <a:r>
              <a:rPr lang="tr-TR" sz="2400" dirty="0"/>
              <a:t>Otomatik </a:t>
            </a:r>
            <a:r>
              <a:rPr lang="tr-TR" sz="2400" dirty="0" smtClean="0"/>
              <a:t>şeker ambalaj </a:t>
            </a:r>
            <a:r>
              <a:rPr lang="tr-TR" sz="2400" dirty="0"/>
              <a:t>robotunda yüklü programlara uygun ambalajlama yapmalı, robot kolunun daha ekonomik ve </a:t>
            </a:r>
            <a:r>
              <a:rPr lang="tr-TR" sz="2400" dirty="0" err="1"/>
              <a:t>genis</a:t>
            </a:r>
            <a:r>
              <a:rPr lang="tr-TR" sz="2400" dirty="0"/>
              <a:t> açılı </a:t>
            </a:r>
            <a:r>
              <a:rPr lang="tr-TR" sz="2400" dirty="0" err="1"/>
              <a:t>kullanı</a:t>
            </a:r>
            <a:r>
              <a:rPr lang="en-AU" sz="2400" dirty="0"/>
              <a:t>ma </a:t>
            </a:r>
            <a:r>
              <a:rPr lang="en-AU" sz="2400" dirty="0" err="1"/>
              <a:t>hitap</a:t>
            </a:r>
            <a:r>
              <a:rPr lang="en-AU" sz="2400" dirty="0"/>
              <a:t> </a:t>
            </a:r>
            <a:r>
              <a:rPr lang="en-AU" sz="2400" dirty="0" err="1"/>
              <a:t>etmesi</a:t>
            </a:r>
            <a:r>
              <a:rPr lang="en-AU" sz="2400" dirty="0"/>
              <a:t> </a:t>
            </a:r>
            <a:r>
              <a:rPr lang="en-AU" sz="2400" dirty="0" err="1"/>
              <a:t>için</a:t>
            </a:r>
            <a:r>
              <a:rPr lang="en-AU" sz="2400" dirty="0"/>
              <a:t> </a:t>
            </a:r>
            <a:r>
              <a:rPr lang="en-AU" sz="2400" dirty="0" err="1"/>
              <a:t>yüksek</a:t>
            </a:r>
            <a:r>
              <a:rPr lang="en-AU" sz="2400" dirty="0"/>
              <a:t> </a:t>
            </a:r>
            <a:r>
              <a:rPr lang="en-AU" sz="2400" dirty="0" err="1"/>
              <a:t>hassa</a:t>
            </a:r>
            <a:r>
              <a:rPr lang="tr-TR" sz="2400" dirty="0"/>
              <a:t>s</a:t>
            </a:r>
            <a:r>
              <a:rPr lang="en-AU" sz="2400" dirty="0" err="1"/>
              <a:t>iyetli</a:t>
            </a:r>
            <a:r>
              <a:rPr lang="en-AU" sz="2400" dirty="0"/>
              <a:t> </a:t>
            </a:r>
            <a:r>
              <a:rPr lang="en-AU" sz="2400" dirty="0" err="1"/>
              <a:t>bir</a:t>
            </a:r>
            <a:r>
              <a:rPr lang="en-AU" sz="2400" dirty="0"/>
              <a:t> </a:t>
            </a:r>
            <a:r>
              <a:rPr lang="tr-TR" sz="2400" dirty="0"/>
              <a:t>sistem olmalı ve  aynı zamanda düşük ama hızlı , hassasiyeti düşük olarak</a:t>
            </a:r>
            <a:r>
              <a:rPr lang="en-AU" sz="2400" dirty="0"/>
              <a:t>ta </a:t>
            </a:r>
            <a:r>
              <a:rPr lang="tr-TR" sz="2400" dirty="0"/>
              <a:t>çalışabilecek bir yapıda </a:t>
            </a:r>
            <a:r>
              <a:rPr lang="en-AU" sz="2400" dirty="0"/>
              <a:t>da</a:t>
            </a:r>
            <a:r>
              <a:rPr lang="tr-TR" sz="2400" dirty="0"/>
              <a:t> olmalıdır. </a:t>
            </a:r>
          </a:p>
          <a:p>
            <a:pPr marL="0" indent="0">
              <a:buNone/>
            </a:pPr>
            <a:endParaRPr lang="tr-TR" sz="2400" dirty="0"/>
          </a:p>
        </p:txBody>
      </p:sp>
      <p:sp>
        <p:nvSpPr>
          <p:cNvPr id="4" name="Veri Yer Tutucusu 3"/>
          <p:cNvSpPr>
            <a:spLocks noGrp="1"/>
          </p:cNvSpPr>
          <p:nvPr>
            <p:ph type="dt" sz="half" idx="10"/>
          </p:nvPr>
        </p:nvSpPr>
        <p:spPr/>
        <p:txBody>
          <a:bodyPr/>
          <a:lstStyle/>
          <a:p>
            <a:fld id="{6BC14AAE-8E34-492C-AFFB-A7D5CF3D18C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267744" y="6356350"/>
            <a:ext cx="4285456"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5</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605919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a:t>YENİLİKÇİ VE ÖZGÜN YÖNLERİ</a:t>
            </a:r>
          </a:p>
        </p:txBody>
      </p:sp>
      <p:sp>
        <p:nvSpPr>
          <p:cNvPr id="3" name="İçerik Yer Tutucusu 2"/>
          <p:cNvSpPr>
            <a:spLocks noGrp="1"/>
          </p:cNvSpPr>
          <p:nvPr>
            <p:ph idx="1"/>
          </p:nvPr>
        </p:nvSpPr>
        <p:spPr/>
        <p:txBody>
          <a:bodyPr>
            <a:normAutofit/>
          </a:bodyPr>
          <a:lstStyle/>
          <a:p>
            <a:r>
              <a:rPr lang="tr-TR" sz="2800" dirty="0" smtClean="0"/>
              <a:t> Otomatik robot kol kullanımı ile şeker ambalajlamada daha hızlı, hijyenik ,el değmeden üretimi gerçekleştirerek insan gücüne ihtiyaç azaltılır ve iş sağlığı ve güvenliğinde olabilecek kazalar daha aza indirilir.</a:t>
            </a:r>
          </a:p>
          <a:p>
            <a:r>
              <a:rPr lang="tr-TR" sz="2800" dirty="0"/>
              <a:t>Bu proje kapsamında insan hatalı sorunları </a:t>
            </a:r>
            <a:r>
              <a:rPr lang="tr-TR" sz="2800" dirty="0" smtClean="0"/>
              <a:t>azalmak ve güvenlik  </a:t>
            </a:r>
            <a:r>
              <a:rPr lang="tr-TR" sz="2800" dirty="0"/>
              <a:t>ön </a:t>
            </a:r>
            <a:r>
              <a:rPr lang="tr-TR" sz="2800" dirty="0" smtClean="0"/>
              <a:t>planda  tutulur..</a:t>
            </a:r>
          </a:p>
          <a:p>
            <a:r>
              <a:rPr lang="tr-TR" sz="2800" dirty="0" smtClean="0"/>
              <a:t>AR-GE çalışmalarımız ile firmamızda daha </a:t>
            </a:r>
            <a:r>
              <a:rPr lang="tr-TR" sz="2800" dirty="0" err="1" smtClean="0"/>
              <a:t>hızlı,verimli</a:t>
            </a:r>
            <a:r>
              <a:rPr lang="tr-TR" sz="2800" dirty="0" smtClean="0"/>
              <a:t> ve az maliyetli üretim sağlanır.</a:t>
            </a:r>
          </a:p>
          <a:p>
            <a:endParaRPr lang="tr-TR" sz="2800" dirty="0" smtClean="0"/>
          </a:p>
          <a:p>
            <a:endParaRPr lang="tr-TR" sz="2800" dirty="0" smtClean="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483768" y="6356350"/>
            <a:ext cx="4392488"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6</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4197534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EKONOMİK ÖNGÖRÜLER</a:t>
            </a:r>
            <a:endParaRPr lang="tr-TR" dirty="0"/>
          </a:p>
        </p:txBody>
      </p:sp>
      <p:sp>
        <p:nvSpPr>
          <p:cNvPr id="3" name="İçerik Yer Tutucusu 2"/>
          <p:cNvSpPr>
            <a:spLocks noGrp="1"/>
          </p:cNvSpPr>
          <p:nvPr>
            <p:ph idx="1"/>
          </p:nvPr>
        </p:nvSpPr>
        <p:spPr/>
        <p:txBody>
          <a:bodyPr>
            <a:normAutofit/>
          </a:bodyPr>
          <a:lstStyle/>
          <a:p>
            <a:endParaRPr lang="tr-TR" dirty="0" smtClean="0"/>
          </a:p>
          <a:p>
            <a:r>
              <a:rPr lang="tr-TR" dirty="0" smtClean="0"/>
              <a:t>Projemiz sayesinde firmamızda çok farklı çeşidi kısa sürede ve daha az maliyetle üreterek rekabet </a:t>
            </a:r>
            <a:r>
              <a:rPr lang="tr-TR" dirty="0"/>
              <a:t>gücünü artırabiliriz</a:t>
            </a:r>
            <a:r>
              <a:rPr lang="tr-TR" dirty="0" smtClean="0"/>
              <a:t>.</a:t>
            </a:r>
          </a:p>
          <a:p>
            <a:pPr marL="0" indent="0">
              <a:buNone/>
            </a:pPr>
            <a:endParaRPr lang="tr-TR" dirty="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123728" y="6308725"/>
            <a:ext cx="4608512" cy="365125"/>
          </a:xfrm>
        </p:spPr>
        <p:txBody>
          <a:bodyPr/>
          <a:lstStyle/>
          <a:p>
            <a:pPr algn="r"/>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7</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283901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994122"/>
          </a:xfrm>
        </p:spPr>
        <p:txBody>
          <a:bodyPr>
            <a:normAutofit/>
          </a:bodyPr>
          <a:lstStyle/>
          <a:p>
            <a:r>
              <a:rPr lang="tr-TR" sz="4000" dirty="0" smtClean="0"/>
              <a:t>İş-Zaman Çubuk Grafiği</a:t>
            </a:r>
            <a:endParaRPr lang="tr-TR" sz="4000" dirty="0"/>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411760" y="6356350"/>
            <a:ext cx="4141440"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8</a:t>
            </a:fld>
            <a:r>
              <a:rPr lang="tr-TR" dirty="0" smtClean="0">
                <a:solidFill>
                  <a:srgbClr val="002060"/>
                </a:solidFill>
              </a:rPr>
              <a:t>/19</a:t>
            </a:r>
            <a:endParaRPr lang="tr-TR" dirty="0">
              <a:solidFill>
                <a:srgbClr val="002060"/>
              </a:solidFill>
            </a:endParaRPr>
          </a:p>
        </p:txBody>
      </p:sp>
      <p:graphicFrame>
        <p:nvGraphicFramePr>
          <p:cNvPr id="3" name="Tablo 2"/>
          <p:cNvGraphicFramePr>
            <a:graphicFrameLocks noGrp="1"/>
          </p:cNvGraphicFramePr>
          <p:nvPr>
            <p:extLst>
              <p:ext uri="{D42A27DB-BD31-4B8C-83A1-F6EECF244321}">
                <p14:modId xmlns:p14="http://schemas.microsoft.com/office/powerpoint/2010/main" val="3348972496"/>
              </p:ext>
            </p:extLst>
          </p:nvPr>
        </p:nvGraphicFramePr>
        <p:xfrm>
          <a:off x="1115616" y="1484784"/>
          <a:ext cx="7200799" cy="4536503"/>
        </p:xfrm>
        <a:graphic>
          <a:graphicData uri="http://schemas.openxmlformats.org/drawingml/2006/table">
            <a:tbl>
              <a:tblPr/>
              <a:tblGrid>
                <a:gridCol w="2601209"/>
                <a:gridCol w="369987"/>
                <a:gridCol w="406909"/>
                <a:gridCol w="406909"/>
                <a:gridCol w="406909"/>
                <a:gridCol w="406909"/>
                <a:gridCol w="369987"/>
                <a:gridCol w="369987"/>
                <a:gridCol w="369987"/>
                <a:gridCol w="345873"/>
                <a:gridCol w="369987"/>
                <a:gridCol w="388073"/>
                <a:gridCol w="388073"/>
              </a:tblGrid>
              <a:tr h="644668">
                <a:tc>
                  <a:txBody>
                    <a:bodyPr/>
                    <a:lstStyle/>
                    <a:p>
                      <a:pPr algn="l">
                        <a:lnSpc>
                          <a:spcPct val="115000"/>
                        </a:lnSpc>
                        <a:spcAft>
                          <a:spcPts val="800"/>
                        </a:spcAft>
                      </a:pPr>
                      <a:r>
                        <a:rPr lang="en-AU" sz="105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2">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İŞ AKIŞ ŞEMASI</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365742">
                <a:tc rowSpan="2">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İşin Tanımı</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2">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67657">
                <a:tc vMerge="1">
                  <a:txBody>
                    <a:bodyPr/>
                    <a:lstStyle/>
                    <a:p>
                      <a:endParaRPr lang="tr-TR"/>
                    </a:p>
                  </a:txBody>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E</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K</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A</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O</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Ş</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M</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N</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M</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H</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T</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A</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609">
                <a:tc>
                  <a:txBody>
                    <a:bodyPr/>
                    <a:lstStyle/>
                    <a:p>
                      <a:pPr algn="l">
                        <a:lnSpc>
                          <a:spcPct val="115000"/>
                        </a:lnSpc>
                        <a:spcAft>
                          <a:spcPts val="800"/>
                        </a:spcAft>
                      </a:pPr>
                      <a:r>
                        <a:rPr lang="tr-TR" sz="1050">
                          <a:effectLst/>
                          <a:latin typeface="Calibri" panose="020F0502020204030204" pitchFamily="34" charset="0"/>
                          <a:ea typeface="Times New Roman" panose="02020603050405020304" pitchFamily="18" charset="0"/>
                          <a:cs typeface="Times New Roman" panose="02020603050405020304" pitchFamily="18" charset="0"/>
                        </a:rPr>
                        <a:t>1. Literatür Taraması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FF"/>
                      </a:fgClr>
                      <a:bgClr>
                        <a:srgbClr val="BFBFBF"/>
                      </a:bgClr>
                    </a:pattFill>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609">
                <a:tc>
                  <a:txBody>
                    <a:bodyPr/>
                    <a:lstStyle/>
                    <a:p>
                      <a:pPr algn="l">
                        <a:lnSpc>
                          <a:spcPct val="115000"/>
                        </a:lnSpc>
                        <a:spcAft>
                          <a:spcPts val="800"/>
                        </a:spcAft>
                      </a:pPr>
                      <a:r>
                        <a:rPr lang="tr-TR" sz="1050">
                          <a:effectLst/>
                          <a:latin typeface="Calibri" panose="020F0502020204030204" pitchFamily="34" charset="0"/>
                          <a:ea typeface="Times New Roman" panose="02020603050405020304" pitchFamily="18" charset="0"/>
                          <a:cs typeface="Times New Roman" panose="02020603050405020304" pitchFamily="18" charset="0"/>
                        </a:rPr>
                        <a:t>2. Teorik olarak Analizlerin Yapılması ve Gerekli formüllerin çıkarılması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FF"/>
                      </a:fgClr>
                      <a:bgClr>
                        <a:srgbClr val="BFBFBF"/>
                      </a:bgClr>
                    </a:pattFill>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609">
                <a:tc>
                  <a:txBody>
                    <a:bodyPr/>
                    <a:lstStyle/>
                    <a:p>
                      <a:pPr algn="l">
                        <a:lnSpc>
                          <a:spcPct val="115000"/>
                        </a:lnSpc>
                        <a:spcAft>
                          <a:spcPts val="800"/>
                        </a:spcAft>
                      </a:pPr>
                      <a:r>
                        <a:rPr lang="tr-TR" sz="1050">
                          <a:effectLst/>
                          <a:latin typeface="Calibri" panose="020F0502020204030204" pitchFamily="34" charset="0"/>
                          <a:ea typeface="Times New Roman" panose="02020603050405020304" pitchFamily="18" charset="0"/>
                          <a:cs typeface="Times New Roman" panose="02020603050405020304" pitchFamily="18" charset="0"/>
                        </a:rPr>
                        <a:t>3.  Analizlerden Hareketle Madde Seçimi ,Eklem ve Bağlantı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FF"/>
                      </a:fgClr>
                      <a:bgClr>
                        <a:srgbClr val="BFBFBF"/>
                      </a:bgClr>
                    </a:pattFill>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609">
                <a:tc>
                  <a:txBody>
                    <a:bodyPr/>
                    <a:lstStyle/>
                    <a:p>
                      <a:pPr algn="l">
                        <a:lnSpc>
                          <a:spcPct val="115000"/>
                        </a:lnSpc>
                        <a:spcAft>
                          <a:spcPts val="800"/>
                        </a:spcAft>
                      </a:pPr>
                      <a:r>
                        <a:rPr lang="tr-TR" sz="1050">
                          <a:effectLst/>
                          <a:latin typeface="Calibri" panose="020F0502020204030204" pitchFamily="34" charset="0"/>
                          <a:ea typeface="Times New Roman" panose="02020603050405020304" pitchFamily="18" charset="0"/>
                          <a:cs typeface="Times New Roman" panose="02020603050405020304" pitchFamily="18" charset="0"/>
                        </a:rPr>
                        <a:t>4.   </a:t>
                      </a:r>
                      <a:r>
                        <a:rPr lang="pt-BR" sz="1050">
                          <a:effectLst/>
                          <a:latin typeface="Calibri" panose="020F0502020204030204" pitchFamily="34" charset="0"/>
                          <a:ea typeface="Times New Roman" panose="02020603050405020304" pitchFamily="18" charset="0"/>
                          <a:cs typeface="Times New Roman" panose="02020603050405020304" pitchFamily="18" charset="0"/>
                        </a:rPr>
                        <a:t>Karşılaşılan sorunların belirlenmesi ve çözümlenmesi</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FF"/>
                      </a:fgClr>
                      <a:bgClr>
                        <a:srgbClr val="BFBFBF"/>
                      </a:bgClr>
                    </a:pattFill>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800"/>
                        </a:spcAft>
                      </a:pPr>
                      <a:r>
                        <a:rPr lang="en-AU" sz="105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76872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KURULUŞUN AR-GE OLANAKLARI</a:t>
            </a:r>
          </a:p>
        </p:txBody>
      </p:sp>
      <p:sp>
        <p:nvSpPr>
          <p:cNvPr id="3" name="İçerik Yer Tutucusu 2"/>
          <p:cNvSpPr>
            <a:spLocks noGrp="1"/>
          </p:cNvSpPr>
          <p:nvPr>
            <p:ph idx="1"/>
          </p:nvPr>
        </p:nvSpPr>
        <p:spPr>
          <a:xfrm>
            <a:off x="467544" y="1268760"/>
            <a:ext cx="8229600" cy="5040560"/>
          </a:xfrm>
        </p:spPr>
        <p:txBody>
          <a:bodyPr>
            <a:normAutofit fontScale="32500" lnSpcReduction="20000"/>
          </a:bodyPr>
          <a:lstStyle/>
          <a:p>
            <a:pPr marL="0" lvl="0" indent="0">
              <a:buNone/>
            </a:pPr>
            <a:endParaRPr lang="tr-TR" sz="6200" dirty="0" smtClean="0"/>
          </a:p>
          <a:p>
            <a:pPr marL="0" lvl="0" indent="0">
              <a:buNone/>
            </a:pPr>
            <a:r>
              <a:rPr lang="tr-TR" sz="6200" dirty="0" smtClean="0"/>
              <a:t>A-)Ar-Ge </a:t>
            </a:r>
            <a:r>
              <a:rPr lang="tr-TR" sz="6200" dirty="0"/>
              <a:t>personeli, </a:t>
            </a:r>
            <a:r>
              <a:rPr lang="tr-TR" sz="6200" dirty="0" err="1"/>
              <a:t>laboratuar</a:t>
            </a:r>
            <a:r>
              <a:rPr lang="tr-TR" sz="6200" dirty="0"/>
              <a:t>, test ortamları, alet-teçhizat, yazılım araçları, kütüphane   gibi Ar-Ge altyapısı</a:t>
            </a:r>
            <a:r>
              <a:rPr lang="tr-TR" sz="6200" dirty="0" smtClean="0"/>
              <a:t>,</a:t>
            </a:r>
          </a:p>
          <a:p>
            <a:pPr marL="0" lvl="0" indent="0">
              <a:buNone/>
            </a:pPr>
            <a:r>
              <a:rPr lang="tr-TR" sz="6200" dirty="0" smtClean="0"/>
              <a:t>     Firmamızda </a:t>
            </a:r>
            <a:r>
              <a:rPr lang="tr-TR" sz="6200" dirty="0"/>
              <a:t>kapsamlı 3 adet ar-ge mühendisi olup </a:t>
            </a:r>
            <a:r>
              <a:rPr lang="tr-TR" sz="6200" dirty="0" err="1"/>
              <a:t>laboratuar,alet</a:t>
            </a:r>
            <a:r>
              <a:rPr lang="tr-TR" sz="6200" dirty="0"/>
              <a:t>-teçhizat ortamları ve yazılım araçları </a:t>
            </a:r>
            <a:r>
              <a:rPr lang="tr-TR" sz="6200" dirty="0" err="1"/>
              <a:t>mevcuttur.Ayrıca</a:t>
            </a:r>
            <a:r>
              <a:rPr lang="tr-TR" sz="6200" dirty="0"/>
              <a:t> test aşamasında KOSGEB ile ortak çalışılmaktadır.</a:t>
            </a:r>
          </a:p>
          <a:p>
            <a:pPr marL="0" lvl="0" indent="0">
              <a:buNone/>
            </a:pPr>
            <a:endParaRPr lang="tr-TR" sz="6200" dirty="0" smtClean="0"/>
          </a:p>
          <a:p>
            <a:pPr marL="0" lvl="0" indent="0">
              <a:buNone/>
            </a:pPr>
            <a:r>
              <a:rPr lang="tr-TR" sz="6200" dirty="0" smtClean="0"/>
              <a:t>B-)Yeni </a:t>
            </a:r>
            <a:r>
              <a:rPr lang="tr-TR" sz="6200" dirty="0"/>
              <a:t>ürün geliştirme ve tasarım yeteneği</a:t>
            </a:r>
            <a:r>
              <a:rPr lang="tr-TR" sz="6200" dirty="0" smtClean="0"/>
              <a:t>,</a:t>
            </a:r>
          </a:p>
          <a:p>
            <a:pPr marL="0" lvl="0" indent="0">
              <a:buNone/>
            </a:pPr>
            <a:r>
              <a:rPr lang="tr-TR" sz="6200" dirty="0" smtClean="0"/>
              <a:t>    Yapılan </a:t>
            </a:r>
            <a:r>
              <a:rPr lang="tr-TR" sz="6200" dirty="0"/>
              <a:t>analizlerden sonra ulaşılan çıktılar sonucunda gerekli tasarımlar yapılmakta ve tasarımın tüm sorunlara cevap vermesi adına incelemeler gözden geçirilmektedir.</a:t>
            </a:r>
          </a:p>
          <a:p>
            <a:pPr marL="0" lvl="0" indent="0">
              <a:buNone/>
            </a:pPr>
            <a:endParaRPr lang="tr-TR" sz="6200" dirty="0" smtClean="0"/>
          </a:p>
          <a:p>
            <a:pPr marL="0" lvl="0" indent="0">
              <a:buNone/>
            </a:pPr>
            <a:r>
              <a:rPr lang="tr-TR" sz="6200" dirty="0" smtClean="0"/>
              <a:t>C-)Üniversiteler </a:t>
            </a:r>
            <a:r>
              <a:rPr lang="tr-TR" sz="6200" dirty="0"/>
              <a:t>ve araştırma kuruluşlarıyla danışmanlık, hizmet alımı, ortak çalışmalar gibi tanımlı  ve sürekli ilişkiler</a:t>
            </a:r>
            <a:r>
              <a:rPr lang="tr-TR" sz="6200" dirty="0" smtClean="0"/>
              <a:t>,</a:t>
            </a:r>
          </a:p>
          <a:p>
            <a:pPr marL="0" lvl="0" indent="0">
              <a:buNone/>
            </a:pPr>
            <a:r>
              <a:rPr lang="tr-TR" sz="6200" dirty="0" smtClean="0"/>
              <a:t>    Firmamız </a:t>
            </a:r>
            <a:r>
              <a:rPr lang="tr-TR" sz="6200" dirty="0"/>
              <a:t>kapsamında Sakarya Üniversitesi ile işbirliği yapılmakta bu bağlamda ise </a:t>
            </a:r>
            <a:r>
              <a:rPr lang="tr-TR" sz="6200" dirty="0" err="1"/>
              <a:t>Prof.Dr.Recep</a:t>
            </a:r>
            <a:r>
              <a:rPr lang="tr-TR" sz="6200" dirty="0"/>
              <a:t> KOZAN  ve Nurettin Gökhan ADAR  ‘dan danışmanlık hizmeti alınmaktadır</a:t>
            </a:r>
            <a:r>
              <a:rPr lang="tr-TR" sz="6200" dirty="0" smtClean="0"/>
              <a:t>.</a:t>
            </a:r>
          </a:p>
        </p:txBody>
      </p:sp>
      <p:sp>
        <p:nvSpPr>
          <p:cNvPr id="4" name="Veri Yer Tutucusu 3"/>
          <p:cNvSpPr>
            <a:spLocks noGrp="1"/>
          </p:cNvSpPr>
          <p:nvPr>
            <p:ph type="dt" sz="half" idx="10"/>
          </p:nvPr>
        </p:nvSpPr>
        <p:spPr/>
        <p:txBody>
          <a:bodyPr/>
          <a:lstStyle/>
          <a:p>
            <a:fld id="{A0A4017D-EEDF-4996-8E82-B05BC2003677}" type="datetime1">
              <a:rPr lang="tr-TR" smtClean="0">
                <a:solidFill>
                  <a:srgbClr val="002060"/>
                </a:solidFill>
              </a:rPr>
              <a:pPr/>
              <a:t>02.12.2016</a:t>
            </a:fld>
            <a:endParaRPr lang="tr-TR" dirty="0">
              <a:solidFill>
                <a:srgbClr val="002060"/>
              </a:solidFill>
            </a:endParaRPr>
          </a:p>
        </p:txBody>
      </p:sp>
      <p:sp>
        <p:nvSpPr>
          <p:cNvPr id="5" name="Altbilgi Yer Tutucusu 4"/>
          <p:cNvSpPr>
            <a:spLocks noGrp="1"/>
          </p:cNvSpPr>
          <p:nvPr>
            <p:ph type="ftr" sz="quarter" idx="11"/>
          </p:nvPr>
        </p:nvSpPr>
        <p:spPr>
          <a:xfrm>
            <a:off x="2123728" y="6356350"/>
            <a:ext cx="5112568" cy="365125"/>
          </a:xfrm>
        </p:spPr>
        <p:txBody>
          <a:bodyPr/>
          <a:lstStyle/>
          <a:p>
            <a:r>
              <a:rPr lang="tr-TR" dirty="0" smtClean="0">
                <a:solidFill>
                  <a:srgbClr val="002060"/>
                </a:solidFill>
              </a:rPr>
              <a:t>OTOMATİK ŞEKER AMBALAJ ROBOT KOLU TASARIMI</a:t>
            </a:r>
            <a:endParaRPr lang="tr-TR" dirty="0">
              <a:solidFill>
                <a:srgbClr val="002060"/>
              </a:solidFill>
            </a:endParaRPr>
          </a:p>
        </p:txBody>
      </p:sp>
      <p:sp>
        <p:nvSpPr>
          <p:cNvPr id="6" name="Slayt Numarası Yer Tutucusu 5"/>
          <p:cNvSpPr>
            <a:spLocks noGrp="1"/>
          </p:cNvSpPr>
          <p:nvPr>
            <p:ph type="sldNum" sz="quarter" idx="12"/>
          </p:nvPr>
        </p:nvSpPr>
        <p:spPr/>
        <p:txBody>
          <a:bodyPr/>
          <a:lstStyle/>
          <a:p>
            <a:fld id="{F302176B-0E47-46AC-8F43-DAB4B8A37D06}" type="slidenum">
              <a:rPr lang="tr-TR" smtClean="0">
                <a:solidFill>
                  <a:srgbClr val="002060"/>
                </a:solidFill>
              </a:rPr>
              <a:pPr/>
              <a:t>9</a:t>
            </a:fld>
            <a:r>
              <a:rPr lang="tr-TR" dirty="0" smtClean="0">
                <a:solidFill>
                  <a:srgbClr val="002060"/>
                </a:solidFill>
              </a:rPr>
              <a:t>/19</a:t>
            </a:r>
            <a:endParaRPr lang="tr-TR" dirty="0">
              <a:solidFill>
                <a:srgbClr val="002060"/>
              </a:solidFill>
            </a:endParaRPr>
          </a:p>
        </p:txBody>
      </p:sp>
    </p:spTree>
    <p:extLst>
      <p:ext uri="{BB962C8B-B14F-4D97-AF65-F5344CB8AC3E}">
        <p14:creationId xmlns:p14="http://schemas.microsoft.com/office/powerpoint/2010/main" val="1571625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TotalTime>
  <Words>1431</Words>
  <Application>Microsoft Office PowerPoint</Application>
  <PresentationFormat>Ekran Gösterisi (4:3)</PresentationFormat>
  <Paragraphs>511</Paragraphs>
  <Slides>19</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Algerian</vt:lpstr>
      <vt:lpstr>Arial</vt:lpstr>
      <vt:lpstr>Calibri</vt:lpstr>
      <vt:lpstr>Imprint MT Shadow</vt:lpstr>
      <vt:lpstr>Times New Roman</vt:lpstr>
      <vt:lpstr>Ofis Teması</vt:lpstr>
      <vt:lpstr>           </vt:lpstr>
      <vt:lpstr>ORGANİZASYON ŞEMASI</vt:lpstr>
      <vt:lpstr>PROJE TANITIMI</vt:lpstr>
      <vt:lpstr>PowerPoint Sunusu</vt:lpstr>
      <vt:lpstr>AMACI, UYGULANACAK YÖNTEMLER VE AR-GE AŞAMALARI </vt:lpstr>
      <vt:lpstr>YENİLİKÇİ VE ÖZGÜN YÖNLERİ</vt:lpstr>
      <vt:lpstr>EKONOMİK ÖNGÖRÜLER</vt:lpstr>
      <vt:lpstr>İş-Zaman Çubuk Grafiği</vt:lpstr>
      <vt:lpstr>KURULUŞUN AR-GE OLANAKLARI</vt:lpstr>
      <vt:lpstr>PERSONEL GİDERLERİ TAHMİNİ MALİYET TABLOSU</vt:lpstr>
      <vt:lpstr>PERSONEL GİDERLERİ TAHMİNİ MALİYET TABLOSU</vt:lpstr>
      <vt:lpstr>PERSONEL GİDERLERİ TAHMİNİ MALİYET TABLOSU</vt:lpstr>
      <vt:lpstr>PERSONEL GİDERLERİ TAHMİNİ MALİYET TABLOSU</vt:lpstr>
      <vt:lpstr>ALET/TEÇHİZAT/YAZILIM/YAYIN ALIMLARI TAHMİNİ  MALİYET FORMU</vt:lpstr>
      <vt:lpstr>ALET/TEÇHİZAT/YAZILIM/YAYIN ALIMLARI TAHMİNİ  MALİYET FORMU</vt:lpstr>
      <vt:lpstr>PowerPoint Sunusu</vt:lpstr>
      <vt:lpstr>DÖNEMSEL VE TOPLAM TAHMİNİ MALİYET FORMU (TL)</vt:lpstr>
      <vt:lpstr>Proje Çıktısı Beklentileri</vt:lpstr>
      <vt:lpstr> ESEM MAK. SAN. AŞ.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Emre Şenyurt G120106060;Esra Özdemir G120106024</dc:creator>
  <cp:lastModifiedBy>NACK</cp:lastModifiedBy>
  <cp:revision>88</cp:revision>
  <dcterms:created xsi:type="dcterms:W3CDTF">2012-04-16T16:14:13Z</dcterms:created>
  <dcterms:modified xsi:type="dcterms:W3CDTF">2016-12-02T13:46:58Z</dcterms:modified>
</cp:coreProperties>
</file>