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59" r:id="rId22"/>
    <p:sldId id="260" r:id="rId23"/>
    <p:sldId id="27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803F0-2508-4BA2-BE99-9EBA4069A4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9242BD-67D7-444E-9A16-D3328C5C00F6}">
      <dgm:prSet/>
      <dgm:spPr/>
      <dgm:t>
        <a:bodyPr/>
        <a:lstStyle/>
        <a:p>
          <a:r>
            <a:rPr lang="tr-TR"/>
            <a:t>İnsanlığın varoluşundan bu yana tarihsel süreç içerisinde temel olarak 4 tür toplumdan bahsedilebilir. </a:t>
          </a:r>
          <a:endParaRPr lang="en-US"/>
        </a:p>
      </dgm:t>
    </dgm:pt>
    <dgm:pt modelId="{2C45DE7F-244F-4447-AA37-9EAEF27AF659}" type="parTrans" cxnId="{C85E169C-E890-428E-9F5C-BEB7278ED238}">
      <dgm:prSet/>
      <dgm:spPr/>
      <dgm:t>
        <a:bodyPr/>
        <a:lstStyle/>
        <a:p>
          <a:endParaRPr lang="en-US"/>
        </a:p>
      </dgm:t>
    </dgm:pt>
    <dgm:pt modelId="{B393B146-1F5A-4C04-AA98-B9CCD2C66A27}" type="sibTrans" cxnId="{C85E169C-E890-428E-9F5C-BEB7278ED238}">
      <dgm:prSet/>
      <dgm:spPr/>
      <dgm:t>
        <a:bodyPr/>
        <a:lstStyle/>
        <a:p>
          <a:endParaRPr lang="en-US"/>
        </a:p>
      </dgm:t>
    </dgm:pt>
    <dgm:pt modelId="{5358AFF3-69AC-4702-ACDC-3D7605217D6A}">
      <dgm:prSet/>
      <dgm:spPr/>
      <dgm:t>
        <a:bodyPr/>
        <a:lstStyle/>
        <a:p>
          <a:r>
            <a:rPr lang="tr-TR"/>
            <a:t>Avcı-Toplayıcı Toplum</a:t>
          </a:r>
          <a:endParaRPr lang="en-US"/>
        </a:p>
      </dgm:t>
    </dgm:pt>
    <dgm:pt modelId="{6ED143BC-385B-41DE-B898-F17CFC3E22EB}" type="parTrans" cxnId="{441C8E2C-8927-456A-AB4E-63C46E42959A}">
      <dgm:prSet/>
      <dgm:spPr/>
      <dgm:t>
        <a:bodyPr/>
        <a:lstStyle/>
        <a:p>
          <a:endParaRPr lang="en-US"/>
        </a:p>
      </dgm:t>
    </dgm:pt>
    <dgm:pt modelId="{36BA1E4E-64C9-4F6E-9A6E-BC2C0B8CBF0A}" type="sibTrans" cxnId="{441C8E2C-8927-456A-AB4E-63C46E42959A}">
      <dgm:prSet/>
      <dgm:spPr/>
      <dgm:t>
        <a:bodyPr/>
        <a:lstStyle/>
        <a:p>
          <a:endParaRPr lang="en-US"/>
        </a:p>
      </dgm:t>
    </dgm:pt>
    <dgm:pt modelId="{1180A067-E4DF-4F20-A7AC-90AF45DD48E1}">
      <dgm:prSet/>
      <dgm:spPr/>
      <dgm:t>
        <a:bodyPr/>
        <a:lstStyle/>
        <a:p>
          <a:r>
            <a:rPr lang="tr-TR"/>
            <a:t>Tarım Toplumu</a:t>
          </a:r>
          <a:endParaRPr lang="en-US"/>
        </a:p>
      </dgm:t>
    </dgm:pt>
    <dgm:pt modelId="{55119B72-C13D-4BB2-93A6-A5B16A4B23AF}" type="parTrans" cxnId="{7D9C83D4-43CC-4C2C-9E5F-7FE9C9D2E4AC}">
      <dgm:prSet/>
      <dgm:spPr/>
      <dgm:t>
        <a:bodyPr/>
        <a:lstStyle/>
        <a:p>
          <a:endParaRPr lang="en-US"/>
        </a:p>
      </dgm:t>
    </dgm:pt>
    <dgm:pt modelId="{D117B15F-6C70-429E-9A7C-AE185F262D90}" type="sibTrans" cxnId="{7D9C83D4-43CC-4C2C-9E5F-7FE9C9D2E4AC}">
      <dgm:prSet/>
      <dgm:spPr/>
      <dgm:t>
        <a:bodyPr/>
        <a:lstStyle/>
        <a:p>
          <a:endParaRPr lang="en-US"/>
        </a:p>
      </dgm:t>
    </dgm:pt>
    <dgm:pt modelId="{060D0732-9E81-4905-9177-5605FA36660B}">
      <dgm:prSet/>
      <dgm:spPr/>
      <dgm:t>
        <a:bodyPr/>
        <a:lstStyle/>
        <a:p>
          <a:r>
            <a:rPr lang="tr-TR"/>
            <a:t>Sanayi Toplumu</a:t>
          </a:r>
          <a:endParaRPr lang="en-US"/>
        </a:p>
      </dgm:t>
    </dgm:pt>
    <dgm:pt modelId="{F957B63F-1E6F-40DF-86BA-A8A4250FEAD6}" type="parTrans" cxnId="{D2B8D9CE-B397-49DC-995A-58272382604F}">
      <dgm:prSet/>
      <dgm:spPr/>
      <dgm:t>
        <a:bodyPr/>
        <a:lstStyle/>
        <a:p>
          <a:endParaRPr lang="en-US"/>
        </a:p>
      </dgm:t>
    </dgm:pt>
    <dgm:pt modelId="{33421F4B-4356-439E-92F8-47D1E231E3A4}" type="sibTrans" cxnId="{D2B8D9CE-B397-49DC-995A-58272382604F}">
      <dgm:prSet/>
      <dgm:spPr/>
      <dgm:t>
        <a:bodyPr/>
        <a:lstStyle/>
        <a:p>
          <a:endParaRPr lang="en-US"/>
        </a:p>
      </dgm:t>
    </dgm:pt>
    <dgm:pt modelId="{D3E5487E-94A2-44E2-BD77-687F4BF59005}">
      <dgm:prSet/>
      <dgm:spPr/>
      <dgm:t>
        <a:bodyPr/>
        <a:lstStyle/>
        <a:p>
          <a:r>
            <a:rPr lang="tr-TR"/>
            <a:t>Bilgi Toplumu</a:t>
          </a:r>
          <a:endParaRPr lang="en-US"/>
        </a:p>
      </dgm:t>
    </dgm:pt>
    <dgm:pt modelId="{31B8198D-96E6-49D4-93A9-CA2BDCFE0AEF}" type="parTrans" cxnId="{B205BA1D-5BB9-4BBA-87CE-739A798FEB6D}">
      <dgm:prSet/>
      <dgm:spPr/>
      <dgm:t>
        <a:bodyPr/>
        <a:lstStyle/>
        <a:p>
          <a:endParaRPr lang="en-US"/>
        </a:p>
      </dgm:t>
    </dgm:pt>
    <dgm:pt modelId="{50751148-F9C4-46CD-92F7-87F94B6BE8D5}" type="sibTrans" cxnId="{B205BA1D-5BB9-4BBA-87CE-739A798FEB6D}">
      <dgm:prSet/>
      <dgm:spPr/>
      <dgm:t>
        <a:bodyPr/>
        <a:lstStyle/>
        <a:p>
          <a:endParaRPr lang="en-US"/>
        </a:p>
      </dgm:t>
    </dgm:pt>
    <dgm:pt modelId="{A6CDE5FC-E3F4-433E-97A3-B25FF102AF5F}" type="pres">
      <dgm:prSet presAssocID="{EAC803F0-2508-4BA2-BE99-9EBA4069A47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37B1C0D9-22CD-4A73-BE63-80145B80A2AD}" type="pres">
      <dgm:prSet presAssocID="{019242BD-67D7-444E-9A16-D3328C5C00F6}" presName="compNode" presStyleCnt="0"/>
      <dgm:spPr/>
    </dgm:pt>
    <dgm:pt modelId="{D7639AC3-9991-43E0-AB22-109F6F98CA57}" type="pres">
      <dgm:prSet presAssocID="{019242BD-67D7-444E-9A16-D3328C5C00F6}" presName="bgRect" presStyleLbl="bgShp" presStyleIdx="0" presStyleCnt="5"/>
      <dgm:spPr/>
    </dgm:pt>
    <dgm:pt modelId="{8DE79665-E01A-4141-B0A8-DFB7051D7C91}" type="pres">
      <dgm:prSet presAssocID="{019242BD-67D7-444E-9A16-D3328C5C00F6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tr-TR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DE7B7E2-8A0F-4C4A-BAF9-E18DFCF38985}" type="pres">
      <dgm:prSet presAssocID="{019242BD-67D7-444E-9A16-D3328C5C00F6}" presName="spaceRect" presStyleCnt="0"/>
      <dgm:spPr/>
    </dgm:pt>
    <dgm:pt modelId="{C92F5647-3565-4F8A-B35A-763646FD3407}" type="pres">
      <dgm:prSet presAssocID="{019242BD-67D7-444E-9A16-D3328C5C00F6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B7C1DEB5-5DD3-4073-B1CE-6A696528300F}" type="pres">
      <dgm:prSet presAssocID="{B393B146-1F5A-4C04-AA98-B9CCD2C66A27}" presName="sibTrans" presStyleCnt="0"/>
      <dgm:spPr/>
    </dgm:pt>
    <dgm:pt modelId="{7A351055-C04A-445E-95A8-5D513BBC152E}" type="pres">
      <dgm:prSet presAssocID="{5358AFF3-69AC-4702-ACDC-3D7605217D6A}" presName="compNode" presStyleCnt="0"/>
      <dgm:spPr/>
    </dgm:pt>
    <dgm:pt modelId="{0EAABA5C-0BAF-4546-B9ED-A50669ACE9AB}" type="pres">
      <dgm:prSet presAssocID="{5358AFF3-69AC-4702-ACDC-3D7605217D6A}" presName="bgRect" presStyleLbl="bgShp" presStyleIdx="1" presStyleCnt="5"/>
      <dgm:spPr/>
    </dgm:pt>
    <dgm:pt modelId="{AF8EC4F9-5850-45AA-9672-3AF76918EDE1}" type="pres">
      <dgm:prSet presAssocID="{5358AFF3-69AC-4702-ACDC-3D7605217D6A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tr-TR"/>
        </a:p>
      </dgm:t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3C5110A-BB98-41EC-8299-F62A031DAD58}" type="pres">
      <dgm:prSet presAssocID="{5358AFF3-69AC-4702-ACDC-3D7605217D6A}" presName="spaceRect" presStyleCnt="0"/>
      <dgm:spPr/>
    </dgm:pt>
    <dgm:pt modelId="{35921781-3449-4FE2-AB15-E1E0C5E1EA2D}" type="pres">
      <dgm:prSet presAssocID="{5358AFF3-69AC-4702-ACDC-3D7605217D6A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FAD7EE29-96FE-425B-8B77-AD01B1CBEE59}" type="pres">
      <dgm:prSet presAssocID="{36BA1E4E-64C9-4F6E-9A6E-BC2C0B8CBF0A}" presName="sibTrans" presStyleCnt="0"/>
      <dgm:spPr/>
    </dgm:pt>
    <dgm:pt modelId="{1A6CD04A-1634-4BA7-9426-86886EEEE342}" type="pres">
      <dgm:prSet presAssocID="{1180A067-E4DF-4F20-A7AC-90AF45DD48E1}" presName="compNode" presStyleCnt="0"/>
      <dgm:spPr/>
    </dgm:pt>
    <dgm:pt modelId="{34DAB6AF-EC52-4AEB-868C-832CCAFDB452}" type="pres">
      <dgm:prSet presAssocID="{1180A067-E4DF-4F20-A7AC-90AF45DD48E1}" presName="bgRect" presStyleLbl="bgShp" presStyleIdx="2" presStyleCnt="5"/>
      <dgm:spPr/>
    </dgm:pt>
    <dgm:pt modelId="{112D35AB-1C2D-43F7-814D-4C2D33E15A00}" type="pres">
      <dgm:prSet presAssocID="{1180A067-E4DF-4F20-A7AC-90AF45DD48E1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tr-TR"/>
        </a:p>
      </dgm:t>
      <dgm:extLst>
        <a:ext uri="{E40237B7-FDA0-4F09-8148-C483321AD2D9}">
          <dgm14:cNvPr xmlns:dgm14="http://schemas.microsoft.com/office/drawing/2010/diagram" id="0" name="" descr="Farmer"/>
        </a:ext>
      </dgm:extLst>
    </dgm:pt>
    <dgm:pt modelId="{CAFA58DE-4542-4E02-91CF-195B1D6B6044}" type="pres">
      <dgm:prSet presAssocID="{1180A067-E4DF-4F20-A7AC-90AF45DD48E1}" presName="spaceRect" presStyleCnt="0"/>
      <dgm:spPr/>
    </dgm:pt>
    <dgm:pt modelId="{92427A12-836D-4855-8809-7A66FBF148F4}" type="pres">
      <dgm:prSet presAssocID="{1180A067-E4DF-4F20-A7AC-90AF45DD48E1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C43CBAD9-4958-4D51-9372-44B5DE0700B4}" type="pres">
      <dgm:prSet presAssocID="{D117B15F-6C70-429E-9A7C-AE185F262D90}" presName="sibTrans" presStyleCnt="0"/>
      <dgm:spPr/>
    </dgm:pt>
    <dgm:pt modelId="{1E5CFB10-66FE-4265-97BF-72B9805C043A}" type="pres">
      <dgm:prSet presAssocID="{060D0732-9E81-4905-9177-5605FA36660B}" presName="compNode" presStyleCnt="0"/>
      <dgm:spPr/>
    </dgm:pt>
    <dgm:pt modelId="{112A3048-01D3-4A67-9859-D377A5B11AE6}" type="pres">
      <dgm:prSet presAssocID="{060D0732-9E81-4905-9177-5605FA36660B}" presName="bgRect" presStyleLbl="bgShp" presStyleIdx="3" presStyleCnt="5"/>
      <dgm:spPr/>
    </dgm:pt>
    <dgm:pt modelId="{57B2F9FD-8E8A-4F09-AD95-EF7F9BF73D59}" type="pres">
      <dgm:prSet presAssocID="{060D0732-9E81-4905-9177-5605FA36660B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tr-TR"/>
        </a:p>
      </dgm:t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E0D7984-AF38-47B9-AE99-AA9825A2B1DD}" type="pres">
      <dgm:prSet presAssocID="{060D0732-9E81-4905-9177-5605FA36660B}" presName="spaceRect" presStyleCnt="0"/>
      <dgm:spPr/>
    </dgm:pt>
    <dgm:pt modelId="{CA64720A-67D8-4394-82BE-1B84CD2A57CF}" type="pres">
      <dgm:prSet presAssocID="{060D0732-9E81-4905-9177-5605FA36660B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B3E37260-9EC5-43D8-9215-80019EBBF60F}" type="pres">
      <dgm:prSet presAssocID="{33421F4B-4356-439E-92F8-47D1E231E3A4}" presName="sibTrans" presStyleCnt="0"/>
      <dgm:spPr/>
    </dgm:pt>
    <dgm:pt modelId="{59455BC9-DF86-4E72-9DCC-4894208EAE17}" type="pres">
      <dgm:prSet presAssocID="{D3E5487E-94A2-44E2-BD77-687F4BF59005}" presName="compNode" presStyleCnt="0"/>
      <dgm:spPr/>
    </dgm:pt>
    <dgm:pt modelId="{58004386-EDFF-4354-BC06-3FB1D235185C}" type="pres">
      <dgm:prSet presAssocID="{D3E5487E-94A2-44E2-BD77-687F4BF59005}" presName="bgRect" presStyleLbl="bgShp" presStyleIdx="4" presStyleCnt="5"/>
      <dgm:spPr/>
    </dgm:pt>
    <dgm:pt modelId="{5004A689-40E6-4BDF-BAA8-BD3C07281DDC}" type="pres">
      <dgm:prSet presAssocID="{D3E5487E-94A2-44E2-BD77-687F4BF59005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tr-TR"/>
        </a:p>
      </dgm:t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BE9861F1-AACD-40EE-B4EB-EB2E4122B281}" type="pres">
      <dgm:prSet presAssocID="{D3E5487E-94A2-44E2-BD77-687F4BF59005}" presName="spaceRect" presStyleCnt="0"/>
      <dgm:spPr/>
    </dgm:pt>
    <dgm:pt modelId="{6F6E88A0-069F-413D-9A7E-E04A0FE8ACE7}" type="pres">
      <dgm:prSet presAssocID="{D3E5487E-94A2-44E2-BD77-687F4BF59005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</dgm:ptLst>
  <dgm:cxnLst>
    <dgm:cxn modelId="{EC7092E3-502A-41E4-A485-6F779121511E}" type="presOf" srcId="{019242BD-67D7-444E-9A16-D3328C5C00F6}" destId="{C92F5647-3565-4F8A-B35A-763646FD3407}" srcOrd="0" destOrd="0" presId="urn:microsoft.com/office/officeart/2018/2/layout/IconVerticalSolidList"/>
    <dgm:cxn modelId="{7D9C83D4-43CC-4C2C-9E5F-7FE9C9D2E4AC}" srcId="{EAC803F0-2508-4BA2-BE99-9EBA4069A473}" destId="{1180A067-E4DF-4F20-A7AC-90AF45DD48E1}" srcOrd="2" destOrd="0" parTransId="{55119B72-C13D-4BB2-93A6-A5B16A4B23AF}" sibTransId="{D117B15F-6C70-429E-9A7C-AE185F262D90}"/>
    <dgm:cxn modelId="{C85E169C-E890-428E-9F5C-BEB7278ED238}" srcId="{EAC803F0-2508-4BA2-BE99-9EBA4069A473}" destId="{019242BD-67D7-444E-9A16-D3328C5C00F6}" srcOrd="0" destOrd="0" parTransId="{2C45DE7F-244F-4447-AA37-9EAEF27AF659}" sibTransId="{B393B146-1F5A-4C04-AA98-B9CCD2C66A27}"/>
    <dgm:cxn modelId="{03E5632B-EA3B-4035-BF60-67D4D5678063}" type="presOf" srcId="{060D0732-9E81-4905-9177-5605FA36660B}" destId="{CA64720A-67D8-4394-82BE-1B84CD2A57CF}" srcOrd="0" destOrd="0" presId="urn:microsoft.com/office/officeart/2018/2/layout/IconVerticalSolidList"/>
    <dgm:cxn modelId="{1BBE5CA9-333E-4834-B2F5-CC4BBF1C12AC}" type="presOf" srcId="{EAC803F0-2508-4BA2-BE99-9EBA4069A473}" destId="{A6CDE5FC-E3F4-433E-97A3-B25FF102AF5F}" srcOrd="0" destOrd="0" presId="urn:microsoft.com/office/officeart/2018/2/layout/IconVerticalSolidList"/>
    <dgm:cxn modelId="{B205BA1D-5BB9-4BBA-87CE-739A798FEB6D}" srcId="{EAC803F0-2508-4BA2-BE99-9EBA4069A473}" destId="{D3E5487E-94A2-44E2-BD77-687F4BF59005}" srcOrd="4" destOrd="0" parTransId="{31B8198D-96E6-49D4-93A9-CA2BDCFE0AEF}" sibTransId="{50751148-F9C4-46CD-92F7-87F94B6BE8D5}"/>
    <dgm:cxn modelId="{441C8E2C-8927-456A-AB4E-63C46E42959A}" srcId="{EAC803F0-2508-4BA2-BE99-9EBA4069A473}" destId="{5358AFF3-69AC-4702-ACDC-3D7605217D6A}" srcOrd="1" destOrd="0" parTransId="{6ED143BC-385B-41DE-B898-F17CFC3E22EB}" sibTransId="{36BA1E4E-64C9-4F6E-9A6E-BC2C0B8CBF0A}"/>
    <dgm:cxn modelId="{12084EFC-4786-4E32-9FAE-C412A0FC4C20}" type="presOf" srcId="{D3E5487E-94A2-44E2-BD77-687F4BF59005}" destId="{6F6E88A0-069F-413D-9A7E-E04A0FE8ACE7}" srcOrd="0" destOrd="0" presId="urn:microsoft.com/office/officeart/2018/2/layout/IconVerticalSolidList"/>
    <dgm:cxn modelId="{D2B8D9CE-B397-49DC-995A-58272382604F}" srcId="{EAC803F0-2508-4BA2-BE99-9EBA4069A473}" destId="{060D0732-9E81-4905-9177-5605FA36660B}" srcOrd="3" destOrd="0" parTransId="{F957B63F-1E6F-40DF-86BA-A8A4250FEAD6}" sibTransId="{33421F4B-4356-439E-92F8-47D1E231E3A4}"/>
    <dgm:cxn modelId="{D2B890BF-D079-45AF-9C89-792FE3C62C82}" type="presOf" srcId="{5358AFF3-69AC-4702-ACDC-3D7605217D6A}" destId="{35921781-3449-4FE2-AB15-E1E0C5E1EA2D}" srcOrd="0" destOrd="0" presId="urn:microsoft.com/office/officeart/2018/2/layout/IconVerticalSolidList"/>
    <dgm:cxn modelId="{41198BB0-FA1D-4F21-82B6-DD3E2EDE60B0}" type="presOf" srcId="{1180A067-E4DF-4F20-A7AC-90AF45DD48E1}" destId="{92427A12-836D-4855-8809-7A66FBF148F4}" srcOrd="0" destOrd="0" presId="urn:microsoft.com/office/officeart/2018/2/layout/IconVerticalSolidList"/>
    <dgm:cxn modelId="{DFB7CC48-DFE7-46C9-86A4-BC48A213F7F8}" type="presParOf" srcId="{A6CDE5FC-E3F4-433E-97A3-B25FF102AF5F}" destId="{37B1C0D9-22CD-4A73-BE63-80145B80A2AD}" srcOrd="0" destOrd="0" presId="urn:microsoft.com/office/officeart/2018/2/layout/IconVerticalSolidList"/>
    <dgm:cxn modelId="{E1C3DC7B-97A1-45FC-8B90-DD0BEA3D9997}" type="presParOf" srcId="{37B1C0D9-22CD-4A73-BE63-80145B80A2AD}" destId="{D7639AC3-9991-43E0-AB22-109F6F98CA57}" srcOrd="0" destOrd="0" presId="urn:microsoft.com/office/officeart/2018/2/layout/IconVerticalSolidList"/>
    <dgm:cxn modelId="{D9880A11-255E-4B6B-9060-CD3C76119B03}" type="presParOf" srcId="{37B1C0D9-22CD-4A73-BE63-80145B80A2AD}" destId="{8DE79665-E01A-4141-B0A8-DFB7051D7C91}" srcOrd="1" destOrd="0" presId="urn:microsoft.com/office/officeart/2018/2/layout/IconVerticalSolidList"/>
    <dgm:cxn modelId="{422CE4B4-248E-4193-BAB7-902A436585D3}" type="presParOf" srcId="{37B1C0D9-22CD-4A73-BE63-80145B80A2AD}" destId="{7DE7B7E2-8A0F-4C4A-BAF9-E18DFCF38985}" srcOrd="2" destOrd="0" presId="urn:microsoft.com/office/officeart/2018/2/layout/IconVerticalSolidList"/>
    <dgm:cxn modelId="{8B0599E0-6415-4399-B10B-F830909093B3}" type="presParOf" srcId="{37B1C0D9-22CD-4A73-BE63-80145B80A2AD}" destId="{C92F5647-3565-4F8A-B35A-763646FD3407}" srcOrd="3" destOrd="0" presId="urn:microsoft.com/office/officeart/2018/2/layout/IconVerticalSolidList"/>
    <dgm:cxn modelId="{DE5E88FA-BF2B-4AFE-A79D-EB0DCB23D459}" type="presParOf" srcId="{A6CDE5FC-E3F4-433E-97A3-B25FF102AF5F}" destId="{B7C1DEB5-5DD3-4073-B1CE-6A696528300F}" srcOrd="1" destOrd="0" presId="urn:microsoft.com/office/officeart/2018/2/layout/IconVerticalSolidList"/>
    <dgm:cxn modelId="{EEF083C0-12A8-41E4-846E-E4FBBAD09CB9}" type="presParOf" srcId="{A6CDE5FC-E3F4-433E-97A3-B25FF102AF5F}" destId="{7A351055-C04A-445E-95A8-5D513BBC152E}" srcOrd="2" destOrd="0" presId="urn:microsoft.com/office/officeart/2018/2/layout/IconVerticalSolidList"/>
    <dgm:cxn modelId="{BA1869A3-A1C9-4CD8-8555-717D1B18F9FB}" type="presParOf" srcId="{7A351055-C04A-445E-95A8-5D513BBC152E}" destId="{0EAABA5C-0BAF-4546-B9ED-A50669ACE9AB}" srcOrd="0" destOrd="0" presId="urn:microsoft.com/office/officeart/2018/2/layout/IconVerticalSolidList"/>
    <dgm:cxn modelId="{8E20B4B2-8286-47E7-A554-2B766842E909}" type="presParOf" srcId="{7A351055-C04A-445E-95A8-5D513BBC152E}" destId="{AF8EC4F9-5850-45AA-9672-3AF76918EDE1}" srcOrd="1" destOrd="0" presId="urn:microsoft.com/office/officeart/2018/2/layout/IconVerticalSolidList"/>
    <dgm:cxn modelId="{D2AB3067-964C-44AA-9914-55E68EC63C63}" type="presParOf" srcId="{7A351055-C04A-445E-95A8-5D513BBC152E}" destId="{D3C5110A-BB98-41EC-8299-F62A031DAD58}" srcOrd="2" destOrd="0" presId="urn:microsoft.com/office/officeart/2018/2/layout/IconVerticalSolidList"/>
    <dgm:cxn modelId="{0155421D-95DC-4D51-8585-AF4B834A0C0A}" type="presParOf" srcId="{7A351055-C04A-445E-95A8-5D513BBC152E}" destId="{35921781-3449-4FE2-AB15-E1E0C5E1EA2D}" srcOrd="3" destOrd="0" presId="urn:microsoft.com/office/officeart/2018/2/layout/IconVerticalSolidList"/>
    <dgm:cxn modelId="{8E8EDE76-581F-46A7-82B7-86FE972C6E6D}" type="presParOf" srcId="{A6CDE5FC-E3F4-433E-97A3-B25FF102AF5F}" destId="{FAD7EE29-96FE-425B-8B77-AD01B1CBEE59}" srcOrd="3" destOrd="0" presId="urn:microsoft.com/office/officeart/2018/2/layout/IconVerticalSolidList"/>
    <dgm:cxn modelId="{AC5745B6-4EA3-47AA-B076-3C8BEDF9BE9A}" type="presParOf" srcId="{A6CDE5FC-E3F4-433E-97A3-B25FF102AF5F}" destId="{1A6CD04A-1634-4BA7-9426-86886EEEE342}" srcOrd="4" destOrd="0" presId="urn:microsoft.com/office/officeart/2018/2/layout/IconVerticalSolidList"/>
    <dgm:cxn modelId="{B6BB5862-2974-49E6-9DC3-5381277B4F54}" type="presParOf" srcId="{1A6CD04A-1634-4BA7-9426-86886EEEE342}" destId="{34DAB6AF-EC52-4AEB-868C-832CCAFDB452}" srcOrd="0" destOrd="0" presId="urn:microsoft.com/office/officeart/2018/2/layout/IconVerticalSolidList"/>
    <dgm:cxn modelId="{FEE78DC8-2D13-4AE9-A290-0F22BF1A2AAD}" type="presParOf" srcId="{1A6CD04A-1634-4BA7-9426-86886EEEE342}" destId="{112D35AB-1C2D-43F7-814D-4C2D33E15A00}" srcOrd="1" destOrd="0" presId="urn:microsoft.com/office/officeart/2018/2/layout/IconVerticalSolidList"/>
    <dgm:cxn modelId="{79960220-8CF4-4E08-872C-BB296BAF751A}" type="presParOf" srcId="{1A6CD04A-1634-4BA7-9426-86886EEEE342}" destId="{CAFA58DE-4542-4E02-91CF-195B1D6B6044}" srcOrd="2" destOrd="0" presId="urn:microsoft.com/office/officeart/2018/2/layout/IconVerticalSolidList"/>
    <dgm:cxn modelId="{944411D0-4FF3-4ACA-B65E-BF9945538A09}" type="presParOf" srcId="{1A6CD04A-1634-4BA7-9426-86886EEEE342}" destId="{92427A12-836D-4855-8809-7A66FBF148F4}" srcOrd="3" destOrd="0" presId="urn:microsoft.com/office/officeart/2018/2/layout/IconVerticalSolidList"/>
    <dgm:cxn modelId="{D7A66229-9D22-4664-AA7F-A8E9BAFB0F7C}" type="presParOf" srcId="{A6CDE5FC-E3F4-433E-97A3-B25FF102AF5F}" destId="{C43CBAD9-4958-4D51-9372-44B5DE0700B4}" srcOrd="5" destOrd="0" presId="urn:microsoft.com/office/officeart/2018/2/layout/IconVerticalSolidList"/>
    <dgm:cxn modelId="{44E530A5-EF5F-431C-AEA9-57625B677ACF}" type="presParOf" srcId="{A6CDE5FC-E3F4-433E-97A3-B25FF102AF5F}" destId="{1E5CFB10-66FE-4265-97BF-72B9805C043A}" srcOrd="6" destOrd="0" presId="urn:microsoft.com/office/officeart/2018/2/layout/IconVerticalSolidList"/>
    <dgm:cxn modelId="{FA1826C0-F3E1-43CF-816F-FD1109AB56A9}" type="presParOf" srcId="{1E5CFB10-66FE-4265-97BF-72B9805C043A}" destId="{112A3048-01D3-4A67-9859-D377A5B11AE6}" srcOrd="0" destOrd="0" presId="urn:microsoft.com/office/officeart/2018/2/layout/IconVerticalSolidList"/>
    <dgm:cxn modelId="{AFDF4225-99EC-4CBB-856C-C11F34132900}" type="presParOf" srcId="{1E5CFB10-66FE-4265-97BF-72B9805C043A}" destId="{57B2F9FD-8E8A-4F09-AD95-EF7F9BF73D59}" srcOrd="1" destOrd="0" presId="urn:microsoft.com/office/officeart/2018/2/layout/IconVerticalSolidList"/>
    <dgm:cxn modelId="{603EF573-BCD3-4AC3-9FAC-99FC7BE24775}" type="presParOf" srcId="{1E5CFB10-66FE-4265-97BF-72B9805C043A}" destId="{0E0D7984-AF38-47B9-AE99-AA9825A2B1DD}" srcOrd="2" destOrd="0" presId="urn:microsoft.com/office/officeart/2018/2/layout/IconVerticalSolidList"/>
    <dgm:cxn modelId="{049B929A-038E-4D0D-B62B-44355235F057}" type="presParOf" srcId="{1E5CFB10-66FE-4265-97BF-72B9805C043A}" destId="{CA64720A-67D8-4394-82BE-1B84CD2A57CF}" srcOrd="3" destOrd="0" presId="urn:microsoft.com/office/officeart/2018/2/layout/IconVerticalSolidList"/>
    <dgm:cxn modelId="{B5321F0C-9F1E-46EC-935F-6BDEC5855D3A}" type="presParOf" srcId="{A6CDE5FC-E3F4-433E-97A3-B25FF102AF5F}" destId="{B3E37260-9EC5-43D8-9215-80019EBBF60F}" srcOrd="7" destOrd="0" presId="urn:microsoft.com/office/officeart/2018/2/layout/IconVerticalSolidList"/>
    <dgm:cxn modelId="{4396E836-DD17-4BBC-9504-3EFB6CAE5359}" type="presParOf" srcId="{A6CDE5FC-E3F4-433E-97A3-B25FF102AF5F}" destId="{59455BC9-DF86-4E72-9DCC-4894208EAE17}" srcOrd="8" destOrd="0" presId="urn:microsoft.com/office/officeart/2018/2/layout/IconVerticalSolidList"/>
    <dgm:cxn modelId="{83946B68-3A0C-41D2-AAA3-AD5B6833862C}" type="presParOf" srcId="{59455BC9-DF86-4E72-9DCC-4894208EAE17}" destId="{58004386-EDFF-4354-BC06-3FB1D235185C}" srcOrd="0" destOrd="0" presId="urn:microsoft.com/office/officeart/2018/2/layout/IconVerticalSolidList"/>
    <dgm:cxn modelId="{CB89203B-338E-40E3-B0C9-AC48EB851A5F}" type="presParOf" srcId="{59455BC9-DF86-4E72-9DCC-4894208EAE17}" destId="{5004A689-40E6-4BDF-BAA8-BD3C07281DDC}" srcOrd="1" destOrd="0" presId="urn:microsoft.com/office/officeart/2018/2/layout/IconVerticalSolidList"/>
    <dgm:cxn modelId="{DAEE4DE7-D9DB-49E4-85B7-666DADF95321}" type="presParOf" srcId="{59455BC9-DF86-4E72-9DCC-4894208EAE17}" destId="{BE9861F1-AACD-40EE-B4EB-EB2E4122B281}" srcOrd="2" destOrd="0" presId="urn:microsoft.com/office/officeart/2018/2/layout/IconVerticalSolidList"/>
    <dgm:cxn modelId="{AB832A8C-1C94-4CCA-9146-104A62E99C8F}" type="presParOf" srcId="{59455BC9-DF86-4E72-9DCC-4894208EAE17}" destId="{6F6E88A0-069F-413D-9A7E-E04A0FE8AC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39AC3-9991-43E0-AB22-109F6F98CA57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9665-E01A-4141-B0A8-DFB7051D7C91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F5647-3565-4F8A-B35A-763646FD3407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/>
            <a:t>İnsanlığın varoluşundan bu yana tarihsel süreç içerisinde temel olarak 4 tür toplumdan bahsedilebilir. </a:t>
          </a:r>
          <a:endParaRPr lang="en-US" sz="1800" kern="1200"/>
        </a:p>
      </dsp:txBody>
      <dsp:txXfrm>
        <a:off x="1131174" y="4597"/>
        <a:ext cx="5382429" cy="979371"/>
      </dsp:txXfrm>
    </dsp:sp>
    <dsp:sp modelId="{0EAABA5C-0BAF-4546-B9ED-A50669ACE9AB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EC4F9-5850-45AA-9672-3AF76918EDE1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21781-3449-4FE2-AB15-E1E0C5E1EA2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/>
            <a:t>Avcı-Toplayıcı Toplum</a:t>
          </a:r>
          <a:endParaRPr lang="en-US" sz="1800" kern="1200"/>
        </a:p>
      </dsp:txBody>
      <dsp:txXfrm>
        <a:off x="1131174" y="1228812"/>
        <a:ext cx="5382429" cy="979371"/>
      </dsp:txXfrm>
    </dsp:sp>
    <dsp:sp modelId="{34DAB6AF-EC52-4AEB-868C-832CCAFDB452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D35AB-1C2D-43F7-814D-4C2D33E15A00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27A12-836D-4855-8809-7A66FBF148F4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/>
            <a:t>Tarım Toplumu</a:t>
          </a:r>
          <a:endParaRPr lang="en-US" sz="1800" kern="1200"/>
        </a:p>
      </dsp:txBody>
      <dsp:txXfrm>
        <a:off x="1131174" y="2453027"/>
        <a:ext cx="5382429" cy="979371"/>
      </dsp:txXfrm>
    </dsp:sp>
    <dsp:sp modelId="{112A3048-01D3-4A67-9859-D377A5B11AE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2F9FD-8E8A-4F09-AD95-EF7F9BF73D5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4720A-67D8-4394-82BE-1B84CD2A57CF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/>
            <a:t>Sanayi Toplumu</a:t>
          </a:r>
          <a:endParaRPr lang="en-US" sz="1800" kern="1200"/>
        </a:p>
      </dsp:txBody>
      <dsp:txXfrm>
        <a:off x="1131174" y="3677241"/>
        <a:ext cx="5382429" cy="979371"/>
      </dsp:txXfrm>
    </dsp:sp>
    <dsp:sp modelId="{58004386-EDFF-4354-BC06-3FB1D235185C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4A689-40E6-4BDF-BAA8-BD3C07281DDC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E88A0-069F-413D-9A7E-E04A0FE8ACE7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/>
            <a:t>Bilgi Toplumu</a:t>
          </a:r>
          <a:endParaRPr lang="en-US" sz="1800" kern="1200"/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8A5E99-3A79-42D5-B38C-B7603DC8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4FE273B-C71C-491C-98E6-70E7C4FD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A4CF5D5-FD0C-4905-B94C-10F7E93D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67E0FA8-C8A0-4CC1-BAB8-3FC926E6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20FBFF-C7EB-4899-8387-5275619DA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038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DEC4F5-B3A6-4956-9D29-3C28519B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34F4F32-B3E1-4D7D-A108-176F5F0FD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FFF35B-A399-4410-8215-A6917AC6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B9EAC2-BF74-4A96-A5C3-B450652E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2855A5-8EFF-460F-90F4-62F02AD6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25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D1FEBB2-01A3-4B2D-916C-8BEA2BE0C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FE69A49-7529-4D96-B32B-3775D20BC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C8A91D-7843-4EF2-A58B-58837E8E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B3E9DF-1307-445F-ACA5-028FD25D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43A1F5-7383-495E-BBA0-561BC725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669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9AF97E-0332-41F0-B505-6D9AE818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4BD93E-5A08-40AF-88BF-AF351904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B0FD71-B34D-490A-BB87-3C685FE1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C355C7-5B71-4923-A7FC-42AD84E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126B0C-FBB3-4FDB-954D-012F750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62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07CF1F-64E8-4293-9BC6-AC1799FC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00422C-7446-4769-BB2A-6EF13C4C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5F7BBF-A3FA-4577-987E-FC219BB6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396033B-6F9C-47A8-82E7-B9011F00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8DA205-3F0F-4352-9AF0-9CFFC692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29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1EEEAD-586F-4FCD-8BF5-0A53178C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700DF6-FC00-4CDA-8677-42B4FBFC0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E28D7B6-EB1D-4544-93B2-1DE71C197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321AC9D-E9B9-4E3A-BCB0-BF30790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76636E6-2AF1-4BDD-8E04-833A82EF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616FF8-F027-4130-A076-59ABFFA2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49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8FA4E8-9988-489D-8820-485F5E60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C014E4-B946-4119-BE87-C8901B79E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5E9046B-F676-4E87-B3AF-DB1DA7FBA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D810ECA-4F91-46CD-B012-60DC36DA9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70C5D1-6BC5-43A5-8845-6AC2BEC63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57EE55A-BD7A-4AB9-A6DB-3DBCBAEC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DED9A6A-D70F-4F2E-91D2-7630486A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C8DD797-91EA-4047-B143-1C9F1890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54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064BF5-BCFF-47B8-A0EA-730CB841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8BEE3AD-5C5E-4A46-9E73-9C719616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DFFD78F-CE6F-43A3-A3C5-682EA249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3E6D232-AFAB-450E-B5CC-BD16E4B9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0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900473F-D774-44FE-925C-05A981CF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AA43E2-FCC9-479A-845A-D557A9D5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9958C2-BD12-4D3E-AE9E-0C52D3EA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71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9B3EBF-EB18-438A-B387-73329DC3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33715B4-01C9-439A-AC56-3B457880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4BEC8D-42D4-4950-AB40-B651B16DA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6D4B2D9-E7C9-412B-93E2-CD981D27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07FF33-047F-4B56-BD5A-EFE3DF8BB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4BB65D2-C429-4A3A-B6D3-78B3ECC4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01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DB334B-5A5B-4890-8643-3F55054C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F584553-CFAB-41E2-B0B4-2E34CCC60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7487B1-034D-4C0E-9E3D-BBA05DB6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74A5299-1ECE-40F5-9AAE-B5277625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BCCC87-B031-474D-AABE-2A8E83AB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C5CF6EB-98B6-4E18-B699-C38A1BE0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962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7E29599-E352-440A-BCF1-6CD3F7AD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181331-BA1F-4AD8-AC99-FD945EDC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E63F576-3C24-406F-8F56-0440615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2814-92D6-47A1-B593-09D61013F616}" type="datetimeFigureOut">
              <a:rPr lang="tr-TR" smtClean="0"/>
              <a:t>22.03.2024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14D922D-3975-4E95-88D6-EC2EDFBFB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B43BFF-A956-4E57-A52D-DB4EEF49C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269C5-9785-40A0-869E-87677D23F34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03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69CC24-D841-4EDF-97A8-8E49006DF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Teknoloji, Toplum ve İnsan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6CEF46-E657-4117-B85F-8FEF02CDC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Prof. Dr. Mehmet Barış HORZUM</a:t>
            </a:r>
          </a:p>
        </p:txBody>
      </p:sp>
    </p:spTree>
    <p:extLst>
      <p:ext uri="{BB962C8B-B14F-4D97-AF65-F5344CB8AC3E}">
        <p14:creationId xmlns:p14="http://schemas.microsoft.com/office/powerpoint/2010/main" val="14469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735EDE-75B7-4F33-BEBE-8DA39B3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tr-TR" sz="3600" dirty="0"/>
              <a:t>Sanayi Toplumu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D2F0EB-E399-4695-BD3D-160D5BBE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tr-TR" sz="2000" dirty="0"/>
              <a:t>On sekizinci yüzyılın üçüncü çeyreğinde başlayan Sanayi Devrimi’ne </a:t>
            </a:r>
            <a:r>
              <a:rPr lang="tr-TR" sz="2000" dirty="0">
                <a:solidFill>
                  <a:srgbClr val="FF0000"/>
                </a:solidFill>
              </a:rPr>
              <a:t>ilk olarak buhar makinesi</a:t>
            </a:r>
            <a:r>
              <a:rPr lang="tr-TR" sz="2000" dirty="0"/>
              <a:t>, </a:t>
            </a:r>
            <a:r>
              <a:rPr lang="tr-TR" sz="2000" dirty="0">
                <a:solidFill>
                  <a:srgbClr val="FF0000"/>
                </a:solidFill>
              </a:rPr>
              <a:t>döner çıkrık</a:t>
            </a:r>
            <a:r>
              <a:rPr lang="tr-TR" sz="2000" dirty="0"/>
              <a:t>, </a:t>
            </a:r>
            <a:r>
              <a:rPr lang="tr-TR" sz="2000" dirty="0">
                <a:solidFill>
                  <a:srgbClr val="FF0000"/>
                </a:solidFill>
              </a:rPr>
              <a:t>metalürji alanındaki ilerlemeler </a:t>
            </a:r>
            <a:r>
              <a:rPr lang="tr-TR" sz="2000" dirty="0"/>
              <a:t>ve daha geniş kapsamlı olarak el aletlerinin yerini </a:t>
            </a:r>
            <a:r>
              <a:rPr lang="tr-TR" sz="2000" dirty="0">
                <a:solidFill>
                  <a:srgbClr val="FF0000"/>
                </a:solidFill>
              </a:rPr>
              <a:t>makinelerin</a:t>
            </a:r>
            <a:r>
              <a:rPr lang="tr-TR" sz="2000" dirty="0"/>
              <a:t> alması damgasını vurmuştur.</a:t>
            </a:r>
          </a:p>
          <a:p>
            <a:endParaRPr lang="tr-TR" sz="2000" dirty="0"/>
          </a:p>
          <a:p>
            <a:r>
              <a:rPr lang="tr-TR" sz="2000" dirty="0"/>
              <a:t>Yaklaşık 100 yıl sonra ise </a:t>
            </a:r>
            <a:r>
              <a:rPr lang="tr-TR" sz="2000" dirty="0">
                <a:solidFill>
                  <a:srgbClr val="FF0000"/>
                </a:solidFill>
              </a:rPr>
              <a:t>elektriğin</a:t>
            </a:r>
            <a:r>
              <a:rPr lang="tr-TR" sz="2000" dirty="0"/>
              <a:t>, </a:t>
            </a:r>
            <a:r>
              <a:rPr lang="tr-TR" sz="2000" dirty="0">
                <a:solidFill>
                  <a:srgbClr val="FF0000"/>
                </a:solidFill>
              </a:rPr>
              <a:t>içten yanmalı motorun</a:t>
            </a:r>
            <a:r>
              <a:rPr lang="tr-TR" sz="2000" dirty="0"/>
              <a:t>, bilimi temel alan </a:t>
            </a:r>
            <a:r>
              <a:rPr lang="tr-TR" sz="2000" dirty="0">
                <a:solidFill>
                  <a:srgbClr val="FF0000"/>
                </a:solidFill>
              </a:rPr>
              <a:t>kimyasalların</a:t>
            </a:r>
            <a:r>
              <a:rPr lang="tr-TR" sz="2000" dirty="0"/>
              <a:t>, </a:t>
            </a:r>
            <a:r>
              <a:rPr lang="tr-TR" sz="2000" dirty="0">
                <a:solidFill>
                  <a:srgbClr val="FF0000"/>
                </a:solidFill>
              </a:rPr>
              <a:t>verimli çelik dökümün</a:t>
            </a:r>
            <a:r>
              <a:rPr lang="tr-TR" sz="2000" dirty="0"/>
              <a:t>, </a:t>
            </a:r>
            <a:r>
              <a:rPr lang="tr-TR" sz="2000" dirty="0">
                <a:solidFill>
                  <a:srgbClr val="FF0000"/>
                </a:solidFill>
              </a:rPr>
              <a:t>telgrafın</a:t>
            </a:r>
            <a:r>
              <a:rPr lang="tr-TR" sz="2000" dirty="0"/>
              <a:t> yayılması ve </a:t>
            </a:r>
            <a:r>
              <a:rPr lang="tr-TR" sz="2000" dirty="0">
                <a:solidFill>
                  <a:srgbClr val="FF0000"/>
                </a:solidFill>
              </a:rPr>
              <a:t>telefonun</a:t>
            </a:r>
            <a:r>
              <a:rPr lang="tr-TR" sz="2000" dirty="0"/>
              <a:t> keşfiyle birlikte iletişim teknolojilerinin yaygınlaşması söz konusu olmuştur.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735EDE-75B7-4F33-BEBE-8DA39B3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tr-TR" sz="3600" dirty="0"/>
              <a:t>Sanayi Toplumu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D2F0EB-E399-4695-BD3D-160D5BBE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tr-TR" sz="2000" dirty="0"/>
              <a:t>Sanayi Devrimi ile yaşamın </a:t>
            </a:r>
            <a:r>
              <a:rPr lang="tr-TR" sz="2000" dirty="0">
                <a:solidFill>
                  <a:srgbClr val="FF0000"/>
                </a:solidFill>
              </a:rPr>
              <a:t>teknik</a:t>
            </a:r>
            <a:r>
              <a:rPr lang="tr-TR" sz="2000" dirty="0"/>
              <a:t>, </a:t>
            </a:r>
            <a:r>
              <a:rPr lang="tr-TR" sz="2000" dirty="0">
                <a:solidFill>
                  <a:srgbClr val="FF0000"/>
                </a:solidFill>
              </a:rPr>
              <a:t>ekonomik</a:t>
            </a:r>
            <a:r>
              <a:rPr lang="tr-TR" sz="2000" dirty="0"/>
              <a:t>, </a:t>
            </a:r>
            <a:r>
              <a:rPr lang="tr-TR" sz="2000" dirty="0">
                <a:solidFill>
                  <a:srgbClr val="FF0000"/>
                </a:solidFill>
              </a:rPr>
              <a:t>politik</a:t>
            </a:r>
            <a:r>
              <a:rPr lang="tr-TR" sz="2000" dirty="0"/>
              <a:t> ve </a:t>
            </a:r>
            <a:r>
              <a:rPr lang="tr-TR" sz="2000" dirty="0">
                <a:solidFill>
                  <a:srgbClr val="FF0000"/>
                </a:solidFill>
              </a:rPr>
              <a:t>toplumsal</a:t>
            </a:r>
            <a:r>
              <a:rPr lang="tr-TR" sz="2000" dirty="0"/>
              <a:t> temelleri dönüşüme uğramıştır. </a:t>
            </a:r>
          </a:p>
        </p:txBody>
      </p:sp>
    </p:spTree>
    <p:extLst>
      <p:ext uri="{BB962C8B-B14F-4D97-AF65-F5344CB8AC3E}">
        <p14:creationId xmlns:p14="http://schemas.microsoft.com/office/powerpoint/2010/main" val="17967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8F81C0-44D1-4E34-A5C6-8FA276DD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Bilgi Toplumu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B1DFB5-6CA9-4363-ACE3-B052EA773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İkinci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dünya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savaşı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sonrasında</a:t>
            </a:r>
            <a:r>
              <a:rPr lang="en-US" sz="1800" dirty="0"/>
              <a:t> </a:t>
            </a:r>
            <a:r>
              <a:rPr lang="en-US" sz="1800" dirty="0" err="1"/>
              <a:t>elektronik</a:t>
            </a:r>
            <a:r>
              <a:rPr lang="en-US" sz="1800" dirty="0"/>
              <a:t> </a:t>
            </a:r>
            <a:r>
              <a:rPr lang="en-US" sz="1800" dirty="0" err="1"/>
              <a:t>alanındaki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büyük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teknolojik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atılımlar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sayesinde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mikro-elektronik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FF0000"/>
                </a:solidFill>
              </a:rPr>
              <a:t>bilgisayar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telekomünikasyon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alanında</a:t>
            </a:r>
            <a:r>
              <a:rPr lang="en-US" sz="1800" dirty="0"/>
              <a:t> </a:t>
            </a:r>
            <a:r>
              <a:rPr lang="en-US" sz="1800" dirty="0" err="1"/>
              <a:t>gelişmeler</a:t>
            </a:r>
            <a:r>
              <a:rPr lang="en-US" sz="1800" dirty="0"/>
              <a:t> </a:t>
            </a:r>
            <a:r>
              <a:rPr lang="en-US" sz="1800" dirty="0" err="1"/>
              <a:t>yaşanmış</a:t>
            </a:r>
            <a:r>
              <a:rPr lang="en-US" sz="1800" dirty="0"/>
              <a:t>; </a:t>
            </a:r>
            <a:r>
              <a:rPr lang="en-US" sz="1800" dirty="0" err="1"/>
              <a:t>yirminci</a:t>
            </a:r>
            <a:r>
              <a:rPr lang="en-US" sz="1800" dirty="0"/>
              <a:t> </a:t>
            </a:r>
            <a:r>
              <a:rPr lang="en-US" sz="1800" dirty="0" err="1"/>
              <a:t>yüzyılın</a:t>
            </a:r>
            <a:r>
              <a:rPr lang="en-US" sz="1800" dirty="0"/>
              <a:t> son </a:t>
            </a:r>
            <a:r>
              <a:rPr lang="en-US" sz="1800" dirty="0" err="1"/>
              <a:t>otuz</a:t>
            </a:r>
            <a:r>
              <a:rPr lang="en-US" sz="1800" dirty="0"/>
              <a:t> </a:t>
            </a:r>
            <a:r>
              <a:rPr lang="en-US" sz="1800" dirty="0" err="1"/>
              <a:t>yılında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İnternet</a:t>
            </a:r>
            <a:r>
              <a:rPr lang="en-US" sz="1800" dirty="0"/>
              <a:t> </a:t>
            </a:r>
            <a:r>
              <a:rPr lang="en-US" sz="1800" dirty="0" err="1"/>
              <a:t>ortaya</a:t>
            </a:r>
            <a:r>
              <a:rPr lang="en-US" sz="1800" dirty="0"/>
              <a:t> </a:t>
            </a:r>
            <a:r>
              <a:rPr lang="en-US" sz="1800" dirty="0" err="1"/>
              <a:t>çıkmıştır</a:t>
            </a:r>
            <a:r>
              <a:rPr lang="en-US" sz="1800" dirty="0"/>
              <a:t>. </a:t>
            </a:r>
          </a:p>
        </p:txBody>
      </p:sp>
      <p:pic>
        <p:nvPicPr>
          <p:cNvPr id="4098" name="Picture 2" descr="dralabay.files.wordpress.com/2014/01/bilgi_topl...">
            <a:extLst>
              <a:ext uri="{FF2B5EF4-FFF2-40B4-BE49-F238E27FC236}">
                <a16:creationId xmlns:a16="http://schemas.microsoft.com/office/drawing/2014/main" id="{EDF61881-E3D2-4859-81C3-9DC7DD4BDF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79" b="2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8F81C0-44D1-4E34-A5C6-8FA276DD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tr-TR" dirty="0"/>
              <a:t>Bilgi Toplumu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B1DFB5-6CA9-4363-ACE3-B052EA77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FF0000"/>
                </a:solidFill>
              </a:rPr>
              <a:t>Ekonomi ve üretimde bilgi </a:t>
            </a:r>
            <a:r>
              <a:rPr lang="tr-TR" sz="2000" dirty="0"/>
              <a:t>en önemli sermaye hâline gelmiştir.</a:t>
            </a:r>
          </a:p>
          <a:p>
            <a:endParaRPr lang="tr-TR" sz="2000" dirty="0"/>
          </a:p>
          <a:p>
            <a:r>
              <a:rPr lang="tr-TR" sz="2000" dirty="0"/>
              <a:t>Bilgi ve iletişim teknolojilerinde meydana gelen gelişmeler </a:t>
            </a:r>
            <a:r>
              <a:rPr lang="tr-TR" sz="2000" dirty="0">
                <a:solidFill>
                  <a:srgbClr val="FF0000"/>
                </a:solidFill>
              </a:rPr>
              <a:t>insanların ilişkilerini</a:t>
            </a:r>
            <a:r>
              <a:rPr lang="tr-TR" sz="2000" dirty="0"/>
              <a:t>, </a:t>
            </a:r>
            <a:r>
              <a:rPr lang="tr-TR" sz="2000" dirty="0">
                <a:solidFill>
                  <a:srgbClr val="FF0000"/>
                </a:solidFill>
              </a:rPr>
              <a:t>iletişimlerini</a:t>
            </a:r>
            <a:r>
              <a:rPr lang="tr-TR" sz="2000" dirty="0"/>
              <a:t>, </a:t>
            </a:r>
            <a:r>
              <a:rPr lang="tr-TR" sz="2000" dirty="0">
                <a:solidFill>
                  <a:srgbClr val="FF0000"/>
                </a:solidFill>
              </a:rPr>
              <a:t>sosyalleşme</a:t>
            </a:r>
            <a:r>
              <a:rPr lang="tr-TR" sz="2000" dirty="0"/>
              <a:t> süreçlerini, </a:t>
            </a:r>
            <a:r>
              <a:rPr lang="tr-TR" sz="2000" dirty="0">
                <a:solidFill>
                  <a:srgbClr val="FF0000"/>
                </a:solidFill>
              </a:rPr>
              <a:t>yaşam biçimlerini </a:t>
            </a:r>
            <a:r>
              <a:rPr lang="tr-TR" sz="2000" dirty="0"/>
              <a:t>derinden etkilemiştir. </a:t>
            </a:r>
          </a:p>
          <a:p>
            <a:endParaRPr lang="tr-TR" sz="2000" dirty="0"/>
          </a:p>
          <a:p>
            <a:r>
              <a:rPr lang="tr-TR" sz="2000" dirty="0"/>
              <a:t>Günümüzde, meydana gelen bu değişimin merkezinde </a:t>
            </a:r>
            <a:r>
              <a:rPr lang="tr-TR" sz="2000" dirty="0">
                <a:solidFill>
                  <a:srgbClr val="FF0000"/>
                </a:solidFill>
              </a:rPr>
              <a:t>İnternet, kablosuz ağ teknolojileri, akıllı telefon, tablet, dizüstü bilgisayar</a:t>
            </a:r>
            <a:r>
              <a:rPr lang="tr-TR" sz="2000" dirty="0"/>
              <a:t> ve benzeri mobil iletişim araçları bulunmaktadır.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8F81C0-44D1-4E34-A5C6-8FA276DD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Bilgi Toplumu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B1DFB5-6CA9-4363-ACE3-B052EA77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İnternet, </a:t>
            </a:r>
            <a:r>
              <a:rPr lang="tr-TR" dirty="0" err="1"/>
              <a:t>McLuhan’ın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Evrensel Köy </a:t>
            </a:r>
            <a:r>
              <a:rPr lang="tr-TR" dirty="0"/>
              <a:t>benzetmesiyle işaret ettiği, birbirinden giderek daha fazla haberdar olan bir dünya düzenini meydana getirmektedir.</a:t>
            </a:r>
          </a:p>
          <a:p>
            <a:endParaRPr lang="tr-TR" dirty="0"/>
          </a:p>
          <a:p>
            <a:r>
              <a:rPr lang="tr-TR" dirty="0"/>
              <a:t>Yeni bir toplumsal organizasyon türü ortaya çıkmıştır. Ağlarla örülü bu organizasyonun adı </a:t>
            </a:r>
            <a:r>
              <a:rPr lang="tr-TR" dirty="0" err="1"/>
              <a:t>Castells’in</a:t>
            </a:r>
            <a:r>
              <a:rPr lang="tr-TR" dirty="0"/>
              <a:t> ifade ettiği şekliyle ağ toplumudur.</a:t>
            </a:r>
          </a:p>
        </p:txBody>
      </p:sp>
    </p:spTree>
    <p:extLst>
      <p:ext uri="{BB962C8B-B14F-4D97-AF65-F5344CB8AC3E}">
        <p14:creationId xmlns:p14="http://schemas.microsoft.com/office/powerpoint/2010/main" val="13263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2C4F7-8CB3-4680-9DFA-3EED60AB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tr-TR" dirty="0"/>
              <a:t>Bilgi Toplumu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9A27A5-FCD7-43E8-8540-E4B1CB4B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tr-TR" sz="2400"/>
              <a:t>Bilgi toplumunda insan hayatında teknolojinin olmadığı bir alan artık yok denecek kadar azdır. </a:t>
            </a:r>
          </a:p>
          <a:p>
            <a:endParaRPr lang="tr-TR" sz="2400"/>
          </a:p>
          <a:p>
            <a:r>
              <a:rPr lang="tr-TR" sz="2400"/>
              <a:t>Eskiden bir araştırma için kütüphanelerde saatler harcanmakta iken, günümüzde internette çok daha kısa sürede çok daha fazla bilgi edinmek mümkün olabilmektedir. </a:t>
            </a:r>
          </a:p>
        </p:txBody>
      </p:sp>
    </p:spTree>
    <p:extLst>
      <p:ext uri="{BB962C8B-B14F-4D97-AF65-F5344CB8AC3E}">
        <p14:creationId xmlns:p14="http://schemas.microsoft.com/office/powerpoint/2010/main" val="6131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082C4F7-8CB3-4680-9DFA-3EED60AB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tr-TR" sz="3800"/>
              <a:t>Bilgi Toplumu /Teknolojinin Olumsuz Etkileri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9A27A5-FCD7-43E8-8540-E4B1CB4BA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tr-TR" sz="2200"/>
              <a:t>Teknolojinin insan ve toplum üzerinde olumlu etkileri olduğu gibi  olumsuz etkileri de vardır. </a:t>
            </a:r>
          </a:p>
          <a:p>
            <a:endParaRPr lang="tr-TR" sz="2200"/>
          </a:p>
          <a:p>
            <a:r>
              <a:rPr lang="tr-TR" sz="2200"/>
              <a:t>Makineleşmeyle işsizliğe, tarımın modernleşmesiyle toprağın fakirleşmesine, çamaşır ve bulaşık makinesi, buzdolabı gibi yaşamı kolaylaştıran cihazlarla beraber çevre kirliliği ve endüstriyel atıkları</a:t>
            </a:r>
          </a:p>
          <a:p>
            <a:endParaRPr lang="tr-TR" sz="2200"/>
          </a:p>
          <a:p>
            <a:r>
              <a:rPr lang="tr-TR" sz="2200"/>
              <a:t>Savaşlar, teknoloji ile birlikte bölgesel ve hatta tüm dünyayı saran boyuta ulaşmıştır.</a:t>
            </a:r>
          </a:p>
        </p:txBody>
      </p:sp>
    </p:spTree>
    <p:extLst>
      <p:ext uri="{BB962C8B-B14F-4D97-AF65-F5344CB8AC3E}">
        <p14:creationId xmlns:p14="http://schemas.microsoft.com/office/powerpoint/2010/main" val="428941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EE59775-2AB8-45ED-B5FF-1EBBB4EE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tr-TR" sz="3800"/>
              <a:t>Bilgi Toplumu /Teknolojinin Olumsuz Etkileri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50CF60-D9F9-4E16-B961-FA376E04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tr-TR" sz="2400"/>
              <a:t>Teknoloji insan ilişkilerini de olumsuz etkileyebilmektedir. </a:t>
            </a:r>
          </a:p>
          <a:p>
            <a:endParaRPr lang="tr-TR" sz="2400"/>
          </a:p>
          <a:p>
            <a:r>
              <a:rPr lang="tr-TR" sz="2400"/>
              <a:t>Restoran, kafeterya veya bir piknik alanında insanların bir araya geldiklerinde yüz yüze sohbet etmek yerine, cep telefonları veya tabletleri aracılığıyla İnternet’te gezinmeyi tercih ettikleri gözlenebilmektedir. </a:t>
            </a:r>
          </a:p>
          <a:p>
            <a:endParaRPr lang="tr-TR" sz="2400"/>
          </a:p>
          <a:p>
            <a:r>
              <a:rPr lang="tr-TR" sz="2400"/>
              <a:t>Sanal ortamda uzun süre kalmak gerçeklikten kopuşu, gerçeklikten uzaklaşmayı getirebilmekte, gerçek hayata uyumsuzluk sorunlarını doğurabilmektedir</a:t>
            </a:r>
          </a:p>
        </p:txBody>
      </p:sp>
    </p:spTree>
    <p:extLst>
      <p:ext uri="{BB962C8B-B14F-4D97-AF65-F5344CB8AC3E}">
        <p14:creationId xmlns:p14="http://schemas.microsoft.com/office/powerpoint/2010/main" val="403117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EE59775-2AB8-45ED-B5FF-1EBBB4EE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Bilgi Toplumu /Dijital Yerli – Dijital Göçmen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50CF60-D9F9-4E16-B961-FA376E046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2400"/>
              <a:t>Marc Prensky, dijital çağda doğup büyüyen genç nesil bireyleri dijital yerliler olarak tanımlamıştır. </a:t>
            </a:r>
          </a:p>
          <a:p>
            <a:r>
              <a:rPr lang="tr-TR" sz="2400"/>
              <a:t>1980’den sonra doğan bireyler dijital yerli olarak nitelendirilmektedir. 1980 öncesinde doğmuş olan nesil ise dijital göçmenler olarak adlandırılmaktadır. </a:t>
            </a:r>
          </a:p>
          <a:p>
            <a:endParaRPr lang="tr-TR" sz="2400"/>
          </a:p>
          <a:p>
            <a:r>
              <a:rPr lang="tr-TR" sz="2400"/>
              <a:t>Dijital yerlilerin iletişim ve öğrenme alışkanlıkları farklılık göstermektedir.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C314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FF25E20-2AB0-4CED-97F0-314859B0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Dijital Yerliler </a:t>
            </a:r>
          </a:p>
        </p:txBody>
      </p:sp>
      <p:pic>
        <p:nvPicPr>
          <p:cNvPr id="5126" name="Picture 6" descr="Dijital Yerli ve Dijital Göçmen | Dijitalin Dünü ve Bugünü">
            <a:extLst>
              <a:ext uri="{FF2B5EF4-FFF2-40B4-BE49-F238E27FC236}">
                <a16:creationId xmlns:a16="http://schemas.microsoft.com/office/drawing/2014/main" id="{005FB9CC-F176-41AF-A18C-D052B01A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0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A08038-A225-4F11-ABA2-95A89BC0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tr-TR" sz="2000">
                <a:solidFill>
                  <a:srgbClr val="FFFFFF"/>
                </a:solidFill>
              </a:rPr>
              <a:t>Teknoloji ile doğar doğmaz tanışan, teknoloji ile büyüyen, dijital dili ana dil olarak kullanan, günlük hayatlarındaki işlerinin tamamına yakınını teknoloji ile halleden bir kuşaktan oluşmaktadır.</a:t>
            </a:r>
          </a:p>
        </p:txBody>
      </p:sp>
    </p:spTree>
    <p:extLst>
      <p:ext uri="{BB962C8B-B14F-4D97-AF65-F5344CB8AC3E}">
        <p14:creationId xmlns:p14="http://schemas.microsoft.com/office/powerpoint/2010/main" val="72061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AB5461-E6B3-4889-A4AE-1086E8AE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2FEF5B-1E46-4D72-BEA5-791C29EE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tr-TR" sz="2000"/>
              <a:t>Teknoloji, insanın varoluşuyla birlikte ortaya çıkmıştır.</a:t>
            </a:r>
          </a:p>
          <a:p>
            <a:endParaRPr lang="tr-TR" sz="2000"/>
          </a:p>
          <a:p>
            <a:r>
              <a:rPr lang="tr-TR" sz="2000"/>
              <a:t>İnsan, yaratıldığı andan itibaren doğayı denetim altına alarak ona egemen olmaya çalışmıştır.</a:t>
            </a:r>
          </a:p>
          <a:p>
            <a:endParaRPr lang="tr-TR" sz="2000"/>
          </a:p>
          <a:p>
            <a:r>
              <a:rPr lang="tr-TR" sz="2000"/>
              <a:t>Zaman içerisinde insanlık tarihinde pek çok teknolojik gelişmeye şahit olunmuş; bilimsel ilerlemenin de katkısıyla yeni buluşlar ve bu buluşlar sayesinde üretilen yeni araç ve gereçler insanların ve toplumların yaşam biçimini önemli ölçüde etkilemiştir.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A320F8-123A-4C64-90E5-E06A88DFB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592E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FCEA3A3-E1E0-42C3-B304-6633CA70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Dijital Göçmenler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6F96D8C-80AC-484E-991F-13FC2D3A1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494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E072CF-35D3-4453-BE75-97CE545E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tr-TR" sz="2000">
                <a:solidFill>
                  <a:srgbClr val="FFFFFF"/>
                </a:solidFill>
              </a:rPr>
              <a:t>Teknoloji ile tanışması daha geç olan ve teknolojik dünyaya sonradan uyum sağlamaya çalışan bir nesil olarak ifade edilmektedir</a:t>
            </a:r>
          </a:p>
        </p:txBody>
      </p:sp>
    </p:spTree>
    <p:extLst>
      <p:ext uri="{BB962C8B-B14F-4D97-AF65-F5344CB8AC3E}">
        <p14:creationId xmlns:p14="http://schemas.microsoft.com/office/powerpoint/2010/main" val="250114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E5D4C5-0167-41C0-BAD9-4BBADCA3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Teknoloji Felsefeleri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4A4F6D-4694-40EE-A45F-1778D9F8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Kullanıma Odaklanan Belirlenimcilik</a:t>
            </a:r>
          </a:p>
          <a:p>
            <a:r>
              <a:rPr lang="tr-TR" dirty="0"/>
              <a:t>Sosyal Belirlenimcilik</a:t>
            </a:r>
          </a:p>
          <a:p>
            <a:r>
              <a:rPr lang="tr-TR" dirty="0"/>
              <a:t>Teknolojik Belirlenimcilik</a:t>
            </a:r>
          </a:p>
        </p:txBody>
      </p:sp>
    </p:spTree>
    <p:extLst>
      <p:ext uri="{BB962C8B-B14F-4D97-AF65-F5344CB8AC3E}">
        <p14:creationId xmlns:p14="http://schemas.microsoft.com/office/powerpoint/2010/main" val="95977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BD49A1-4755-4C4F-83EA-6CA45E75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Sosyal Paylaşım Araçlarında Sosyalleşme ve Kendini Sunum Davranışları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1D4E1B-E4A1-46D6-9432-61A78CAF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Sosyal Paylaşım Ortamlarında Kendini Sunum Davranışları</a:t>
            </a:r>
          </a:p>
          <a:p>
            <a:r>
              <a:rPr lang="tr-TR" dirty="0"/>
              <a:t>Yabancılaşma ve İnternet Bağımlılığı</a:t>
            </a:r>
          </a:p>
        </p:txBody>
      </p:sp>
    </p:spTree>
    <p:extLst>
      <p:ext uri="{BB962C8B-B14F-4D97-AF65-F5344CB8AC3E}">
        <p14:creationId xmlns:p14="http://schemas.microsoft.com/office/powerpoint/2010/main" val="346354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E4DBFC76-68FF-4E7D-9B32-FDF13D674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tr-TR" sz="2000">
              <a:solidFill>
                <a:srgbClr val="080808"/>
              </a:solidFill>
            </a:endParaRPr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D2DD192B-ADC5-4327-A737-07413C17D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tr-TR" sz="3600">
                <a:solidFill>
                  <a:srgbClr val="080808"/>
                </a:solidFill>
              </a:rPr>
              <a:t>TEŞEKKÜRLER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5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2A314D-F8F4-4D34-B608-1A63A703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İnsanlık Tarihi Boyunca Çeşitli Toplumlarda Teknoloji Kullanımı ve Yaşam Biçimi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683C648-2B7D-4399-9148-FE1527BF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26718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8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07E2E08-CC14-41F6-BB7A-B89E5D9B91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" b="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907089-9BEC-4892-9B9F-2BAE34CA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Avcı-Toplayıcı Toplum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CA3BB9-EB13-41C3-8F88-81EC00205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Avcı-toplayıcı toplumlar iklim ve çevre koşullarının değişkenliği nedeniyle yeni besin kaynakları arayarak ve av hayvanlarını izleyerek, küçük gruplar halinde göçebe olarak yaşamışlardır. </a:t>
            </a:r>
          </a:p>
        </p:txBody>
      </p:sp>
    </p:spTree>
    <p:extLst>
      <p:ext uri="{BB962C8B-B14F-4D97-AF65-F5344CB8AC3E}">
        <p14:creationId xmlns:p14="http://schemas.microsoft.com/office/powerpoint/2010/main" val="32601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907089-9BEC-4892-9B9F-2BAE34CA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tr-TR" sz="3600" dirty="0"/>
              <a:t>Avcı-Toplayıcı Toplum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CA3BB9-EB13-41C3-8F88-81EC0020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tr-TR" sz="2000" dirty="0"/>
              <a:t>Açık havada kurdukları sığınaklarda yaşamışlardır. İnsanlar yalnızca yaşadıkları ortamda bulunan </a:t>
            </a:r>
            <a:r>
              <a:rPr lang="tr-TR" sz="2000" dirty="0">
                <a:solidFill>
                  <a:srgbClr val="FF0000"/>
                </a:solidFill>
              </a:rPr>
              <a:t>yabani sebze, meyve ve kökler </a:t>
            </a:r>
            <a:r>
              <a:rPr lang="tr-TR" sz="2000" dirty="0"/>
              <a:t>ile avladıkları hayvanları yiyerek beslenmişlerdir.</a:t>
            </a:r>
          </a:p>
          <a:p>
            <a:r>
              <a:rPr lang="tr-TR" sz="2000" dirty="0"/>
              <a:t>Yiyecekleri toplamak, işlemek ve yırtıcı hayvanlardan korunmak için gelişmemiş </a:t>
            </a:r>
            <a:r>
              <a:rPr lang="tr-TR" sz="2000" dirty="0">
                <a:solidFill>
                  <a:srgbClr val="FF0000"/>
                </a:solidFill>
              </a:rPr>
              <a:t>taş aletler</a:t>
            </a:r>
            <a:r>
              <a:rPr lang="tr-TR" sz="2000" dirty="0"/>
              <a:t> kullanmışlardır. Daha sonra </a:t>
            </a:r>
            <a:r>
              <a:rPr lang="tr-TR" sz="2000" dirty="0">
                <a:solidFill>
                  <a:srgbClr val="FF0000"/>
                </a:solidFill>
              </a:rPr>
              <a:t>ateş,</a:t>
            </a:r>
            <a:r>
              <a:rPr lang="tr-TR" sz="2000" dirty="0"/>
              <a:t> insan ırkı için yeni bir anahtar teknoloji olmuştur. </a:t>
            </a:r>
          </a:p>
          <a:p>
            <a:r>
              <a:rPr lang="tr-TR" sz="2000" dirty="0"/>
              <a:t>Ateş sayesinde insanlar bulundukları yeri </a:t>
            </a:r>
            <a:r>
              <a:rPr lang="tr-TR" sz="2000" dirty="0">
                <a:solidFill>
                  <a:srgbClr val="FF0000"/>
                </a:solidFill>
              </a:rPr>
              <a:t>ısıtma ve aydınlatma</a:t>
            </a:r>
            <a:r>
              <a:rPr lang="tr-TR" sz="2000" dirty="0"/>
              <a:t> imkânına sahip olmuşlar; yiyecekleri </a:t>
            </a:r>
            <a:r>
              <a:rPr lang="tr-TR" sz="2000" dirty="0">
                <a:solidFill>
                  <a:srgbClr val="FF0000"/>
                </a:solidFill>
              </a:rPr>
              <a:t>pişirebilmişler</a:t>
            </a:r>
            <a:r>
              <a:rPr lang="tr-TR" sz="2000" dirty="0"/>
              <a:t> ve kendilerini </a:t>
            </a:r>
            <a:r>
              <a:rPr lang="tr-TR" sz="2000" dirty="0">
                <a:solidFill>
                  <a:srgbClr val="FF0000"/>
                </a:solidFill>
              </a:rPr>
              <a:t>yırtıcı hayvanlardan korumuşlardır.</a:t>
            </a:r>
          </a:p>
        </p:txBody>
      </p:sp>
    </p:spTree>
    <p:extLst>
      <p:ext uri="{BB962C8B-B14F-4D97-AF65-F5344CB8AC3E}">
        <p14:creationId xmlns:p14="http://schemas.microsoft.com/office/powerpoint/2010/main" val="4132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9BABB10-9444-424D-A3E0-9A840A1E65C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7380E03-76AA-4184-A2FA-7E0AF25B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Tarım Toplumu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2268522-71E6-4CC7-A8BA-EC69876E9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 err="1"/>
              <a:t>İklim</a:t>
            </a:r>
            <a:r>
              <a:rPr lang="en-US" sz="1800" dirty="0"/>
              <a:t> </a:t>
            </a:r>
            <a:r>
              <a:rPr lang="en-US" sz="1800" dirty="0" err="1"/>
              <a:t>değişikliği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buzulların</a:t>
            </a:r>
            <a:r>
              <a:rPr lang="en-US" sz="1800" dirty="0"/>
              <a:t> </a:t>
            </a:r>
            <a:r>
              <a:rPr lang="en-US" sz="1800" dirty="0" err="1"/>
              <a:t>çekilmesi</a:t>
            </a:r>
            <a:r>
              <a:rPr lang="en-US" sz="1800" dirty="0"/>
              <a:t>, </a:t>
            </a:r>
            <a:r>
              <a:rPr lang="en-US" sz="1800" dirty="0" err="1"/>
              <a:t>büyük</a:t>
            </a:r>
            <a:r>
              <a:rPr lang="en-US" sz="1800" dirty="0"/>
              <a:t> </a:t>
            </a:r>
            <a:r>
              <a:rPr lang="en-US" sz="1800" dirty="0" err="1"/>
              <a:t>gövdeli</a:t>
            </a:r>
            <a:r>
              <a:rPr lang="en-US" sz="1800" dirty="0"/>
              <a:t> </a:t>
            </a:r>
            <a:r>
              <a:rPr lang="en-US" sz="1800" dirty="0" err="1"/>
              <a:t>hayvanların</a:t>
            </a:r>
            <a:r>
              <a:rPr lang="en-US" sz="1800" dirty="0"/>
              <a:t> </a:t>
            </a:r>
            <a:r>
              <a:rPr lang="en-US" sz="1800" dirty="0" err="1"/>
              <a:t>soylarının</a:t>
            </a:r>
            <a:r>
              <a:rPr lang="en-US" sz="1800" dirty="0"/>
              <a:t> </a:t>
            </a:r>
            <a:r>
              <a:rPr lang="en-US" sz="1800" dirty="0" err="1"/>
              <a:t>tükenerek</a:t>
            </a:r>
            <a:r>
              <a:rPr lang="en-US" sz="1800" dirty="0"/>
              <a:t> </a:t>
            </a:r>
            <a:r>
              <a:rPr lang="en-US" sz="1800" dirty="0" err="1"/>
              <a:t>yiyecek</a:t>
            </a:r>
            <a:r>
              <a:rPr lang="en-US" sz="1800" dirty="0"/>
              <a:t> </a:t>
            </a:r>
            <a:r>
              <a:rPr lang="en-US" sz="1800" dirty="0" err="1"/>
              <a:t>stoklarının</a:t>
            </a:r>
            <a:r>
              <a:rPr lang="en-US" sz="1800" dirty="0"/>
              <a:t> </a:t>
            </a:r>
            <a:r>
              <a:rPr lang="en-US" sz="1800" dirty="0" err="1"/>
              <a:t>sınırlanması</a:t>
            </a:r>
            <a:r>
              <a:rPr lang="en-US" sz="1800" dirty="0"/>
              <a:t>; </a:t>
            </a:r>
            <a:r>
              <a:rPr lang="en-US" sz="1800" dirty="0" err="1"/>
              <a:t>kısaca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FF0000"/>
                </a:solidFill>
              </a:rPr>
              <a:t>gereksinimler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kaynaklar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arasındaki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dengenin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bozulması</a:t>
            </a:r>
            <a:r>
              <a:rPr lang="en-US" sz="1800" dirty="0"/>
              <a:t> </a:t>
            </a:r>
            <a:r>
              <a:rPr lang="en-US" sz="1800" dirty="0" err="1"/>
              <a:t>sonucunda</a:t>
            </a:r>
            <a:r>
              <a:rPr lang="en-US" sz="1800" dirty="0"/>
              <a:t> </a:t>
            </a:r>
            <a:r>
              <a:rPr lang="en-US" sz="1800" dirty="0" err="1"/>
              <a:t>tarım</a:t>
            </a:r>
            <a:r>
              <a:rPr lang="en-US" sz="1800" dirty="0"/>
              <a:t> </a:t>
            </a:r>
            <a:r>
              <a:rPr lang="en-US" sz="1800" dirty="0" err="1"/>
              <a:t>devrimi</a:t>
            </a:r>
            <a:r>
              <a:rPr lang="en-US" sz="1800" dirty="0"/>
              <a:t> </a:t>
            </a:r>
            <a:r>
              <a:rPr lang="en-US" sz="1800" dirty="0" err="1"/>
              <a:t>yaşanmış</a:t>
            </a:r>
            <a:r>
              <a:rPr lang="en-US" sz="1800" dirty="0"/>
              <a:t>; </a:t>
            </a:r>
            <a:r>
              <a:rPr lang="en-US" sz="1800" dirty="0" err="1"/>
              <a:t>göçebe</a:t>
            </a:r>
            <a:r>
              <a:rPr lang="en-US" sz="1800" dirty="0"/>
              <a:t> </a:t>
            </a:r>
            <a:r>
              <a:rPr lang="en-US" sz="1800" dirty="0" err="1"/>
              <a:t>yaşamdan</a:t>
            </a:r>
            <a:r>
              <a:rPr lang="en-US" sz="1800" dirty="0"/>
              <a:t> </a:t>
            </a:r>
            <a:r>
              <a:rPr lang="en-US" sz="1800" dirty="0" err="1"/>
              <a:t>bahçecilik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hayvan</a:t>
            </a:r>
            <a:r>
              <a:rPr lang="en-US" sz="1800" dirty="0"/>
              <a:t> </a:t>
            </a:r>
            <a:r>
              <a:rPr lang="en-US" sz="1800" dirty="0" err="1"/>
              <a:t>yetiştiriciliğine</a:t>
            </a:r>
            <a:r>
              <a:rPr lang="en-US" sz="1800" dirty="0"/>
              <a:t> </a:t>
            </a:r>
            <a:r>
              <a:rPr lang="en-US" sz="1800" dirty="0" err="1"/>
              <a:t>geçilmiştir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8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0184E2-55CF-4CDE-80AE-C4E8A20A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tr-TR" sz="3600" dirty="0"/>
              <a:t>Tarım Toplumu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1288D6E-2F17-4A60-821F-E16385BFC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tr-TR" sz="2000" dirty="0"/>
              <a:t>İnsanlar ilk başlarda büyük taş baltalar ve kesiciler kullanarak arazileri temizlemiş; </a:t>
            </a:r>
            <a:r>
              <a:rPr lang="tr-TR" sz="2000" dirty="0">
                <a:solidFill>
                  <a:srgbClr val="FF0000"/>
                </a:solidFill>
              </a:rPr>
              <a:t>çapa ve kazıcı ağaçlar</a:t>
            </a:r>
            <a:r>
              <a:rPr lang="tr-TR" sz="2000" dirty="0"/>
              <a:t> kullanarak topraklarını işlemişlerdir. </a:t>
            </a:r>
          </a:p>
          <a:p>
            <a:endParaRPr lang="tr-TR" sz="2000" dirty="0"/>
          </a:p>
          <a:p>
            <a:r>
              <a:rPr lang="tr-TR" sz="2000" dirty="0">
                <a:solidFill>
                  <a:srgbClr val="FF0000"/>
                </a:solidFill>
              </a:rPr>
              <a:t>Tahılın toplanması, samandan ayrılması, harmanlanması ve depolanması ise daha karmaşık bir teknoloji gerektirmiştir</a:t>
            </a:r>
            <a:r>
              <a:rPr lang="tr-TR" sz="2000" dirty="0"/>
              <a:t>. Bu dönemde çiftçilik ve hayvancılıkla ilgili birçok teknik ve beceriyi tamamlayan birkaç yardımcı teknoloji ortaya çıkmıştır.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0184E2-55CF-4CDE-80AE-C4E8A20A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tr-TR" sz="3600" dirty="0"/>
              <a:t>Tarım Toplumu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01288D6E-2F17-4A60-821F-E16385BFC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tr-TR" sz="2000" dirty="0"/>
              <a:t>Dokuma tekniklerinin gelişmesi, giyinme gereksinimi nedeniyle ortaya çıkmıştır.</a:t>
            </a:r>
          </a:p>
          <a:p>
            <a:endParaRPr lang="tr-TR" sz="2000" dirty="0"/>
          </a:p>
          <a:p>
            <a:r>
              <a:rPr lang="tr-TR" sz="2000" dirty="0">
                <a:solidFill>
                  <a:srgbClr val="FF0000"/>
                </a:solidFill>
              </a:rPr>
              <a:t>Çömlekçilik de tarım toplumunda anahtar rol oynayan bir başka teknoloji olmuştur</a:t>
            </a:r>
            <a:r>
              <a:rPr lang="tr-TR" sz="2000" dirty="0"/>
              <a:t>. Çömlekçilik, bir </a:t>
            </a:r>
            <a:r>
              <a:rPr lang="tr-TR" sz="2000" dirty="0">
                <a:solidFill>
                  <a:srgbClr val="FF0000"/>
                </a:solidFill>
              </a:rPr>
              <a:t>saklama</a:t>
            </a:r>
            <a:r>
              <a:rPr lang="tr-TR" sz="2000" dirty="0"/>
              <a:t> teknolojisi gereksinimine yanıt olarak ortaya çıkmıştır.</a:t>
            </a:r>
          </a:p>
          <a:p>
            <a:endParaRPr lang="tr-TR" sz="2000" dirty="0"/>
          </a:p>
          <a:p>
            <a:r>
              <a:rPr lang="tr-TR" sz="2000" dirty="0"/>
              <a:t>İnsanların göçebelikten kurtulup tarım ve hayvancılığa yönelmesiyle </a:t>
            </a:r>
            <a:r>
              <a:rPr lang="tr-TR" sz="2000" dirty="0">
                <a:solidFill>
                  <a:srgbClr val="FF0000"/>
                </a:solidFill>
              </a:rPr>
              <a:t>yerleşik düzene geçilmiş</a:t>
            </a:r>
            <a:r>
              <a:rPr lang="tr-TR" sz="2000" dirty="0"/>
              <a:t> ve köy yaşamı oluşmuştur. </a:t>
            </a:r>
          </a:p>
        </p:txBody>
      </p:sp>
    </p:spTree>
    <p:extLst>
      <p:ext uri="{BB962C8B-B14F-4D97-AF65-F5344CB8AC3E}">
        <p14:creationId xmlns:p14="http://schemas.microsoft.com/office/powerpoint/2010/main" val="36424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40EA4F5-4FBE-4126-B394-C4D3D77EF9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" r="4951" b="-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D735EDE-75B7-4F33-BEBE-8DA39B3F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Sanayi Toplumu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8309D96-3986-4F4D-963D-451339156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Son iki yüz ya da üç yüz yıl içinde modern dünyanın oluşturulmasında birçok etken rol oynamış ancak özellikle 18.yüzyılda başlayan Sanayi Devrimi’nin merkezinde teknolojik değişiklikler yer almıştır.</a:t>
            </a:r>
          </a:p>
        </p:txBody>
      </p:sp>
    </p:spTree>
    <p:extLst>
      <p:ext uri="{BB962C8B-B14F-4D97-AF65-F5344CB8AC3E}">
        <p14:creationId xmlns:p14="http://schemas.microsoft.com/office/powerpoint/2010/main" val="36340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831</Words>
  <Application>Microsoft Office PowerPoint</Application>
  <PresentationFormat>Geniş ekran</PresentationFormat>
  <Paragraphs>85</Paragraphs>
  <Slides>23</Slides>
  <Notes>0</Notes>
  <HiddenSlides>2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Teması</vt:lpstr>
      <vt:lpstr>Teknoloji, Toplum ve İnsan</vt:lpstr>
      <vt:lpstr>Giriş</vt:lpstr>
      <vt:lpstr>İnsanlık Tarihi Boyunca Çeşitli Toplumlarda Teknoloji Kullanımı ve Yaşam Biçimi</vt:lpstr>
      <vt:lpstr>Avcı-Toplayıcı Toplum</vt:lpstr>
      <vt:lpstr>Avcı-Toplayıcı Toplum</vt:lpstr>
      <vt:lpstr>Tarım Toplumu</vt:lpstr>
      <vt:lpstr>Tarım Toplumu</vt:lpstr>
      <vt:lpstr>Tarım Toplumu</vt:lpstr>
      <vt:lpstr>Sanayi Toplumu</vt:lpstr>
      <vt:lpstr>Sanayi Toplumu</vt:lpstr>
      <vt:lpstr>Sanayi Toplumu</vt:lpstr>
      <vt:lpstr>Bilgi Toplumu</vt:lpstr>
      <vt:lpstr>Bilgi Toplumu</vt:lpstr>
      <vt:lpstr>Bilgi Toplumu</vt:lpstr>
      <vt:lpstr>Bilgi Toplumu</vt:lpstr>
      <vt:lpstr>Bilgi Toplumu /Teknolojinin Olumsuz Etkileri</vt:lpstr>
      <vt:lpstr>Bilgi Toplumu /Teknolojinin Olumsuz Etkileri</vt:lpstr>
      <vt:lpstr>Bilgi Toplumu /Dijital Yerli – Dijital Göçmen</vt:lpstr>
      <vt:lpstr>Dijital Yerliler </vt:lpstr>
      <vt:lpstr>Dijital Göçmenler</vt:lpstr>
      <vt:lpstr>Teknoloji Felsefeleri</vt:lpstr>
      <vt:lpstr>Sosyal Paylaşım Araçlarında Sosyalleşme ve Kendini Sunum Davranışları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Teknoloji, Toplum ve İnsan</dc:title>
  <dc:creator>Yasin Üngören</dc:creator>
  <cp:lastModifiedBy>SUBU</cp:lastModifiedBy>
  <cp:revision>4</cp:revision>
  <dcterms:created xsi:type="dcterms:W3CDTF">2020-03-27T11:31:36Z</dcterms:created>
  <dcterms:modified xsi:type="dcterms:W3CDTF">2024-03-22T13:45:58Z</dcterms:modified>
</cp:coreProperties>
</file>