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26"/>
  </p:notesMasterIdLst>
  <p:handoutMasterIdLst>
    <p:handoutMasterId r:id="rId27"/>
  </p:handoutMasterIdLst>
  <p:sldIdLst>
    <p:sldId id="467" r:id="rId2"/>
    <p:sldId id="445" r:id="rId3"/>
    <p:sldId id="412" r:id="rId4"/>
    <p:sldId id="438" r:id="rId5"/>
    <p:sldId id="439" r:id="rId6"/>
    <p:sldId id="440" r:id="rId7"/>
    <p:sldId id="441" r:id="rId8"/>
    <p:sldId id="442" r:id="rId9"/>
    <p:sldId id="443" r:id="rId10"/>
    <p:sldId id="444" r:id="rId11"/>
    <p:sldId id="413" r:id="rId12"/>
    <p:sldId id="414" r:id="rId13"/>
    <p:sldId id="415" r:id="rId14"/>
    <p:sldId id="447" r:id="rId15"/>
    <p:sldId id="416" r:id="rId16"/>
    <p:sldId id="418" r:id="rId17"/>
    <p:sldId id="419" r:id="rId18"/>
    <p:sldId id="420" r:id="rId19"/>
    <p:sldId id="421" r:id="rId20"/>
    <p:sldId id="422" r:id="rId21"/>
    <p:sldId id="423" r:id="rId22"/>
    <p:sldId id="424" r:id="rId23"/>
    <p:sldId id="448" r:id="rId24"/>
    <p:sldId id="405" r:id="rId25"/>
  </p:sldIdLst>
  <p:sldSz cx="9144000" cy="6858000" type="screen4x3"/>
  <p:notesSz cx="6858000" cy="9144000"/>
  <p:defaultTextStyle>
    <a:defPPr>
      <a:defRPr lang="en-US"/>
    </a:defPPr>
    <a:lvl1pPr algn="l" rtl="0" fontAlgn="base">
      <a:lnSpc>
        <a:spcPct val="90000"/>
      </a:lnSpc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lnSpc>
        <a:spcPct val="90000"/>
      </a:lnSpc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lnSpc>
        <a:spcPct val="90000"/>
      </a:lnSpc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lnSpc>
        <a:spcPct val="90000"/>
      </a:lnSpc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lnSpc>
        <a:spcPct val="90000"/>
      </a:lnSpc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87571" autoAdjust="0"/>
  </p:normalViewPr>
  <p:slideViewPr>
    <p:cSldViewPr>
      <p:cViewPr>
        <p:scale>
          <a:sx n="80" d="100"/>
          <a:sy n="80" d="100"/>
        </p:scale>
        <p:origin x="-2430" y="-5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/>
            </a:lvl1pPr>
          </a:lstStyle>
          <a:p>
            <a:pPr>
              <a:defRPr/>
            </a:pPr>
            <a:fld id="{5C71CF32-970C-413C-A278-5F1BEB68C8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0150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42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/>
            </a:lvl1pPr>
          </a:lstStyle>
          <a:p>
            <a:pPr>
              <a:defRPr/>
            </a:pPr>
            <a:fld id="{AAF9693C-FAE6-46E7-AEAA-800252E5F5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5917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41D009-15F6-4031-B60C-844E6A4743C0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tr-T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1 Slayt Görüntüsü Yer Tutucusu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2 Not Yer Tutucusu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dirty="0" smtClean="0"/>
          </a:p>
        </p:txBody>
      </p:sp>
      <p:sp>
        <p:nvSpPr>
          <p:cNvPr id="45060" name="3 Slayt Numarası Yer Tutucusu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ECBAA4-CA0A-4674-9BE6-E188858BA3A7}" type="slidenum">
              <a:rPr lang="en-US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1BF941-2072-40CD-919F-3DA3D3AB598D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tr-T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4BC95E-0D9E-49A3-BAC0-E8DCFB190142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tr-TR" sz="1200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kullanıcı için ne istedi,</a:t>
            </a:r>
            <a:br>
              <a:rPr lang="tr-TR" sz="1200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</a:br>
            <a:r>
              <a:rPr lang="tr-TR" sz="1200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Nasıl analist gördü,</a:t>
            </a:r>
            <a:br>
              <a:rPr lang="tr-TR" sz="1200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</a:br>
            <a:r>
              <a:rPr lang="tr-TR" sz="1200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Sistem nasıl tasarlandı</a:t>
            </a:r>
            <a:br>
              <a:rPr lang="tr-TR" sz="1200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</a:br>
            <a:r>
              <a:rPr lang="tr-TR" sz="1200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Programcı nasıl yazdı</a:t>
            </a:r>
            <a:br>
              <a:rPr lang="tr-TR" sz="1200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</a:br>
            <a:r>
              <a:rPr lang="tr-TR" sz="1200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kullanıcı gerçekten ne istediğini tarif edebildi,</a:t>
            </a:r>
            <a:br>
              <a:rPr lang="tr-TR" sz="1200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</a:br>
            <a:r>
              <a:rPr lang="tr-TR" sz="1200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Proje</a:t>
            </a:r>
            <a:r>
              <a:rPr lang="tr-TR" sz="1200" i="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tr-TR" sz="1200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nasıl gerçekleşti</a:t>
            </a:r>
            <a:endParaRPr lang="tr-TR" dirty="0" smtClean="0"/>
          </a:p>
          <a:p>
            <a:pPr eaLnBrk="1" hangingPunct="1"/>
            <a:endParaRPr lang="tr-TR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B8C4BB-CB09-40CF-9C0D-2173D9DF6E8B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tr-TR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6FB40B-71DC-463B-A576-4735161CCAE7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tr-TR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25DEAA-6B89-44F3-825A-F691F3295865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tr-TR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1B5BBC-FEA0-4EDE-8542-837408E71070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tr-TR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F9693C-FAE6-46E7-AEAA-800252E5F5AB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F9693C-FAE6-46E7-AEAA-800252E5F5AB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Dikdörtgen"/>
          <p:cNvSpPr/>
          <p:nvPr/>
        </p:nvSpPr>
        <p:spPr>
          <a:xfrm flipV="1">
            <a:off x="5410200" y="3810000"/>
            <a:ext cx="3733800" cy="904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4 Dikdörtgen"/>
          <p:cNvSpPr/>
          <p:nvPr/>
        </p:nvSpPr>
        <p:spPr>
          <a:xfrm flipV="1">
            <a:off x="5410200" y="3897313"/>
            <a:ext cx="3733800" cy="19208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5 Dikdörtgen"/>
          <p:cNvSpPr/>
          <p:nvPr/>
        </p:nvSpPr>
        <p:spPr>
          <a:xfrm flipV="1">
            <a:off x="5410200" y="4114800"/>
            <a:ext cx="3733800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6 Dikdörtgen"/>
          <p:cNvSpPr/>
          <p:nvPr/>
        </p:nvSpPr>
        <p:spPr>
          <a:xfrm flipV="1">
            <a:off x="5410200" y="4164013"/>
            <a:ext cx="1965325" cy="19050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9 Dikdörtgen"/>
          <p:cNvSpPr/>
          <p:nvPr/>
        </p:nvSpPr>
        <p:spPr>
          <a:xfrm flipV="1">
            <a:off x="5410200" y="4198938"/>
            <a:ext cx="1965325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11" name="10 Yuvarlatılmış Dikdörtgen"/>
          <p:cNvSpPr/>
          <p:nvPr/>
        </p:nvSpPr>
        <p:spPr bwMode="white">
          <a:xfrm>
            <a:off x="5410200" y="3962400"/>
            <a:ext cx="3063875" cy="2698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12" name="11 Yuvarlatılmış Dikdörtgen"/>
          <p:cNvSpPr/>
          <p:nvPr/>
        </p:nvSpPr>
        <p:spPr bwMode="white">
          <a:xfrm>
            <a:off x="7377113" y="4060825"/>
            <a:ext cx="1600200" cy="36513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12 Dikdörtgen"/>
          <p:cNvSpPr/>
          <p:nvPr/>
        </p:nvSpPr>
        <p:spPr>
          <a:xfrm>
            <a:off x="0" y="3649663"/>
            <a:ext cx="9144000" cy="2444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13 Dikdörtgen"/>
          <p:cNvSpPr/>
          <p:nvPr/>
        </p:nvSpPr>
        <p:spPr>
          <a:xfrm>
            <a:off x="0" y="3675063"/>
            <a:ext cx="9144000" cy="1412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14 Dikdörtgen"/>
          <p:cNvSpPr/>
          <p:nvPr/>
        </p:nvSpPr>
        <p:spPr>
          <a:xfrm flipV="1">
            <a:off x="6413500" y="3643313"/>
            <a:ext cx="2730500" cy="2476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15 Dikdörtgen"/>
          <p:cNvSpPr/>
          <p:nvPr/>
        </p:nvSpPr>
        <p:spPr>
          <a:xfrm>
            <a:off x="0" y="0"/>
            <a:ext cx="9144000" cy="37020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7 Başlık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9" name="8 Alt Başlık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tr-TR" smtClean="0"/>
              <a:t>Asıl alt başlık stilini düzenlemek için tıklatın</a:t>
            </a:r>
            <a:endParaRPr lang="en-US"/>
          </a:p>
        </p:txBody>
      </p:sp>
      <p:sp>
        <p:nvSpPr>
          <p:cNvPr id="17" name="27 Veri Yer Tutucusu"/>
          <p:cNvSpPr>
            <a:spLocks noGrp="1"/>
          </p:cNvSpPr>
          <p:nvPr>
            <p:ph type="dt" sz="half" idx="10"/>
          </p:nvPr>
        </p:nvSpPr>
        <p:spPr>
          <a:xfrm>
            <a:off x="6705600" y="4206875"/>
            <a:ext cx="960438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16 Altbilgi Yer Tutucusu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Yazılım Mühendisliği</a:t>
            </a:r>
            <a:endParaRPr lang="en-US"/>
          </a:p>
        </p:txBody>
      </p:sp>
      <p:sp>
        <p:nvSpPr>
          <p:cNvPr id="19" name="28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8320088" y="1588"/>
            <a:ext cx="747712" cy="365125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BD69B609-B8E6-4457-8D8D-0365CA6090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1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Yazılım Mühendisliği</a:t>
            </a:r>
            <a:endParaRPr lang="en-US"/>
          </a:p>
        </p:txBody>
      </p:sp>
      <p:sp>
        <p:nvSpPr>
          <p:cNvPr id="6" name="22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FFB296-B74B-447D-B594-78A22EDB81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1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Yazılım Mühendisliği</a:t>
            </a:r>
            <a:endParaRPr lang="en-US"/>
          </a:p>
        </p:txBody>
      </p:sp>
      <p:sp>
        <p:nvSpPr>
          <p:cNvPr id="6" name="22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71ED58-59D1-43A5-A5DC-BDC073CABB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1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Yazılım Mühendisliği</a:t>
            </a:r>
            <a:endParaRPr lang="en-US"/>
          </a:p>
        </p:txBody>
      </p:sp>
      <p:sp>
        <p:nvSpPr>
          <p:cNvPr id="6" name="22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F8DA74-911D-4B3F-8382-A72DBE42EE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1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Yazılım Mühendisliği</a:t>
            </a:r>
            <a:endParaRPr lang="en-US"/>
          </a:p>
        </p:txBody>
      </p:sp>
      <p:sp>
        <p:nvSpPr>
          <p:cNvPr id="6" name="22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E67E7B-9710-4111-ADCF-EE58E9C8DD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1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Yazılım Mühendisliği</a:t>
            </a:r>
            <a:endParaRPr lang="en-US"/>
          </a:p>
        </p:txBody>
      </p:sp>
      <p:sp>
        <p:nvSpPr>
          <p:cNvPr id="7" name="22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684E8A-47E7-49D6-9EFA-C92151602D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/>
          <a:lstStyle>
            <a:lvl1pPr>
              <a:defRPr sz="4000" b="0" i="0" cap="none" baseline="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İçerik Yer Tutucusu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7" name="25 Veri Yer Tutucusu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26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DDAC23A6-117D-4107-9EF0-3D0B18E314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27 Altbilgi Yer Tutucusu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Yazılım Mühendisliği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>
          <a:xfrm>
            <a:off x="6583363" y="612775"/>
            <a:ext cx="957262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Yazılım Mühendisliği</a:t>
            </a:r>
            <a:endParaRPr lang="en-US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BBD1AB-CE38-4F53-A36F-7CDA5CD99E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Yazılım Mühendisliği</a:t>
            </a:r>
            <a:endParaRPr lang="en-US"/>
          </a:p>
        </p:txBody>
      </p:sp>
      <p:sp>
        <p:nvSpPr>
          <p:cNvPr id="4" name="22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1A2AA7-8174-4794-9625-DB1AAD99FD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1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Yazılım Mühendisliği</a:t>
            </a:r>
            <a:endParaRPr lang="en-US"/>
          </a:p>
        </p:txBody>
      </p:sp>
      <p:sp>
        <p:nvSpPr>
          <p:cNvPr id="7" name="22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13F7B1-681D-4398-BB8E-EF081686B5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tr-TR" noProof="0" smtClean="0"/>
              <a:t>Resim eklemek için simgeyi tıklatın</a:t>
            </a:r>
            <a:endParaRPr lang="en-US" noProof="0" dirty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1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Yazılım Mühendisliği</a:t>
            </a:r>
            <a:endParaRPr lang="en-US"/>
          </a:p>
        </p:txBody>
      </p:sp>
      <p:sp>
        <p:nvSpPr>
          <p:cNvPr id="7" name="22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047A3C-6C2C-4E7A-9450-875748C2E7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27 Dikdörtgen"/>
          <p:cNvSpPr/>
          <p:nvPr/>
        </p:nvSpPr>
        <p:spPr>
          <a:xfrm>
            <a:off x="0" y="366713"/>
            <a:ext cx="9144000" cy="8413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9" name="28 Dikdörtgen"/>
          <p:cNvSpPr/>
          <p:nvPr/>
        </p:nvSpPr>
        <p:spPr>
          <a:xfrm>
            <a:off x="0" y="0"/>
            <a:ext cx="9144000" cy="3111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" name="29 Dikdörtgen"/>
          <p:cNvSpPr/>
          <p:nvPr/>
        </p:nvSpPr>
        <p:spPr>
          <a:xfrm>
            <a:off x="0" y="307975"/>
            <a:ext cx="9144000" cy="920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" name="30 Dikdörtgen"/>
          <p:cNvSpPr/>
          <p:nvPr/>
        </p:nvSpPr>
        <p:spPr>
          <a:xfrm flipV="1">
            <a:off x="5410200" y="360363"/>
            <a:ext cx="3733800" cy="904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2" name="31 Dikdörtgen"/>
          <p:cNvSpPr/>
          <p:nvPr/>
        </p:nvSpPr>
        <p:spPr>
          <a:xfrm flipV="1">
            <a:off x="5410200" y="439738"/>
            <a:ext cx="3733800" cy="1809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33" name="32 Yuvarlatılmış Dikdörtgen"/>
          <p:cNvSpPr/>
          <p:nvPr/>
        </p:nvSpPr>
        <p:spPr bwMode="white">
          <a:xfrm>
            <a:off x="5407025" y="496888"/>
            <a:ext cx="3063875" cy="2857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34" name="33 Yuvarlatılmış Dikdörtgen"/>
          <p:cNvSpPr/>
          <p:nvPr/>
        </p:nvSpPr>
        <p:spPr bwMode="white">
          <a:xfrm>
            <a:off x="7373938" y="588963"/>
            <a:ext cx="1600200" cy="3651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5" name="34 Dikdörtgen"/>
          <p:cNvSpPr/>
          <p:nvPr/>
        </p:nvSpPr>
        <p:spPr bwMode="invGray">
          <a:xfrm>
            <a:off x="9085263" y="-1588"/>
            <a:ext cx="57150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6" name="35 Dikdörtgen"/>
          <p:cNvSpPr/>
          <p:nvPr/>
        </p:nvSpPr>
        <p:spPr bwMode="invGray">
          <a:xfrm>
            <a:off x="9043988" y="-1588"/>
            <a:ext cx="28575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7" name="36 Dikdörtgen"/>
          <p:cNvSpPr/>
          <p:nvPr/>
        </p:nvSpPr>
        <p:spPr bwMode="invGray">
          <a:xfrm>
            <a:off x="9024938" y="-1588"/>
            <a:ext cx="9525" cy="620713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8" name="37 Dikdörtgen"/>
          <p:cNvSpPr/>
          <p:nvPr/>
        </p:nvSpPr>
        <p:spPr bwMode="invGray">
          <a:xfrm>
            <a:off x="8975725" y="-1588"/>
            <a:ext cx="26988" cy="620713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9" name="38 Dikdörtgen"/>
          <p:cNvSpPr/>
          <p:nvPr/>
        </p:nvSpPr>
        <p:spPr bwMode="invGray">
          <a:xfrm>
            <a:off x="8915400" y="0"/>
            <a:ext cx="55563" cy="585788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0" name="39 Dikdörtgen"/>
          <p:cNvSpPr/>
          <p:nvPr/>
        </p:nvSpPr>
        <p:spPr bwMode="invGray">
          <a:xfrm>
            <a:off x="8874125" y="0"/>
            <a:ext cx="7938" cy="585788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063" name="21 Başlık Yer Tutucusu"/>
          <p:cNvSpPr>
            <a:spLocks noGrp="1"/>
          </p:cNvSpPr>
          <p:nvPr>
            <p:ph type="title"/>
          </p:nvPr>
        </p:nvSpPr>
        <p:spPr bwMode="auto">
          <a:xfrm>
            <a:off x="457200" y="1143000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Asıl başlık stili için tıklatın</a:t>
            </a:r>
            <a:endParaRPr lang="en-US" smtClean="0"/>
          </a:p>
        </p:txBody>
      </p:sp>
      <p:sp>
        <p:nvSpPr>
          <p:cNvPr id="2064" name="12 Metin Yer Tutucusu"/>
          <p:cNvSpPr>
            <a:spLocks noGrp="1"/>
          </p:cNvSpPr>
          <p:nvPr>
            <p:ph type="body" idx="1"/>
          </p:nvPr>
        </p:nvSpPr>
        <p:spPr bwMode="auto">
          <a:xfrm>
            <a:off x="457200" y="2249488"/>
            <a:ext cx="8229600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smtClean="0"/>
          </a:p>
        </p:txBody>
      </p:sp>
      <p:sp>
        <p:nvSpPr>
          <p:cNvPr id="14" name="13 Veri Yer Tutucusu"/>
          <p:cNvSpPr>
            <a:spLocks noGrp="1"/>
          </p:cNvSpPr>
          <p:nvPr>
            <p:ph type="dt" sz="half" idx="2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3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Yazılım Mühendisliği</a:t>
            </a:r>
            <a:endParaRPr lang="en-US"/>
          </a:p>
        </p:txBody>
      </p:sp>
      <p:sp>
        <p:nvSpPr>
          <p:cNvPr id="23" name="22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8174038" y="1588"/>
            <a:ext cx="762000" cy="366712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E6B64D2D-6AD1-4EAA-BFFA-2BEDA9E757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38" r:id="rId2"/>
    <p:sldLayoutId id="2147483739" r:id="rId3"/>
    <p:sldLayoutId id="2147483740" r:id="rId4"/>
    <p:sldLayoutId id="2147483747" r:id="rId5"/>
    <p:sldLayoutId id="2147483748" r:id="rId6"/>
    <p:sldLayoutId id="2147483741" r:id="rId7"/>
    <p:sldLayoutId id="2147483742" r:id="rId8"/>
    <p:sldLayoutId id="2147483743" r:id="rId9"/>
    <p:sldLayoutId id="2147483744" r:id="rId10"/>
    <p:sldLayoutId id="2147483745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9pPr>
    </p:titleStyle>
    <p:bodyStyle>
      <a:lvl1pPr marL="365125" indent="-255588" algn="l" rtl="0" eaLnBrk="0" fontAlgn="base" hangingPunct="0">
        <a:spcBef>
          <a:spcPts val="300"/>
        </a:spcBef>
        <a:spcAft>
          <a:spcPct val="0"/>
        </a:spcAft>
        <a:buClr>
          <a:srgbClr val="A04DA3"/>
        </a:buClr>
        <a:buFont typeface="Georgia" pitchFamily="18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7225" indent="-246063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Font typeface="Georgia" pitchFamily="18" charset="0"/>
        <a:buChar char="▫"/>
        <a:defRPr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2338" indent="-219075" algn="l" rtl="0" eaLnBrk="0" fontAlgn="base" hangingPunct="0">
        <a:spcBef>
          <a:spcPts val="30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13" indent="-200025" algn="l" rtl="0" eaLnBrk="0" fontAlgn="base" hangingPunct="0">
        <a:spcBef>
          <a:spcPts val="30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063" indent="-182563" algn="l" rtl="0" eaLnBrk="0" fontAlgn="base" hangingPunct="0">
        <a:spcBef>
          <a:spcPts val="300"/>
        </a:spcBef>
        <a:spcAft>
          <a:spcPct val="0"/>
        </a:spcAft>
        <a:buClr>
          <a:srgbClr val="A04DA3"/>
        </a:buClr>
        <a:buFont typeface="Georgia" pitchFamily="18" charset="0"/>
        <a:buChar char="▫"/>
        <a:defRPr sz="2000" kern="1200">
          <a:solidFill>
            <a:srgbClr val="A04DA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images.google.com.tr/imgres?imgurl=http://prplanlama.com/wp-content/uploads/2007/08/aaa.jpg&amp;imgrefurl=http://prplanlama.com/?p=4&amp;usg=__yrnzmekdoCLAFnll_LpYhLubWKg=&amp;h=317&amp;w=378&amp;sz=95&amp;hl=tr&amp;start=4&amp;sig2=F45wKBw1RzphsWsxrJLLKA&amp;um=1&amp;itbs=1&amp;tbnid=6BB0F29URje0ZM:&amp;tbnh=102&amp;tbnw=122&amp;prev=/images?q=hedef&amp;hl=tr&amp;um=1&amp;ei=jt97S5KGKMOg_Aaax4HyBQ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image" Target="../media/image6.wmf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7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cihanucar.com/UImages/typical_ITproject.jpg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2"/>
          <p:cNvSpPr>
            <a:spLocks noGrp="1" noChangeArrowheads="1"/>
          </p:cNvSpPr>
          <p:nvPr>
            <p:ph type="ctrTitle"/>
          </p:nvPr>
        </p:nvSpPr>
        <p:spPr>
          <a:xfrm>
            <a:off x="1838325" y="685800"/>
            <a:ext cx="5791200" cy="1470025"/>
          </a:xfrm>
        </p:spPr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eaLnBrk="1" hangingPunct="1"/>
            <a:r>
              <a:rPr lang="tr-TR" sz="4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</a:rPr>
              <a:t>Bilişim Teknolojilerinde </a:t>
            </a:r>
            <a:br>
              <a:rPr lang="tr-TR" sz="4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</a:rPr>
            </a:br>
            <a:r>
              <a:rPr lang="tr-TR" sz="4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</a:rPr>
              <a:t>	Proje Yönetimi</a:t>
            </a:r>
            <a:endParaRPr lang="en-US" sz="4000" b="1" dirty="0" smtClean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Times New Roman" pitchFamily="18" charset="0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9B609-B8E6-4457-8D8D-0365CA6090EB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Yazılım</a:t>
            </a:r>
            <a:r>
              <a:rPr lang="en-US" dirty="0" smtClean="0"/>
              <a:t> </a:t>
            </a:r>
            <a:r>
              <a:rPr lang="en-US" dirty="0" err="1" smtClean="0"/>
              <a:t>Mühendisliği</a:t>
            </a:r>
            <a:endParaRPr lang="en-US" dirty="0"/>
          </a:p>
        </p:txBody>
      </p:sp>
      <p:sp>
        <p:nvSpPr>
          <p:cNvPr id="6" name="AutoShape 2"/>
          <p:cNvSpPr txBox="1">
            <a:spLocks noChangeArrowheads="1"/>
          </p:cNvSpPr>
          <p:nvPr/>
        </p:nvSpPr>
        <p:spPr bwMode="auto">
          <a:xfrm>
            <a:off x="304800" y="3200400"/>
            <a:ext cx="2286000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1" i="0" u="none" strike="noStrike" kern="1200" spc="50" normalizeH="0" baseline="0" noProof="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uLnTx/>
                <a:uFillTx/>
                <a:latin typeface="Times New Roman" pitchFamily="18" charset="0"/>
                <a:ea typeface="+mj-ea"/>
                <a:cs typeface="+mj-cs"/>
              </a:rPr>
              <a:t>Temel Bilgiler - 1</a:t>
            </a:r>
            <a:endParaRPr kumimoji="0" lang="en-US" sz="2000" b="1" i="0" u="none" strike="noStrike" kern="1200" spc="50" normalizeH="0" baseline="0" noProof="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uLnTx/>
              <a:uFillTx/>
              <a:latin typeface="Times New Roman" pitchFamily="18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2514600"/>
            <a:ext cx="7631113" cy="35401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000" dirty="0" smtClean="0">
              <a:latin typeface="Times New Roman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tr-TR" sz="2000" dirty="0" smtClean="0">
                <a:latin typeface="Times New Roman" pitchFamily="18" charset="0"/>
              </a:rPr>
              <a:t>Bu sonuçlarda özel kesimde iş sahibinin, kamuda üst yöneticinin BT’ den  YETERİNCE </a:t>
            </a:r>
            <a:r>
              <a:rPr lang="tr-TR" sz="2000" u="sng" dirty="0" smtClean="0">
                <a:latin typeface="Times New Roman" pitchFamily="18" charset="0"/>
              </a:rPr>
              <a:t>anlamamasının</a:t>
            </a:r>
            <a:r>
              <a:rPr lang="tr-TR" sz="2000" dirty="0" smtClean="0">
                <a:latin typeface="Times New Roman" pitchFamily="18" charset="0"/>
              </a:rPr>
              <a:t> büyük payı var.</a:t>
            </a: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F8DA74-911D-4B3F-8382-A72DBE42EE7F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Yazılım Mühendisliği</a:t>
            </a:r>
            <a:endParaRPr lang="en-US"/>
          </a:p>
        </p:txBody>
      </p:sp>
      <p:sp>
        <p:nvSpPr>
          <p:cNvPr id="7" name="AutoShape 2"/>
          <p:cNvSpPr>
            <a:spLocks noGrp="1" noChangeArrowheads="1"/>
          </p:cNvSpPr>
          <p:nvPr>
            <p:ph type="title"/>
          </p:nvPr>
        </p:nvSpPr>
        <p:spPr>
          <a:xfrm>
            <a:off x="228600" y="685800"/>
            <a:ext cx="6696075" cy="1139825"/>
          </a:xfrm>
        </p:spPr>
        <p:txBody>
          <a:bodyPr/>
          <a:lstStyle/>
          <a:p>
            <a:pPr eaLnBrk="1" hangingPunct="1"/>
            <a:r>
              <a:rPr lang="tr-TR" sz="2400" dirty="0" smtClean="0">
                <a:latin typeface="Times New Roman" pitchFamily="18" charset="0"/>
              </a:rPr>
              <a:t>Bilişim Teknolojileri Projelerinin </a:t>
            </a:r>
            <a:br>
              <a:rPr lang="tr-TR" sz="2400" dirty="0" smtClean="0">
                <a:latin typeface="Times New Roman" pitchFamily="18" charset="0"/>
              </a:rPr>
            </a:br>
            <a:r>
              <a:rPr lang="tr-TR" sz="2400" dirty="0" smtClean="0">
                <a:latin typeface="Times New Roman" pitchFamily="18" charset="0"/>
              </a:rPr>
              <a:t>          Bugünkü Durumları ve Problemleri</a:t>
            </a:r>
            <a:endParaRPr lang="en-US" sz="2400" dirty="0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AutoShap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229600" cy="1066800"/>
          </a:xfrm>
        </p:spPr>
        <p:txBody>
          <a:bodyPr/>
          <a:lstStyle/>
          <a:p>
            <a:pPr eaLnBrk="1" hangingPunct="1"/>
            <a:r>
              <a:rPr lang="tr-TR" sz="2400" dirty="0" smtClean="0">
                <a:latin typeface="Times New Roman" pitchFamily="18" charset="0"/>
              </a:rPr>
              <a:t>Standart Proje Yönetiminin Faydaları</a:t>
            </a:r>
            <a:endParaRPr lang="en-US" sz="2400" dirty="0" smtClean="0">
              <a:latin typeface="Times New Roman" pitchFamily="18" charset="0"/>
            </a:endParaRPr>
          </a:p>
        </p:txBody>
      </p:sp>
      <p:sp>
        <p:nvSpPr>
          <p:cNvPr id="40243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219200"/>
            <a:ext cx="7620000" cy="5486400"/>
          </a:xfrm>
        </p:spPr>
        <p:txBody>
          <a:bodyPr/>
          <a:lstStyle/>
          <a:p>
            <a:pPr marL="566737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tr-TR" sz="2000" dirty="0" smtClean="0">
                <a:latin typeface="Times New Roman" pitchFamily="18" charset="0"/>
              </a:rPr>
              <a:t>Daha iyi kontrol (finans, insan kaynakları vb.)</a:t>
            </a:r>
          </a:p>
          <a:p>
            <a:pPr marL="566737" indent="-457200" eaLnBrk="1" hangingPunct="1">
              <a:lnSpc>
                <a:spcPct val="90000"/>
              </a:lnSpc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</a:endParaRPr>
          </a:p>
          <a:p>
            <a:pPr marL="566737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tr-TR" sz="2000" dirty="0" smtClean="0">
                <a:latin typeface="Times New Roman" pitchFamily="18" charset="0"/>
              </a:rPr>
              <a:t>Müşteri İlişkilerini geliştirme</a:t>
            </a:r>
          </a:p>
          <a:p>
            <a:pPr marL="566737" indent="-457200" eaLnBrk="1" hangingPunct="1">
              <a:lnSpc>
                <a:spcPct val="90000"/>
              </a:lnSpc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</a:endParaRPr>
          </a:p>
          <a:p>
            <a:pPr marL="566737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tr-TR" sz="2000" dirty="0" smtClean="0">
                <a:latin typeface="Times New Roman" pitchFamily="18" charset="0"/>
              </a:rPr>
              <a:t>Kısa geliştirme süreleri</a:t>
            </a:r>
          </a:p>
          <a:p>
            <a:pPr marL="566737" indent="-457200" eaLnBrk="1" hangingPunct="1">
              <a:lnSpc>
                <a:spcPct val="90000"/>
              </a:lnSpc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</a:endParaRPr>
          </a:p>
          <a:p>
            <a:pPr marL="566737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tr-TR" sz="2000" dirty="0" smtClean="0">
                <a:latin typeface="Times New Roman" pitchFamily="18" charset="0"/>
              </a:rPr>
              <a:t>Düşük maliyetler</a:t>
            </a:r>
          </a:p>
          <a:p>
            <a:pPr marL="566737" indent="-457200" eaLnBrk="1" hangingPunct="1">
              <a:lnSpc>
                <a:spcPct val="90000"/>
              </a:lnSpc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</a:endParaRPr>
          </a:p>
          <a:p>
            <a:pPr marL="566737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tr-TR" sz="2000" dirty="0" smtClean="0">
                <a:latin typeface="Times New Roman" pitchFamily="18" charset="0"/>
              </a:rPr>
              <a:t>Yüksek kalite ve uygunluk</a:t>
            </a:r>
          </a:p>
          <a:p>
            <a:pPr marL="566737" indent="-457200" eaLnBrk="1" hangingPunct="1">
              <a:lnSpc>
                <a:spcPct val="90000"/>
              </a:lnSpc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</a:endParaRPr>
          </a:p>
          <a:p>
            <a:pPr marL="566737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tr-TR" sz="2000" dirty="0" smtClean="0">
                <a:latin typeface="Times New Roman" pitchFamily="18" charset="0"/>
              </a:rPr>
              <a:t>Yüksek kar marjları</a:t>
            </a:r>
          </a:p>
          <a:p>
            <a:pPr marL="566737" indent="-457200" eaLnBrk="1" hangingPunct="1">
              <a:lnSpc>
                <a:spcPct val="90000"/>
              </a:lnSpc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</a:endParaRPr>
          </a:p>
          <a:p>
            <a:pPr marL="566737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tr-TR" sz="2000" dirty="0" smtClean="0">
                <a:latin typeface="Times New Roman" pitchFamily="18" charset="0"/>
              </a:rPr>
              <a:t>Verimlilik artışı</a:t>
            </a:r>
          </a:p>
          <a:p>
            <a:pPr marL="566737" indent="-457200" eaLnBrk="1" hangingPunct="1">
              <a:lnSpc>
                <a:spcPct val="90000"/>
              </a:lnSpc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</a:endParaRPr>
          </a:p>
          <a:p>
            <a:pPr marL="566737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tr-TR" sz="2000" dirty="0" smtClean="0">
                <a:latin typeface="Times New Roman" pitchFamily="18" charset="0"/>
              </a:rPr>
              <a:t>Daha iyi iç koordinasyon</a:t>
            </a:r>
          </a:p>
          <a:p>
            <a:pPr marL="566737" indent="-457200" eaLnBrk="1" hangingPunct="1">
              <a:lnSpc>
                <a:spcPct val="90000"/>
              </a:lnSpc>
              <a:buFont typeface="+mj-lt"/>
              <a:buAutoNum type="arabicPeriod"/>
            </a:pPr>
            <a:endParaRPr lang="en-US" sz="2000" dirty="0" smtClean="0">
              <a:latin typeface="Times New Roman" pitchFamily="18" charset="0"/>
            </a:endParaRPr>
          </a:p>
          <a:p>
            <a:pPr marL="566737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tr-TR" sz="2000" dirty="0" smtClean="0">
                <a:latin typeface="Times New Roman" pitchFamily="18" charset="0"/>
              </a:rPr>
              <a:t>Çalışanların moralinin yükselmesi</a:t>
            </a:r>
            <a:endParaRPr lang="en-US" sz="2000" dirty="0" smtClean="0">
              <a:latin typeface="Times New Roman" pitchFamily="18" charset="0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F8DA74-911D-4B3F-8382-A72DBE42EE7F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Yazılım Mühendisliği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2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2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2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2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2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2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2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2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2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2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02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02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024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024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0243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0243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0243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0243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AutoShap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229600" cy="1066800"/>
          </a:xfrm>
        </p:spPr>
        <p:txBody>
          <a:bodyPr/>
          <a:lstStyle/>
          <a:p>
            <a:pPr eaLnBrk="1" hangingPunct="1"/>
            <a:r>
              <a:rPr lang="en-US" sz="2400" dirty="0" smtClean="0">
                <a:latin typeface="Times New Roman" pitchFamily="18" charset="0"/>
              </a:rPr>
              <a:t>Proje</a:t>
            </a:r>
            <a:r>
              <a:rPr lang="tr-TR" sz="2400" dirty="0" smtClean="0">
                <a:latin typeface="Times New Roman" pitchFamily="18" charset="0"/>
              </a:rPr>
              <a:t> nedir</a:t>
            </a:r>
            <a:r>
              <a:rPr lang="en-US" sz="2400" dirty="0" smtClean="0">
                <a:latin typeface="Times New Roman" pitchFamily="18" charset="0"/>
              </a:rPr>
              <a:t>?</a:t>
            </a:r>
          </a:p>
        </p:txBody>
      </p:sp>
      <p:sp>
        <p:nvSpPr>
          <p:cNvPr id="40345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371600"/>
            <a:ext cx="8229600" cy="5029200"/>
          </a:xfrm>
        </p:spPr>
        <p:txBody>
          <a:bodyPr>
            <a:normAutofit/>
          </a:bodyPr>
          <a:lstStyle/>
          <a:p>
            <a:pPr marL="365760" indent="-256032" fontAlgn="auto">
              <a:spcBef>
                <a:spcPct val="5000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tr-TR" sz="2000" dirty="0" smtClean="0">
                <a:latin typeface="Times New Roman" pitchFamily="18" charset="0"/>
              </a:rPr>
              <a:t>“</a:t>
            </a:r>
            <a:r>
              <a:rPr lang="en-AU" sz="2000" dirty="0" err="1" smtClean="0">
                <a:latin typeface="Times New Roman" pitchFamily="18" charset="0"/>
              </a:rPr>
              <a:t>Belirli</a:t>
            </a:r>
            <a:r>
              <a:rPr lang="en-AU" sz="2000" dirty="0" smtClean="0">
                <a:latin typeface="Times New Roman" pitchFamily="18" charset="0"/>
              </a:rPr>
              <a:t> </a:t>
            </a:r>
            <a:r>
              <a:rPr lang="en-AU" sz="2000" dirty="0" err="1">
                <a:latin typeface="Times New Roman" pitchFamily="18" charset="0"/>
              </a:rPr>
              <a:t>başlangıç</a:t>
            </a:r>
            <a:r>
              <a:rPr lang="en-AU" sz="2000" dirty="0">
                <a:latin typeface="Times New Roman" pitchFamily="18" charset="0"/>
              </a:rPr>
              <a:t> </a:t>
            </a:r>
            <a:r>
              <a:rPr lang="en-AU" sz="2000" dirty="0" err="1">
                <a:latin typeface="Times New Roman" pitchFamily="18" charset="0"/>
              </a:rPr>
              <a:t>ve</a:t>
            </a:r>
            <a:r>
              <a:rPr lang="en-AU" sz="2000" dirty="0">
                <a:latin typeface="Times New Roman" pitchFamily="18" charset="0"/>
              </a:rPr>
              <a:t> </a:t>
            </a:r>
            <a:r>
              <a:rPr lang="en-AU" sz="2000" dirty="0" err="1">
                <a:latin typeface="Times New Roman" pitchFamily="18" charset="0"/>
              </a:rPr>
              <a:t>bitiş</a:t>
            </a:r>
            <a:r>
              <a:rPr lang="en-AU" sz="2000" dirty="0">
                <a:latin typeface="Times New Roman" pitchFamily="18" charset="0"/>
              </a:rPr>
              <a:t> </a:t>
            </a:r>
            <a:r>
              <a:rPr lang="en-AU" sz="2000" dirty="0" err="1">
                <a:latin typeface="Times New Roman" pitchFamily="18" charset="0"/>
              </a:rPr>
              <a:t>noktası</a:t>
            </a:r>
            <a:r>
              <a:rPr lang="en-AU" sz="2000" dirty="0">
                <a:latin typeface="Times New Roman" pitchFamily="18" charset="0"/>
              </a:rPr>
              <a:t> </a:t>
            </a:r>
            <a:r>
              <a:rPr lang="en-AU" sz="2000" dirty="0" err="1">
                <a:latin typeface="Times New Roman" pitchFamily="18" charset="0"/>
              </a:rPr>
              <a:t>olan</a:t>
            </a:r>
            <a:r>
              <a:rPr lang="en-AU" sz="2000" dirty="0">
                <a:latin typeface="Times New Roman" pitchFamily="18" charset="0"/>
              </a:rPr>
              <a:t>, </a:t>
            </a:r>
            <a:r>
              <a:rPr lang="en-AU" sz="2000" dirty="0" err="1">
                <a:latin typeface="Times New Roman" pitchFamily="18" charset="0"/>
              </a:rPr>
              <a:t>amacı</a:t>
            </a:r>
            <a:r>
              <a:rPr lang="en-AU" sz="2000" dirty="0">
                <a:latin typeface="Times New Roman" pitchFamily="18" charset="0"/>
              </a:rPr>
              <a:t>, </a:t>
            </a:r>
            <a:r>
              <a:rPr lang="en-AU" sz="2000" dirty="0" err="1" smtClean="0">
                <a:latin typeface="Times New Roman" pitchFamily="18" charset="0"/>
              </a:rPr>
              <a:t>kapsamı</a:t>
            </a:r>
            <a:r>
              <a:rPr lang="tr-TR" sz="2000" dirty="0" smtClean="0">
                <a:latin typeface="Times New Roman" pitchFamily="18" charset="0"/>
              </a:rPr>
              <a:t> </a:t>
            </a:r>
            <a:r>
              <a:rPr lang="en-AU" sz="2000" dirty="0" err="1" smtClean="0">
                <a:latin typeface="Times New Roman" pitchFamily="18" charset="0"/>
              </a:rPr>
              <a:t>ve</a:t>
            </a:r>
            <a:r>
              <a:rPr lang="en-AU" sz="2000" dirty="0" smtClean="0">
                <a:latin typeface="Times New Roman" pitchFamily="18" charset="0"/>
              </a:rPr>
              <a:t> </a:t>
            </a:r>
            <a:r>
              <a:rPr lang="en-AU" sz="2000" dirty="0" err="1">
                <a:latin typeface="Times New Roman" pitchFamily="18" charset="0"/>
              </a:rPr>
              <a:t>bütçesi</a:t>
            </a:r>
            <a:r>
              <a:rPr lang="en-AU" sz="2000" dirty="0">
                <a:latin typeface="Times New Roman" pitchFamily="18" charset="0"/>
              </a:rPr>
              <a:t> </a:t>
            </a:r>
            <a:r>
              <a:rPr lang="en-AU" sz="2000" dirty="0" err="1">
                <a:latin typeface="Times New Roman" pitchFamily="18" charset="0"/>
              </a:rPr>
              <a:t>açıkça</a:t>
            </a:r>
            <a:r>
              <a:rPr lang="en-AU" sz="2000" dirty="0">
                <a:latin typeface="Times New Roman" pitchFamily="18" charset="0"/>
              </a:rPr>
              <a:t> tanımlanmış </a:t>
            </a:r>
            <a:r>
              <a:rPr lang="en-AU" sz="2000" dirty="0" err="1">
                <a:latin typeface="Times New Roman" pitchFamily="18" charset="0"/>
              </a:rPr>
              <a:t>ve</a:t>
            </a:r>
            <a:r>
              <a:rPr lang="en-AU" sz="2000" dirty="0">
                <a:latin typeface="Times New Roman" pitchFamily="18" charset="0"/>
              </a:rPr>
              <a:t> </a:t>
            </a:r>
            <a:r>
              <a:rPr lang="en-AU" sz="2000" dirty="0" err="1">
                <a:latin typeface="Times New Roman" pitchFamily="18" charset="0"/>
              </a:rPr>
              <a:t>bir</a:t>
            </a:r>
            <a:r>
              <a:rPr lang="en-AU" sz="2000" dirty="0">
                <a:latin typeface="Times New Roman" pitchFamily="18" charset="0"/>
              </a:rPr>
              <a:t> </a:t>
            </a:r>
            <a:r>
              <a:rPr lang="en-AU" sz="2000" dirty="0" err="1">
                <a:latin typeface="Times New Roman" pitchFamily="18" charset="0"/>
              </a:rPr>
              <a:t>defaya</a:t>
            </a:r>
            <a:r>
              <a:rPr lang="en-AU" sz="2000" dirty="0">
                <a:latin typeface="Times New Roman" pitchFamily="18" charset="0"/>
              </a:rPr>
              <a:t> </a:t>
            </a:r>
            <a:r>
              <a:rPr lang="en-AU" sz="2000" dirty="0" err="1">
                <a:latin typeface="Times New Roman" pitchFamily="18" charset="0"/>
              </a:rPr>
              <a:t>mahsus</a:t>
            </a:r>
            <a:r>
              <a:rPr lang="en-AU" sz="2000" dirty="0">
                <a:latin typeface="Times New Roman" pitchFamily="18" charset="0"/>
              </a:rPr>
              <a:t> </a:t>
            </a:r>
            <a:r>
              <a:rPr lang="en-AU" sz="2000" dirty="0" err="1">
                <a:latin typeface="Times New Roman" pitchFamily="18" charset="0"/>
              </a:rPr>
              <a:t>gerçekleştirilen</a:t>
            </a:r>
            <a:r>
              <a:rPr lang="en-AU" sz="2000" dirty="0">
                <a:latin typeface="Times New Roman" pitchFamily="18" charset="0"/>
              </a:rPr>
              <a:t> </a:t>
            </a:r>
            <a:r>
              <a:rPr lang="en-AU" sz="2000" dirty="0" err="1">
                <a:latin typeface="Times New Roman" pitchFamily="18" charset="0"/>
              </a:rPr>
              <a:t>aktiviteler</a:t>
            </a:r>
            <a:r>
              <a:rPr lang="en-AU" sz="2000" dirty="0">
                <a:latin typeface="Times New Roman" pitchFamily="18" charset="0"/>
              </a:rPr>
              <a:t> </a:t>
            </a:r>
            <a:r>
              <a:rPr lang="en-AU" sz="2000" dirty="0" err="1">
                <a:latin typeface="Times New Roman" pitchFamily="18" charset="0"/>
              </a:rPr>
              <a:t>bütünüdür</a:t>
            </a:r>
            <a:r>
              <a:rPr lang="en-AU" sz="2000" dirty="0" smtClean="0">
                <a:latin typeface="Times New Roman" pitchFamily="18" charset="0"/>
              </a:rPr>
              <a:t>.</a:t>
            </a:r>
            <a:r>
              <a:rPr lang="tr-TR" sz="2000" dirty="0" smtClean="0">
                <a:latin typeface="Times New Roman" pitchFamily="18" charset="0"/>
              </a:rPr>
              <a:t>”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endParaRPr lang="tr-TR" sz="2000" dirty="0" smtClean="0">
              <a:latin typeface="Times New Roman" pitchFamily="18" charset="0"/>
            </a:endParaRP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tr-TR" sz="2000" dirty="0" smtClean="0">
                <a:latin typeface="Times New Roman" pitchFamily="18" charset="0"/>
              </a:rPr>
              <a:t>Projelerin özellikleri  :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endParaRPr lang="en-US" sz="2000" dirty="0">
              <a:latin typeface="Times New Roman" pitchFamily="18" charset="0"/>
            </a:endParaRPr>
          </a:p>
          <a:p>
            <a:pPr marL="658368" lvl="1" indent="-246888" eaLnBrk="1" fontAlgn="auto" hangingPunct="1">
              <a:spcAft>
                <a:spcPts val="0"/>
              </a:spcAft>
              <a:buFont typeface="Georgia"/>
              <a:buChar char="▫"/>
              <a:defRPr/>
            </a:pPr>
            <a:r>
              <a:rPr lang="en-US" sz="2000" dirty="0">
                <a:latin typeface="Times New Roman" pitchFamily="18" charset="0"/>
              </a:rPr>
              <a:t>Unique</a:t>
            </a:r>
            <a:r>
              <a:rPr lang="tr-TR" sz="2000" dirty="0">
                <a:latin typeface="Times New Roman" pitchFamily="18" charset="0"/>
              </a:rPr>
              <a:t> </a:t>
            </a:r>
            <a:r>
              <a:rPr lang="tr-TR" sz="2000" dirty="0" smtClean="0">
                <a:latin typeface="Times New Roman" pitchFamily="18" charset="0"/>
              </a:rPr>
              <a:t>– Tek</a:t>
            </a:r>
          </a:p>
          <a:p>
            <a:pPr marL="658368" lvl="1" indent="-246888" eaLnBrk="1" fontAlgn="auto" hangingPunct="1">
              <a:spcAft>
                <a:spcPts val="0"/>
              </a:spcAft>
              <a:buFont typeface="Georgia"/>
              <a:buChar char="▫"/>
              <a:defRPr/>
            </a:pPr>
            <a:endParaRPr lang="en-US" sz="2000" dirty="0">
              <a:latin typeface="Times New Roman" pitchFamily="18" charset="0"/>
            </a:endParaRPr>
          </a:p>
          <a:p>
            <a:pPr marL="658368" lvl="1" indent="-246888" eaLnBrk="1" fontAlgn="auto" hangingPunct="1">
              <a:spcAft>
                <a:spcPts val="0"/>
              </a:spcAft>
              <a:buFont typeface="Georgia"/>
              <a:buChar char="▫"/>
              <a:defRPr/>
            </a:pPr>
            <a:r>
              <a:rPr lang="tr-TR" sz="2000" dirty="0" smtClean="0">
                <a:latin typeface="Times New Roman" pitchFamily="18" charset="0"/>
              </a:rPr>
              <a:t>Geçici</a:t>
            </a:r>
          </a:p>
          <a:p>
            <a:pPr marL="658368" lvl="1" indent="-246888" eaLnBrk="1" fontAlgn="auto" hangingPunct="1">
              <a:spcAft>
                <a:spcPts val="0"/>
              </a:spcAft>
              <a:buFont typeface="Georgia"/>
              <a:buChar char="▫"/>
              <a:defRPr/>
            </a:pPr>
            <a:endParaRPr lang="tr-TR" sz="2000" dirty="0" smtClean="0">
              <a:latin typeface="Times New Roman" pitchFamily="18" charset="0"/>
            </a:endParaRPr>
          </a:p>
          <a:p>
            <a:pPr marL="658368" lvl="1" indent="-246888" eaLnBrk="1" fontAlgn="auto" hangingPunct="1">
              <a:spcAft>
                <a:spcPts val="0"/>
              </a:spcAft>
              <a:buFont typeface="Georgia"/>
              <a:buChar char="▫"/>
              <a:defRPr/>
            </a:pPr>
            <a:r>
              <a:rPr lang="tr-TR" sz="2000" dirty="0" smtClean="0">
                <a:latin typeface="Times New Roman" pitchFamily="18" charset="0"/>
              </a:rPr>
              <a:t>Farklı </a:t>
            </a:r>
            <a:r>
              <a:rPr lang="tr-TR" sz="2000" dirty="0">
                <a:latin typeface="Times New Roman" pitchFamily="18" charset="0"/>
              </a:rPr>
              <a:t>alanlarda farklı </a:t>
            </a:r>
            <a:r>
              <a:rPr lang="tr-TR" sz="2000" dirty="0" smtClean="0">
                <a:latin typeface="Times New Roman" pitchFamily="18" charset="0"/>
              </a:rPr>
              <a:t>kaynaklar gerektiren</a:t>
            </a:r>
          </a:p>
          <a:p>
            <a:pPr marL="658368" lvl="1" indent="-246888" eaLnBrk="1" fontAlgn="auto" hangingPunct="1">
              <a:spcAft>
                <a:spcPts val="0"/>
              </a:spcAft>
              <a:buFont typeface="Georgia"/>
              <a:buChar char="▫"/>
              <a:defRPr/>
            </a:pPr>
            <a:endParaRPr lang="en-US" sz="2000" dirty="0">
              <a:latin typeface="Times New Roman" pitchFamily="18" charset="0"/>
            </a:endParaRPr>
          </a:p>
          <a:p>
            <a:pPr marL="658368" lvl="1" indent="-246888" eaLnBrk="1" fontAlgn="auto" hangingPunct="1">
              <a:spcAft>
                <a:spcPts val="0"/>
              </a:spcAft>
              <a:buFont typeface="Georgia"/>
              <a:buChar char="▫"/>
              <a:defRPr/>
            </a:pPr>
            <a:r>
              <a:rPr lang="tr-TR" sz="2000" dirty="0">
                <a:latin typeface="Times New Roman" pitchFamily="18" charset="0"/>
              </a:rPr>
              <a:t>Sponsoru yada müşterisi </a:t>
            </a:r>
            <a:r>
              <a:rPr lang="tr-TR" sz="2000" dirty="0" smtClean="0">
                <a:latin typeface="Times New Roman" pitchFamily="18" charset="0"/>
              </a:rPr>
              <a:t>olan</a:t>
            </a:r>
          </a:p>
          <a:p>
            <a:pPr marL="658368" lvl="1" indent="-246888" eaLnBrk="1" fontAlgn="auto" hangingPunct="1">
              <a:spcAft>
                <a:spcPts val="0"/>
              </a:spcAft>
              <a:buFont typeface="Georgia"/>
              <a:buChar char="▫"/>
              <a:defRPr/>
            </a:pPr>
            <a:endParaRPr lang="en-US" sz="2000" dirty="0">
              <a:latin typeface="Times New Roman" pitchFamily="18" charset="0"/>
            </a:endParaRPr>
          </a:p>
          <a:p>
            <a:pPr marL="658368" lvl="1" indent="-246888" eaLnBrk="1" fontAlgn="auto" hangingPunct="1">
              <a:spcAft>
                <a:spcPts val="0"/>
              </a:spcAft>
              <a:buFont typeface="Georgia"/>
              <a:buChar char="▫"/>
              <a:defRPr/>
            </a:pPr>
            <a:r>
              <a:rPr lang="tr-TR" sz="2000" dirty="0">
                <a:latin typeface="Times New Roman" pitchFamily="18" charset="0"/>
              </a:rPr>
              <a:t>Belirsizlik içeren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F8DA74-911D-4B3F-8382-A72DBE42EE7F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Yazılım Mühendisliği</a:t>
            </a:r>
            <a:endParaRPr lang="en-US"/>
          </a:p>
        </p:txBody>
      </p:sp>
      <p:pic>
        <p:nvPicPr>
          <p:cNvPr id="6" name="Picture 6" descr="http://t0.gstatic.com/images?q=tbn:6BB0F29URje0ZM:http://prplanlama.com/wp-content/uploads/2007/08/aaa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92154" y="4953000"/>
            <a:ext cx="1731679" cy="1447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03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03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03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03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3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3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03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03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034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034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AutoShape 2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8229600" cy="1066800"/>
          </a:xfrm>
        </p:spPr>
        <p:txBody>
          <a:bodyPr/>
          <a:lstStyle/>
          <a:p>
            <a:pPr eaLnBrk="1" hangingPunct="1"/>
            <a:r>
              <a:rPr lang="tr-TR" sz="2400" dirty="0" smtClean="0">
                <a:latin typeface="Times New Roman" pitchFamily="18" charset="0"/>
              </a:rPr>
              <a:t>Örnek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tr-TR" sz="2400" dirty="0" smtClean="0">
                <a:latin typeface="Times New Roman" pitchFamily="18" charset="0"/>
              </a:rPr>
              <a:t>B</a:t>
            </a:r>
            <a:r>
              <a:rPr lang="en-US" sz="2400" dirty="0" smtClean="0">
                <a:latin typeface="Times New Roman" pitchFamily="18" charset="0"/>
              </a:rPr>
              <a:t>T Proje</a:t>
            </a:r>
            <a:r>
              <a:rPr lang="tr-TR" sz="2400" dirty="0" smtClean="0">
                <a:latin typeface="Times New Roman" pitchFamily="18" charset="0"/>
              </a:rPr>
              <a:t>’</a:t>
            </a:r>
            <a:r>
              <a:rPr lang="tr-TR" sz="2400" dirty="0" err="1" smtClean="0">
                <a:latin typeface="Times New Roman" pitchFamily="18" charset="0"/>
              </a:rPr>
              <a:t>leri</a:t>
            </a:r>
            <a:endParaRPr lang="en-US" sz="2400" dirty="0" smtClean="0">
              <a:latin typeface="Times New Roman" pitchFamily="18" charset="0"/>
            </a:endParaRPr>
          </a:p>
        </p:txBody>
      </p:sp>
      <p:sp>
        <p:nvSpPr>
          <p:cNvPr id="40448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76400"/>
            <a:ext cx="8229600" cy="3810000"/>
          </a:xfrm>
        </p:spPr>
        <p:txBody>
          <a:bodyPr/>
          <a:lstStyle/>
          <a:p>
            <a:pPr eaLnBrk="1" hangingPunct="1"/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</a:rPr>
              <a:t>Northwest </a:t>
            </a:r>
            <a:r>
              <a:rPr lang="tr-TR" sz="20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</a:rPr>
              <a:t>Havayollarının geliştirdiği Rezervasyon Sistemi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</a:rPr>
              <a:t> </a:t>
            </a:r>
            <a:r>
              <a:rPr lang="tr-TR" sz="20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</a:rPr>
              <a:t>(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</a:rPr>
              <a:t>ResNet</a:t>
            </a:r>
            <a:r>
              <a:rPr lang="tr-TR" sz="20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</a:rPr>
              <a:t>)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</a:rPr>
              <a:t> </a:t>
            </a:r>
            <a:endParaRPr lang="tr-TR" sz="2000" dirty="0" smtClean="0">
              <a:solidFill>
                <a:schemeClr val="accent2">
                  <a:lumMod val="75000"/>
                </a:schemeClr>
              </a:solidFill>
              <a:latin typeface="Times New Roman" pitchFamily="18" charset="0"/>
            </a:endParaRPr>
          </a:p>
          <a:p>
            <a:pPr eaLnBrk="1" hangingPunct="1"/>
            <a:endParaRPr lang="tr-TR" sz="2000" dirty="0" smtClean="0">
              <a:solidFill>
                <a:schemeClr val="accent2">
                  <a:lumMod val="75000"/>
                </a:schemeClr>
              </a:solidFill>
              <a:latin typeface="Times New Roman" pitchFamily="18" charset="0"/>
            </a:endParaRPr>
          </a:p>
          <a:p>
            <a:pPr eaLnBrk="1" hangingPunct="1"/>
            <a:r>
              <a:rPr lang="tr-TR" sz="20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</a:rPr>
              <a:t>Birçok firmanın projelerle birlikte değiştirdiği donanım, yazlım ve </a:t>
            </a:r>
            <a:r>
              <a:rPr lang="tr-TR" sz="2000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</a:rPr>
              <a:t>network’ler</a:t>
            </a:r>
            <a:endParaRPr lang="tr-TR" sz="2000" dirty="0" smtClean="0">
              <a:solidFill>
                <a:schemeClr val="accent2">
                  <a:lumMod val="75000"/>
                </a:schemeClr>
              </a:solidFill>
              <a:latin typeface="Times New Roman" pitchFamily="18" charset="0"/>
            </a:endParaRPr>
          </a:p>
          <a:p>
            <a:pPr eaLnBrk="1" hangingPunct="1"/>
            <a:endParaRPr lang="en-US" sz="2000" dirty="0" smtClean="0">
              <a:solidFill>
                <a:schemeClr val="accent2">
                  <a:lumMod val="75000"/>
                </a:schemeClr>
              </a:solidFill>
              <a:latin typeface="Times New Roman" pitchFamily="18" charset="0"/>
            </a:endParaRPr>
          </a:p>
          <a:p>
            <a:pPr eaLnBrk="1" hangingPunct="1"/>
            <a:r>
              <a:rPr lang="tr-TR" sz="20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</a:rPr>
              <a:t>Yeni yazılım geliştirme yada mevcut sisteme yeni özellikler ekleme</a:t>
            </a:r>
          </a:p>
          <a:p>
            <a:pPr eaLnBrk="1" hangingPunct="1"/>
            <a:endParaRPr lang="tr-TR" sz="2000" dirty="0" smtClean="0">
              <a:solidFill>
                <a:schemeClr val="accent2">
                  <a:lumMod val="75000"/>
                </a:schemeClr>
              </a:solidFill>
              <a:latin typeface="Times New Roman" pitchFamily="18" charset="0"/>
            </a:endParaRPr>
          </a:p>
          <a:p>
            <a:pPr eaLnBrk="1" hangingPunct="1"/>
            <a:r>
              <a:rPr lang="tr-TR" sz="20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</a:rPr>
              <a:t>…</a:t>
            </a:r>
          </a:p>
          <a:p>
            <a:pPr eaLnBrk="1" hangingPunct="1"/>
            <a:endParaRPr lang="tr-TR" sz="2000" dirty="0" smtClean="0">
              <a:latin typeface="Times New Roman" pitchFamily="18" charset="0"/>
            </a:endParaRPr>
          </a:p>
          <a:p>
            <a:pPr eaLnBrk="1" hangingPunct="1"/>
            <a:endParaRPr lang="tr-TR" sz="2000" dirty="0" smtClean="0">
              <a:latin typeface="Times New Roman" pitchFamily="18" charset="0"/>
            </a:endParaRPr>
          </a:p>
          <a:p>
            <a:pPr eaLnBrk="1" hangingPunct="1"/>
            <a:endParaRPr lang="en-US" sz="2000" dirty="0" smtClean="0">
              <a:latin typeface="Times New Roman" pitchFamily="18" charset="0"/>
            </a:endParaRPr>
          </a:p>
          <a:p>
            <a:pPr eaLnBrk="1" hangingPunct="1">
              <a:buNone/>
            </a:pPr>
            <a:r>
              <a:rPr lang="en-US" sz="2000" dirty="0" smtClean="0">
                <a:latin typeface="Times New Roman" pitchFamily="18" charset="0"/>
              </a:rPr>
              <a:t>“</a:t>
            </a:r>
            <a:r>
              <a:rPr lang="tr-TR" sz="2000" b="1" dirty="0" smtClean="0">
                <a:solidFill>
                  <a:srgbClr val="FF0000"/>
                </a:solidFill>
                <a:latin typeface="Times New Roman" pitchFamily="18" charset="0"/>
              </a:rPr>
              <a:t>B</a:t>
            </a:r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</a:rPr>
              <a:t>T </a:t>
            </a:r>
            <a:r>
              <a:rPr lang="en-US" sz="2000" b="1" dirty="0" err="1" smtClean="0">
                <a:solidFill>
                  <a:srgbClr val="FF0000"/>
                </a:solidFill>
                <a:latin typeface="Times New Roman" pitchFamily="18" charset="0"/>
              </a:rPr>
              <a:t>proje</a:t>
            </a:r>
            <a:r>
              <a:rPr lang="tr-TR" sz="2000" b="1" dirty="0" err="1" smtClean="0">
                <a:solidFill>
                  <a:srgbClr val="FF0000"/>
                </a:solidFill>
                <a:latin typeface="Times New Roman" pitchFamily="18" charset="0"/>
              </a:rPr>
              <a:t>leri</a:t>
            </a:r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</a:rPr>
              <a:t>” </a:t>
            </a:r>
            <a:r>
              <a:rPr lang="tr-TR" sz="2000" b="1" dirty="0" smtClean="0">
                <a:solidFill>
                  <a:srgbClr val="FF0000"/>
                </a:solidFill>
                <a:latin typeface="Times New Roman" pitchFamily="18" charset="0"/>
              </a:rPr>
              <a:t>donanım, yazılım ve network içeren projelerdir.</a:t>
            </a:r>
            <a:r>
              <a:rPr lang="tr-TR" sz="2000" dirty="0" smtClean="0">
                <a:latin typeface="Times New Roman" pitchFamily="18" charset="0"/>
              </a:rPr>
              <a:t>”</a:t>
            </a:r>
            <a:endParaRPr lang="en-US" sz="2000" dirty="0" smtClean="0">
              <a:latin typeface="Times New Roman" pitchFamily="18" charset="0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F8DA74-911D-4B3F-8382-A72DBE42EE7F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Yazılım Mühendisliği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4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4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4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4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4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4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4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4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4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4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AutoShape 2"/>
          <p:cNvSpPr>
            <a:spLocks noGrp="1" noChangeArrowheads="1"/>
          </p:cNvSpPr>
          <p:nvPr>
            <p:ph type="title"/>
          </p:nvPr>
        </p:nvSpPr>
        <p:spPr>
          <a:xfrm>
            <a:off x="228600" y="685800"/>
            <a:ext cx="8229600" cy="1066800"/>
          </a:xfrm>
        </p:spPr>
        <p:txBody>
          <a:bodyPr/>
          <a:lstStyle/>
          <a:p>
            <a:pPr eaLnBrk="1" hangingPunct="1"/>
            <a:r>
              <a:rPr lang="tr-TR" sz="2400" dirty="0" smtClean="0"/>
              <a:t>Bir projenin ana yapı taşları,</a:t>
            </a:r>
          </a:p>
        </p:txBody>
      </p:sp>
      <p:sp>
        <p:nvSpPr>
          <p:cNvPr id="445446" name="Rectangle 6"/>
          <p:cNvSpPr>
            <a:spLocks noChangeArrowheads="1"/>
          </p:cNvSpPr>
          <p:nvPr/>
        </p:nvSpPr>
        <p:spPr bwMode="auto">
          <a:xfrm>
            <a:off x="1571095" y="5702300"/>
            <a:ext cx="5608637" cy="774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lnSpc>
                <a:spcPct val="100000"/>
              </a:lnSpc>
            </a:pPr>
            <a:r>
              <a:rPr lang="tr-TR" sz="2400" dirty="0">
                <a:latin typeface="Times New Roman" pitchFamily="18" charset="0"/>
              </a:rPr>
              <a:t> </a:t>
            </a:r>
            <a:r>
              <a:rPr lang="tr-TR" sz="2400" b="1" dirty="0">
                <a:solidFill>
                  <a:srgbClr val="CF0E30"/>
                </a:solidFill>
                <a:latin typeface="Times New Roman" pitchFamily="18" charset="0"/>
              </a:rPr>
              <a:t>KALİTE</a:t>
            </a:r>
            <a:endParaRPr lang="tr-TR" b="1" dirty="0">
              <a:solidFill>
                <a:srgbClr val="CF0E30"/>
              </a:solidFill>
              <a:latin typeface="Times New Roman" pitchFamily="18" charset="0"/>
            </a:endParaRPr>
          </a:p>
          <a:p>
            <a:pPr algn="ctr" eaLnBrk="0" hangingPunct="0">
              <a:lnSpc>
                <a:spcPct val="100000"/>
              </a:lnSpc>
            </a:pPr>
            <a:r>
              <a:rPr lang="tr-TR" sz="2000" b="1" dirty="0">
                <a:solidFill>
                  <a:srgbClr val="CF0E30"/>
                </a:solidFill>
                <a:latin typeface="Times New Roman" pitchFamily="18" charset="0"/>
              </a:rPr>
              <a:t>  </a:t>
            </a:r>
            <a:r>
              <a:rPr lang="tr-TR" sz="2000" dirty="0">
                <a:solidFill>
                  <a:srgbClr val="CF0E30"/>
                </a:solidFill>
                <a:latin typeface="Times New Roman" pitchFamily="18" charset="0"/>
              </a:rPr>
              <a:t>(Performans - Şartlar &amp; Gerekler)     </a:t>
            </a:r>
            <a:endParaRPr lang="tr-TR" sz="2000" dirty="0">
              <a:solidFill>
                <a:srgbClr val="CF0E30"/>
              </a:solidFill>
              <a:latin typeface="Times New Roman Tur" pitchFamily="18" charset="-94"/>
            </a:endParaRPr>
          </a:p>
        </p:txBody>
      </p:sp>
      <p:sp>
        <p:nvSpPr>
          <p:cNvPr id="445447" name="Rectangle 7"/>
          <p:cNvSpPr>
            <a:spLocks noChangeArrowheads="1"/>
          </p:cNvSpPr>
          <p:nvPr/>
        </p:nvSpPr>
        <p:spPr bwMode="auto">
          <a:xfrm>
            <a:off x="2996670" y="3243262"/>
            <a:ext cx="2971800" cy="1139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lnSpc>
                <a:spcPct val="100000"/>
              </a:lnSpc>
            </a:pPr>
            <a:r>
              <a:rPr lang="tr-TR" sz="2400" b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</a:rPr>
              <a:t>PROJE</a:t>
            </a:r>
            <a:r>
              <a:rPr lang="tr-TR" sz="2400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</a:rPr>
              <a:t> </a:t>
            </a:r>
          </a:p>
          <a:p>
            <a:pPr algn="ctr" eaLnBrk="0" hangingPunct="0">
              <a:lnSpc>
                <a:spcPct val="100000"/>
              </a:lnSpc>
            </a:pPr>
            <a:r>
              <a:rPr lang="tr-TR" sz="2400" b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</a:rPr>
              <a:t>KAPSAMI</a:t>
            </a:r>
          </a:p>
          <a:p>
            <a:pPr eaLnBrk="0" hangingPunct="0">
              <a:lnSpc>
                <a:spcPct val="100000"/>
              </a:lnSpc>
            </a:pPr>
            <a:r>
              <a:rPr lang="tr-TR" sz="2000" b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</a:rPr>
              <a:t>   </a:t>
            </a:r>
            <a:r>
              <a:rPr lang="tr-TR" sz="2000" b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</a:rPr>
              <a:t>   </a:t>
            </a:r>
            <a:r>
              <a:rPr lang="tr-TR" sz="20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</a:rPr>
              <a:t>(</a:t>
            </a:r>
            <a:r>
              <a:rPr lang="tr-TR" sz="2000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</a:rPr>
              <a:t>Teslim Edilecekler)</a:t>
            </a:r>
            <a:endParaRPr lang="tr-TR" sz="2000" dirty="0">
              <a:solidFill>
                <a:schemeClr val="accent2">
                  <a:lumMod val="75000"/>
                </a:schemeClr>
              </a:solidFill>
              <a:latin typeface="Times New Roman Tur" pitchFamily="18" charset="-94"/>
            </a:endParaRPr>
          </a:p>
        </p:txBody>
      </p:sp>
      <p:grpSp>
        <p:nvGrpSpPr>
          <p:cNvPr id="16" name="15 Grup"/>
          <p:cNvGrpSpPr/>
          <p:nvPr/>
        </p:nvGrpSpPr>
        <p:grpSpPr>
          <a:xfrm>
            <a:off x="5562600" y="2209800"/>
            <a:ext cx="2230437" cy="1608284"/>
            <a:chOff x="6112932" y="2438400"/>
            <a:chExt cx="2230437" cy="1608284"/>
          </a:xfrm>
        </p:grpSpPr>
        <p:sp>
          <p:nvSpPr>
            <p:cNvPr id="445445" name="Rectangle 5"/>
            <p:cNvSpPr>
              <a:spLocks noChangeArrowheads="1"/>
            </p:cNvSpPr>
            <p:nvPr/>
          </p:nvSpPr>
          <p:spPr bwMode="auto">
            <a:xfrm>
              <a:off x="6112932" y="3276600"/>
              <a:ext cx="2230437" cy="7700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ctr" eaLnBrk="0" hangingPunct="0">
                <a:lnSpc>
                  <a:spcPct val="100000"/>
                </a:lnSpc>
              </a:pPr>
              <a:r>
                <a:rPr lang="tr-TR" b="1" dirty="0">
                  <a:solidFill>
                    <a:srgbClr val="037C03"/>
                  </a:solidFill>
                  <a:latin typeface="Times New Roman" pitchFamily="18" charset="0"/>
                </a:rPr>
                <a:t>    </a:t>
              </a:r>
              <a:r>
                <a:rPr lang="tr-TR" sz="2400" b="1" dirty="0">
                  <a:solidFill>
                    <a:srgbClr val="037C03"/>
                  </a:solidFill>
                  <a:latin typeface="Times New Roman" pitchFamily="18" charset="0"/>
                </a:rPr>
                <a:t>MALİYET</a:t>
              </a:r>
              <a:endParaRPr lang="tr-TR" b="1" dirty="0">
                <a:solidFill>
                  <a:srgbClr val="037C03"/>
                </a:solidFill>
                <a:latin typeface="Times New Roman" pitchFamily="18" charset="0"/>
              </a:endParaRPr>
            </a:p>
            <a:p>
              <a:pPr algn="ctr" eaLnBrk="0" hangingPunct="0">
                <a:lnSpc>
                  <a:spcPct val="100000"/>
                </a:lnSpc>
              </a:pPr>
              <a:r>
                <a:rPr lang="tr-TR" b="1" dirty="0">
                  <a:solidFill>
                    <a:srgbClr val="037C03"/>
                  </a:solidFill>
                  <a:latin typeface="Times New Roman" pitchFamily="18" charset="0"/>
                </a:rPr>
                <a:t>   </a:t>
              </a:r>
              <a:r>
                <a:rPr lang="tr-TR" sz="2000" dirty="0">
                  <a:solidFill>
                    <a:srgbClr val="037C03"/>
                  </a:solidFill>
                  <a:latin typeface="Times New Roman" pitchFamily="18" charset="0"/>
                </a:rPr>
                <a:t>(Kaynaklar)</a:t>
              </a:r>
              <a:endParaRPr lang="tr-TR" sz="2000" dirty="0">
                <a:solidFill>
                  <a:srgbClr val="037C03"/>
                </a:solidFill>
                <a:latin typeface="Times New Roman Tur" pitchFamily="18" charset="-94"/>
              </a:endParaRPr>
            </a:p>
          </p:txBody>
        </p:sp>
        <p:pic>
          <p:nvPicPr>
            <p:cNvPr id="445448" name="Picture 8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904744" y="2438400"/>
              <a:ext cx="709613" cy="939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5" name="14 Grup"/>
          <p:cNvGrpSpPr/>
          <p:nvPr/>
        </p:nvGrpSpPr>
        <p:grpSpPr>
          <a:xfrm>
            <a:off x="1219200" y="2362200"/>
            <a:ext cx="1898650" cy="1474933"/>
            <a:chOff x="773289" y="2698750"/>
            <a:chExt cx="1898650" cy="1474933"/>
          </a:xfrm>
        </p:grpSpPr>
        <p:sp>
          <p:nvSpPr>
            <p:cNvPr id="445444" name="Rectangle 4"/>
            <p:cNvSpPr>
              <a:spLocks noChangeArrowheads="1"/>
            </p:cNvSpPr>
            <p:nvPr/>
          </p:nvSpPr>
          <p:spPr bwMode="auto">
            <a:xfrm>
              <a:off x="773289" y="3403599"/>
              <a:ext cx="1898650" cy="7700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r" eaLnBrk="0" hangingPunct="0">
                <a:lnSpc>
                  <a:spcPct val="100000"/>
                </a:lnSpc>
              </a:pPr>
              <a:r>
                <a:rPr lang="tr-TR" sz="2400" i="1" dirty="0">
                  <a:latin typeface="Times New Roman" pitchFamily="18" charset="0"/>
                </a:rPr>
                <a:t>    </a:t>
              </a:r>
              <a:r>
                <a:rPr lang="tr-TR" sz="2400" b="1" dirty="0">
                  <a:solidFill>
                    <a:srgbClr val="114FFB"/>
                  </a:solidFill>
                  <a:latin typeface="Times New Roman" pitchFamily="18" charset="0"/>
                </a:rPr>
                <a:t>ZAMAN</a:t>
              </a:r>
              <a:r>
                <a:rPr lang="tr-TR" sz="2400" b="1" i="1" dirty="0">
                  <a:solidFill>
                    <a:srgbClr val="114FFB"/>
                  </a:solidFill>
                  <a:latin typeface="Times New Roman" pitchFamily="18" charset="0"/>
                </a:rPr>
                <a:t>          </a:t>
              </a:r>
              <a:r>
                <a:rPr lang="tr-TR" sz="2000" dirty="0">
                  <a:solidFill>
                    <a:srgbClr val="114FFB"/>
                  </a:solidFill>
                  <a:latin typeface="Times New Roman" pitchFamily="18" charset="0"/>
                </a:rPr>
                <a:t>(Takvim)</a:t>
              </a:r>
              <a:endParaRPr lang="tr-TR" sz="2000" dirty="0">
                <a:solidFill>
                  <a:srgbClr val="114FFB"/>
                </a:solidFill>
                <a:latin typeface="Times New Roman Tur" pitchFamily="18" charset="-94"/>
              </a:endParaRPr>
            </a:p>
          </p:txBody>
        </p:sp>
        <p:pic>
          <p:nvPicPr>
            <p:cNvPr id="445449" name="Picture 9"/>
            <p:cNvPicPr>
              <a:picLocks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713090" y="2698750"/>
              <a:ext cx="581025" cy="806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aphicFrame>
        <p:nvGraphicFramePr>
          <p:cNvPr id="445450" name="Object 10"/>
          <p:cNvGraphicFramePr>
            <a:graphicFrameLocks/>
          </p:cNvGraphicFramePr>
          <p:nvPr/>
        </p:nvGraphicFramePr>
        <p:xfrm>
          <a:off x="3429000" y="5029200"/>
          <a:ext cx="238125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ClipArt" r:id="rId5" imgW="2381040" imgH="685440" progId="">
                  <p:embed/>
                </p:oleObj>
              </mc:Choice>
              <mc:Fallback>
                <p:oleObj name="ClipArt" r:id="rId5" imgW="2381040" imgH="685440" progId="">
                  <p:embed/>
                  <p:pic>
                    <p:nvPicPr>
                      <p:cNvPr id="0" name="Object 10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5029200"/>
                        <a:ext cx="238125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5451" name="Object 11"/>
          <p:cNvGraphicFramePr>
            <a:graphicFrameLocks/>
          </p:cNvGraphicFramePr>
          <p:nvPr/>
        </p:nvGraphicFramePr>
        <p:xfrm>
          <a:off x="2133600" y="2057400"/>
          <a:ext cx="4648200" cy="286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ClipArt" r:id="rId7" imgW="4927320" imgH="2862000" progId="">
                  <p:embed/>
                </p:oleObj>
              </mc:Choice>
              <mc:Fallback>
                <p:oleObj name="ClipArt" r:id="rId7" imgW="4927320" imgH="2862000" progId="">
                  <p:embed/>
                  <p:pic>
                    <p:nvPicPr>
                      <p:cNvPr id="0" name="Object 11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057400"/>
                        <a:ext cx="4648200" cy="2862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10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F8DA74-911D-4B3F-8382-A72DBE42EE7F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12" name="11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Yazılım Mühendisliği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06804" y="3162828"/>
            <a:ext cx="4037196" cy="36274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  <p:sp>
        <p:nvSpPr>
          <p:cNvPr id="21506" name="AutoShap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229600" cy="1066800"/>
          </a:xfrm>
        </p:spPr>
        <p:txBody>
          <a:bodyPr/>
          <a:lstStyle/>
          <a:p>
            <a:pPr eaLnBrk="1" hangingPunct="1"/>
            <a:r>
              <a:rPr lang="tr-TR" sz="2400" dirty="0" smtClean="0">
                <a:latin typeface="Times New Roman" pitchFamily="18" charset="0"/>
              </a:rPr>
              <a:t>Proje Yönetiminin 3 </a:t>
            </a:r>
            <a:r>
              <a:rPr lang="tr-TR" sz="2400" dirty="0" err="1" smtClean="0">
                <a:latin typeface="Times New Roman" pitchFamily="18" charset="0"/>
              </a:rPr>
              <a:t>kısıtı</a:t>
            </a:r>
            <a:r>
              <a:rPr lang="tr-TR" sz="2400" dirty="0" smtClean="0">
                <a:latin typeface="Times New Roman" pitchFamily="18" charset="0"/>
              </a:rPr>
              <a:t> ,</a:t>
            </a:r>
            <a:endParaRPr lang="en-US" sz="2400" dirty="0" smtClean="0">
              <a:latin typeface="Times New Roman" pitchFamily="18" charset="0"/>
            </a:endParaRPr>
          </a:p>
        </p:txBody>
      </p:sp>
      <p:sp>
        <p:nvSpPr>
          <p:cNvPr id="4055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001000" cy="4267200"/>
          </a:xfrm>
        </p:spPr>
        <p:txBody>
          <a:bodyPr/>
          <a:lstStyle/>
          <a:p>
            <a:pPr eaLnBrk="1" hangingPunct="1">
              <a:buNone/>
            </a:pPr>
            <a:r>
              <a:rPr lang="tr-TR" sz="2000" dirty="0" smtClean="0">
                <a:latin typeface="Times New Roman" pitchFamily="18" charset="0"/>
              </a:rPr>
              <a:t>Her proje 3 </a:t>
            </a:r>
            <a:r>
              <a:rPr lang="tr-TR" sz="2000" dirty="0" err="1" smtClean="0">
                <a:latin typeface="Times New Roman" pitchFamily="18" charset="0"/>
              </a:rPr>
              <a:t>kısıta</a:t>
            </a:r>
            <a:r>
              <a:rPr lang="tr-TR" sz="2000" dirty="0" smtClean="0">
                <a:latin typeface="Times New Roman" pitchFamily="18" charset="0"/>
              </a:rPr>
              <a:t> bağlıdır;</a:t>
            </a:r>
          </a:p>
          <a:p>
            <a:pPr eaLnBrk="1" hangingPunct="1"/>
            <a:endParaRPr lang="en-US" sz="2000" dirty="0" smtClean="0">
              <a:latin typeface="Times New Roman" pitchFamily="18" charset="0"/>
            </a:endParaRPr>
          </a:p>
          <a:p>
            <a:pPr lvl="1" eaLnBrk="1" hangingPunct="1"/>
            <a:r>
              <a:rPr lang="tr-TR" sz="2000" b="1" dirty="0" smtClean="0">
                <a:latin typeface="Times New Roman" pitchFamily="18" charset="0"/>
              </a:rPr>
              <a:t>Kapsam hedefleri</a:t>
            </a:r>
            <a:r>
              <a:rPr lang="en-US" sz="2000" dirty="0" smtClean="0">
                <a:latin typeface="Times New Roman" pitchFamily="18" charset="0"/>
              </a:rPr>
              <a:t>: </a:t>
            </a:r>
            <a:r>
              <a:rPr lang="tr-TR" sz="2000" dirty="0" smtClean="0">
                <a:latin typeface="Times New Roman" pitchFamily="18" charset="0"/>
              </a:rPr>
              <a:t>Proje ile gerçekleştirilmek istenen ne</a:t>
            </a:r>
            <a:r>
              <a:rPr lang="en-US" sz="2000" dirty="0" smtClean="0">
                <a:latin typeface="Times New Roman" pitchFamily="18" charset="0"/>
              </a:rPr>
              <a:t>?</a:t>
            </a:r>
            <a:endParaRPr lang="tr-TR" sz="2000" dirty="0" smtClean="0">
              <a:latin typeface="Times New Roman" pitchFamily="18" charset="0"/>
            </a:endParaRPr>
          </a:p>
          <a:p>
            <a:pPr lvl="1" eaLnBrk="1" hangingPunct="1"/>
            <a:endParaRPr lang="en-US" sz="2000" dirty="0" smtClean="0">
              <a:latin typeface="Times New Roman" pitchFamily="18" charset="0"/>
            </a:endParaRPr>
          </a:p>
          <a:p>
            <a:pPr lvl="1" eaLnBrk="1" hangingPunct="1"/>
            <a:r>
              <a:rPr lang="tr-TR" sz="2000" b="1" dirty="0" smtClean="0">
                <a:latin typeface="Times New Roman" pitchFamily="18" charset="0"/>
              </a:rPr>
              <a:t>Zaman hedefleri</a:t>
            </a:r>
            <a:r>
              <a:rPr lang="en-US" sz="2000" dirty="0" smtClean="0">
                <a:latin typeface="Times New Roman" pitchFamily="18" charset="0"/>
              </a:rPr>
              <a:t>:  </a:t>
            </a:r>
            <a:r>
              <a:rPr lang="tr-TR" sz="2000" dirty="0" smtClean="0">
                <a:latin typeface="Times New Roman" pitchFamily="18" charset="0"/>
              </a:rPr>
              <a:t>Ne kadar sürecek</a:t>
            </a:r>
            <a:r>
              <a:rPr lang="en-US" sz="2000" dirty="0" smtClean="0">
                <a:latin typeface="Times New Roman" pitchFamily="18" charset="0"/>
              </a:rPr>
              <a:t>?</a:t>
            </a:r>
            <a:endParaRPr lang="tr-TR" sz="2000" dirty="0" smtClean="0">
              <a:latin typeface="Times New Roman" pitchFamily="18" charset="0"/>
            </a:endParaRPr>
          </a:p>
          <a:p>
            <a:pPr lvl="1" eaLnBrk="1" hangingPunct="1"/>
            <a:endParaRPr lang="en-US" sz="2000" dirty="0" smtClean="0">
              <a:latin typeface="Times New Roman" pitchFamily="18" charset="0"/>
            </a:endParaRPr>
          </a:p>
          <a:p>
            <a:pPr lvl="1" eaLnBrk="1" hangingPunct="1"/>
            <a:r>
              <a:rPr lang="tr-TR" sz="2000" b="1" dirty="0" smtClean="0">
                <a:latin typeface="Times New Roman" pitchFamily="18" charset="0"/>
              </a:rPr>
              <a:t>Maliyet Hedefleri</a:t>
            </a:r>
            <a:r>
              <a:rPr lang="en-US" sz="2000" dirty="0" smtClean="0">
                <a:latin typeface="Times New Roman" pitchFamily="18" charset="0"/>
              </a:rPr>
              <a:t>: </a:t>
            </a:r>
            <a:r>
              <a:rPr lang="tr-TR" sz="2000" dirty="0" smtClean="0">
                <a:latin typeface="Times New Roman" pitchFamily="18" charset="0"/>
              </a:rPr>
              <a:t>Ne kadar tutacak</a:t>
            </a:r>
            <a:r>
              <a:rPr lang="en-US" sz="2000" dirty="0" smtClean="0">
                <a:latin typeface="Times New Roman" pitchFamily="18" charset="0"/>
              </a:rPr>
              <a:t>?</a:t>
            </a:r>
            <a:endParaRPr lang="tr-TR" sz="2000" dirty="0" smtClean="0">
              <a:latin typeface="Times New Roman" pitchFamily="18" charset="0"/>
            </a:endParaRPr>
          </a:p>
          <a:p>
            <a:pPr lvl="1" eaLnBrk="1" hangingPunct="1"/>
            <a:endParaRPr lang="tr-TR" sz="2000" dirty="0" smtClean="0">
              <a:latin typeface="Times New Roman" pitchFamily="18" charset="0"/>
            </a:endParaRPr>
          </a:p>
          <a:p>
            <a:pPr lvl="1" eaLnBrk="1" hangingPunct="1"/>
            <a:endParaRPr lang="en-US" sz="2000" dirty="0" smtClean="0">
              <a:latin typeface="Times New Roman" pitchFamily="18" charset="0"/>
            </a:endParaRPr>
          </a:p>
          <a:p>
            <a:pPr eaLnBrk="1" hangingPunct="1">
              <a:buNone/>
            </a:pPr>
            <a:r>
              <a:rPr lang="tr-TR" sz="2000" b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</a:rPr>
              <a:t>“Proje Yöneticisi’nin görevi </a:t>
            </a:r>
          </a:p>
          <a:p>
            <a:pPr eaLnBrk="1" hangingPunct="1">
              <a:buNone/>
            </a:pPr>
            <a:r>
              <a:rPr lang="tr-TR" sz="2000" b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</a:rPr>
              <a:t>     bu üçü arasında </a:t>
            </a:r>
          </a:p>
          <a:p>
            <a:pPr eaLnBrk="1" hangingPunct="1">
              <a:buNone/>
            </a:pPr>
            <a:r>
              <a:rPr lang="tr-TR" sz="2000" b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</a:rPr>
              <a:t>          dengeyi sağlamaktır.”</a:t>
            </a:r>
            <a:endParaRPr lang="en-US" sz="2000" b="1" dirty="0" smtClean="0">
              <a:solidFill>
                <a:schemeClr val="accent2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F8DA74-911D-4B3F-8382-A72DBE42EE7F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Yazılım Mühendisliği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5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5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05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5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05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05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5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5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5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5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5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5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055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055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AutoShape 2"/>
          <p:cNvSpPr>
            <a:spLocks noGrp="1" noChangeArrowheads="1"/>
          </p:cNvSpPr>
          <p:nvPr>
            <p:ph type="title"/>
          </p:nvPr>
        </p:nvSpPr>
        <p:spPr>
          <a:xfrm>
            <a:off x="152400" y="457200"/>
            <a:ext cx="7772400" cy="1447800"/>
          </a:xfrm>
        </p:spPr>
        <p:txBody>
          <a:bodyPr/>
          <a:lstStyle/>
          <a:p>
            <a:pPr eaLnBrk="1" hangingPunct="1"/>
            <a:r>
              <a:rPr lang="en-US" sz="2400" dirty="0" smtClean="0">
                <a:latin typeface="Times New Roman" pitchFamily="18" charset="0"/>
              </a:rPr>
              <a:t>2001 </a:t>
            </a:r>
            <a:r>
              <a:rPr lang="tr-TR" sz="2400" dirty="0" smtClean="0">
                <a:latin typeface="Times New Roman" pitchFamily="18" charset="0"/>
              </a:rPr>
              <a:t>yılında </a:t>
            </a:r>
            <a:r>
              <a:rPr lang="en-US" sz="2400" dirty="0" smtClean="0">
                <a:latin typeface="Times New Roman" pitchFamily="18" charset="0"/>
              </a:rPr>
              <a:t>Standish Group </a:t>
            </a:r>
            <a:r>
              <a:rPr lang="tr-TR" sz="2400" dirty="0" smtClean="0">
                <a:latin typeface="Times New Roman" pitchFamily="18" charset="0"/>
              </a:rPr>
              <a:t>tarafından yayınlanan </a:t>
            </a:r>
            <a:r>
              <a:rPr lang="en-US" sz="2400" dirty="0" smtClean="0">
                <a:latin typeface="Times New Roman" pitchFamily="18" charset="0"/>
              </a:rPr>
              <a:t>R</a:t>
            </a:r>
            <a:r>
              <a:rPr lang="tr-TR" sz="2400" dirty="0" smtClean="0">
                <a:latin typeface="Times New Roman" pitchFamily="18" charset="0"/>
              </a:rPr>
              <a:t>a</a:t>
            </a:r>
            <a:r>
              <a:rPr lang="en-US" sz="2400" dirty="0" err="1" smtClean="0">
                <a:latin typeface="Times New Roman" pitchFamily="18" charset="0"/>
              </a:rPr>
              <a:t>por</a:t>
            </a:r>
            <a:r>
              <a:rPr lang="en-US" sz="2400" dirty="0" smtClean="0">
                <a:latin typeface="Times New Roman" pitchFamily="18" charset="0"/>
              </a:rPr>
              <a:t> </a:t>
            </a:r>
            <a:r>
              <a:rPr lang="tr-TR" sz="2400" dirty="0" smtClean="0">
                <a:latin typeface="Times New Roman" pitchFamily="18" charset="0"/>
              </a:rPr>
              <a:t>Gelişme sonuçlarını – Proje Başarısını açıklıyor</a:t>
            </a:r>
            <a:endParaRPr lang="en-US" sz="2400" dirty="0" smtClean="0">
              <a:latin typeface="Times New Roman" pitchFamily="18" charset="0"/>
            </a:endParaRPr>
          </a:p>
        </p:txBody>
      </p:sp>
      <p:sp>
        <p:nvSpPr>
          <p:cNvPr id="407555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2362200"/>
            <a:ext cx="7924800" cy="3733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r-TR" sz="20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Zaman aşımları %222’den %163’e gerilemiştir.</a:t>
            </a:r>
          </a:p>
          <a:p>
            <a:pPr eaLnBrk="1" hangingPunct="1">
              <a:lnSpc>
                <a:spcPct val="90000"/>
              </a:lnSpc>
            </a:pPr>
            <a:endParaRPr lang="en-US" sz="2000" dirty="0" smtClean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tr-TR" sz="20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Maliyet aşımları %189’dan %145’e gerilemiştir.</a:t>
            </a:r>
          </a:p>
          <a:p>
            <a:pPr eaLnBrk="1" hangingPunct="1">
              <a:lnSpc>
                <a:spcPct val="90000"/>
              </a:lnSpc>
            </a:pPr>
            <a:endParaRPr lang="en-US" sz="2000" dirty="0" smtClean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tr-TR" sz="20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İstenen özellik ve fonksiyonlar %61’den %67’ye çıkmıştır.</a:t>
            </a:r>
          </a:p>
          <a:p>
            <a:pPr eaLnBrk="1" hangingPunct="1">
              <a:lnSpc>
                <a:spcPct val="90000"/>
              </a:lnSpc>
            </a:pPr>
            <a:endParaRPr lang="en-US" sz="2000" dirty="0" smtClean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tr-TR" sz="20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BT p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roje</a:t>
            </a:r>
            <a:r>
              <a:rPr lang="tr-TR" sz="20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si %16 yerine %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tr-TR" sz="20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8 başarı ile sonuçlanmıştır.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tr-TR" sz="20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endParaRPr lang="en-US" sz="2000" dirty="0" smtClean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F8DA74-911D-4B3F-8382-A72DBE42EE7F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Yazılım Mühendisliği</a:t>
            </a:r>
            <a:endParaRPr lang="en-US"/>
          </a:p>
        </p:txBody>
      </p:sp>
      <p:pic>
        <p:nvPicPr>
          <p:cNvPr id="23557" name="Picture 5" descr="http://img2.blogcu.com/images/i/b/r/ibrahimt/basari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0" y="5410200"/>
            <a:ext cx="1113144" cy="11334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7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7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7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7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7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7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7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7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7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7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7555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AutoShape 2"/>
          <p:cNvSpPr>
            <a:spLocks noGrp="1" noChangeArrowheads="1"/>
          </p:cNvSpPr>
          <p:nvPr>
            <p:ph type="title"/>
          </p:nvPr>
        </p:nvSpPr>
        <p:spPr>
          <a:xfrm>
            <a:off x="152400" y="609600"/>
            <a:ext cx="8229600" cy="1066800"/>
          </a:xfrm>
        </p:spPr>
        <p:txBody>
          <a:bodyPr/>
          <a:lstStyle/>
          <a:p>
            <a:pPr eaLnBrk="1" hangingPunct="1"/>
            <a:r>
              <a:rPr lang="tr-TR" sz="2400" dirty="0" smtClean="0">
                <a:latin typeface="Times New Roman" pitchFamily="18" charset="0"/>
              </a:rPr>
              <a:t>Neden Gelişme Oldu</a:t>
            </a:r>
            <a:r>
              <a:rPr lang="en-US" sz="2400" dirty="0" smtClean="0">
                <a:latin typeface="Times New Roman" pitchFamily="18" charset="0"/>
              </a:rPr>
              <a:t>?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3124200"/>
            <a:ext cx="8077200" cy="30480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“</a:t>
            </a:r>
            <a:r>
              <a:rPr lang="tr-TR" sz="20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Projelerin başarıya ulaşmasındaki faktörler çok değişken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.  </a:t>
            </a:r>
            <a:endParaRPr lang="tr-TR" sz="2000" dirty="0" smtClean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tr-TR" sz="20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Öncelikle proje maliyetleri yarı yarıya azaldı. </a:t>
            </a:r>
          </a:p>
          <a:p>
            <a:pPr eaLnBrk="1" hangingPunct="1">
              <a:buFont typeface="Wingdings" pitchFamily="2" charset="2"/>
              <a:buNone/>
            </a:pPr>
            <a:r>
              <a:rPr lang="tr-TR" sz="20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Eğitimli proje yöneticileri ve süreçlerin daha iyi yönetilmesi ile izleme ve kontrol en iyi şekilde gerçekleştirildi.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“</a:t>
            </a:r>
          </a:p>
          <a:p>
            <a:pPr eaLnBrk="1" hangingPunct="1">
              <a:buFont typeface="Wingdings" pitchFamily="2" charset="2"/>
              <a:buNone/>
            </a:pPr>
            <a:endParaRPr lang="en-US" sz="2000" dirty="0" smtClean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*The Standish Group, "CHAOS 2001: A Recipe for Success" (2001)</a:t>
            </a:r>
            <a:endParaRPr lang="en-US" sz="2000" dirty="0" smtClean="0">
              <a:solidFill>
                <a:schemeClr val="accent2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F8DA74-911D-4B3F-8382-A72DBE42EE7F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Yazılım Mühendisliği</a:t>
            </a:r>
            <a:endParaRPr lang="en-US"/>
          </a:p>
        </p:txBody>
      </p:sp>
      <p:pic>
        <p:nvPicPr>
          <p:cNvPr id="24581" name="Picture 5" descr="nede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0" y="914400"/>
            <a:ext cx="1831733" cy="352871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AutoShape 2"/>
          <p:cNvSpPr>
            <a:spLocks noGrp="1" noChangeArrowheads="1"/>
          </p:cNvSpPr>
          <p:nvPr>
            <p:ph type="title"/>
          </p:nvPr>
        </p:nvSpPr>
        <p:spPr>
          <a:xfrm>
            <a:off x="249237" y="381000"/>
            <a:ext cx="7218363" cy="1143000"/>
          </a:xfrm>
        </p:spPr>
        <p:txBody>
          <a:bodyPr/>
          <a:lstStyle/>
          <a:p>
            <a:pPr eaLnBrk="1" hangingPunct="1"/>
            <a:r>
              <a:rPr lang="en-US" sz="2400" dirty="0" smtClean="0">
                <a:latin typeface="Times New Roman" pitchFamily="18" charset="0"/>
              </a:rPr>
              <a:t>Proje </a:t>
            </a:r>
            <a:r>
              <a:rPr lang="tr-TR" sz="2400" dirty="0" smtClean="0">
                <a:latin typeface="Times New Roman" pitchFamily="18" charset="0"/>
              </a:rPr>
              <a:t>Yönetimi Nedir?</a:t>
            </a:r>
            <a:r>
              <a:rPr lang="en-US" sz="2400" dirty="0" smtClean="0">
                <a:latin typeface="Times New Roman" pitchFamily="18" charset="0"/>
              </a:rPr>
              <a:t> 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828800"/>
            <a:ext cx="8001000" cy="1905000"/>
          </a:xfrm>
        </p:spPr>
        <p:txBody>
          <a:bodyPr/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tr-TR" sz="2000" dirty="0" smtClean="0">
                <a:latin typeface="Times New Roman" pitchFamily="18" charset="0"/>
              </a:rPr>
              <a:t>“Proje taraflarının, projeden kaynaklanan ihtiyaçlarını karşılamak için bilgi, beceri, araç ve tekniklerin proje aktivitelerine uygulanmasıdır.”</a:t>
            </a:r>
            <a:endParaRPr lang="en-AU" sz="2000" dirty="0" smtClean="0"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>
                <a:latin typeface="Times New Roman" pitchFamily="18" charset="0"/>
              </a:rPr>
              <a:t>   </a:t>
            </a:r>
            <a:endParaRPr lang="tr-TR" sz="2000" dirty="0" smtClean="0">
              <a:latin typeface="Times New Roman" pitchFamily="18" charset="0"/>
            </a:endParaRP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5410200" y="5410200"/>
            <a:ext cx="3276600" cy="120032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</a:pPr>
            <a:r>
              <a:rPr lang="en-US" dirty="0">
                <a:latin typeface="Times New Roman" pitchFamily="18" charset="0"/>
              </a:rPr>
              <a:t>*The Project Management Institute (PMI) </a:t>
            </a:r>
            <a:r>
              <a:rPr lang="tr-TR" dirty="0">
                <a:latin typeface="Times New Roman" pitchFamily="18" charset="0"/>
              </a:rPr>
              <a:t>Proje Yönetimi konusundaki uluslararası bir organizasyondur.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tr-TR" dirty="0">
                <a:latin typeface="Times New Roman" pitchFamily="18" charset="0"/>
              </a:rPr>
              <a:t>(</a:t>
            </a:r>
            <a:r>
              <a:rPr lang="en-US" dirty="0">
                <a:latin typeface="Times New Roman" pitchFamily="18" charset="0"/>
              </a:rPr>
              <a:t>www.pmi.org</a:t>
            </a:r>
            <a:r>
              <a:rPr lang="tr-TR" dirty="0">
                <a:latin typeface="Times New Roman" pitchFamily="18" charset="0"/>
              </a:rPr>
              <a:t>)</a:t>
            </a:r>
            <a:r>
              <a:rPr lang="en-US" dirty="0">
                <a:latin typeface="Times New Roman" pitchFamily="18" charset="0"/>
              </a:rPr>
              <a:t>  </a:t>
            </a:r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F8DA74-911D-4B3F-8382-A72DBE42EE7F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Yazılım Mühendisliği</a:t>
            </a:r>
            <a:endParaRPr lang="en-US"/>
          </a:p>
        </p:txBody>
      </p:sp>
      <p:pic>
        <p:nvPicPr>
          <p:cNvPr id="25610" name="Picture 10" descr="http://www.cukurovainsaat.com.tr/images/servisler/cukurova_insaat_proje_yonetimi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1111" y="2723796"/>
            <a:ext cx="4762500" cy="40100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3124200" y="3581400"/>
            <a:ext cx="5562600" cy="1982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5125" marR="0" lvl="0" indent="-255588" algn="just" defTabSz="914400" rtl="0" eaLnBrk="1" fontAlgn="base" latinLnBrk="0" hangingPunct="1">
              <a:lnSpc>
                <a:spcPct val="80000"/>
              </a:lnSpc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Project management is “the application of knowledge, skills, tools, and techniques to project activities in order to meet project requirements” (PMI*, Project Management Body of Knowledge (PMBOK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®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Guide), 2000, p. 6)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AutoShape 2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7924800" cy="762000"/>
          </a:xfrm>
        </p:spPr>
        <p:txBody>
          <a:bodyPr/>
          <a:lstStyle/>
          <a:p>
            <a:pPr eaLnBrk="1" hangingPunct="1"/>
            <a:r>
              <a:rPr lang="en-US" sz="2400" dirty="0" smtClean="0">
                <a:latin typeface="Times New Roman" pitchFamily="18" charset="0"/>
              </a:rPr>
              <a:t>Proje </a:t>
            </a:r>
            <a:r>
              <a:rPr lang="tr-TR" sz="2400" dirty="0" smtClean="0">
                <a:latin typeface="Times New Roman" pitchFamily="18" charset="0"/>
              </a:rPr>
              <a:t>Yönetimi Çerçevesi</a:t>
            </a:r>
            <a:endParaRPr lang="en-US" sz="2400" dirty="0" smtClean="0">
              <a:latin typeface="Times New Roman" pitchFamily="18" charset="0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BBD1AB-CE38-4F53-A36F-7CDA5CD99E92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Yazılım Mühendisliği</a:t>
            </a:r>
            <a:endParaRPr lang="en-US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/>
          <a:srcRect l="-591"/>
          <a:stretch>
            <a:fillRect/>
          </a:stretch>
        </p:blipFill>
        <p:spPr bwMode="auto">
          <a:xfrm>
            <a:off x="176744" y="1066800"/>
            <a:ext cx="8814856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/>
              <a:t>İçerik</a:t>
            </a:r>
          </a:p>
        </p:txBody>
      </p:sp>
      <p:sp>
        <p:nvSpPr>
          <p:cNvPr id="7171" name="Rectangle 46"/>
          <p:cNvSpPr>
            <a:spLocks noChangeArrowheads="1"/>
          </p:cNvSpPr>
          <p:nvPr/>
        </p:nvSpPr>
        <p:spPr bwMode="auto">
          <a:xfrm>
            <a:off x="5245100" y="5521325"/>
            <a:ext cx="976313" cy="40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7173" name="Rectangle 205"/>
          <p:cNvSpPr>
            <a:spLocks noChangeArrowheads="1"/>
          </p:cNvSpPr>
          <p:nvPr/>
        </p:nvSpPr>
        <p:spPr bwMode="auto">
          <a:xfrm>
            <a:off x="838200" y="2514600"/>
            <a:ext cx="5105400" cy="4494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indent="266700" eaLnBrk="0" hangingPunct="0">
              <a:lnSpc>
                <a:spcPct val="10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tr-TR" sz="22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</a:rPr>
              <a:t>Başarısızlık nedenleri,</a:t>
            </a:r>
          </a:p>
          <a:p>
            <a:pPr indent="266700" eaLnBrk="0" hangingPunct="0">
              <a:lnSpc>
                <a:spcPct val="10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tr-TR" sz="22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</a:rPr>
              <a:t>Bugünkü Durumları ve Problemleri,</a:t>
            </a:r>
          </a:p>
          <a:p>
            <a:pPr indent="266700" eaLnBrk="0" hangingPunct="0">
              <a:lnSpc>
                <a:spcPct val="10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tr-TR" sz="22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</a:rPr>
              <a:t>Faydaları,</a:t>
            </a:r>
          </a:p>
          <a:p>
            <a:pPr indent="266700" eaLnBrk="0" hangingPunct="0">
              <a:lnSpc>
                <a:spcPct val="10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tr-TR" sz="22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</a:rPr>
              <a:t>Yapı taşları,</a:t>
            </a:r>
          </a:p>
          <a:p>
            <a:pPr indent="266700" eaLnBrk="0" hangingPunct="0">
              <a:lnSpc>
                <a:spcPct val="10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tr-TR" sz="22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</a:rPr>
              <a:t>Kısıtlar, </a:t>
            </a:r>
          </a:p>
          <a:p>
            <a:pPr indent="266700" eaLnBrk="0" hangingPunct="0">
              <a:lnSpc>
                <a:spcPct val="10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tr-TR" sz="22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</a:rPr>
              <a:t>Proje yönetim çerçevesi ve paydaşlar.</a:t>
            </a:r>
          </a:p>
          <a:p>
            <a:pPr indent="266700" eaLnBrk="0" hangingPunct="0">
              <a:lnSpc>
                <a:spcPct val="100000"/>
              </a:lnSpc>
              <a:spcBef>
                <a:spcPct val="50000"/>
              </a:spcBef>
              <a:buFont typeface="Arial" pitchFamily="34" charset="0"/>
              <a:buChar char="•"/>
            </a:pPr>
            <a:endParaRPr lang="tr-TR" sz="2200" dirty="0" smtClean="0">
              <a:solidFill>
                <a:schemeClr val="accent2">
                  <a:lumMod val="75000"/>
                </a:schemeClr>
              </a:solidFill>
              <a:latin typeface="Times New Roman" pitchFamily="18" charset="0"/>
            </a:endParaRPr>
          </a:p>
          <a:p>
            <a:pPr indent="266700" eaLnBrk="0" hangingPunct="0">
              <a:lnSpc>
                <a:spcPct val="100000"/>
              </a:lnSpc>
              <a:spcBef>
                <a:spcPct val="50000"/>
              </a:spcBef>
              <a:buFont typeface="Arial" pitchFamily="34" charset="0"/>
              <a:buChar char="•"/>
            </a:pPr>
            <a:endParaRPr lang="tr-TR" sz="2200" dirty="0" smtClean="0">
              <a:solidFill>
                <a:schemeClr val="accent2">
                  <a:lumMod val="75000"/>
                </a:schemeClr>
              </a:solidFill>
              <a:latin typeface="Times New Roman" pitchFamily="18" charset="0"/>
            </a:endParaRPr>
          </a:p>
          <a:p>
            <a:pPr algn="ctr" eaLnBrk="0" hangingPunct="0">
              <a:lnSpc>
                <a:spcPct val="100000"/>
              </a:lnSpc>
              <a:spcBef>
                <a:spcPct val="50000"/>
              </a:spcBef>
            </a:pPr>
            <a:endParaRPr lang="tr-TR" sz="2200" dirty="0">
              <a:solidFill>
                <a:schemeClr val="accent2">
                  <a:lumMod val="75000"/>
                </a:schemeClr>
              </a:solidFill>
              <a:latin typeface="Times New Roman Tur" pitchFamily="18" charset="-94"/>
            </a:endParaRPr>
          </a:p>
        </p:txBody>
      </p:sp>
      <p:sp>
        <p:nvSpPr>
          <p:cNvPr id="25" name="2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F8DA74-911D-4B3F-8382-A72DBE42EE7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26" name="2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Yazılım Mühendisliği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AutoShape 2"/>
          <p:cNvSpPr>
            <a:spLocks noGrp="1" noChangeArrowheads="1"/>
          </p:cNvSpPr>
          <p:nvPr>
            <p:ph type="title"/>
          </p:nvPr>
        </p:nvSpPr>
        <p:spPr>
          <a:xfrm>
            <a:off x="152400" y="381000"/>
            <a:ext cx="8229600" cy="1066800"/>
          </a:xfrm>
        </p:spPr>
        <p:txBody>
          <a:bodyPr/>
          <a:lstStyle/>
          <a:p>
            <a:pPr eaLnBrk="1" hangingPunct="1"/>
            <a:r>
              <a:rPr lang="en-US" sz="2400" dirty="0" smtClean="0">
                <a:latin typeface="Times New Roman" pitchFamily="18" charset="0"/>
              </a:rPr>
              <a:t>Proje </a:t>
            </a:r>
            <a:r>
              <a:rPr lang="tr-TR" sz="2400" dirty="0" smtClean="0">
                <a:latin typeface="Times New Roman" pitchFamily="18" charset="0"/>
              </a:rPr>
              <a:t>Paydaşları - Tarafları</a:t>
            </a:r>
            <a:endParaRPr lang="en-US" sz="2400" dirty="0" smtClean="0">
              <a:latin typeface="Times New Roman" pitchFamily="18" charset="0"/>
            </a:endParaRPr>
          </a:p>
        </p:txBody>
      </p:sp>
      <p:sp>
        <p:nvSpPr>
          <p:cNvPr id="4116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381999" cy="5181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None/>
            </a:pPr>
            <a:r>
              <a:rPr lang="tr-TR" sz="2000" dirty="0" smtClean="0"/>
              <a:t>Projeye dahil olan kişi veya kurumlar 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tr-TR" sz="2000" dirty="0" smtClean="0"/>
              <a:t>  Projenin tamamlanmasından veya uygulamaya alınması sonucunda , olumlu veya olumsuz etkilenecek herkes’ </a:t>
            </a:r>
            <a:r>
              <a:rPr lang="tr-TR" sz="2000" dirty="0" err="1" smtClean="0"/>
              <a:t>dir</a:t>
            </a:r>
            <a:r>
              <a:rPr lang="tr-TR" sz="2000" dirty="0" smtClean="0"/>
              <a:t>.</a:t>
            </a:r>
            <a:endParaRPr lang="tr-TR" sz="2000" dirty="0" smtClean="0"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</a:pPr>
            <a:endParaRPr lang="tr-TR" sz="2000" dirty="0" smtClean="0"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tr-TR" sz="2000" dirty="0" smtClean="0">
                <a:latin typeface="Times New Roman" pitchFamily="18" charset="0"/>
              </a:rPr>
              <a:t>Bu kapsama</a:t>
            </a:r>
          </a:p>
          <a:p>
            <a:pPr eaLnBrk="1" hangingPunct="1">
              <a:lnSpc>
                <a:spcPct val="80000"/>
              </a:lnSpc>
              <a:buNone/>
            </a:pPr>
            <a:endParaRPr lang="en-US" sz="2000" dirty="0" smtClean="0">
              <a:latin typeface="Times New Roman" pitchFamily="18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tr-TR" sz="2000" dirty="0" smtClean="0">
                <a:latin typeface="Times New Roman" pitchFamily="18" charset="0"/>
              </a:rPr>
              <a:t>P</a:t>
            </a:r>
            <a:r>
              <a:rPr lang="en-US" sz="2000" dirty="0" err="1" smtClean="0">
                <a:latin typeface="Times New Roman" pitchFamily="18" charset="0"/>
              </a:rPr>
              <a:t>roje</a:t>
            </a:r>
            <a:r>
              <a:rPr lang="en-US" sz="2000" dirty="0" smtClean="0">
                <a:latin typeface="Times New Roman" pitchFamily="18" charset="0"/>
              </a:rPr>
              <a:t> sponsor</a:t>
            </a:r>
            <a:r>
              <a:rPr lang="tr-TR" sz="2000" dirty="0" smtClean="0">
                <a:latin typeface="Times New Roman" pitchFamily="18" charset="0"/>
              </a:rPr>
              <a:t>u</a:t>
            </a:r>
            <a:r>
              <a:rPr lang="en-US" sz="2000" dirty="0" smtClean="0">
                <a:latin typeface="Times New Roman" pitchFamily="18" charset="0"/>
              </a:rPr>
              <a:t> </a:t>
            </a:r>
            <a:r>
              <a:rPr lang="tr-TR" sz="2000" dirty="0" smtClean="0">
                <a:latin typeface="Times New Roman" pitchFamily="18" charset="0"/>
              </a:rPr>
              <a:t>ve proje ekibi,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 smtClean="0">
              <a:latin typeface="Times New Roman" pitchFamily="18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tr-TR" sz="2000" dirty="0" smtClean="0">
                <a:latin typeface="Times New Roman" pitchFamily="18" charset="0"/>
              </a:rPr>
              <a:t>Destek personeli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 smtClean="0">
              <a:latin typeface="Times New Roman" pitchFamily="18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tr-TR" sz="2000" dirty="0" smtClean="0">
                <a:latin typeface="Times New Roman" pitchFamily="18" charset="0"/>
              </a:rPr>
              <a:t>Müşteriler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 smtClean="0">
              <a:latin typeface="Times New Roman" pitchFamily="18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tr-TR" sz="2000" dirty="0" smtClean="0">
                <a:latin typeface="Times New Roman" pitchFamily="18" charset="0"/>
              </a:rPr>
              <a:t>Kullanıcılar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 smtClean="0">
              <a:latin typeface="Times New Roman" pitchFamily="18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tr-TR" sz="2000" dirty="0" smtClean="0">
                <a:latin typeface="Times New Roman" pitchFamily="18" charset="0"/>
              </a:rPr>
              <a:t>Tedarikçiler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 smtClean="0">
              <a:latin typeface="Times New Roman" pitchFamily="18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tr-TR" sz="2000" dirty="0" smtClean="0">
                <a:latin typeface="Times New Roman" pitchFamily="18" charset="0"/>
              </a:rPr>
              <a:t>Ve diğer tüm etkilenenler</a:t>
            </a:r>
            <a:endParaRPr lang="en-US" sz="2000" dirty="0" smtClean="0">
              <a:latin typeface="Times New Roman" pitchFamily="18" charset="0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F8DA74-911D-4B3F-8382-A72DBE42EE7F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Yazılım Mühendisliği</a:t>
            </a:r>
            <a:endParaRPr lang="en-US"/>
          </a:p>
        </p:txBody>
      </p:sp>
      <p:pic>
        <p:nvPicPr>
          <p:cNvPr id="6" name="Picture 8" descr="http://www.pdrmi.com/upload/1227799910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98044" y="3048000"/>
            <a:ext cx="4351599" cy="3810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16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16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651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7" name="Picture 5" descr="http://www.kabilisim.com/images/ozel_projeler/ka_net_tr_ozel_projeler_entegre_cozumler_xml_entegrasyo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34125" y="4657725"/>
            <a:ext cx="2809875" cy="21240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8674" name="AutoShape 2"/>
          <p:cNvSpPr>
            <a:spLocks noGrp="1" noChangeArrowheads="1"/>
          </p:cNvSpPr>
          <p:nvPr>
            <p:ph type="title"/>
          </p:nvPr>
        </p:nvSpPr>
        <p:spPr>
          <a:xfrm>
            <a:off x="152400" y="457200"/>
            <a:ext cx="8229600" cy="1066800"/>
          </a:xfrm>
        </p:spPr>
        <p:txBody>
          <a:bodyPr/>
          <a:lstStyle/>
          <a:p>
            <a:pPr eaLnBrk="1" hangingPunct="1"/>
            <a:r>
              <a:rPr lang="en-US" sz="2400" dirty="0" smtClean="0">
                <a:latin typeface="Times New Roman" pitchFamily="18" charset="0"/>
              </a:rPr>
              <a:t>Proje</a:t>
            </a:r>
            <a:r>
              <a:rPr lang="tr-TR" sz="2400" dirty="0" smtClean="0">
                <a:latin typeface="Times New Roman" pitchFamily="18" charset="0"/>
              </a:rPr>
              <a:t> Yönetiminde 9 Bilgi Alanı,</a:t>
            </a:r>
            <a:endParaRPr lang="en-US" sz="2400" dirty="0" smtClean="0">
              <a:latin typeface="Times New Roman" pitchFamily="18" charset="0"/>
            </a:endParaRPr>
          </a:p>
        </p:txBody>
      </p:sp>
      <p:sp>
        <p:nvSpPr>
          <p:cNvPr id="4126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752600"/>
            <a:ext cx="8458200" cy="3886200"/>
          </a:xfrm>
        </p:spPr>
        <p:txBody>
          <a:bodyPr>
            <a:normAutofit/>
          </a:bodyPr>
          <a:lstStyle/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tr-TR" sz="2000" dirty="0">
                <a:latin typeface="Times New Roman" pitchFamily="18" charset="0"/>
              </a:rPr>
              <a:t>Bilgi alanları Proje </a:t>
            </a:r>
            <a:r>
              <a:rPr lang="tr-TR" sz="2000" dirty="0" err="1">
                <a:latin typeface="Times New Roman" pitchFamily="18" charset="0"/>
              </a:rPr>
              <a:t>Yönetici’lerinin</a:t>
            </a:r>
            <a:r>
              <a:rPr lang="tr-TR" sz="2000" dirty="0">
                <a:latin typeface="Times New Roman" pitchFamily="18" charset="0"/>
              </a:rPr>
              <a:t> sonuca ulaşmak için gerçekleştirmek zorunda oldukları </a:t>
            </a:r>
            <a:r>
              <a:rPr lang="tr-TR" sz="2000" dirty="0" smtClean="0">
                <a:latin typeface="Times New Roman" pitchFamily="18" charset="0"/>
              </a:rPr>
              <a:t>konulardır.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None/>
              <a:defRPr/>
            </a:pPr>
            <a:endParaRPr lang="en-US" sz="2000" dirty="0">
              <a:latin typeface="Times New Roman" pitchFamily="18" charset="0"/>
            </a:endParaRPr>
          </a:p>
          <a:p>
            <a:pPr marL="658368" lvl="1" indent="-246888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tr-TR" sz="2000" b="1" dirty="0" smtClean="0">
                <a:latin typeface="Times New Roman" pitchFamily="18" charset="0"/>
              </a:rPr>
              <a:t>Kapsam</a:t>
            </a:r>
            <a:r>
              <a:rPr lang="en-US" sz="2000" b="1" dirty="0">
                <a:latin typeface="Times New Roman" pitchFamily="18" charset="0"/>
              </a:rPr>
              <a:t>, </a:t>
            </a:r>
            <a:r>
              <a:rPr lang="tr-TR" sz="2000" b="1" dirty="0">
                <a:latin typeface="Times New Roman" pitchFamily="18" charset="0"/>
              </a:rPr>
              <a:t>zaman</a:t>
            </a:r>
            <a:r>
              <a:rPr lang="en-US" sz="2000" b="1" dirty="0">
                <a:latin typeface="Times New Roman" pitchFamily="18" charset="0"/>
              </a:rPr>
              <a:t>, </a:t>
            </a:r>
            <a:r>
              <a:rPr lang="tr-TR" sz="2000" b="1" dirty="0">
                <a:latin typeface="Times New Roman" pitchFamily="18" charset="0"/>
              </a:rPr>
              <a:t>maliyet</a:t>
            </a:r>
            <a:r>
              <a:rPr lang="en-US" sz="2000" dirty="0">
                <a:latin typeface="Times New Roman" pitchFamily="18" charset="0"/>
              </a:rPr>
              <a:t>, </a:t>
            </a:r>
            <a:r>
              <a:rPr lang="tr-TR" sz="2000" dirty="0">
                <a:latin typeface="Times New Roman" pitchFamily="18" charset="0"/>
              </a:rPr>
              <a:t>ve </a:t>
            </a:r>
            <a:r>
              <a:rPr lang="tr-TR" sz="2000" b="1" dirty="0" smtClean="0">
                <a:latin typeface="Times New Roman" pitchFamily="18" charset="0"/>
              </a:rPr>
              <a:t>kalite </a:t>
            </a:r>
            <a:r>
              <a:rPr lang="tr-TR" sz="2000" dirty="0" smtClean="0">
                <a:latin typeface="Times New Roman" pitchFamily="18" charset="0"/>
              </a:rPr>
              <a:t>ana bilgi alanları alanı proje amacını temsil eder</a:t>
            </a:r>
            <a:r>
              <a:rPr lang="en-US" sz="2000" dirty="0" smtClean="0">
                <a:latin typeface="Times New Roman" pitchFamily="18" charset="0"/>
              </a:rPr>
              <a:t> </a:t>
            </a:r>
            <a:r>
              <a:rPr lang="tr-TR" sz="2000" dirty="0" smtClean="0">
                <a:latin typeface="Times New Roman" pitchFamily="18" charset="0"/>
              </a:rPr>
              <a:t>.</a:t>
            </a:r>
          </a:p>
          <a:p>
            <a:pPr marL="658368" lvl="1" indent="-246888" eaLnBrk="1" fontAlgn="auto" hangingPunct="1">
              <a:lnSpc>
                <a:spcPct val="90000"/>
              </a:lnSpc>
              <a:spcAft>
                <a:spcPts val="0"/>
              </a:spcAft>
              <a:buFont typeface="Georgia"/>
              <a:buChar char="▫"/>
              <a:defRPr/>
            </a:pPr>
            <a:endParaRPr lang="en-US" sz="2000" dirty="0">
              <a:latin typeface="Times New Roman" pitchFamily="18" charset="0"/>
            </a:endParaRPr>
          </a:p>
          <a:p>
            <a:pPr marL="658368" lvl="1" indent="-246888" eaLnBrk="1" fontAlgn="auto" hangingPunct="1">
              <a:lnSpc>
                <a:spcPct val="90000"/>
              </a:lnSpc>
              <a:spcAft>
                <a:spcPts val="0"/>
              </a:spcAft>
              <a:buFont typeface="Georgia"/>
              <a:buChar char="▫"/>
              <a:defRPr/>
            </a:pPr>
            <a:r>
              <a:rPr lang="tr-TR" sz="2000" b="1" dirty="0" smtClean="0">
                <a:latin typeface="Times New Roman" pitchFamily="18" charset="0"/>
              </a:rPr>
              <a:t>İnsan kaynakları</a:t>
            </a:r>
            <a:r>
              <a:rPr lang="en-US" sz="2000" b="1" dirty="0" smtClean="0">
                <a:latin typeface="Times New Roman" pitchFamily="18" charset="0"/>
              </a:rPr>
              <a:t>, </a:t>
            </a:r>
            <a:r>
              <a:rPr lang="tr-TR" sz="2000" b="1" dirty="0" smtClean="0">
                <a:latin typeface="Times New Roman" pitchFamily="18" charset="0"/>
              </a:rPr>
              <a:t>iletişim</a:t>
            </a:r>
            <a:r>
              <a:rPr lang="en-US" sz="2000" b="1" dirty="0" smtClean="0">
                <a:latin typeface="Times New Roman" pitchFamily="18" charset="0"/>
              </a:rPr>
              <a:t>, risk</a:t>
            </a:r>
            <a:r>
              <a:rPr lang="en-US" sz="2000" dirty="0" smtClean="0">
                <a:latin typeface="Times New Roman" pitchFamily="18" charset="0"/>
              </a:rPr>
              <a:t>, </a:t>
            </a:r>
            <a:r>
              <a:rPr lang="tr-TR" sz="2000" dirty="0" smtClean="0">
                <a:latin typeface="Times New Roman" pitchFamily="18" charset="0"/>
              </a:rPr>
              <a:t>ve </a:t>
            </a:r>
            <a:r>
              <a:rPr lang="tr-TR" sz="2000" b="1" dirty="0" err="1" smtClean="0">
                <a:latin typeface="Times New Roman" pitchFamily="18" charset="0"/>
              </a:rPr>
              <a:t>satınalma</a:t>
            </a:r>
            <a:r>
              <a:rPr lang="tr-TR" sz="2000" dirty="0" smtClean="0">
                <a:latin typeface="Times New Roman" pitchFamily="18" charset="0"/>
              </a:rPr>
              <a:t> yönetimi</a:t>
            </a:r>
            <a:r>
              <a:rPr lang="en-US" sz="2000" dirty="0" smtClean="0">
                <a:latin typeface="Times New Roman" pitchFamily="18" charset="0"/>
              </a:rPr>
              <a:t> </a:t>
            </a:r>
            <a:r>
              <a:rPr lang="tr-TR" sz="2000" dirty="0">
                <a:latin typeface="Times New Roman" pitchFamily="18" charset="0"/>
              </a:rPr>
              <a:t>ana bilgi alanı bu amaçlara nasıl ulaşılacağını tarif </a:t>
            </a:r>
            <a:r>
              <a:rPr lang="tr-TR" sz="2000" dirty="0" smtClean="0">
                <a:latin typeface="Times New Roman" pitchFamily="18" charset="0"/>
              </a:rPr>
              <a:t>eder.</a:t>
            </a:r>
            <a:r>
              <a:rPr lang="en-US" sz="2000" dirty="0" smtClean="0">
                <a:latin typeface="Times New Roman" pitchFamily="18" charset="0"/>
              </a:rPr>
              <a:t> </a:t>
            </a:r>
            <a:endParaRPr lang="tr-TR" sz="2000" dirty="0" smtClean="0">
              <a:latin typeface="Times New Roman" pitchFamily="18" charset="0"/>
            </a:endParaRPr>
          </a:p>
          <a:p>
            <a:pPr marL="658368" lvl="1" indent="-246888" eaLnBrk="1" fontAlgn="auto" hangingPunct="1">
              <a:lnSpc>
                <a:spcPct val="90000"/>
              </a:lnSpc>
              <a:spcAft>
                <a:spcPts val="0"/>
              </a:spcAft>
              <a:buNone/>
              <a:defRPr/>
            </a:pPr>
            <a:r>
              <a:rPr lang="tr-TR" sz="2000" dirty="0" smtClean="0">
                <a:latin typeface="Times New Roman" pitchFamily="18" charset="0"/>
              </a:rPr>
              <a:t>     </a:t>
            </a:r>
            <a:endParaRPr lang="en-US" sz="2000" dirty="0">
              <a:latin typeface="Times New Roman" pitchFamily="18" charset="0"/>
            </a:endParaRPr>
          </a:p>
          <a:p>
            <a:pPr marL="658368" lvl="1" indent="-246888" eaLnBrk="1" fontAlgn="auto" hangingPunct="1">
              <a:lnSpc>
                <a:spcPct val="90000"/>
              </a:lnSpc>
              <a:spcAft>
                <a:spcPts val="0"/>
              </a:spcAft>
              <a:buFont typeface="Georgia"/>
              <a:buChar char="▫"/>
              <a:defRPr/>
            </a:pPr>
            <a:r>
              <a:rPr lang="tr-TR" sz="2000" b="1" dirty="0" smtClean="0">
                <a:latin typeface="Times New Roman" pitchFamily="18" charset="0"/>
              </a:rPr>
              <a:t>P</a:t>
            </a:r>
            <a:r>
              <a:rPr lang="en-US" sz="2000" b="1" dirty="0" err="1" smtClean="0">
                <a:latin typeface="Times New Roman" pitchFamily="18" charset="0"/>
              </a:rPr>
              <a:t>roje</a:t>
            </a:r>
            <a:r>
              <a:rPr lang="tr-TR" sz="2000" b="1" dirty="0" smtClean="0">
                <a:latin typeface="Times New Roman" pitchFamily="18" charset="0"/>
              </a:rPr>
              <a:t> entegrasyon yönetimi</a:t>
            </a:r>
            <a:r>
              <a:rPr lang="tr-TR" sz="2000" dirty="0" smtClean="0">
                <a:latin typeface="Times New Roman" pitchFamily="18" charset="0"/>
              </a:rPr>
              <a:t> bilgi alanı ise tüm diğer bilgi alanlarının bir arada gerçekleştirilmesini amaçlar.</a:t>
            </a:r>
          </a:p>
          <a:p>
            <a:pPr marL="658368" lvl="1" indent="-246888" eaLnBrk="1" fontAlgn="auto" hangingPunct="1">
              <a:lnSpc>
                <a:spcPct val="90000"/>
              </a:lnSpc>
              <a:spcAft>
                <a:spcPts val="0"/>
              </a:spcAft>
              <a:buFont typeface="Georgia"/>
              <a:buChar char="▫"/>
              <a:defRPr/>
            </a:pPr>
            <a:endParaRPr lang="en-US" sz="2000" dirty="0">
              <a:latin typeface="Times New Roman" pitchFamily="18" charset="0"/>
            </a:endParaRP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endParaRPr lang="en-US" sz="2000" dirty="0">
              <a:latin typeface="Times New Roman" pitchFamily="18" charset="0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F8DA74-911D-4B3F-8382-A72DBE42EE7F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Yazılım Mühendisliği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26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26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2675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AutoShape 2"/>
          <p:cNvSpPr>
            <a:spLocks noGrp="1" noChangeArrowheads="1"/>
          </p:cNvSpPr>
          <p:nvPr>
            <p:ph type="title"/>
          </p:nvPr>
        </p:nvSpPr>
        <p:spPr>
          <a:xfrm>
            <a:off x="228600" y="314700"/>
            <a:ext cx="8229600" cy="1066800"/>
          </a:xfrm>
        </p:spPr>
        <p:txBody>
          <a:bodyPr/>
          <a:lstStyle/>
          <a:p>
            <a:pPr eaLnBrk="1" hangingPunct="1"/>
            <a:r>
              <a:rPr lang="en-US" sz="2400" dirty="0" smtClean="0">
                <a:latin typeface="Times New Roman" pitchFamily="18" charset="0"/>
              </a:rPr>
              <a:t>Proje </a:t>
            </a:r>
            <a:r>
              <a:rPr lang="tr-TR" sz="2400" dirty="0" smtClean="0">
                <a:latin typeface="Times New Roman" pitchFamily="18" charset="0"/>
              </a:rPr>
              <a:t>Yönetimi Araçları ve Teknikleri</a:t>
            </a:r>
            <a:endParaRPr lang="en-US" sz="2400" dirty="0" smtClean="0">
              <a:latin typeface="Times New Roman" pitchFamily="18" charset="0"/>
            </a:endParaRPr>
          </a:p>
        </p:txBody>
      </p:sp>
      <p:sp>
        <p:nvSpPr>
          <p:cNvPr id="41369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95400"/>
            <a:ext cx="8686800" cy="5410200"/>
          </a:xfrm>
        </p:spPr>
        <p:txBody>
          <a:bodyPr/>
          <a:lstStyle/>
          <a:p>
            <a:pPr eaLnBrk="1" hangingPunct="1"/>
            <a:r>
              <a:rPr lang="en-US" sz="2000" dirty="0" smtClean="0">
                <a:latin typeface="Times New Roman" pitchFamily="18" charset="0"/>
              </a:rPr>
              <a:t>Project </a:t>
            </a:r>
            <a:r>
              <a:rPr lang="tr-TR" sz="2000" dirty="0" smtClean="0">
                <a:latin typeface="Times New Roman" pitchFamily="18" charset="0"/>
              </a:rPr>
              <a:t>Yönetimi araçları ve teknikleri Proje </a:t>
            </a:r>
            <a:r>
              <a:rPr lang="tr-TR" sz="2000" dirty="0" err="1" smtClean="0">
                <a:latin typeface="Times New Roman" pitchFamily="18" charset="0"/>
              </a:rPr>
              <a:t>Yönetici’lerinin</a:t>
            </a:r>
            <a:r>
              <a:rPr lang="tr-TR" sz="2000" dirty="0" smtClean="0">
                <a:latin typeface="Times New Roman" pitchFamily="18" charset="0"/>
              </a:rPr>
              <a:t> ekiplerini farklı proje yönetimi bilgi alanlarında desteklemelerine yardımcı olurlar.</a:t>
            </a:r>
            <a:endParaRPr lang="en-US" sz="2000" dirty="0" smtClean="0">
              <a:latin typeface="Times New Roman" pitchFamily="18" charset="0"/>
            </a:endParaRPr>
          </a:p>
          <a:p>
            <a:pPr eaLnBrk="1" hangingPunct="1">
              <a:buNone/>
            </a:pPr>
            <a:r>
              <a:rPr lang="tr-TR" sz="2000" dirty="0" smtClean="0">
                <a:latin typeface="Times New Roman" pitchFamily="18" charset="0"/>
              </a:rPr>
              <a:t> </a:t>
            </a:r>
          </a:p>
          <a:p>
            <a:pPr eaLnBrk="1" hangingPunct="1">
              <a:buNone/>
            </a:pPr>
            <a:r>
              <a:rPr lang="tr-TR" sz="2000" dirty="0" smtClean="0">
                <a:latin typeface="Times New Roman" pitchFamily="18" charset="0"/>
              </a:rPr>
              <a:t>Örnek ;</a:t>
            </a:r>
          </a:p>
          <a:p>
            <a:pPr lvl="1" eaLnBrk="1" hangingPunct="1"/>
            <a:r>
              <a:rPr lang="en-US" sz="2000" dirty="0" smtClean="0">
                <a:latin typeface="Times New Roman" pitchFamily="18" charset="0"/>
              </a:rPr>
              <a:t>Proje </a:t>
            </a:r>
            <a:r>
              <a:rPr lang="tr-TR" sz="2000" dirty="0" smtClean="0">
                <a:latin typeface="Times New Roman" pitchFamily="18" charset="0"/>
              </a:rPr>
              <a:t>Ofisi</a:t>
            </a:r>
            <a:r>
              <a:rPr lang="en-US" sz="2000" dirty="0" smtClean="0">
                <a:latin typeface="Times New Roman" pitchFamily="18" charset="0"/>
              </a:rPr>
              <a:t>, </a:t>
            </a:r>
            <a:r>
              <a:rPr lang="tr-TR" sz="2000" dirty="0" smtClean="0">
                <a:latin typeface="Times New Roman" pitchFamily="18" charset="0"/>
              </a:rPr>
              <a:t>tanımlama dokümanı</a:t>
            </a:r>
            <a:r>
              <a:rPr lang="en-US" sz="2000" dirty="0" smtClean="0">
                <a:latin typeface="Times New Roman" pitchFamily="18" charset="0"/>
              </a:rPr>
              <a:t>, WBS(</a:t>
            </a:r>
            <a:r>
              <a:rPr lang="tr-TR" sz="2000" dirty="0" smtClean="0">
                <a:latin typeface="Times New Roman" pitchFamily="18" charset="0"/>
              </a:rPr>
              <a:t>kapsam</a:t>
            </a:r>
            <a:r>
              <a:rPr lang="en-US" sz="2000" dirty="0" smtClean="0">
                <a:latin typeface="Times New Roman" pitchFamily="18" charset="0"/>
              </a:rPr>
              <a:t>)</a:t>
            </a:r>
            <a:r>
              <a:rPr lang="tr-TR" sz="2000" dirty="0" smtClean="0">
                <a:latin typeface="Times New Roman" pitchFamily="18" charset="0"/>
              </a:rPr>
              <a:t> – İAY</a:t>
            </a:r>
          </a:p>
          <a:p>
            <a:pPr lvl="2" eaLnBrk="1" hangingPunct="1"/>
            <a:r>
              <a:rPr lang="tr-TR" sz="1600" b="1" dirty="0" smtClean="0">
                <a:solidFill>
                  <a:schemeClr val="accent2"/>
                </a:solidFill>
                <a:latin typeface="Times New Roman" pitchFamily="18" charset="0"/>
              </a:rPr>
              <a:t>WBS</a:t>
            </a:r>
            <a:r>
              <a:rPr lang="tr-TR" sz="1600" dirty="0" smtClean="0">
                <a:solidFill>
                  <a:schemeClr val="accent2"/>
                </a:solidFill>
                <a:latin typeface="Times New Roman" pitchFamily="18" charset="0"/>
              </a:rPr>
              <a:t>(</a:t>
            </a:r>
            <a:r>
              <a:rPr lang="tr-TR" sz="1600" dirty="0" err="1" smtClean="0">
                <a:solidFill>
                  <a:schemeClr val="accent2"/>
                </a:solidFill>
                <a:latin typeface="Times New Roman" pitchFamily="18" charset="0"/>
              </a:rPr>
              <a:t>Work</a:t>
            </a:r>
            <a:r>
              <a:rPr lang="tr-TR" sz="1600" dirty="0" smtClean="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tr-TR" sz="1600" dirty="0" err="1" smtClean="0">
                <a:solidFill>
                  <a:schemeClr val="accent2"/>
                </a:solidFill>
                <a:latin typeface="Times New Roman" pitchFamily="18" charset="0"/>
              </a:rPr>
              <a:t>Breakdown</a:t>
            </a:r>
            <a:r>
              <a:rPr lang="tr-TR" sz="1600" dirty="0" smtClean="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tr-TR" sz="1600" dirty="0" err="1" smtClean="0">
                <a:solidFill>
                  <a:schemeClr val="accent2"/>
                </a:solidFill>
                <a:latin typeface="Times New Roman" pitchFamily="18" charset="0"/>
              </a:rPr>
              <a:t>Structure</a:t>
            </a:r>
            <a:r>
              <a:rPr lang="tr-TR" sz="1600" dirty="0" smtClean="0">
                <a:solidFill>
                  <a:schemeClr val="accent2"/>
                </a:solidFill>
                <a:latin typeface="Times New Roman" pitchFamily="18" charset="0"/>
              </a:rPr>
              <a:t>=İAY), projenin ana iş kalemlerinin hiyerarşik biçimde proje kapsamını anlattığı bir dokümandır.</a:t>
            </a:r>
          </a:p>
          <a:p>
            <a:pPr lvl="2" eaLnBrk="1" hangingPunct="1"/>
            <a:r>
              <a:rPr lang="tr-TR" sz="1600" b="1" dirty="0" smtClean="0">
                <a:solidFill>
                  <a:schemeClr val="accent2"/>
                </a:solidFill>
                <a:latin typeface="Times New Roman" pitchFamily="18" charset="0"/>
              </a:rPr>
              <a:t>WBS</a:t>
            </a:r>
            <a:r>
              <a:rPr lang="tr-TR" sz="1600" dirty="0" smtClean="0">
                <a:solidFill>
                  <a:schemeClr val="accent2"/>
                </a:solidFill>
                <a:latin typeface="Times New Roman" pitchFamily="18" charset="0"/>
              </a:rPr>
              <a:t>’ de yer almayan bir iş proje kapsamına dahil değildir </a:t>
            </a:r>
          </a:p>
          <a:p>
            <a:pPr lvl="2" eaLnBrk="1" hangingPunct="1"/>
            <a:r>
              <a:rPr lang="tr-TR" sz="1600" b="1" dirty="0" smtClean="0">
                <a:solidFill>
                  <a:schemeClr val="accent2"/>
                </a:solidFill>
                <a:latin typeface="Times New Roman" pitchFamily="18" charset="0"/>
              </a:rPr>
              <a:t>WBS</a:t>
            </a:r>
            <a:r>
              <a:rPr lang="tr-TR" sz="1600" dirty="0" smtClean="0">
                <a:solidFill>
                  <a:schemeClr val="accent2"/>
                </a:solidFill>
                <a:latin typeface="Times New Roman" pitchFamily="18" charset="0"/>
              </a:rPr>
              <a:t>, proje yönetiminin en önemli araçlarından biridir, önem ve özen göstererek hazırlanmalıdır </a:t>
            </a:r>
          </a:p>
          <a:p>
            <a:pPr lvl="2" eaLnBrk="1" hangingPunct="1"/>
            <a:r>
              <a:rPr lang="tr-TR" sz="1600" b="1" dirty="0" smtClean="0">
                <a:solidFill>
                  <a:schemeClr val="accent2"/>
                </a:solidFill>
                <a:latin typeface="Times New Roman" pitchFamily="18" charset="0"/>
              </a:rPr>
              <a:t>Başarısız bir WBS</a:t>
            </a:r>
            <a:r>
              <a:rPr lang="tr-TR" sz="1600" dirty="0" smtClean="0">
                <a:solidFill>
                  <a:schemeClr val="accent2"/>
                </a:solidFill>
                <a:latin typeface="Times New Roman" pitchFamily="18" charset="0"/>
              </a:rPr>
              <a:t>, etkisiz bir proje yönetiminin garantisidir </a:t>
            </a:r>
          </a:p>
          <a:p>
            <a:pPr lvl="2" eaLnBrk="1" hangingPunct="1"/>
            <a:r>
              <a:rPr lang="tr-TR" sz="1600" b="1" dirty="0" smtClean="0">
                <a:solidFill>
                  <a:schemeClr val="accent2"/>
                </a:solidFill>
                <a:latin typeface="Times New Roman" pitchFamily="18" charset="0"/>
              </a:rPr>
              <a:t>Başarılı bir WBS</a:t>
            </a:r>
            <a:r>
              <a:rPr lang="tr-TR" sz="1600" dirty="0" smtClean="0">
                <a:solidFill>
                  <a:schemeClr val="accent2"/>
                </a:solidFill>
                <a:latin typeface="Times New Roman" pitchFamily="18" charset="0"/>
              </a:rPr>
              <a:t>, izleyen tüm planlama ve kontrol süreçlerinin başarıyla gerçekleşmesinin ön koşuludur.</a:t>
            </a:r>
          </a:p>
          <a:p>
            <a:pPr lvl="1" eaLnBrk="1" hangingPunct="1"/>
            <a:r>
              <a:rPr lang="en-US" sz="2000" dirty="0" smtClean="0">
                <a:latin typeface="Times New Roman" pitchFamily="18" charset="0"/>
              </a:rPr>
              <a:t>Gantt </a:t>
            </a:r>
            <a:r>
              <a:rPr lang="tr-TR" sz="2000" dirty="0" smtClean="0">
                <a:latin typeface="Times New Roman" pitchFamily="18" charset="0"/>
              </a:rPr>
              <a:t>şemaları</a:t>
            </a:r>
            <a:r>
              <a:rPr lang="en-US" sz="2000" dirty="0" smtClean="0">
                <a:latin typeface="Times New Roman" pitchFamily="18" charset="0"/>
              </a:rPr>
              <a:t>, network </a:t>
            </a:r>
            <a:r>
              <a:rPr lang="en-US" sz="2000" dirty="0" err="1" smtClean="0">
                <a:latin typeface="Times New Roman" pitchFamily="18" charset="0"/>
              </a:rPr>
              <a:t>di</a:t>
            </a:r>
            <a:r>
              <a:rPr lang="tr-TR" sz="2000" dirty="0" smtClean="0">
                <a:latin typeface="Times New Roman" pitchFamily="18" charset="0"/>
              </a:rPr>
              <a:t>y</a:t>
            </a:r>
            <a:r>
              <a:rPr lang="en-US" sz="2000" dirty="0" err="1" smtClean="0">
                <a:latin typeface="Times New Roman" pitchFamily="18" charset="0"/>
              </a:rPr>
              <a:t>agram</a:t>
            </a:r>
            <a:r>
              <a:rPr lang="tr-TR" sz="2000" dirty="0" err="1" smtClean="0">
                <a:latin typeface="Times New Roman" pitchFamily="18" charset="0"/>
              </a:rPr>
              <a:t>ları</a:t>
            </a:r>
            <a:r>
              <a:rPr lang="en-US" sz="2000" dirty="0" smtClean="0">
                <a:latin typeface="Times New Roman" pitchFamily="18" charset="0"/>
              </a:rPr>
              <a:t>, </a:t>
            </a:r>
            <a:r>
              <a:rPr lang="tr-TR" sz="2000" dirty="0" smtClean="0">
                <a:latin typeface="Times New Roman" pitchFamily="18" charset="0"/>
              </a:rPr>
              <a:t>kritik yol analizi</a:t>
            </a:r>
            <a:r>
              <a:rPr lang="en-US" sz="2000" dirty="0" smtClean="0">
                <a:latin typeface="Times New Roman" pitchFamily="18" charset="0"/>
              </a:rPr>
              <a:t>, </a:t>
            </a:r>
            <a:r>
              <a:rPr lang="tr-TR" sz="2000" dirty="0" smtClean="0">
                <a:latin typeface="Times New Roman" pitchFamily="18" charset="0"/>
              </a:rPr>
              <a:t>kritik zincir planlama</a:t>
            </a:r>
            <a:r>
              <a:rPr lang="en-US" sz="2000" dirty="0" smtClean="0">
                <a:latin typeface="Times New Roman" pitchFamily="18" charset="0"/>
              </a:rPr>
              <a:t> (</a:t>
            </a:r>
            <a:r>
              <a:rPr lang="tr-TR" sz="2000" dirty="0" smtClean="0">
                <a:latin typeface="Times New Roman" pitchFamily="18" charset="0"/>
              </a:rPr>
              <a:t>zaman</a:t>
            </a:r>
            <a:r>
              <a:rPr lang="en-US" sz="2000" dirty="0" smtClean="0">
                <a:latin typeface="Times New Roman" pitchFamily="18" charset="0"/>
              </a:rPr>
              <a:t>)</a:t>
            </a:r>
            <a:endParaRPr lang="tr-TR" sz="2000" dirty="0" smtClean="0">
              <a:latin typeface="Times New Roman" pitchFamily="18" charset="0"/>
            </a:endParaRPr>
          </a:p>
          <a:p>
            <a:pPr lvl="1" eaLnBrk="1" hangingPunct="1"/>
            <a:endParaRPr lang="en-US" sz="2000" dirty="0" smtClean="0">
              <a:latin typeface="Times New Roman" pitchFamily="18" charset="0"/>
            </a:endParaRPr>
          </a:p>
          <a:p>
            <a:pPr lvl="1" eaLnBrk="1" hangingPunct="1"/>
            <a:r>
              <a:rPr lang="tr-TR" sz="2000" dirty="0" smtClean="0">
                <a:latin typeface="Times New Roman" pitchFamily="18" charset="0"/>
              </a:rPr>
              <a:t>Maliyet tahminleri</a:t>
            </a:r>
            <a:r>
              <a:rPr lang="en-US" sz="2000" dirty="0" smtClean="0">
                <a:latin typeface="Times New Roman" pitchFamily="18" charset="0"/>
              </a:rPr>
              <a:t> </a:t>
            </a:r>
            <a:r>
              <a:rPr lang="tr-TR" sz="2000" dirty="0" smtClean="0">
                <a:latin typeface="Times New Roman" pitchFamily="18" charset="0"/>
              </a:rPr>
              <a:t>ve Kazanılmış Değer Yönetimi</a:t>
            </a:r>
            <a:r>
              <a:rPr lang="en-US" sz="2000" dirty="0" smtClean="0">
                <a:latin typeface="Times New Roman" pitchFamily="18" charset="0"/>
              </a:rPr>
              <a:t> (</a:t>
            </a:r>
            <a:r>
              <a:rPr lang="tr-TR" sz="2000" dirty="0" smtClean="0">
                <a:latin typeface="Times New Roman" pitchFamily="18" charset="0"/>
              </a:rPr>
              <a:t>maliyet</a:t>
            </a:r>
            <a:r>
              <a:rPr lang="en-US" sz="2000" dirty="0" smtClean="0">
                <a:latin typeface="Times New Roman" pitchFamily="18" charset="0"/>
              </a:rPr>
              <a:t>)</a:t>
            </a: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F8DA74-911D-4B3F-8382-A72DBE42EE7F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Yazılım Mühendisliği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3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3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3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3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3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3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3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3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13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13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3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3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13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13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13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13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13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13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13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13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136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136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5 İçerik Yer Tutucusu"/>
          <p:cNvSpPr>
            <a:spLocks noGrp="1"/>
          </p:cNvSpPr>
          <p:nvPr>
            <p:ph idx="1"/>
          </p:nvPr>
        </p:nvSpPr>
        <p:spPr>
          <a:xfrm>
            <a:off x="228600" y="762000"/>
            <a:ext cx="8001000" cy="685800"/>
          </a:xfrm>
        </p:spPr>
        <p:txBody>
          <a:bodyPr/>
          <a:lstStyle/>
          <a:p>
            <a:pPr>
              <a:buFontTx/>
              <a:buNone/>
            </a:pPr>
            <a:r>
              <a:rPr lang="tr-TR" sz="2000" dirty="0" smtClean="0">
                <a:latin typeface="Bell MT" pitchFamily="18" charset="0"/>
              </a:rPr>
              <a:t>Standart Proje Yönetimi ile pek çok kazanç elde edilebilir.</a:t>
            </a:r>
            <a:endParaRPr lang="en-US" sz="2000" dirty="0" smtClean="0">
              <a:latin typeface="Bell MT" pitchFamily="18" charset="0"/>
            </a:endParaRPr>
          </a:p>
          <a:p>
            <a:pPr>
              <a:buFontTx/>
              <a:buNone/>
            </a:pPr>
            <a:endParaRPr lang="tr-TR" sz="2000" dirty="0" smtClean="0">
              <a:latin typeface="Bell MT" pitchFamily="18" charset="0"/>
            </a:endParaRPr>
          </a:p>
        </p:txBody>
      </p:sp>
      <p:sp>
        <p:nvSpPr>
          <p:cNvPr id="4" name="3 Metin kutusu"/>
          <p:cNvSpPr txBox="1"/>
          <p:nvPr/>
        </p:nvSpPr>
        <p:spPr>
          <a:xfrm>
            <a:off x="5791200" y="1724186"/>
            <a:ext cx="3352800" cy="4829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 indent="-182563">
              <a:buFont typeface="Arial" pitchFamily="34" charset="0"/>
              <a:buChar char="•"/>
            </a:pPr>
            <a:r>
              <a:rPr lang="tr-TR" dirty="0" smtClean="0">
                <a:latin typeface="Bell MT" pitchFamily="18" charset="0"/>
              </a:rPr>
              <a:t>Daha iyi kontrol (finans, insan kaynakları vb.) sağlanabilir.</a:t>
            </a:r>
          </a:p>
          <a:p>
            <a:pPr marL="182563" indent="-182563">
              <a:buFont typeface="Arial" pitchFamily="34" charset="0"/>
              <a:buChar char="•"/>
            </a:pPr>
            <a:endParaRPr lang="en-US" dirty="0" smtClean="0">
              <a:latin typeface="Bell MT" pitchFamily="18" charset="0"/>
            </a:endParaRPr>
          </a:p>
          <a:p>
            <a:pPr marL="182563" indent="-182563">
              <a:buFont typeface="Arial" pitchFamily="34" charset="0"/>
              <a:buChar char="•"/>
            </a:pPr>
            <a:r>
              <a:rPr lang="tr-TR" dirty="0" smtClean="0">
                <a:latin typeface="Bell MT" pitchFamily="18" charset="0"/>
              </a:rPr>
              <a:t>Müşteri İlişkileri geliştirilebilir.</a:t>
            </a:r>
          </a:p>
          <a:p>
            <a:pPr marL="182563" indent="-182563">
              <a:buFont typeface="Arial" pitchFamily="34" charset="0"/>
              <a:buChar char="•"/>
            </a:pPr>
            <a:endParaRPr lang="tr-TR" dirty="0" smtClean="0">
              <a:latin typeface="Bell MT" pitchFamily="18" charset="0"/>
            </a:endParaRPr>
          </a:p>
          <a:p>
            <a:pPr marL="182563" indent="-182563">
              <a:buFont typeface="Arial" pitchFamily="34" charset="0"/>
              <a:buChar char="•"/>
            </a:pPr>
            <a:r>
              <a:rPr lang="tr-TR" dirty="0" smtClean="0">
                <a:latin typeface="Bell MT" pitchFamily="18" charset="0"/>
              </a:rPr>
              <a:t>Kısa geliştirme süreleri elde edilebilir.</a:t>
            </a:r>
          </a:p>
          <a:p>
            <a:pPr marL="182563" indent="-182563">
              <a:buFont typeface="Arial" pitchFamily="34" charset="0"/>
              <a:buChar char="•"/>
            </a:pPr>
            <a:endParaRPr lang="en-US" dirty="0" smtClean="0">
              <a:latin typeface="Bell MT" pitchFamily="18" charset="0"/>
            </a:endParaRPr>
          </a:p>
          <a:p>
            <a:pPr marL="182563" indent="-182563">
              <a:buFont typeface="Arial" pitchFamily="34" charset="0"/>
              <a:buChar char="•"/>
            </a:pPr>
            <a:r>
              <a:rPr lang="tr-TR" dirty="0" smtClean="0">
                <a:latin typeface="Bell MT" pitchFamily="18" charset="0"/>
              </a:rPr>
              <a:t>Düşük maliyetler ve Yüksek kalite sağlanır.</a:t>
            </a:r>
          </a:p>
          <a:p>
            <a:pPr marL="182563" indent="-182563">
              <a:buFont typeface="Arial" pitchFamily="34" charset="0"/>
              <a:buChar char="•"/>
            </a:pPr>
            <a:endParaRPr lang="en-US" dirty="0" smtClean="0">
              <a:latin typeface="Bell MT" pitchFamily="18" charset="0"/>
            </a:endParaRPr>
          </a:p>
          <a:p>
            <a:pPr marL="182563" indent="-182563">
              <a:buFont typeface="Arial" pitchFamily="34" charset="0"/>
              <a:buChar char="•"/>
            </a:pPr>
            <a:r>
              <a:rPr lang="tr-TR" dirty="0" smtClean="0">
                <a:latin typeface="Bell MT" pitchFamily="18" charset="0"/>
              </a:rPr>
              <a:t>Yüksek kar marjları ve verimlilik </a:t>
            </a:r>
            <a:r>
              <a:rPr lang="tr-TR" dirty="0" err="1" smtClean="0">
                <a:latin typeface="Bell MT" pitchFamily="18" charset="0"/>
              </a:rPr>
              <a:t>te</a:t>
            </a:r>
            <a:r>
              <a:rPr lang="tr-TR" dirty="0" smtClean="0">
                <a:latin typeface="Bell MT" pitchFamily="18" charset="0"/>
              </a:rPr>
              <a:t> artış gözlenir.</a:t>
            </a:r>
          </a:p>
          <a:p>
            <a:pPr marL="182563" indent="-182563">
              <a:buFont typeface="Arial" pitchFamily="34" charset="0"/>
              <a:buChar char="•"/>
            </a:pPr>
            <a:endParaRPr lang="en-US" dirty="0" smtClean="0">
              <a:latin typeface="Bell MT" pitchFamily="18" charset="0"/>
            </a:endParaRPr>
          </a:p>
          <a:p>
            <a:pPr marL="182563" indent="-182563">
              <a:buFont typeface="Arial" pitchFamily="34" charset="0"/>
              <a:buChar char="•"/>
            </a:pPr>
            <a:r>
              <a:rPr lang="tr-TR" dirty="0" smtClean="0">
                <a:latin typeface="Bell MT" pitchFamily="18" charset="0"/>
              </a:rPr>
              <a:t>Daha iyi iç koordinasyon ortamı oluşur ve Çalışanların moralinin yüksek tutulması sağlanabilir.</a:t>
            </a:r>
            <a:endParaRPr lang="en-US" dirty="0" smtClean="0">
              <a:latin typeface="Bell MT" pitchFamily="18" charset="0"/>
            </a:endParaRPr>
          </a:p>
          <a:p>
            <a:endParaRPr lang="tr-TR" dirty="0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F8DA74-911D-4B3F-8382-A72DBE42EE7F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Yazılım Mühendisliği</a:t>
            </a:r>
            <a:endParaRPr lang="en-US"/>
          </a:p>
        </p:txBody>
      </p:sp>
      <p:grpSp>
        <p:nvGrpSpPr>
          <p:cNvPr id="9" name="8 Grup"/>
          <p:cNvGrpSpPr/>
          <p:nvPr/>
        </p:nvGrpSpPr>
        <p:grpSpPr>
          <a:xfrm>
            <a:off x="152400" y="1905000"/>
            <a:ext cx="5692951" cy="3982462"/>
            <a:chOff x="152400" y="1905000"/>
            <a:chExt cx="5692951" cy="3982462"/>
          </a:xfrm>
        </p:grpSpPr>
        <p:pic>
          <p:nvPicPr>
            <p:cNvPr id="16388" name="Picture 8" descr="Büyük versiyon için tıklayın.">
              <a:hlinkClick r:id="rId3"/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 l="756" t="1008" r="756" b="57449"/>
            <a:stretch>
              <a:fillRect/>
            </a:stretch>
          </p:blipFill>
          <p:spPr bwMode="auto">
            <a:xfrm>
              <a:off x="152400" y="1905000"/>
              <a:ext cx="5679718" cy="196279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7" name="Picture 8" descr="Büyük versiyon için tıklayın.">
              <a:hlinkClick r:id="rId3"/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 l="756" t="50394" r="756" b="7559"/>
            <a:stretch>
              <a:fillRect/>
            </a:stretch>
          </p:blipFill>
          <p:spPr bwMode="auto">
            <a:xfrm>
              <a:off x="165660" y="3900962"/>
              <a:ext cx="5679691" cy="19865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idx="1"/>
          </p:nvPr>
        </p:nvSpPr>
        <p:spPr>
          <a:xfrm>
            <a:off x="4800600" y="5410200"/>
            <a:ext cx="3962400" cy="990600"/>
          </a:xfrm>
        </p:spPr>
        <p:txBody>
          <a:bodyPr/>
          <a:lstStyle/>
          <a:p>
            <a:pPr eaLnBrk="1" hangingPunct="1">
              <a:buFont typeface="Georgia" pitchFamily="18" charset="0"/>
              <a:buNone/>
            </a:pPr>
            <a:r>
              <a:rPr lang="tr-TR" sz="1600" dirty="0" smtClean="0"/>
              <a:t>Kaynak: </a:t>
            </a:r>
            <a:r>
              <a:rPr lang="tr-TR" sz="1400" dirty="0" smtClean="0">
                <a:latin typeface="Times New Roman" pitchFamily="18" charset="0"/>
              </a:rPr>
              <a:t>Savaş </a:t>
            </a:r>
            <a:r>
              <a:rPr lang="tr-TR" sz="1400" dirty="0" err="1" smtClean="0">
                <a:latin typeface="Times New Roman" pitchFamily="18" charset="0"/>
              </a:rPr>
              <a:t>Şakar</a:t>
            </a:r>
            <a:r>
              <a:rPr lang="tr-TR" sz="1400" dirty="0" smtClean="0">
                <a:latin typeface="Times New Roman" pitchFamily="18" charset="0"/>
              </a:rPr>
              <a:t>, 2007</a:t>
            </a:r>
          </a:p>
          <a:p>
            <a:pPr eaLnBrk="1" hangingPunct="1">
              <a:buFont typeface="Wingdings" pitchFamily="2" charset="2"/>
              <a:buNone/>
            </a:pPr>
            <a:endParaRPr lang="tr-TR" sz="1600" dirty="0" smtClean="0"/>
          </a:p>
        </p:txBody>
      </p:sp>
      <p:sp>
        <p:nvSpPr>
          <p:cNvPr id="3" name="2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F8DA74-911D-4B3F-8382-A72DBE42EE7F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Yazılım Mühendisliği</a:t>
            </a:r>
            <a:endParaRPr lang="en-US"/>
          </a:p>
        </p:txBody>
      </p:sp>
      <p:pic>
        <p:nvPicPr>
          <p:cNvPr id="107522" name="Picture 2" descr="http://www.volkanonline.com/images/products/03/64/57/36457_buyuk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86200" y="2971800"/>
            <a:ext cx="1143000" cy="1143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tr-TR" sz="2800" dirty="0" smtClean="0">
                <a:latin typeface="Times New Roman" pitchFamily="18" charset="0"/>
              </a:rPr>
              <a:t>IT Projelerinde Proje Yönetimi’ne </a:t>
            </a:r>
            <a:br>
              <a:rPr lang="tr-TR" sz="2800" dirty="0" smtClean="0">
                <a:latin typeface="Times New Roman" pitchFamily="18" charset="0"/>
              </a:rPr>
            </a:br>
            <a:r>
              <a:rPr lang="tr-TR" sz="2800" dirty="0" smtClean="0">
                <a:latin typeface="Times New Roman" pitchFamily="18" charset="0"/>
              </a:rPr>
              <a:t>           daha fazla ilgi gösterilmesinin sebepleri</a:t>
            </a:r>
            <a:endParaRPr lang="en-US" dirty="0" smtClean="0">
              <a:latin typeface="Times New Roman" pitchFamily="18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idx="1"/>
          </p:nvPr>
        </p:nvSpPr>
        <p:spPr>
          <a:xfrm>
            <a:off x="381000" y="2743200"/>
            <a:ext cx="8763000" cy="3495675"/>
          </a:xfrm>
        </p:spPr>
        <p:txBody>
          <a:bodyPr/>
          <a:lstStyle/>
          <a:p>
            <a:pPr eaLnBrk="1" hangingPunct="1"/>
            <a:r>
              <a:rPr lang="en-US" sz="2000" dirty="0" smtClean="0">
                <a:latin typeface="Times New Roman" pitchFamily="18" charset="0"/>
              </a:rPr>
              <a:t>IT Proje</a:t>
            </a:r>
            <a:r>
              <a:rPr lang="tr-TR" sz="2000" dirty="0" err="1" smtClean="0">
                <a:latin typeface="Times New Roman" pitchFamily="18" charset="0"/>
              </a:rPr>
              <a:t>lerinin</a:t>
            </a:r>
            <a:r>
              <a:rPr lang="tr-TR" sz="2000" dirty="0" smtClean="0">
                <a:latin typeface="Times New Roman" pitchFamily="18" charset="0"/>
              </a:rPr>
              <a:t> geçmişi karanlık</a:t>
            </a:r>
          </a:p>
          <a:p>
            <a:pPr eaLnBrk="1" hangingPunct="1"/>
            <a:endParaRPr lang="en-US" sz="2000" dirty="0" smtClean="0">
              <a:latin typeface="Times New Roman" pitchFamily="18" charset="0"/>
            </a:endParaRPr>
          </a:p>
          <a:p>
            <a:pPr lvl="1" eaLnBrk="1" hangingPunct="1"/>
            <a:r>
              <a:rPr lang="en-US" sz="2000" dirty="0" smtClean="0">
                <a:latin typeface="Times New Roman" pitchFamily="18" charset="0"/>
              </a:rPr>
              <a:t>A 1995 Standish Group </a:t>
            </a:r>
            <a:r>
              <a:rPr lang="tr-TR" sz="2000" dirty="0" smtClean="0">
                <a:latin typeface="Times New Roman" pitchFamily="18" charset="0"/>
              </a:rPr>
              <a:t>çalışması olan</a:t>
            </a:r>
            <a:r>
              <a:rPr lang="en-US" sz="2000" dirty="0" smtClean="0">
                <a:latin typeface="Times New Roman" pitchFamily="18" charset="0"/>
              </a:rPr>
              <a:t> CHAOS</a:t>
            </a:r>
            <a:r>
              <a:rPr lang="tr-TR" sz="2000" dirty="0" smtClean="0">
                <a:latin typeface="Times New Roman" pitchFamily="18" charset="0"/>
              </a:rPr>
              <a:t>’a göre IT projelerinin </a:t>
            </a:r>
          </a:p>
          <a:p>
            <a:pPr lvl="1" eaLnBrk="1" hangingPunct="1">
              <a:buNone/>
            </a:pPr>
            <a:r>
              <a:rPr lang="tr-TR" sz="2000" dirty="0" smtClean="0">
                <a:latin typeface="Times New Roman" pitchFamily="18" charset="0"/>
              </a:rPr>
              <a:t>             sadece %</a:t>
            </a:r>
            <a:r>
              <a:rPr lang="en-US" sz="2000" b="1" dirty="0" smtClean="0">
                <a:latin typeface="Times New Roman" pitchFamily="18" charset="0"/>
              </a:rPr>
              <a:t>16.2</a:t>
            </a:r>
            <a:r>
              <a:rPr lang="tr-TR" sz="2000" dirty="0" smtClean="0">
                <a:latin typeface="Times New Roman" pitchFamily="18" charset="0"/>
              </a:rPr>
              <a:t>’si başarılı, </a:t>
            </a:r>
          </a:p>
          <a:p>
            <a:pPr lvl="1" eaLnBrk="1" hangingPunct="1">
              <a:buNone/>
            </a:pPr>
            <a:r>
              <a:rPr lang="tr-TR" sz="2000" dirty="0" smtClean="0">
                <a:latin typeface="Times New Roman" pitchFamily="18" charset="0"/>
              </a:rPr>
              <a:t>             %</a:t>
            </a:r>
            <a:r>
              <a:rPr lang="tr-TR" sz="2000" b="1" dirty="0" smtClean="0">
                <a:latin typeface="Times New Roman" pitchFamily="18" charset="0"/>
              </a:rPr>
              <a:t>31</a:t>
            </a:r>
            <a:r>
              <a:rPr lang="tr-TR" sz="2000" dirty="0" smtClean="0">
                <a:latin typeface="Times New Roman" pitchFamily="18" charset="0"/>
              </a:rPr>
              <a:t>’i tamamlanmadan iptal</a:t>
            </a:r>
            <a:r>
              <a:rPr lang="en-US" sz="2000" dirty="0" smtClean="0">
                <a:latin typeface="Times New Roman" pitchFamily="18" charset="0"/>
              </a:rPr>
              <a:t> </a:t>
            </a:r>
            <a:r>
              <a:rPr lang="tr-TR" sz="2000" dirty="0" smtClean="0">
                <a:latin typeface="Times New Roman" pitchFamily="18" charset="0"/>
              </a:rPr>
              <a:t>ve </a:t>
            </a:r>
          </a:p>
          <a:p>
            <a:pPr lvl="1" eaLnBrk="1" hangingPunct="1">
              <a:buNone/>
            </a:pPr>
            <a:r>
              <a:rPr lang="tr-TR" sz="2000" dirty="0" smtClean="0">
                <a:latin typeface="Times New Roman" pitchFamily="18" charset="0"/>
              </a:rPr>
              <a:t>   harcanan tutar sadece Amerika’da yaklaşık $</a:t>
            </a:r>
            <a:r>
              <a:rPr lang="en-US" sz="2000" dirty="0" smtClean="0">
                <a:latin typeface="Times New Roman" pitchFamily="18" charset="0"/>
              </a:rPr>
              <a:t>81</a:t>
            </a:r>
            <a:r>
              <a:rPr lang="tr-TR" sz="2000" dirty="0" smtClean="0">
                <a:latin typeface="Times New Roman" pitchFamily="18" charset="0"/>
              </a:rPr>
              <a:t> milyar.</a:t>
            </a:r>
            <a:endParaRPr lang="en-US" sz="2000" dirty="0" smtClean="0">
              <a:latin typeface="Times New Roman" pitchFamily="18" charset="0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F8DA74-911D-4B3F-8382-A72DBE42EE7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Yazılım Mühendisliği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AutoShape 2"/>
          <p:cNvSpPr>
            <a:spLocks noGrp="1" noChangeArrowheads="1"/>
          </p:cNvSpPr>
          <p:nvPr>
            <p:ph type="title"/>
          </p:nvPr>
        </p:nvSpPr>
        <p:spPr>
          <a:xfrm>
            <a:off x="228600" y="533400"/>
            <a:ext cx="6696075" cy="1447800"/>
          </a:xfrm>
        </p:spPr>
        <p:txBody>
          <a:bodyPr/>
          <a:lstStyle/>
          <a:p>
            <a:pPr eaLnBrk="1" hangingPunct="1"/>
            <a:r>
              <a:rPr lang="tr-TR" sz="2400" dirty="0" smtClean="0">
                <a:latin typeface="Times New Roman" pitchFamily="18" charset="0"/>
              </a:rPr>
              <a:t>Bilişim Teknolojileri </a:t>
            </a:r>
            <a:br>
              <a:rPr lang="tr-TR" sz="2400" dirty="0" smtClean="0">
                <a:latin typeface="Times New Roman" pitchFamily="18" charset="0"/>
              </a:rPr>
            </a:br>
            <a:r>
              <a:rPr lang="tr-TR" sz="2400" dirty="0" smtClean="0">
                <a:latin typeface="Times New Roman" pitchFamily="18" charset="0"/>
              </a:rPr>
              <a:t>      Proje Yönetiminde </a:t>
            </a:r>
            <a:br>
              <a:rPr lang="tr-TR" sz="2400" dirty="0" smtClean="0">
                <a:latin typeface="Times New Roman" pitchFamily="18" charset="0"/>
              </a:rPr>
            </a:br>
            <a:r>
              <a:rPr lang="tr-TR" sz="2400" dirty="0" smtClean="0">
                <a:latin typeface="Times New Roman" pitchFamily="18" charset="0"/>
              </a:rPr>
              <a:t>            Başarısızlık Nedenleri</a:t>
            </a:r>
            <a:endParaRPr lang="en-US" sz="2400" dirty="0" smtClean="0">
              <a:latin typeface="Times New Roman" pitchFamily="18" charset="0"/>
            </a:endParaRPr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2133600"/>
            <a:ext cx="8012113" cy="39973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000" dirty="0" smtClean="0">
              <a:latin typeface="Times New Roman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tr-TR" sz="2000" dirty="0" smtClean="0">
                <a:latin typeface="Times New Roman" pitchFamily="18" charset="0"/>
              </a:rPr>
              <a:t>Standart hale gelmiş ve süreçleri belirlenmiş bir Proje Yönetim metodolojisinin uygulanmayışı</a:t>
            </a:r>
          </a:p>
          <a:p>
            <a:pPr lvl="1" eaLnBrk="1" hangingPunct="1">
              <a:lnSpc>
                <a:spcPct val="90000"/>
              </a:lnSpc>
            </a:pPr>
            <a:endParaRPr lang="en-US" sz="2000" dirty="0" smtClean="0">
              <a:latin typeface="Times New Roman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tr-TR" sz="20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</a:rPr>
              <a:t>Bilişimin oldukça yeni bir endüstri olması</a:t>
            </a:r>
          </a:p>
          <a:p>
            <a:pPr lvl="1" eaLnBrk="1" hangingPunct="1">
              <a:lnSpc>
                <a:spcPct val="90000"/>
              </a:lnSpc>
            </a:pPr>
            <a:endParaRPr lang="en-US" sz="2000" dirty="0" smtClean="0">
              <a:solidFill>
                <a:schemeClr val="accent2">
                  <a:lumMod val="75000"/>
                </a:schemeClr>
              </a:solidFill>
              <a:latin typeface="Times New Roman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tr-TR" sz="2000" dirty="0" smtClean="0">
                <a:latin typeface="Times New Roman" pitchFamily="18" charset="0"/>
              </a:rPr>
              <a:t>Global bir rekabet ortamında olması</a:t>
            </a:r>
          </a:p>
          <a:p>
            <a:pPr lvl="1" eaLnBrk="1" hangingPunct="1">
              <a:lnSpc>
                <a:spcPct val="90000"/>
              </a:lnSpc>
            </a:pPr>
            <a:endParaRPr lang="en-US" sz="2000" dirty="0" smtClean="0">
              <a:latin typeface="Times New Roman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tr-TR" sz="20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</a:rPr>
              <a:t>Kültürel farklılıklar</a:t>
            </a:r>
          </a:p>
          <a:p>
            <a:pPr lvl="1" eaLnBrk="1" hangingPunct="1">
              <a:lnSpc>
                <a:spcPct val="90000"/>
              </a:lnSpc>
            </a:pPr>
            <a:endParaRPr lang="tr-TR" sz="2000" dirty="0" smtClean="0">
              <a:solidFill>
                <a:schemeClr val="accent2">
                  <a:lumMod val="75000"/>
                </a:schemeClr>
              </a:solidFill>
              <a:latin typeface="Times New Roman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tr-TR" sz="2000" dirty="0" smtClean="0">
                <a:latin typeface="Times New Roman" pitchFamily="18" charset="0"/>
              </a:rPr>
              <a:t>Yönetim desteğinin alınamaması</a:t>
            </a:r>
          </a:p>
          <a:p>
            <a:pPr lvl="1" eaLnBrk="1" hangingPunct="1">
              <a:lnSpc>
                <a:spcPct val="90000"/>
              </a:lnSpc>
            </a:pPr>
            <a:endParaRPr lang="tr-TR" sz="2000" dirty="0" smtClean="0">
              <a:latin typeface="Times New Roman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tr-TR" sz="20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</a:rPr>
              <a:t>Kötü tanımlanan hedefler ve ihtiyaçlar</a:t>
            </a:r>
          </a:p>
          <a:p>
            <a:pPr lvl="1" eaLnBrk="1" hangingPunct="1">
              <a:lnSpc>
                <a:spcPct val="90000"/>
              </a:lnSpc>
            </a:pPr>
            <a:endParaRPr lang="en-US" sz="2000" dirty="0" smtClean="0">
              <a:latin typeface="Times New Roman" pitchFamily="18" charset="0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F8DA74-911D-4B3F-8382-A72DBE42EE7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Yazılım Mühendisliği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2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2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28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28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28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28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8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8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280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280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3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2286000"/>
            <a:ext cx="7935913" cy="4267200"/>
          </a:xfrm>
        </p:spPr>
        <p:txBody>
          <a:bodyPr/>
          <a:lstStyle/>
          <a:p>
            <a:pPr lvl="1" eaLnBrk="1" hangingPunct="1"/>
            <a:r>
              <a:rPr lang="tr-TR" sz="20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</a:rPr>
              <a:t>Müşteri-kullanıcı katılımda eksiklikler</a:t>
            </a:r>
          </a:p>
          <a:p>
            <a:pPr lvl="1" eaLnBrk="1" hangingPunct="1"/>
            <a:endParaRPr lang="en-US" sz="2000" dirty="0" smtClean="0">
              <a:latin typeface="Times New Roman" pitchFamily="18" charset="0"/>
            </a:endParaRPr>
          </a:p>
          <a:p>
            <a:pPr lvl="1" eaLnBrk="1" hangingPunct="1"/>
            <a:r>
              <a:rPr lang="tr-TR" sz="2000" dirty="0" smtClean="0">
                <a:latin typeface="Times New Roman" pitchFamily="18" charset="0"/>
              </a:rPr>
              <a:t>Yetersiz ve etkisiz planlama</a:t>
            </a:r>
          </a:p>
          <a:p>
            <a:pPr lvl="1" eaLnBrk="1" hangingPunct="1"/>
            <a:endParaRPr lang="tr-TR" sz="2000" dirty="0" smtClean="0">
              <a:latin typeface="Times New Roman" pitchFamily="18" charset="0"/>
            </a:endParaRPr>
          </a:p>
          <a:p>
            <a:pPr lvl="1" eaLnBrk="1" hangingPunct="1"/>
            <a:r>
              <a:rPr lang="tr-TR" sz="20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</a:rPr>
              <a:t>Üst yönetimin desteğinin eksik olması</a:t>
            </a:r>
          </a:p>
          <a:p>
            <a:pPr lvl="1" eaLnBrk="1" hangingPunct="1"/>
            <a:endParaRPr lang="en-US" sz="2000" dirty="0" smtClean="0">
              <a:latin typeface="Times New Roman" pitchFamily="18" charset="0"/>
            </a:endParaRPr>
          </a:p>
          <a:p>
            <a:pPr lvl="1" eaLnBrk="1" hangingPunct="1"/>
            <a:r>
              <a:rPr lang="tr-TR" sz="2000" dirty="0" smtClean="0">
                <a:latin typeface="Times New Roman" pitchFamily="18" charset="0"/>
              </a:rPr>
              <a:t>Risk analizi yapılmaması yada eksikliği</a:t>
            </a:r>
          </a:p>
          <a:p>
            <a:pPr lvl="1" eaLnBrk="1" hangingPunct="1"/>
            <a:endParaRPr lang="tr-TR" sz="2000" dirty="0" smtClean="0">
              <a:latin typeface="Times New Roman" pitchFamily="18" charset="0"/>
            </a:endParaRPr>
          </a:p>
          <a:p>
            <a:pPr lvl="1" eaLnBrk="1" hangingPunct="1"/>
            <a:r>
              <a:rPr lang="tr-TR" sz="20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</a:rPr>
              <a:t>Değişiklik yönetimi yapılmaması yada eksikliği</a:t>
            </a:r>
          </a:p>
          <a:p>
            <a:pPr lvl="1" eaLnBrk="1" hangingPunct="1"/>
            <a:endParaRPr lang="tr-TR" sz="2000" dirty="0" smtClean="0">
              <a:latin typeface="Times New Roman" pitchFamily="18" charset="0"/>
            </a:endParaRPr>
          </a:p>
          <a:p>
            <a:pPr lvl="1" eaLnBrk="1" hangingPunct="1"/>
            <a:r>
              <a:rPr lang="tr-TR" sz="2000" dirty="0" smtClean="0">
                <a:latin typeface="Times New Roman" pitchFamily="18" charset="0"/>
              </a:rPr>
              <a:t>Yetersiz yada eksik proje yönetimi / yöneticisi</a:t>
            </a:r>
          </a:p>
          <a:p>
            <a:pPr lvl="1" eaLnBrk="1" hangingPunct="1"/>
            <a:endParaRPr lang="en-US" dirty="0" smtClean="0">
              <a:latin typeface="Times New Roman" pitchFamily="18" charset="0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F8DA74-911D-4B3F-8382-A72DBE42EE7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Yazılım Mühendisliği</a:t>
            </a:r>
            <a:endParaRPr lang="en-US"/>
          </a:p>
        </p:txBody>
      </p:sp>
      <p:sp>
        <p:nvSpPr>
          <p:cNvPr id="7" name="AutoShape 2"/>
          <p:cNvSpPr txBox="1">
            <a:spLocks noChangeArrowheads="1"/>
          </p:cNvSpPr>
          <p:nvPr/>
        </p:nvSpPr>
        <p:spPr bwMode="auto">
          <a:xfrm>
            <a:off x="228600" y="533400"/>
            <a:ext cx="6696075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>Bilişim Teknolojileri </a:t>
            </a:r>
            <a:br>
              <a:rPr kumimoji="0" lang="tr-TR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</a:br>
            <a:r>
              <a:rPr kumimoji="0" lang="tr-TR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>      Proje Yönetiminde </a:t>
            </a:r>
            <a:br>
              <a:rPr kumimoji="0" lang="tr-TR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</a:br>
            <a:r>
              <a:rPr kumimoji="0" lang="tr-TR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>            Başarısızlık Nedenleri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0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0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0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0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30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30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30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30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30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30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300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300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1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2667000"/>
            <a:ext cx="8305800" cy="38449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US" dirty="0" smtClean="0">
              <a:latin typeface="Times New Roman" pitchFamily="18" charset="0"/>
            </a:endParaRPr>
          </a:p>
          <a:p>
            <a:pPr lvl="1" eaLnBrk="1" hangingPunct="1"/>
            <a:r>
              <a:rPr lang="tr-TR" sz="20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</a:rPr>
              <a:t>Yetersiz kaynak ve yönetimi</a:t>
            </a:r>
          </a:p>
          <a:p>
            <a:pPr lvl="1" eaLnBrk="1" hangingPunct="1"/>
            <a:endParaRPr lang="en-US" sz="2000" dirty="0" smtClean="0">
              <a:latin typeface="Times New Roman" pitchFamily="18" charset="0"/>
            </a:endParaRPr>
          </a:p>
          <a:p>
            <a:pPr lvl="1" eaLnBrk="1" hangingPunct="1"/>
            <a:r>
              <a:rPr lang="tr-TR" sz="2000" dirty="0" smtClean="0">
                <a:latin typeface="Times New Roman" pitchFamily="18" charset="0"/>
              </a:rPr>
              <a:t>Eksik izleme ve değerlendirme</a:t>
            </a:r>
          </a:p>
          <a:p>
            <a:pPr lvl="1" eaLnBrk="1" hangingPunct="1"/>
            <a:endParaRPr lang="en-US" sz="2000" dirty="0" smtClean="0">
              <a:latin typeface="Times New Roman" pitchFamily="18" charset="0"/>
            </a:endParaRPr>
          </a:p>
          <a:p>
            <a:pPr lvl="1" eaLnBrk="1" hangingPunct="1"/>
            <a:r>
              <a:rPr lang="tr-TR" sz="20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</a:rPr>
              <a:t>Yetersiz iletişim ve yönetimi</a:t>
            </a:r>
          </a:p>
          <a:p>
            <a:pPr lvl="1" eaLnBrk="1" hangingPunct="1"/>
            <a:endParaRPr lang="tr-TR" sz="2000" dirty="0" smtClean="0">
              <a:latin typeface="Times New Roman" pitchFamily="18" charset="0"/>
            </a:endParaRPr>
          </a:p>
          <a:p>
            <a:pPr lvl="1" eaLnBrk="1" hangingPunct="1"/>
            <a:r>
              <a:rPr lang="tr-TR" sz="2000" dirty="0" smtClean="0">
                <a:latin typeface="Times New Roman" pitchFamily="18" charset="0"/>
              </a:rPr>
              <a:t>Kurum içinde Proje Yönetiminin bir tehdit olarak algılanması ve hiyerarşi</a:t>
            </a:r>
          </a:p>
          <a:p>
            <a:pPr lvl="1" eaLnBrk="1" hangingPunct="1"/>
            <a:endParaRPr lang="en-US" dirty="0" smtClean="0">
              <a:latin typeface="Times New Roman" pitchFamily="18" charset="0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F8DA74-911D-4B3F-8382-A72DBE42EE7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Yazılım Mühendisliği</a:t>
            </a:r>
            <a:endParaRPr lang="en-US"/>
          </a:p>
        </p:txBody>
      </p:sp>
      <p:sp>
        <p:nvSpPr>
          <p:cNvPr id="7" name="AutoShape 2"/>
          <p:cNvSpPr txBox="1">
            <a:spLocks noChangeArrowheads="1"/>
          </p:cNvSpPr>
          <p:nvPr/>
        </p:nvSpPr>
        <p:spPr bwMode="auto">
          <a:xfrm>
            <a:off x="228600" y="533400"/>
            <a:ext cx="6696075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>Bilişim Teknolojileri </a:t>
            </a:r>
            <a:br>
              <a:rPr kumimoji="0" lang="tr-TR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</a:br>
            <a:r>
              <a:rPr kumimoji="0" lang="tr-TR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>      Proje Yönetiminde </a:t>
            </a:r>
            <a:br>
              <a:rPr kumimoji="0" lang="tr-TR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</a:br>
            <a:r>
              <a:rPr kumimoji="0" lang="tr-TR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>            Başarısızlık Nedenleri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+mj-ea"/>
              <a:cs typeface="+mj-cs"/>
            </a:endParaRPr>
          </a:p>
        </p:txBody>
      </p:sp>
      <p:pic>
        <p:nvPicPr>
          <p:cNvPr id="6" name="Picture 2" descr="http://www.duncangunn.me.uk/dasblog/content/binary/requirements_toon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1600" y="1295400"/>
            <a:ext cx="3326245" cy="3276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2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2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2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2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32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32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32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32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AutoShape 2"/>
          <p:cNvSpPr>
            <a:spLocks noGrp="1" noChangeArrowheads="1"/>
          </p:cNvSpPr>
          <p:nvPr>
            <p:ph type="title"/>
          </p:nvPr>
        </p:nvSpPr>
        <p:spPr>
          <a:xfrm>
            <a:off x="228600" y="685800"/>
            <a:ext cx="6696075" cy="1139825"/>
          </a:xfrm>
        </p:spPr>
        <p:txBody>
          <a:bodyPr/>
          <a:lstStyle/>
          <a:p>
            <a:pPr eaLnBrk="1" hangingPunct="1"/>
            <a:r>
              <a:rPr lang="tr-TR" sz="2400" dirty="0" smtClean="0">
                <a:latin typeface="Times New Roman" pitchFamily="18" charset="0"/>
              </a:rPr>
              <a:t>Bilişim Teknolojileri Projelerinin </a:t>
            </a:r>
            <a:br>
              <a:rPr lang="tr-TR" sz="2400" dirty="0" smtClean="0">
                <a:latin typeface="Times New Roman" pitchFamily="18" charset="0"/>
              </a:rPr>
            </a:br>
            <a:r>
              <a:rPr lang="tr-TR" sz="2400" dirty="0" smtClean="0">
                <a:latin typeface="Times New Roman" pitchFamily="18" charset="0"/>
              </a:rPr>
              <a:t>          Bugünkü Durumları ve Problemleri</a:t>
            </a:r>
            <a:endParaRPr lang="en-US" sz="2400" dirty="0" smtClean="0">
              <a:latin typeface="Times New Roman" pitchFamily="18" charset="0"/>
            </a:endParaRPr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2057401"/>
            <a:ext cx="8382000" cy="4267199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000" dirty="0" smtClean="0">
              <a:latin typeface="Times New Roman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tr-TR" sz="2000" dirty="0" smtClean="0">
                <a:latin typeface="Times New Roman" pitchFamily="18" charset="0"/>
              </a:rPr>
              <a:t>Yazılım projeleri gecikerek, bütçesini aşarak ve hataları düzeltilmeden teslim ediliyor, </a:t>
            </a:r>
          </a:p>
          <a:p>
            <a:pPr lvl="1" eaLnBrk="1" hangingPunct="1">
              <a:lnSpc>
                <a:spcPct val="90000"/>
              </a:lnSpc>
            </a:pPr>
            <a:endParaRPr lang="tr-TR" sz="2000" dirty="0" smtClean="0">
              <a:latin typeface="Times New Roman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tr-TR" sz="2000" dirty="0" smtClean="0">
                <a:latin typeface="Times New Roman" pitchFamily="18" charset="0"/>
              </a:rPr>
              <a:t>Yazılım geliştirme sırasında yapılan hatalar kullanım sırasında pahalıya mal oluyor,</a:t>
            </a:r>
          </a:p>
          <a:p>
            <a:pPr lvl="1" eaLnBrk="1" hangingPunct="1">
              <a:lnSpc>
                <a:spcPct val="90000"/>
              </a:lnSpc>
            </a:pPr>
            <a:endParaRPr lang="en-US" sz="2000" dirty="0" smtClean="0">
              <a:latin typeface="Times New Roman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tr-TR" sz="2000" dirty="0" smtClean="0">
                <a:latin typeface="Times New Roman" pitchFamily="18" charset="0"/>
              </a:rPr>
              <a:t>Yazılımın yaşam döngüsü boyunca biriken tüm maliyetlerin yaklaşık </a:t>
            </a:r>
            <a:r>
              <a:rPr lang="tr-TR" sz="2000" b="1" dirty="0" smtClean="0">
                <a:latin typeface="Times New Roman" pitchFamily="18" charset="0"/>
              </a:rPr>
              <a:t>%67 </a:t>
            </a:r>
            <a:r>
              <a:rPr lang="tr-TR" sz="2000" dirty="0" smtClean="0">
                <a:latin typeface="Times New Roman" pitchFamily="18" charset="0"/>
              </a:rPr>
              <a:t>si bakım giderleri olarak tespit edilmiştir.</a:t>
            </a:r>
            <a:endParaRPr lang="en-US" sz="2000" dirty="0" smtClean="0">
              <a:latin typeface="Times New Roman" pitchFamily="18" charset="0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F8DA74-911D-4B3F-8382-A72DBE42EE7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Yazılım Mühendisliği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4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4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4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4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34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34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981200"/>
            <a:ext cx="8534400" cy="41497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000" dirty="0" smtClean="0">
              <a:latin typeface="Times New Roman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tr-TR" sz="2000" dirty="0" smtClean="0">
                <a:latin typeface="Times New Roman" pitchFamily="18" charset="0"/>
              </a:rPr>
              <a:t>Bakım evresinde yakalanan bir hatanın giderilme maliyeti, ihtiyaçların belirlenme evresindekinin yaklaşık </a:t>
            </a:r>
            <a:r>
              <a:rPr lang="tr-TR" sz="2000" b="1" dirty="0" smtClean="0">
                <a:latin typeface="Times New Roman" pitchFamily="18" charset="0"/>
              </a:rPr>
              <a:t>368</a:t>
            </a:r>
            <a:r>
              <a:rPr lang="tr-TR" sz="2000" dirty="0" smtClean="0">
                <a:latin typeface="Times New Roman" pitchFamily="18" charset="0"/>
              </a:rPr>
              <a:t> katıdır</a:t>
            </a:r>
          </a:p>
          <a:p>
            <a:pPr lvl="1" eaLnBrk="1" hangingPunct="1">
              <a:lnSpc>
                <a:spcPct val="90000"/>
              </a:lnSpc>
            </a:pPr>
            <a:endParaRPr lang="en-US" sz="2000" dirty="0" smtClean="0">
              <a:latin typeface="Times New Roman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tr-TR" sz="2000" dirty="0" smtClean="0">
                <a:latin typeface="Times New Roman" pitchFamily="18" charset="0"/>
              </a:rPr>
              <a:t>Çok büyük boyutta Bilişim Teknolojileri Sistemleri geliştirme sırasında </a:t>
            </a:r>
            <a:r>
              <a:rPr lang="tr-TR" sz="2000" u="sng" dirty="0" smtClean="0">
                <a:latin typeface="Times New Roman" pitchFamily="18" charset="0"/>
              </a:rPr>
              <a:t>yönetilememektedir</a:t>
            </a:r>
          </a:p>
          <a:p>
            <a:pPr lvl="1" eaLnBrk="1" hangingPunct="1">
              <a:lnSpc>
                <a:spcPct val="90000"/>
              </a:lnSpc>
            </a:pPr>
            <a:endParaRPr lang="en-US" sz="2000" dirty="0" smtClean="0">
              <a:latin typeface="Times New Roman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tr-TR" sz="2000" dirty="0" smtClean="0">
                <a:latin typeface="Times New Roman" pitchFamily="18" charset="0"/>
              </a:rPr>
              <a:t>Geliştirme sırasında iyi yönetilemeyen büyük BT projesi, </a:t>
            </a:r>
          </a:p>
          <a:p>
            <a:pPr lvl="1" eaLnBrk="1" hangingPunct="1">
              <a:lnSpc>
                <a:spcPct val="90000"/>
              </a:lnSpc>
              <a:buNone/>
            </a:pPr>
            <a:r>
              <a:rPr lang="tr-TR" sz="2000" dirty="0" smtClean="0">
                <a:latin typeface="Times New Roman" pitchFamily="18" charset="0"/>
              </a:rPr>
              <a:t>    ya tamamlanamıyor  yada başarısız bir ürün ortaya çıkıyor.</a:t>
            </a:r>
            <a:endParaRPr lang="en-US" sz="2000" dirty="0" smtClean="0">
              <a:latin typeface="Times New Roman" pitchFamily="18" charset="0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F8DA74-911D-4B3F-8382-A72DBE42EE7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Yazılım Mühendisliği</a:t>
            </a:r>
            <a:endParaRPr lang="en-US"/>
          </a:p>
        </p:txBody>
      </p:sp>
      <p:sp>
        <p:nvSpPr>
          <p:cNvPr id="7" name="AutoShape 2"/>
          <p:cNvSpPr txBox="1">
            <a:spLocks noChangeArrowheads="1"/>
          </p:cNvSpPr>
          <p:nvPr/>
        </p:nvSpPr>
        <p:spPr bwMode="auto">
          <a:xfrm>
            <a:off x="228600" y="609600"/>
            <a:ext cx="6696075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>Bilişim Teknolojileri Projelerinin </a:t>
            </a:r>
            <a:br>
              <a:rPr kumimoji="0" lang="tr-T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</a:br>
            <a:r>
              <a:rPr kumimoji="0" lang="tr-T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itchFamily="18" charset="0"/>
                <a:ea typeface="+mj-ea"/>
                <a:cs typeface="+mj-cs"/>
              </a:rPr>
              <a:t>          Bugünkü Durumları ve Problemleri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6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6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6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6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36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36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36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36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5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981200"/>
            <a:ext cx="7707313" cy="36163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000" dirty="0" smtClean="0">
              <a:latin typeface="Times New Roman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tr-TR" sz="2000" dirty="0" smtClean="0">
                <a:latin typeface="Times New Roman" pitchFamily="18" charset="0"/>
              </a:rPr>
              <a:t>Türkiye’de geliştirilen yazılımlar kaliteli, başarılı ve ucuz olmasına rağmen kuruluşların tercihi yurtdışı kökenli</a:t>
            </a:r>
          </a:p>
          <a:p>
            <a:pPr lvl="1" eaLnBrk="1" hangingPunct="1">
              <a:lnSpc>
                <a:spcPct val="90000"/>
              </a:lnSpc>
            </a:pPr>
            <a:endParaRPr lang="en-US" sz="2000" dirty="0" smtClean="0">
              <a:latin typeface="Times New Roman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tr-TR" sz="2000" dirty="0" smtClean="0">
                <a:latin typeface="Times New Roman" pitchFamily="18" charset="0"/>
              </a:rPr>
              <a:t>Kuruluşlar niteliğini ve yararını iyi değerlendiremedikleri yurtdışından aldıkları paket yazılımları uyarlıyorlar</a:t>
            </a:r>
          </a:p>
          <a:p>
            <a:pPr lvl="1" eaLnBrk="1" hangingPunct="1">
              <a:lnSpc>
                <a:spcPct val="90000"/>
              </a:lnSpc>
            </a:pPr>
            <a:endParaRPr lang="en-US" sz="2000" dirty="0" smtClean="0">
              <a:latin typeface="Times New Roman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tr-TR" sz="2000" dirty="0" smtClean="0">
                <a:latin typeface="Times New Roman" pitchFamily="18" charset="0"/>
              </a:rPr>
              <a:t>Bu tip büyük bütçeli uyarlama BT projelerinin yaklaşık </a:t>
            </a:r>
            <a:r>
              <a:rPr lang="tr-TR" sz="2000" b="1" dirty="0" smtClean="0">
                <a:latin typeface="Times New Roman" pitchFamily="18" charset="0"/>
              </a:rPr>
              <a:t>%83’ü </a:t>
            </a:r>
            <a:r>
              <a:rPr lang="tr-TR" sz="2000" dirty="0" smtClean="0">
                <a:latin typeface="Times New Roman" pitchFamily="18" charset="0"/>
              </a:rPr>
              <a:t>büyük zararla sonuçlanmış durumda.</a:t>
            </a:r>
            <a:endParaRPr lang="en-US" sz="2000" dirty="0" smtClean="0">
              <a:latin typeface="Times New Roman" pitchFamily="18" charset="0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F8DA74-911D-4B3F-8382-A72DBE42EE7F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Yazılım Mühendisliği</a:t>
            </a:r>
            <a:endParaRPr lang="en-US"/>
          </a:p>
        </p:txBody>
      </p:sp>
      <p:sp>
        <p:nvSpPr>
          <p:cNvPr id="7" name="AutoShape 2"/>
          <p:cNvSpPr>
            <a:spLocks noGrp="1" noChangeArrowheads="1"/>
          </p:cNvSpPr>
          <p:nvPr>
            <p:ph type="title"/>
          </p:nvPr>
        </p:nvSpPr>
        <p:spPr>
          <a:xfrm>
            <a:off x="228600" y="685800"/>
            <a:ext cx="6696075" cy="1139825"/>
          </a:xfrm>
        </p:spPr>
        <p:txBody>
          <a:bodyPr/>
          <a:lstStyle/>
          <a:p>
            <a:pPr eaLnBrk="1" hangingPunct="1"/>
            <a:r>
              <a:rPr lang="tr-TR" sz="2400" dirty="0" smtClean="0">
                <a:latin typeface="Times New Roman" pitchFamily="18" charset="0"/>
              </a:rPr>
              <a:t>Bilişim Teknolojileri Projelerinin </a:t>
            </a:r>
            <a:br>
              <a:rPr lang="tr-TR" sz="2400" dirty="0" smtClean="0">
                <a:latin typeface="Times New Roman" pitchFamily="18" charset="0"/>
              </a:rPr>
            </a:br>
            <a:r>
              <a:rPr lang="tr-TR" sz="2400" dirty="0" smtClean="0">
                <a:latin typeface="Times New Roman" pitchFamily="18" charset="0"/>
              </a:rPr>
              <a:t>          Bugünkü Durumları ve Problemleri</a:t>
            </a:r>
            <a:endParaRPr lang="en-US" sz="2400" dirty="0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8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8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38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38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Şehir Hayatı">
  <a:themeElements>
    <a:clrScheme name="Şehir Hayatı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Şehir Hayatı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Şehir Hayatı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844</TotalTime>
  <Words>1127</Words>
  <Application>Microsoft Office PowerPoint</Application>
  <PresentationFormat>Ekran Gösterisi (4:3)</PresentationFormat>
  <Paragraphs>273</Paragraphs>
  <Slides>24</Slides>
  <Notes>10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Katıştırılmış OLE Hizmet Programları</vt:lpstr>
      </vt:variant>
      <vt:variant>
        <vt:i4>1</vt:i4>
      </vt:variant>
      <vt:variant>
        <vt:lpstr>Slayt Başlıkları</vt:lpstr>
      </vt:variant>
      <vt:variant>
        <vt:i4>24</vt:i4>
      </vt:variant>
    </vt:vector>
  </HeadingPairs>
  <TitlesOfParts>
    <vt:vector size="26" baseType="lpstr">
      <vt:lpstr>Şehir Hayatı</vt:lpstr>
      <vt:lpstr>ClipArt</vt:lpstr>
      <vt:lpstr>Bilişim Teknolojilerinde   Proje Yönetimi</vt:lpstr>
      <vt:lpstr>İçerik</vt:lpstr>
      <vt:lpstr>IT Projelerinde Proje Yönetimi’ne             daha fazla ilgi gösterilmesinin sebepleri</vt:lpstr>
      <vt:lpstr>Bilişim Teknolojileri        Proje Yönetiminde              Başarısızlık Nedenleri</vt:lpstr>
      <vt:lpstr>PowerPoint Sunusu</vt:lpstr>
      <vt:lpstr>PowerPoint Sunusu</vt:lpstr>
      <vt:lpstr>Bilişim Teknolojileri Projelerinin            Bugünkü Durumları ve Problemleri</vt:lpstr>
      <vt:lpstr>PowerPoint Sunusu</vt:lpstr>
      <vt:lpstr>Bilişim Teknolojileri Projelerinin            Bugünkü Durumları ve Problemleri</vt:lpstr>
      <vt:lpstr>Bilişim Teknolojileri Projelerinin            Bugünkü Durumları ve Problemleri</vt:lpstr>
      <vt:lpstr>Standart Proje Yönetiminin Faydaları</vt:lpstr>
      <vt:lpstr>Proje nedir?</vt:lpstr>
      <vt:lpstr>Örnek BT Proje’leri</vt:lpstr>
      <vt:lpstr>Bir projenin ana yapı taşları,</vt:lpstr>
      <vt:lpstr>Proje Yönetiminin 3 kısıtı ,</vt:lpstr>
      <vt:lpstr>2001 yılında Standish Group tarafından yayınlanan Rapor Gelişme sonuçlarını – Proje Başarısını açıklıyor</vt:lpstr>
      <vt:lpstr>Neden Gelişme Oldu?</vt:lpstr>
      <vt:lpstr>Proje Yönetimi Nedir? </vt:lpstr>
      <vt:lpstr>Proje Yönetimi Çerçevesi</vt:lpstr>
      <vt:lpstr>Proje Paydaşları - Tarafları</vt:lpstr>
      <vt:lpstr>Proje Yönetiminde 9 Bilgi Alanı,</vt:lpstr>
      <vt:lpstr>Proje Yönetimi Araçları ve Teknikleri</vt:lpstr>
      <vt:lpstr>PowerPoint Sunusu</vt:lpstr>
      <vt:lpstr>PowerPoint Sunusu</vt:lpstr>
    </vt:vector>
  </TitlesOfParts>
  <Company>İsanbul Kurumsal Gelişim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 Yönetimi</dc:title>
  <dc:creator>Savaş Şakar</dc:creator>
  <cp:lastModifiedBy>Sau</cp:lastModifiedBy>
  <cp:revision>114</cp:revision>
  <dcterms:created xsi:type="dcterms:W3CDTF">2001-10-23T16:03:18Z</dcterms:created>
  <dcterms:modified xsi:type="dcterms:W3CDTF">2014-03-26T09:36:15Z</dcterms:modified>
</cp:coreProperties>
</file>