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6" r:id="rId4"/>
    <p:sldMasterId id="2147483708" r:id="rId5"/>
  </p:sldMasterIdLst>
  <p:notesMasterIdLst>
    <p:notesMasterId r:id="rId31"/>
  </p:notesMasterIdLst>
  <p:sldIdLst>
    <p:sldId id="256" r:id="rId6"/>
    <p:sldId id="257" r:id="rId7"/>
    <p:sldId id="283" r:id="rId8"/>
    <p:sldId id="261" r:id="rId9"/>
    <p:sldId id="258" r:id="rId10"/>
    <p:sldId id="259" r:id="rId11"/>
    <p:sldId id="260"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84" r:id="rId29"/>
    <p:sldId id="278" r:id="rId3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78" autoAdjust="0"/>
  </p:normalViewPr>
  <p:slideViewPr>
    <p:cSldViewPr>
      <p:cViewPr varScale="1">
        <p:scale>
          <a:sx n="106" d="100"/>
          <a:sy n="106" d="100"/>
        </p:scale>
        <p:origin x="-168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0229EA-5580-4891-AB64-98B0A5818616}" type="datetimeFigureOut">
              <a:rPr lang="tr-TR" smtClean="0"/>
              <a:pPr/>
              <a:t>12.5.2014</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B13ED6-7E1D-4291-95FE-37793CCC26F2}" type="slidenum">
              <a:rPr lang="tr-TR" smtClean="0"/>
              <a:pPr/>
              <a:t>‹#›</a:t>
            </a:fld>
            <a:endParaRPr lang="tr-TR"/>
          </a:p>
        </p:txBody>
      </p:sp>
    </p:spTree>
    <p:extLst>
      <p:ext uri="{BB962C8B-B14F-4D97-AF65-F5344CB8AC3E}">
        <p14:creationId xmlns:p14="http://schemas.microsoft.com/office/powerpoint/2010/main" val="267289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sz="1200" kern="1200" dirty="0" smtClean="0">
                <a:solidFill>
                  <a:schemeClr val="tx1"/>
                </a:solidFill>
                <a:latin typeface="+mn-lt"/>
                <a:ea typeface="+mn-ea"/>
                <a:cs typeface="+mn-cs"/>
              </a:rPr>
              <a:t>Örnek vermek gerekirse, DS5 Sistem Güvenliğinin Sağlanması sürecinde sistemlere ve bilgiye erişen kişilerin kimliklerinden emin olunması gerektiği belirtilir. Ancak bunun yapılması için kullanılabilecek yöntemlerden (kullanıcı adı/şifre, </a:t>
            </a:r>
            <a:r>
              <a:rPr lang="tr-TR" sz="1200" kern="1200" dirty="0" err="1" smtClean="0">
                <a:solidFill>
                  <a:schemeClr val="tx1"/>
                </a:solidFill>
                <a:latin typeface="+mn-lt"/>
                <a:ea typeface="+mn-ea"/>
                <a:cs typeface="+mn-cs"/>
              </a:rPr>
              <a:t>biyometrik</a:t>
            </a:r>
            <a:r>
              <a:rPr lang="tr-TR" sz="1200" kern="1200" dirty="0" smtClean="0">
                <a:solidFill>
                  <a:schemeClr val="tx1"/>
                </a:solidFill>
                <a:latin typeface="+mn-lt"/>
                <a:ea typeface="+mn-ea"/>
                <a:cs typeface="+mn-cs"/>
              </a:rPr>
              <a:t> kimlik doğrulama, </a:t>
            </a:r>
            <a:r>
              <a:rPr lang="tr-TR" sz="1200" kern="1200" dirty="0" err="1" smtClean="0">
                <a:solidFill>
                  <a:schemeClr val="tx1"/>
                </a:solidFill>
                <a:latin typeface="+mn-lt"/>
                <a:ea typeface="+mn-ea"/>
                <a:cs typeface="+mn-cs"/>
              </a:rPr>
              <a:t>token</a:t>
            </a:r>
            <a:r>
              <a:rPr lang="tr-TR" sz="1200" kern="1200" dirty="0" smtClean="0">
                <a:solidFill>
                  <a:schemeClr val="tx1"/>
                </a:solidFill>
                <a:latin typeface="+mn-lt"/>
                <a:ea typeface="+mn-ea"/>
                <a:cs typeface="+mn-cs"/>
              </a:rPr>
              <a:t>, fiziksel sınırlama vb) bahsedilmez. Uygulama sırasında bu tür kontrol örneklerine ihtiyaç duyulabileceği göz önünde bulundurularak ISACA tarafından “</a:t>
            </a:r>
            <a:r>
              <a:rPr lang="tr-TR" sz="1200" kern="1200" dirty="0" err="1" smtClean="0">
                <a:solidFill>
                  <a:schemeClr val="tx1"/>
                </a:solidFill>
                <a:latin typeface="+mn-lt"/>
                <a:ea typeface="+mn-ea"/>
                <a:cs typeface="+mn-cs"/>
              </a:rPr>
              <a:t>CobiT</a:t>
            </a:r>
            <a:r>
              <a:rPr lang="tr-TR" sz="1200" kern="1200" dirty="0" smtClean="0">
                <a:solidFill>
                  <a:schemeClr val="tx1"/>
                </a:solidFill>
                <a:latin typeface="+mn-lt"/>
                <a:ea typeface="+mn-ea"/>
                <a:cs typeface="+mn-cs"/>
              </a:rPr>
              <a:t> </a:t>
            </a:r>
            <a:r>
              <a:rPr lang="tr-TR" sz="1200" kern="1200" dirty="0" err="1" smtClean="0">
                <a:solidFill>
                  <a:schemeClr val="tx1"/>
                </a:solidFill>
                <a:latin typeface="+mn-lt"/>
                <a:ea typeface="+mn-ea"/>
                <a:cs typeface="+mn-cs"/>
              </a:rPr>
              <a:t>Control</a:t>
            </a:r>
            <a:r>
              <a:rPr lang="tr-TR" sz="1200" kern="1200" dirty="0" smtClean="0">
                <a:solidFill>
                  <a:schemeClr val="tx1"/>
                </a:solidFill>
                <a:latin typeface="+mn-lt"/>
                <a:ea typeface="+mn-ea"/>
                <a:cs typeface="+mn-cs"/>
              </a:rPr>
              <a:t> </a:t>
            </a:r>
            <a:r>
              <a:rPr lang="tr-TR" sz="1200" kern="1200" dirty="0" err="1" smtClean="0">
                <a:solidFill>
                  <a:schemeClr val="tx1"/>
                </a:solidFill>
                <a:latin typeface="+mn-lt"/>
                <a:ea typeface="+mn-ea"/>
                <a:cs typeface="+mn-cs"/>
              </a:rPr>
              <a:t>Practices</a:t>
            </a:r>
            <a:r>
              <a:rPr lang="tr-TR" sz="1200" kern="1200" dirty="0" smtClean="0">
                <a:solidFill>
                  <a:schemeClr val="tx1"/>
                </a:solidFill>
                <a:latin typeface="+mn-lt"/>
                <a:ea typeface="+mn-ea"/>
                <a:cs typeface="+mn-cs"/>
              </a:rPr>
              <a:t>” adında </a:t>
            </a:r>
            <a:r>
              <a:rPr lang="tr-TR" sz="1200" kern="1200" dirty="0" err="1" smtClean="0">
                <a:solidFill>
                  <a:schemeClr val="tx1"/>
                </a:solidFill>
                <a:latin typeface="+mn-lt"/>
                <a:ea typeface="+mn-ea"/>
                <a:cs typeface="+mn-cs"/>
              </a:rPr>
              <a:t>CobiT’e</a:t>
            </a:r>
            <a:r>
              <a:rPr lang="tr-TR" sz="1200" kern="1200" dirty="0" smtClean="0">
                <a:solidFill>
                  <a:schemeClr val="tx1"/>
                </a:solidFill>
                <a:latin typeface="+mn-lt"/>
                <a:ea typeface="+mn-ea"/>
                <a:cs typeface="+mn-cs"/>
              </a:rPr>
              <a:t> ek bir kılavuz dokümanı yayınlanmıştır. </a:t>
            </a:r>
          </a:p>
          <a:p>
            <a:endParaRPr lang="tr-TR" dirty="0"/>
          </a:p>
        </p:txBody>
      </p:sp>
      <p:sp>
        <p:nvSpPr>
          <p:cNvPr id="4" name="3 Slayt Numarası Yer Tutucusu"/>
          <p:cNvSpPr>
            <a:spLocks noGrp="1"/>
          </p:cNvSpPr>
          <p:nvPr>
            <p:ph type="sldNum" sz="quarter" idx="10"/>
          </p:nvPr>
        </p:nvSpPr>
        <p:spPr/>
        <p:txBody>
          <a:bodyPr/>
          <a:lstStyle/>
          <a:p>
            <a:fld id="{8AB13ED6-7E1D-4291-95FE-37793CCC26F2}" type="slidenum">
              <a:rPr lang="tr-TR" smtClean="0"/>
              <a:pPr/>
              <a:t>6</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8AB13ED6-7E1D-4291-95FE-37793CCC26F2}" type="slidenum">
              <a:rPr lang="tr-TR" smtClean="0"/>
              <a:pPr/>
              <a:t>11</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1443038" y="2971800"/>
            <a:ext cx="7313612" cy="990600"/>
          </a:xfrm>
        </p:spPr>
        <p:txBody>
          <a:bodyPr/>
          <a:lstStyle>
            <a:lvl1pPr>
              <a:defRPr/>
            </a:lvl1pPr>
          </a:lstStyle>
          <a:p>
            <a:r>
              <a:rPr lang="tr-TR" smtClean="0"/>
              <a:t>Asıl başlık stili için tıklatın</a:t>
            </a:r>
            <a:endParaRPr lang="tr-TR"/>
          </a:p>
        </p:txBody>
      </p:sp>
      <p:sp>
        <p:nvSpPr>
          <p:cNvPr id="3076" name="Rectangle 4"/>
          <p:cNvSpPr>
            <a:spLocks noGrp="1" noChangeArrowheads="1"/>
          </p:cNvSpPr>
          <p:nvPr>
            <p:ph type="subTitle" idx="1"/>
          </p:nvPr>
        </p:nvSpPr>
        <p:spPr>
          <a:xfrm>
            <a:off x="1443038" y="4191000"/>
            <a:ext cx="7313612" cy="1447800"/>
          </a:xfrm>
        </p:spPr>
        <p:txBody>
          <a:bodyPr/>
          <a:lstStyle>
            <a:lvl1pPr marL="0" indent="0">
              <a:buFontTx/>
              <a:buNone/>
              <a:defRPr/>
            </a:lvl1pPr>
          </a:lstStyle>
          <a:p>
            <a:r>
              <a:rPr lang="tr-TR" smtClean="0"/>
              <a:t>Asıl alt başlık stilini düzenlemek için tıklatın</a:t>
            </a:r>
            <a:endParaRPr lang="tr-TR"/>
          </a:p>
        </p:txBody>
      </p:sp>
      <p:sp>
        <p:nvSpPr>
          <p:cNvPr id="3080" name="Rectangle 8"/>
          <p:cNvSpPr>
            <a:spLocks noGrp="1" noChangeArrowheads="1"/>
          </p:cNvSpPr>
          <p:nvPr>
            <p:ph type="dt" sz="half" idx="2"/>
          </p:nvPr>
        </p:nvSpPr>
        <p:spPr/>
        <p:txBody>
          <a:bodyPr/>
          <a:lstStyle>
            <a:lvl1pPr>
              <a:defRPr/>
            </a:lvl1pPr>
          </a:lstStyle>
          <a:p>
            <a:fld id="{6983EE42-5BB2-4E0E-B306-A6118D9B16D3}" type="datetime1">
              <a:rPr lang="tr-TR" smtClean="0"/>
              <a:pPr/>
              <a:t>12.5.2014</a:t>
            </a:fld>
            <a:endParaRPr lang="tr-TR"/>
          </a:p>
        </p:txBody>
      </p:sp>
      <p:sp>
        <p:nvSpPr>
          <p:cNvPr id="3081" name="Rectangle 9"/>
          <p:cNvSpPr>
            <a:spLocks noGrp="1" noChangeArrowheads="1"/>
          </p:cNvSpPr>
          <p:nvPr>
            <p:ph type="ftr" sz="quarter" idx="3"/>
          </p:nvPr>
        </p:nvSpPr>
        <p:spPr/>
        <p:txBody>
          <a:bodyPr/>
          <a:lstStyle>
            <a:lvl1pPr>
              <a:defRPr/>
            </a:lvl1pPr>
          </a:lstStyle>
          <a:p>
            <a:r>
              <a:rPr lang="tr-TR" smtClean="0"/>
              <a:t>Yazılım Mühendisliği</a:t>
            </a:r>
            <a:endParaRPr lang="tr-TR"/>
          </a:p>
        </p:txBody>
      </p:sp>
      <p:sp>
        <p:nvSpPr>
          <p:cNvPr id="3082" name="Rectangle 10"/>
          <p:cNvSpPr>
            <a:spLocks noGrp="1" noChangeArrowheads="1"/>
          </p:cNvSpPr>
          <p:nvPr>
            <p:ph type="sldNum" sz="quarter" idx="4"/>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C012693E-3D91-449F-B153-2B0ADED23FA0}" type="datetime1">
              <a:rPr lang="tr-TR" smtClean="0"/>
              <a:pPr/>
              <a:t>12.5.2014</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934200" y="274638"/>
            <a:ext cx="1827213"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447800" y="274638"/>
            <a:ext cx="53340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4A6C7344-132D-4C48-9FF7-64CDC4E5F6FB}" type="datetime1">
              <a:rPr lang="tr-TR" smtClean="0"/>
              <a:pPr/>
              <a:t>12.5.2014</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Başlık Slaydı">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79525" y="1600200"/>
            <a:ext cx="7085013" cy="1066800"/>
          </a:xfrm>
        </p:spPr>
        <p:txBody>
          <a:bodyPr/>
          <a:lstStyle>
            <a:lvl1pPr>
              <a:defRPr/>
            </a:lvl1pPr>
          </a:lstStyle>
          <a:p>
            <a:r>
              <a:rPr lang="tr-TR" smtClean="0"/>
              <a:t>Asıl başlık stili için tıklatın</a:t>
            </a:r>
            <a:endParaRPr lang="tr-TR"/>
          </a:p>
        </p:txBody>
      </p:sp>
      <p:sp>
        <p:nvSpPr>
          <p:cNvPr id="3075" name="Rectangle 3"/>
          <p:cNvSpPr>
            <a:spLocks noGrp="1" noChangeArrowheads="1"/>
          </p:cNvSpPr>
          <p:nvPr>
            <p:ph type="subTitle" idx="1"/>
          </p:nvPr>
        </p:nvSpPr>
        <p:spPr>
          <a:xfrm>
            <a:off x="1279525" y="2819400"/>
            <a:ext cx="5256213" cy="1143000"/>
          </a:xfrm>
        </p:spPr>
        <p:txBody>
          <a:bodyPr/>
          <a:lstStyle>
            <a:lvl1pPr marL="0" indent="0">
              <a:buFontTx/>
              <a:buNone/>
              <a:defRPr/>
            </a:lvl1pPr>
          </a:lstStyle>
          <a:p>
            <a:r>
              <a:rPr lang="tr-TR" smtClean="0"/>
              <a:t>Asıl alt başlık stilini düzenlemek için tıklatın</a:t>
            </a:r>
            <a:endParaRPr lang="tr-TR"/>
          </a:p>
        </p:txBody>
      </p:sp>
      <p:sp>
        <p:nvSpPr>
          <p:cNvPr id="3076" name="Rectangle 4"/>
          <p:cNvSpPr>
            <a:spLocks noGrp="1" noChangeArrowheads="1"/>
          </p:cNvSpPr>
          <p:nvPr>
            <p:ph type="dt" sz="half" idx="2"/>
          </p:nvPr>
        </p:nvSpPr>
        <p:spPr/>
        <p:txBody>
          <a:bodyPr/>
          <a:lstStyle>
            <a:lvl1pPr>
              <a:defRPr/>
            </a:lvl1pPr>
          </a:lstStyle>
          <a:p>
            <a:fld id="{E3A265AD-7D7A-460E-BA16-301A5E8B8D9F}" type="datetime1">
              <a:rPr lang="tr-TR" smtClean="0"/>
              <a:pPr/>
              <a:t>12.5.2014</a:t>
            </a:fld>
            <a:endParaRPr lang="tr-TR"/>
          </a:p>
        </p:txBody>
      </p:sp>
      <p:sp>
        <p:nvSpPr>
          <p:cNvPr id="3077" name="Rectangle 5"/>
          <p:cNvSpPr>
            <a:spLocks noGrp="1" noChangeArrowheads="1"/>
          </p:cNvSpPr>
          <p:nvPr>
            <p:ph type="ftr" sz="quarter" idx="3"/>
          </p:nvPr>
        </p:nvSpPr>
        <p:spPr/>
        <p:txBody>
          <a:bodyPr/>
          <a:lstStyle>
            <a:lvl1pPr>
              <a:defRPr/>
            </a:lvl1pPr>
          </a:lstStyle>
          <a:p>
            <a:r>
              <a:rPr lang="tr-TR" smtClean="0"/>
              <a:t>Yazılım Mühendisliği</a:t>
            </a:r>
            <a:endParaRPr lang="tr-TR"/>
          </a:p>
        </p:txBody>
      </p:sp>
      <p:sp>
        <p:nvSpPr>
          <p:cNvPr id="3078" name="Rectangle 6"/>
          <p:cNvSpPr>
            <a:spLocks noGrp="1" noChangeArrowheads="1"/>
          </p:cNvSpPr>
          <p:nvPr>
            <p:ph type="sldNum" sz="quarter" idx="4"/>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4ED9A03E-4544-4D87-B947-B8F478F58177}" type="datetime1">
              <a:rPr lang="tr-TR" smtClean="0"/>
              <a:pPr/>
              <a:t>12.5.2014</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fld id="{01F68C7A-8A36-48B6-9430-462282B345AD}" type="datetime1">
              <a:rPr lang="tr-TR" smtClean="0"/>
              <a:pPr/>
              <a:t>12.5.2014</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2795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39846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fld id="{08C2E5C5-D2F2-4788-BC61-C6327AB15E74}" type="datetime1">
              <a:rPr lang="tr-TR" smtClean="0"/>
              <a:pPr/>
              <a:t>12.5.2014</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fld id="{E571CD27-154D-4D74-A54C-CD4BAE2E4027}" type="datetime1">
              <a:rPr lang="tr-TR" smtClean="0"/>
              <a:pPr/>
              <a:t>12.5.2014</a:t>
            </a:fld>
            <a:endParaRPr lang="tr-TR"/>
          </a:p>
        </p:txBody>
      </p:sp>
      <p:sp>
        <p:nvSpPr>
          <p:cNvPr id="8" name="7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9" name="8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fld id="{9764DD97-D2D4-465E-B26D-9A491DC7740F}" type="datetime1">
              <a:rPr lang="tr-TR" smtClean="0"/>
              <a:pPr/>
              <a:t>12.5.2014</a:t>
            </a:fld>
            <a:endParaRPr lang="tr-TR"/>
          </a:p>
        </p:txBody>
      </p:sp>
      <p:sp>
        <p:nvSpPr>
          <p:cNvPr id="4" name="3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fld id="{35F374D3-E8E6-4832-9A13-80E2CBD681DC}" type="datetime1">
              <a:rPr lang="tr-TR" smtClean="0"/>
              <a:pPr/>
              <a:t>12.5.2014</a:t>
            </a:fld>
            <a:endParaRPr lang="tr-TR"/>
          </a:p>
        </p:txBody>
      </p:sp>
      <p:sp>
        <p:nvSpPr>
          <p:cNvPr id="3" name="2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4" name="3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5CE394CC-49D0-4AC8-A875-DF0E2D237636}" type="datetime1">
              <a:rPr lang="tr-TR" smtClean="0"/>
              <a:pPr/>
              <a:t>12.5.2014</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DEC01889-A1C4-4276-BA6C-3298B2DCBB73}" type="datetime1">
              <a:rPr lang="tr-TR" smtClean="0"/>
              <a:pPr/>
              <a:t>12.5.2014</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AB0D7377-9CA1-4571-8A82-4218133C0784}" type="datetime1">
              <a:rPr lang="tr-TR" smtClean="0"/>
              <a:pPr/>
              <a:t>12.5.2014</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FB3C12D8-2F3C-4ECD-BD9E-CB6AB7A05CB0}" type="datetime1">
              <a:rPr lang="tr-TR" smtClean="0"/>
              <a:pPr/>
              <a:t>12.5.2014</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94475" y="685800"/>
            <a:ext cx="1771650" cy="5440363"/>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279525" y="685800"/>
            <a:ext cx="5162550" cy="54403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93550A01-BC81-44C0-9B30-1F6589DA3D86}" type="datetime1">
              <a:rPr lang="tr-TR" smtClean="0"/>
              <a:pPr/>
              <a:t>12.5.2014</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Başlık Slaydı">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279525" y="1600200"/>
            <a:ext cx="7085013" cy="1066800"/>
          </a:xfrm>
        </p:spPr>
        <p:txBody>
          <a:bodyPr/>
          <a:lstStyle>
            <a:lvl1pPr>
              <a:defRPr/>
            </a:lvl1pPr>
          </a:lstStyle>
          <a:p>
            <a:r>
              <a:rPr lang="tr-TR" smtClean="0"/>
              <a:t>Asıl başlık stili için tıklatın</a:t>
            </a:r>
            <a:endParaRPr lang="tr-TR"/>
          </a:p>
        </p:txBody>
      </p:sp>
      <p:sp>
        <p:nvSpPr>
          <p:cNvPr id="3075" name="Rectangle 3"/>
          <p:cNvSpPr>
            <a:spLocks noGrp="1" noChangeArrowheads="1"/>
          </p:cNvSpPr>
          <p:nvPr>
            <p:ph type="subTitle" idx="1"/>
          </p:nvPr>
        </p:nvSpPr>
        <p:spPr>
          <a:xfrm>
            <a:off x="1279525" y="2819400"/>
            <a:ext cx="5256213" cy="1143000"/>
          </a:xfrm>
        </p:spPr>
        <p:txBody>
          <a:bodyPr/>
          <a:lstStyle>
            <a:lvl1pPr marL="0" indent="0">
              <a:buFontTx/>
              <a:buNone/>
              <a:defRPr/>
            </a:lvl1pPr>
          </a:lstStyle>
          <a:p>
            <a:r>
              <a:rPr lang="tr-TR" smtClean="0"/>
              <a:t>Asıl alt başlık stilini düzenlemek için tıklatın</a:t>
            </a:r>
            <a:endParaRPr lang="tr-TR"/>
          </a:p>
        </p:txBody>
      </p:sp>
      <p:sp>
        <p:nvSpPr>
          <p:cNvPr id="3076" name="Rectangle 4"/>
          <p:cNvSpPr>
            <a:spLocks noGrp="1" noChangeArrowheads="1"/>
          </p:cNvSpPr>
          <p:nvPr>
            <p:ph type="dt" sz="half" idx="2"/>
          </p:nvPr>
        </p:nvSpPr>
        <p:spPr/>
        <p:txBody>
          <a:bodyPr/>
          <a:lstStyle>
            <a:lvl1pPr>
              <a:defRPr/>
            </a:lvl1pPr>
          </a:lstStyle>
          <a:p>
            <a:fld id="{AFA634A9-4C00-47E7-9B9D-2C5ABDA7399B}" type="datetime1">
              <a:rPr lang="tr-TR" smtClean="0"/>
              <a:pPr/>
              <a:t>12.5.2014</a:t>
            </a:fld>
            <a:endParaRPr lang="tr-TR"/>
          </a:p>
        </p:txBody>
      </p:sp>
      <p:sp>
        <p:nvSpPr>
          <p:cNvPr id="3077" name="Rectangle 5"/>
          <p:cNvSpPr>
            <a:spLocks noGrp="1" noChangeArrowheads="1"/>
          </p:cNvSpPr>
          <p:nvPr>
            <p:ph type="ftr" sz="quarter" idx="3"/>
          </p:nvPr>
        </p:nvSpPr>
        <p:spPr/>
        <p:txBody>
          <a:bodyPr/>
          <a:lstStyle>
            <a:lvl1pPr>
              <a:defRPr/>
            </a:lvl1pPr>
          </a:lstStyle>
          <a:p>
            <a:r>
              <a:rPr lang="tr-TR" smtClean="0"/>
              <a:t>Yazılım Mühendisliği</a:t>
            </a:r>
            <a:endParaRPr lang="tr-TR"/>
          </a:p>
        </p:txBody>
      </p:sp>
      <p:sp>
        <p:nvSpPr>
          <p:cNvPr id="3078" name="Rectangle 6"/>
          <p:cNvSpPr>
            <a:spLocks noGrp="1" noChangeArrowheads="1"/>
          </p:cNvSpPr>
          <p:nvPr>
            <p:ph type="sldNum" sz="quarter" idx="4"/>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B9A2CDB2-BCBA-46F0-A7AE-2EAC80173662}" type="datetime1">
              <a:rPr lang="tr-TR" smtClean="0"/>
              <a:pPr/>
              <a:t>12.5.2014</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fld id="{7E348627-7F50-44F0-ADF6-49F51751E1B5}" type="datetime1">
              <a:rPr lang="tr-TR" smtClean="0"/>
              <a:pPr/>
              <a:t>12.5.2014</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2795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3984625" y="1600200"/>
            <a:ext cx="25527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fld id="{C3A14DFE-6653-4BE0-AFFB-4C3E58CFCE86}" type="datetime1">
              <a:rPr lang="tr-TR" smtClean="0"/>
              <a:pPr/>
              <a:t>12.5.2014</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fld id="{58186A9C-6280-4998-933E-503EFB05F006}" type="datetime1">
              <a:rPr lang="tr-TR" smtClean="0"/>
              <a:pPr/>
              <a:t>12.5.2014</a:t>
            </a:fld>
            <a:endParaRPr lang="tr-TR"/>
          </a:p>
        </p:txBody>
      </p:sp>
      <p:sp>
        <p:nvSpPr>
          <p:cNvPr id="8" name="7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9" name="8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fld id="{123BE697-CEE1-4422-A440-DCF83580011F}" type="datetime1">
              <a:rPr lang="tr-TR" smtClean="0"/>
              <a:pPr/>
              <a:t>12.5.2014</a:t>
            </a:fld>
            <a:endParaRPr lang="tr-TR"/>
          </a:p>
        </p:txBody>
      </p:sp>
      <p:sp>
        <p:nvSpPr>
          <p:cNvPr id="4" name="3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fld id="{C5516157-6F70-45F1-A876-3CA4FA231754}" type="datetime1">
              <a:rPr lang="tr-TR" smtClean="0"/>
              <a:pPr/>
              <a:t>12.5.2014</a:t>
            </a:fld>
            <a:endParaRPr lang="tr-TR"/>
          </a:p>
        </p:txBody>
      </p:sp>
      <p:sp>
        <p:nvSpPr>
          <p:cNvPr id="3" name="2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4" name="3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fld id="{1563810B-8E56-4BD6-B419-05892464049D}" type="datetime1">
              <a:rPr lang="tr-TR" smtClean="0"/>
              <a:pPr/>
              <a:t>12.5.2014</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6D1459E5-25A3-4919-AB65-E3229BAF4D29}" type="datetime1">
              <a:rPr lang="tr-TR" smtClean="0"/>
              <a:pPr/>
              <a:t>12.5.2014</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D0EA8498-5D00-4036-9C7A-B0E3F8FDC922}" type="datetime1">
              <a:rPr lang="tr-TR" smtClean="0"/>
              <a:pPr/>
              <a:t>12.5.2014</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8AA1EE3B-1C55-4CB6-BD94-71C5212DDA8E}" type="datetime1">
              <a:rPr lang="tr-TR" smtClean="0"/>
              <a:pPr/>
              <a:t>12.5.2014</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594475" y="685800"/>
            <a:ext cx="1771650" cy="5440363"/>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279525" y="685800"/>
            <a:ext cx="5162550" cy="5440363"/>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C6F066AB-C237-4A10-B5CD-6056FC399F9F}" type="datetime1">
              <a:rPr lang="tr-TR" smtClean="0"/>
              <a:pPr/>
              <a:t>12.5.2014</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Başlık Slaydı">
    <p:bg bwMode="auto">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ctrTitle"/>
          </p:nvPr>
        </p:nvSpPr>
        <p:spPr>
          <a:xfrm>
            <a:off x="1443038" y="2971800"/>
            <a:ext cx="7313612" cy="990600"/>
          </a:xfrm>
        </p:spPr>
        <p:txBody>
          <a:bodyPr/>
          <a:lstStyle>
            <a:lvl1pPr>
              <a:defRPr/>
            </a:lvl1pPr>
          </a:lstStyle>
          <a:p>
            <a:r>
              <a:rPr lang="tr-TR" smtClean="0"/>
              <a:t>Asıl başlık stili için tıklatın</a:t>
            </a:r>
            <a:endParaRPr lang="tr-TR"/>
          </a:p>
        </p:txBody>
      </p:sp>
      <p:sp>
        <p:nvSpPr>
          <p:cNvPr id="3076" name="Rectangle 4"/>
          <p:cNvSpPr>
            <a:spLocks noGrp="1" noChangeArrowheads="1"/>
          </p:cNvSpPr>
          <p:nvPr>
            <p:ph type="subTitle" idx="1"/>
          </p:nvPr>
        </p:nvSpPr>
        <p:spPr>
          <a:xfrm>
            <a:off x="1443038" y="4191000"/>
            <a:ext cx="7313612" cy="1447800"/>
          </a:xfrm>
        </p:spPr>
        <p:txBody>
          <a:bodyPr/>
          <a:lstStyle>
            <a:lvl1pPr marL="0" indent="0">
              <a:buFontTx/>
              <a:buNone/>
              <a:defRPr/>
            </a:lvl1pPr>
          </a:lstStyle>
          <a:p>
            <a:r>
              <a:rPr lang="tr-TR" smtClean="0"/>
              <a:t>Asıl alt başlık stilini düzenlemek için tıklatın</a:t>
            </a:r>
            <a:endParaRPr lang="tr-TR"/>
          </a:p>
        </p:txBody>
      </p:sp>
      <p:sp>
        <p:nvSpPr>
          <p:cNvPr id="3080" name="Rectangle 8"/>
          <p:cNvSpPr>
            <a:spLocks noGrp="1" noChangeArrowheads="1"/>
          </p:cNvSpPr>
          <p:nvPr>
            <p:ph type="dt" sz="half" idx="2"/>
          </p:nvPr>
        </p:nvSpPr>
        <p:spPr/>
        <p:txBody>
          <a:bodyPr/>
          <a:lstStyle>
            <a:lvl1pPr>
              <a:defRPr/>
            </a:lvl1pPr>
          </a:lstStyle>
          <a:p>
            <a:fld id="{EEF1EDF2-1B27-424B-9B5D-EC36BB34DE4E}" type="datetime1">
              <a:rPr lang="tr-TR" smtClean="0"/>
              <a:pPr/>
              <a:t>12.5.2014</a:t>
            </a:fld>
            <a:endParaRPr lang="tr-TR"/>
          </a:p>
        </p:txBody>
      </p:sp>
      <p:sp>
        <p:nvSpPr>
          <p:cNvPr id="3081" name="Rectangle 9"/>
          <p:cNvSpPr>
            <a:spLocks noGrp="1" noChangeArrowheads="1"/>
          </p:cNvSpPr>
          <p:nvPr>
            <p:ph type="ftr" sz="quarter" idx="3"/>
          </p:nvPr>
        </p:nvSpPr>
        <p:spPr/>
        <p:txBody>
          <a:bodyPr/>
          <a:lstStyle>
            <a:lvl1pPr>
              <a:defRPr/>
            </a:lvl1pPr>
          </a:lstStyle>
          <a:p>
            <a:r>
              <a:rPr lang="tr-TR" smtClean="0"/>
              <a:t>Yazılım Mühendisliği</a:t>
            </a:r>
            <a:endParaRPr lang="tr-TR"/>
          </a:p>
        </p:txBody>
      </p:sp>
      <p:sp>
        <p:nvSpPr>
          <p:cNvPr id="3082" name="Rectangle 10"/>
          <p:cNvSpPr>
            <a:spLocks noGrp="1" noChangeArrowheads="1"/>
          </p:cNvSpPr>
          <p:nvPr>
            <p:ph type="sldNum" sz="quarter" idx="4"/>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79B0F5AE-D9EE-490A-8331-AF4DB43D8615}" type="datetime1">
              <a:rPr lang="tr-TR" smtClean="0"/>
              <a:pPr/>
              <a:t>12.5.2014</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lvl1pPr>
              <a:defRPr/>
            </a:lvl1pPr>
          </a:lstStyle>
          <a:p>
            <a:fld id="{6B75FD21-1F81-4849-A70C-56F1D3A37BA7}" type="datetime1">
              <a:rPr lang="tr-TR" smtClean="0"/>
              <a:pPr/>
              <a:t>12.5.2014</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447800" y="1600200"/>
            <a:ext cx="35798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180013" y="16002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fld id="{A30BF2C2-D85F-4768-B38D-E18123280892}" type="datetime1">
              <a:rPr lang="tr-TR" smtClean="0"/>
              <a:pPr/>
              <a:t>12.5.2014</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fld id="{2A29B800-DD5D-4E36-ACB3-2F9759E6C6D4}" type="datetime1">
              <a:rPr lang="tr-TR" smtClean="0"/>
              <a:pPr/>
              <a:t>12.5.2014</a:t>
            </a:fld>
            <a:endParaRPr lang="tr-TR"/>
          </a:p>
        </p:txBody>
      </p:sp>
      <p:sp>
        <p:nvSpPr>
          <p:cNvPr id="8" name="7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9" name="8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fld id="{89A2245D-5398-43E8-9123-0359F88E2D54}" type="datetime1">
              <a:rPr lang="tr-TR" smtClean="0"/>
              <a:pPr/>
              <a:t>12.5.2014</a:t>
            </a:fld>
            <a:endParaRPr lang="tr-TR"/>
          </a:p>
        </p:txBody>
      </p:sp>
      <p:sp>
        <p:nvSpPr>
          <p:cNvPr id="4" name="3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1447800" y="1600200"/>
            <a:ext cx="35798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5180013" y="1600200"/>
            <a:ext cx="3581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lvl1pPr>
              <a:defRPr/>
            </a:lvl1pPr>
          </a:lstStyle>
          <a:p>
            <a:fld id="{F8776EF0-884E-4444-9EAA-2E6471519FF1}" type="datetime1">
              <a:rPr lang="tr-TR" smtClean="0"/>
              <a:pPr/>
              <a:t>12.5.2014</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fld id="{3856E995-A24C-453E-8036-B84C012880E9}" type="datetime1">
              <a:rPr lang="tr-TR" smtClean="0"/>
              <a:pPr/>
              <a:t>12.5.2014</a:t>
            </a:fld>
            <a:endParaRPr lang="tr-TR"/>
          </a:p>
        </p:txBody>
      </p:sp>
      <p:sp>
        <p:nvSpPr>
          <p:cNvPr id="3" name="2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4" name="3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757E0BA3-7202-46B6-BD9E-09C1D91D7C6D}" type="datetime1">
              <a:rPr lang="tr-TR" smtClean="0"/>
              <a:pPr/>
              <a:t>12.5.2014</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65400A75-7A8D-4E73-87AD-F910857F05D8}" type="datetime1">
              <a:rPr lang="tr-TR" smtClean="0"/>
              <a:pPr/>
              <a:t>12.5.2014</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898A05BD-B422-4FB7-85AF-8C9A6E9CD5DD}" type="datetime1">
              <a:rPr lang="tr-TR" smtClean="0"/>
              <a:pPr/>
              <a:t>12.5.2014</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934200" y="274638"/>
            <a:ext cx="1827213"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1447800" y="274638"/>
            <a:ext cx="53340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lvl1pPr>
              <a:defRPr/>
            </a:lvl1pPr>
          </a:lstStyle>
          <a:p>
            <a:fld id="{5A65D24D-D02F-4933-806C-CFDB3F9CA0A6}" type="datetime1">
              <a:rPr lang="tr-TR" smtClean="0"/>
              <a:pPr/>
              <a:t>12.5.2014</a:t>
            </a:fld>
            <a:endParaRPr lang="tr-TR"/>
          </a:p>
        </p:txBody>
      </p:sp>
      <p:sp>
        <p:nvSpPr>
          <p:cNvPr id="5" name="4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15" name="14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Dikdörtgen"/>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Alt Başlık"/>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27 Veri Yer Tutucusu"/>
          <p:cNvSpPr>
            <a:spLocks noGrp="1"/>
          </p:cNvSpPr>
          <p:nvPr>
            <p:ph type="dt" sz="half" idx="10"/>
          </p:nvPr>
        </p:nvSpPr>
        <p:spPr/>
        <p:txBody>
          <a:bodyPr/>
          <a:lstStyle/>
          <a:p>
            <a:fld id="{B3C7D9BD-930E-41BA-92C8-9CD52B0385A5}" type="datetime1">
              <a:rPr lang="tr-TR" smtClean="0"/>
              <a:pPr/>
              <a:t>12.5.2014</a:t>
            </a:fld>
            <a:endParaRPr lang="tr-TR"/>
          </a:p>
        </p:txBody>
      </p:sp>
      <p:sp>
        <p:nvSpPr>
          <p:cNvPr id="17" name="16 Altbilgi Yer Tutucusu"/>
          <p:cNvSpPr>
            <a:spLocks noGrp="1"/>
          </p:cNvSpPr>
          <p:nvPr>
            <p:ph type="ftr" sz="quarter" idx="11"/>
          </p:nvPr>
        </p:nvSpPr>
        <p:spPr/>
        <p:txBody>
          <a:bodyPr/>
          <a:lstStyle/>
          <a:p>
            <a:r>
              <a:rPr lang="tr-TR" smtClean="0"/>
              <a:t>Yazılım Mühendisliği</a:t>
            </a:r>
            <a:endParaRPr lang="tr-TR"/>
          </a:p>
        </p:txBody>
      </p:sp>
      <p:sp>
        <p:nvSpPr>
          <p:cNvPr id="7" name="6 Düz Bağlayıcı"/>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Dikdörtgen"/>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Oval"/>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Oval"/>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Slayt Numarası Yer Tutucusu"/>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8F1F8E8-AFC6-4C3A-93B0-916B77B50AA8}" type="slidenum">
              <a:rPr lang="tr-TR" smtClean="0"/>
              <a:pPr/>
              <a:t>‹#›</a:t>
            </a:fld>
            <a:endParaRPr lang="tr-TR"/>
          </a:p>
        </p:txBody>
      </p:sp>
      <p:sp>
        <p:nvSpPr>
          <p:cNvPr id="8" name="7 Başlık"/>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Başlık ve İçerik">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solidFill>
                  <a:schemeClr val="accent3">
                    <a:shade val="75000"/>
                  </a:schemeClr>
                </a:solidFill>
              </a:defRPr>
            </a:lvl1pPr>
          </a:lstStyle>
          <a:p>
            <a:r>
              <a:rPr kumimoji="0" lang="tr-TR" smtClean="0"/>
              <a:t>Asıl başlık stili için tıklatın</a:t>
            </a:r>
            <a:endParaRPr kumimoji="0" lang="en-US"/>
          </a:p>
        </p:txBody>
      </p:sp>
      <p:sp>
        <p:nvSpPr>
          <p:cNvPr id="4" name="3 Veri Yer Tutucusu"/>
          <p:cNvSpPr>
            <a:spLocks noGrp="1"/>
          </p:cNvSpPr>
          <p:nvPr>
            <p:ph type="dt" sz="half" idx="10"/>
          </p:nvPr>
        </p:nvSpPr>
        <p:spPr/>
        <p:txBody>
          <a:bodyPr/>
          <a:lstStyle/>
          <a:p>
            <a:fld id="{EEBC8DF8-3B8C-44C6-AFA9-ECCD70739F65}" type="datetime1">
              <a:rPr lang="tr-TR" smtClean="0"/>
              <a:pPr/>
              <a:t>12.5.2014</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
        <p:nvSpPr>
          <p:cNvPr id="6" name="5 Slayt Numarası Yer Tutucusu"/>
          <p:cNvSpPr>
            <a:spLocks noGrp="1"/>
          </p:cNvSpPr>
          <p:nvPr>
            <p:ph type="sldNum" sz="quarter" idx="12"/>
          </p:nvPr>
        </p:nvSpPr>
        <p:spPr>
          <a:xfrm>
            <a:off x="4361688" y="1026372"/>
            <a:ext cx="457200" cy="441325"/>
          </a:xfrm>
        </p:spPr>
        <p:txBody>
          <a:bodyPr/>
          <a:lstStyle/>
          <a:p>
            <a:fld id="{A8F1F8E8-AFC6-4C3A-93B0-916B77B50AA8}" type="slidenum">
              <a:rPr lang="tr-TR" smtClean="0"/>
              <a:pPr/>
              <a:t>‹#›</a:t>
            </a:fld>
            <a:endParaRPr lang="tr-TR"/>
          </a:p>
        </p:txBody>
      </p:sp>
      <p:sp>
        <p:nvSpPr>
          <p:cNvPr id="8" name="7 İçerik Yer Tutucusu"/>
          <p:cNvSpPr>
            <a:spLocks noGrp="1"/>
          </p:cNvSpPr>
          <p:nvPr>
            <p:ph sz="quarter" idx="1"/>
          </p:nvPr>
        </p:nvSpPr>
        <p:spPr>
          <a:xfrm>
            <a:off x="301752" y="1527048"/>
            <a:ext cx="850392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1"/>
      </p:bgRef>
    </p:bg>
    <p:spTree>
      <p:nvGrpSpPr>
        <p:cNvPr id="1" name=""/>
        <p:cNvGrpSpPr/>
        <p:nvPr/>
      </p:nvGrpSpPr>
      <p:grpSpPr>
        <a:xfrm>
          <a:off x="0" y="0"/>
          <a:ext cx="0" cy="0"/>
          <a:chOff x="0" y="0"/>
          <a:chExt cx="0" cy="0"/>
        </a:xfrm>
      </p:grpSpPr>
      <p:sp>
        <p:nvSpPr>
          <p:cNvPr id="17" name="16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Dikdörtgen"/>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etin Yer Tutucusu"/>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13" name="12 Dikdörtgen"/>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Dikdörtgen"/>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
        <p:nvSpPr>
          <p:cNvPr id="4" name="3 Veri Yer Tutucusu"/>
          <p:cNvSpPr>
            <a:spLocks noGrp="1"/>
          </p:cNvSpPr>
          <p:nvPr>
            <p:ph type="dt" sz="half" idx="10"/>
          </p:nvPr>
        </p:nvSpPr>
        <p:spPr/>
        <p:txBody>
          <a:bodyPr/>
          <a:lstStyle/>
          <a:p>
            <a:fld id="{0B9B96E7-F0C8-4D01-B1A3-497738890032}" type="datetime1">
              <a:rPr lang="tr-TR" smtClean="0"/>
              <a:pPr/>
              <a:t>12.5.2014</a:t>
            </a:fld>
            <a:endParaRPr lang="tr-TR"/>
          </a:p>
        </p:txBody>
      </p:sp>
      <p:sp>
        <p:nvSpPr>
          <p:cNvPr id="8" name="7 Düz Bağlayıcı"/>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Oval"/>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Oval"/>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Slayt Numarası Yer Tutucusu"/>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A8F1F8E8-AFC6-4C3A-93B0-916B77B50AA8}" type="slidenum">
              <a:rPr lang="tr-TR" smtClean="0"/>
              <a:pPr/>
              <a:t>‹#›</a:t>
            </a:fld>
            <a:endParaRPr lang="tr-TR"/>
          </a:p>
        </p:txBody>
      </p:sp>
      <p:sp>
        <p:nvSpPr>
          <p:cNvPr id="2" name="1 Başlık"/>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İki İçerik">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301752" y="228600"/>
            <a:ext cx="8534400" cy="758952"/>
          </a:xfrm>
        </p:spPr>
        <p:txBody>
          <a:bodyPr/>
          <a:lstStyle/>
          <a:p>
            <a:r>
              <a:rPr kumimoji="0" lang="tr-TR" smtClean="0"/>
              <a:t>Asıl başlık stili için tıklatın</a:t>
            </a:r>
            <a:endParaRPr kumimoji="0" lang="en-US"/>
          </a:p>
        </p:txBody>
      </p:sp>
      <p:sp>
        <p:nvSpPr>
          <p:cNvPr id="5" name="4 Veri Yer Tutucusu"/>
          <p:cNvSpPr>
            <a:spLocks noGrp="1"/>
          </p:cNvSpPr>
          <p:nvPr>
            <p:ph type="dt" sz="half" idx="10"/>
          </p:nvPr>
        </p:nvSpPr>
        <p:spPr>
          <a:xfrm>
            <a:off x="5791200" y="6409944"/>
            <a:ext cx="3044952" cy="365760"/>
          </a:xfrm>
        </p:spPr>
        <p:txBody>
          <a:bodyPr/>
          <a:lstStyle/>
          <a:p>
            <a:fld id="{16AB0DAC-97F9-4B1B-8570-71086DC9342A}" type="datetime1">
              <a:rPr lang="tr-TR" smtClean="0"/>
              <a:pPr/>
              <a:t>12.5.2014</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p>
            <a:fld id="{A8F1F8E8-AFC6-4C3A-93B0-916B77B50AA8}" type="slidenum">
              <a:rPr lang="tr-TR" smtClean="0"/>
              <a:pPr/>
              <a:t>‹#›</a:t>
            </a:fld>
            <a:endParaRPr lang="tr-TR"/>
          </a:p>
        </p:txBody>
      </p:sp>
      <p:sp>
        <p:nvSpPr>
          <p:cNvPr id="8" name="7 Düz Bağlayıcı"/>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İçerik Yer Tutucusu"/>
          <p:cNvSpPr>
            <a:spLocks noGrp="1"/>
          </p:cNvSpPr>
          <p:nvPr>
            <p:ph sz="half" idx="1"/>
          </p:nvPr>
        </p:nvSpPr>
        <p:spPr>
          <a:xfrm>
            <a:off x="301752" y="1371600"/>
            <a:ext cx="4038600" cy="4681728"/>
          </a:xfrm>
        </p:spPr>
        <p:txBody>
          <a:bodyPr/>
          <a:lstStyle>
            <a:lvl1pPr>
              <a:defRPr sz="2500"/>
            </a:lvl1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2" name="11 İçerik Yer Tutucusu"/>
          <p:cNvSpPr>
            <a:spLocks noGrp="1"/>
          </p:cNvSpPr>
          <p:nvPr>
            <p:ph sz="half" idx="2"/>
          </p:nvPr>
        </p:nvSpPr>
        <p:spPr>
          <a:xfrm>
            <a:off x="4800600" y="1371600"/>
            <a:ext cx="4038600" cy="4681728"/>
          </a:xfrm>
        </p:spPr>
        <p:txBody>
          <a:bodyPr/>
          <a:lstStyle>
            <a:lvl1pPr>
              <a:defRPr sz="2500"/>
            </a:lvl1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bg>
      <p:bgRef idx="1001">
        <a:schemeClr val="bg2"/>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Dikdörtgen"/>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Dikdörtgen"/>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ikdörtgen"/>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etin Yer Tutucusu"/>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3 Metin Yer Tutucusu"/>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7" name="6 Veri Yer Tutucusu"/>
          <p:cNvSpPr>
            <a:spLocks noGrp="1"/>
          </p:cNvSpPr>
          <p:nvPr>
            <p:ph type="dt" sz="half" idx="10"/>
          </p:nvPr>
        </p:nvSpPr>
        <p:spPr/>
        <p:txBody>
          <a:bodyPr/>
          <a:lstStyle/>
          <a:p>
            <a:fld id="{5B04FD8C-CDDF-4CE9-B7CD-8F039854AD35}" type="datetime1">
              <a:rPr lang="tr-TR" smtClean="0"/>
              <a:pPr/>
              <a:t>12.5.2014</a:t>
            </a:fld>
            <a:endParaRPr lang="tr-TR"/>
          </a:p>
        </p:txBody>
      </p:sp>
      <p:sp>
        <p:nvSpPr>
          <p:cNvPr id="8" name="7 Altbilgi Yer Tutucusu"/>
          <p:cNvSpPr>
            <a:spLocks noGrp="1"/>
          </p:cNvSpPr>
          <p:nvPr>
            <p:ph type="ftr" sz="quarter" idx="11"/>
          </p:nvPr>
        </p:nvSpPr>
        <p:spPr>
          <a:xfrm>
            <a:off x="304800" y="6409944"/>
            <a:ext cx="3581400" cy="365760"/>
          </a:xfrm>
        </p:spPr>
        <p:txBody>
          <a:bodyPr/>
          <a:lstStyle/>
          <a:p>
            <a:r>
              <a:rPr lang="tr-TR" smtClean="0"/>
              <a:t>Yazılım Mühendisliği</a:t>
            </a:r>
            <a:endParaRPr lang="tr-TR"/>
          </a:p>
        </p:txBody>
      </p:sp>
      <p:sp>
        <p:nvSpPr>
          <p:cNvPr id="15" name="14 Düz Bağlayıcı"/>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İçerik Yer Tutucusu"/>
          <p:cNvSpPr>
            <a:spLocks noGrp="1"/>
          </p:cNvSpPr>
          <p:nvPr>
            <p:ph sz="quarter" idx="2"/>
          </p:nvPr>
        </p:nvSpPr>
        <p:spPr>
          <a:xfrm>
            <a:off x="301752" y="2471383"/>
            <a:ext cx="4041648" cy="3818404"/>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6" name="25 İçerik Yer Tutucusu"/>
          <p:cNvSpPr>
            <a:spLocks noGrp="1"/>
          </p:cNvSpPr>
          <p:nvPr>
            <p:ph sz="quarter" idx="4"/>
          </p:nvPr>
        </p:nvSpPr>
        <p:spPr>
          <a:xfrm>
            <a:off x="4800600" y="2471383"/>
            <a:ext cx="4038600" cy="3822192"/>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25" name="24 Oval"/>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Oval"/>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Slayt Numarası Yer Tutucusu"/>
          <p:cNvSpPr>
            <a:spLocks noGrp="1"/>
          </p:cNvSpPr>
          <p:nvPr>
            <p:ph type="sldNum" sz="quarter" idx="12"/>
          </p:nvPr>
        </p:nvSpPr>
        <p:spPr>
          <a:xfrm>
            <a:off x="4343400" y="1042416"/>
            <a:ext cx="457200" cy="441325"/>
          </a:xfrm>
        </p:spPr>
        <p:txBody>
          <a:bodyPr/>
          <a:lstStyle>
            <a:lvl1pPr algn="ctr">
              <a:defRPr/>
            </a:lvl1pPr>
          </a:lstStyle>
          <a:p>
            <a:fld id="{A8F1F8E8-AFC6-4C3A-93B0-916B77B50AA8}" type="slidenum">
              <a:rPr lang="tr-TR" smtClean="0"/>
              <a:pPr/>
              <a:t>‹#›</a:t>
            </a:fld>
            <a:endParaRPr lang="tr-TR"/>
          </a:p>
        </p:txBody>
      </p:sp>
      <p:sp>
        <p:nvSpPr>
          <p:cNvPr id="23" name="22 Başlık"/>
          <p:cNvSpPr>
            <a:spLocks noGrp="1"/>
          </p:cNvSpPr>
          <p:nvPr>
            <p:ph type="title"/>
          </p:nvPr>
        </p:nvSpPr>
        <p:spPr/>
        <p:txBody>
          <a:bodyPr rtlCol="0" anchor="b" anchorCtr="0"/>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4638"/>
            <a:ext cx="8229600" cy="1143000"/>
          </a:xfrm>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lvl1pPr>
              <a:defRPr/>
            </a:lvl1pPr>
          </a:lstStyle>
          <a:p>
            <a:fld id="{AF5CAB07-FC60-468D-90A0-40159E362770}" type="datetime1">
              <a:rPr lang="tr-TR" smtClean="0"/>
              <a:pPr/>
              <a:t>12.5.2014</a:t>
            </a:fld>
            <a:endParaRPr lang="tr-TR"/>
          </a:p>
        </p:txBody>
      </p:sp>
      <p:sp>
        <p:nvSpPr>
          <p:cNvPr id="8" name="7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9" name="8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Veri Yer Tutucusu"/>
          <p:cNvSpPr>
            <a:spLocks noGrp="1"/>
          </p:cNvSpPr>
          <p:nvPr>
            <p:ph type="dt" sz="half" idx="10"/>
          </p:nvPr>
        </p:nvSpPr>
        <p:spPr/>
        <p:txBody>
          <a:bodyPr/>
          <a:lstStyle/>
          <a:p>
            <a:fld id="{04EA3EEC-B649-450C-B6F7-A9250AD7955B}" type="datetime1">
              <a:rPr lang="tr-TR" smtClean="0"/>
              <a:pPr/>
              <a:t>12.5.2014</a:t>
            </a:fld>
            <a:endParaRPr lang="tr-TR"/>
          </a:p>
        </p:txBody>
      </p:sp>
      <p:sp>
        <p:nvSpPr>
          <p:cNvPr id="4" name="3 Altbilgi Yer Tutucusu"/>
          <p:cNvSpPr>
            <a:spLocks noGrp="1"/>
          </p:cNvSpPr>
          <p:nvPr>
            <p:ph type="ftr" sz="quarter" idx="11"/>
          </p:nvPr>
        </p:nvSpPr>
        <p:spPr/>
        <p:txBody>
          <a:bodyPr/>
          <a:lstStyle/>
          <a:p>
            <a:r>
              <a:rPr lang="tr-TR" smtClean="0"/>
              <a:t>Yazılım Mühendisliği</a:t>
            </a:r>
            <a:endParaRPr lang="tr-TR"/>
          </a:p>
        </p:txBody>
      </p:sp>
      <p:sp>
        <p:nvSpPr>
          <p:cNvPr id="5" name="4 Slayt Numarası Yer Tutucusu"/>
          <p:cNvSpPr>
            <a:spLocks noGrp="1"/>
          </p:cNvSpPr>
          <p:nvPr>
            <p:ph type="sldNum" sz="quarter" idx="12"/>
          </p:nvPr>
        </p:nvSpPr>
        <p:spPr>
          <a:xfrm>
            <a:off x="4343400" y="1036020"/>
            <a:ext cx="457200" cy="441325"/>
          </a:xfrm>
        </p:spPr>
        <p:txBody>
          <a:bodyPr/>
          <a:lstStyle/>
          <a:p>
            <a:fld id="{A8F1F8E8-AFC6-4C3A-93B0-916B77B50AA8}" type="slidenum">
              <a:rPr lang="tr-TR" smtClean="0"/>
              <a:pPr/>
              <a:t>‹#›</a:t>
            </a:fld>
            <a:endParaRPr lang="tr-T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7" name="6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Dikdörtgen"/>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Dikdörtgen"/>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Dikdörtgen"/>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Veri Yer Tutucusu"/>
          <p:cNvSpPr>
            <a:spLocks noGrp="1"/>
          </p:cNvSpPr>
          <p:nvPr>
            <p:ph type="dt" sz="half" idx="10"/>
          </p:nvPr>
        </p:nvSpPr>
        <p:spPr/>
        <p:txBody>
          <a:bodyPr/>
          <a:lstStyle/>
          <a:p>
            <a:fld id="{4D4CF314-C192-460A-B6F2-62101D07273C}" type="datetime1">
              <a:rPr lang="tr-TR" smtClean="0"/>
              <a:pPr/>
              <a:t>12.5.2014</a:t>
            </a:fld>
            <a:endParaRPr lang="tr-TR"/>
          </a:p>
        </p:txBody>
      </p:sp>
      <p:sp>
        <p:nvSpPr>
          <p:cNvPr id="3" name="2 Altbilgi Yer Tutucusu"/>
          <p:cNvSpPr>
            <a:spLocks noGrp="1"/>
          </p:cNvSpPr>
          <p:nvPr>
            <p:ph type="ftr" sz="quarter" idx="11"/>
          </p:nvPr>
        </p:nvSpPr>
        <p:spPr/>
        <p:txBody>
          <a:bodyPr/>
          <a:lstStyle/>
          <a:p>
            <a:r>
              <a:rPr lang="tr-TR" smtClean="0"/>
              <a:t>Yazılım Mühendisliği</a:t>
            </a:r>
            <a:endParaRPr lang="tr-TR"/>
          </a:p>
        </p:txBody>
      </p:sp>
      <p:sp>
        <p:nvSpPr>
          <p:cNvPr id="4" name="3 Slayt Numarası Yer Tutucusu"/>
          <p:cNvSpPr>
            <a:spLocks noGrp="1"/>
          </p:cNvSpPr>
          <p:nvPr>
            <p:ph type="sldNum" sz="quarter" idx="12"/>
          </p:nvPr>
        </p:nvSpPr>
        <p:spPr>
          <a:xfrm>
            <a:off x="4267200" y="6324600"/>
            <a:ext cx="609600" cy="441324"/>
          </a:xfrm>
        </p:spPr>
        <p:txBody>
          <a:bodyPr/>
          <a:lstStyle>
            <a:lvl1pPr>
              <a:defRPr>
                <a:solidFill>
                  <a:srgbClr val="FFFFFF"/>
                </a:solidFill>
              </a:defRPr>
            </a:lvl1pPr>
          </a:lstStyle>
          <a:p>
            <a:fld id="{A8F1F8E8-AFC6-4C3A-93B0-916B77B50AA8}" type="slidenum">
              <a:rPr lang="tr-TR" smtClean="0"/>
              <a:pPr/>
              <a:t>‹#›</a:t>
            </a:fld>
            <a:endParaRPr lang="tr-T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9" name="18 Dikdörtgen"/>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Dikdörtgen"/>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Başlık"/>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tr-TR" smtClean="0"/>
              <a:t>Asıl başlık stili için tıklatın</a:t>
            </a:r>
            <a:endParaRPr kumimoji="0" lang="en-US"/>
          </a:p>
        </p:txBody>
      </p:sp>
      <p:sp>
        <p:nvSpPr>
          <p:cNvPr id="3" name="2 Metin Yer Tutucusu"/>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8" name="7 Dikdörtgen"/>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Düz Bağlayıcı"/>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İçerik Yer Tutucusu"/>
          <p:cNvSpPr>
            <a:spLocks noGrp="1"/>
          </p:cNvSpPr>
          <p:nvPr>
            <p:ph sz="quarter" idx="1"/>
          </p:nvPr>
        </p:nvSpPr>
        <p:spPr>
          <a:xfrm>
            <a:off x="3124200" y="685800"/>
            <a:ext cx="5638800" cy="54102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9 Oval"/>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Oval"/>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Slayt Numarası Yer Tutucusu"/>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A8F1F8E8-AFC6-4C3A-93B0-916B77B50AA8}" type="slidenum">
              <a:rPr lang="tr-TR" smtClean="0"/>
              <a:pPr/>
              <a:t>‹#›</a:t>
            </a:fld>
            <a:endParaRPr lang="tr-TR"/>
          </a:p>
        </p:txBody>
      </p:sp>
      <p:sp>
        <p:nvSpPr>
          <p:cNvPr id="21" name="20 Dikdörtgen"/>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Veri Yer Tutucusu"/>
          <p:cNvSpPr>
            <a:spLocks noGrp="1"/>
          </p:cNvSpPr>
          <p:nvPr>
            <p:ph type="dt" sz="half" idx="10"/>
          </p:nvPr>
        </p:nvSpPr>
        <p:spPr/>
        <p:txBody>
          <a:bodyPr/>
          <a:lstStyle/>
          <a:p>
            <a:fld id="{AF36D0BC-D01A-41D9-9A14-99EEFE2F76B6}" type="datetime1">
              <a:rPr lang="tr-TR" smtClean="0"/>
              <a:pPr/>
              <a:t>12.5.2014</a:t>
            </a:fld>
            <a:endParaRPr lang="tr-TR"/>
          </a:p>
        </p:txBody>
      </p:sp>
      <p:sp>
        <p:nvSpPr>
          <p:cNvPr id="6" name="5 Altbilgi Yer Tutucusu"/>
          <p:cNvSpPr>
            <a:spLocks noGrp="1"/>
          </p:cNvSpPr>
          <p:nvPr>
            <p:ph type="ftr" sz="quarter" idx="11"/>
          </p:nvPr>
        </p:nvSpPr>
        <p:spPr>
          <a:xfrm>
            <a:off x="301752" y="6410848"/>
            <a:ext cx="3383280" cy="365760"/>
          </a:xfrm>
        </p:spPr>
        <p:txBody>
          <a:bodyPr/>
          <a:lstStyle/>
          <a:p>
            <a:r>
              <a:rPr lang="tr-TR" smtClean="0"/>
              <a:t>Yazılım Mühendisliği</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1" name="20 Düz Bağlayıcı"/>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Dikdörtgen"/>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Dikdörtgen"/>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Dikdörtgen"/>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Dikdörtgen"/>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Oval"/>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Oval"/>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Slayt Numarası Yer Tutucusu"/>
          <p:cNvSpPr>
            <a:spLocks noGrp="1"/>
          </p:cNvSpPr>
          <p:nvPr>
            <p:ph type="sldNum" sz="quarter" idx="12"/>
          </p:nvPr>
        </p:nvSpPr>
        <p:spPr>
          <a:xfrm>
            <a:off x="1371600" y="312738"/>
            <a:ext cx="457200" cy="441325"/>
          </a:xfrm>
        </p:spPr>
        <p:txBody>
          <a:bodyPr/>
          <a:lstStyle/>
          <a:p>
            <a:fld id="{A8F1F8E8-AFC6-4C3A-93B0-916B77B50AA8}" type="slidenum">
              <a:rPr lang="tr-TR" smtClean="0"/>
              <a:pPr/>
              <a:t>‹#›</a:t>
            </a:fld>
            <a:endParaRPr lang="tr-TR"/>
          </a:p>
        </p:txBody>
      </p:sp>
      <p:sp>
        <p:nvSpPr>
          <p:cNvPr id="2" name="1 Başlık"/>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tr-TR" smtClean="0"/>
              <a:t>Asıl başlık stili için tıklatın</a:t>
            </a:r>
            <a:endParaRPr kumimoji="0" lang="en-US"/>
          </a:p>
        </p:txBody>
      </p:sp>
      <p:sp>
        <p:nvSpPr>
          <p:cNvPr id="3" name="2 Resim Yer Tutucusu"/>
          <p:cNvSpPr>
            <a:spLocks noGrp="1"/>
          </p:cNvSpPr>
          <p:nvPr>
            <p:ph type="pic" idx="1"/>
          </p:nvPr>
        </p:nvSpPr>
        <p:spPr>
          <a:xfrm>
            <a:off x="3000375" y="609600"/>
            <a:ext cx="5867400" cy="4267200"/>
          </a:xfrm>
        </p:spPr>
        <p:txBody>
          <a:bodyPr/>
          <a:lstStyle>
            <a:lvl1pPr marL="0" indent="0">
              <a:buNone/>
              <a:defRPr sz="3200"/>
            </a:lvl1pPr>
          </a:lstStyle>
          <a:p>
            <a:r>
              <a:rPr kumimoji="0" lang="tr-TR" smtClean="0"/>
              <a:t>Resim eklemek için simgeyi tıklatın</a:t>
            </a:r>
            <a:endParaRPr kumimoji="0" lang="en-US" dirty="0"/>
          </a:p>
        </p:txBody>
      </p:sp>
      <p:sp>
        <p:nvSpPr>
          <p:cNvPr id="4" name="3 Metin Yer Tutucusu"/>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22" name="21 Dikdörtgen"/>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Veri Yer Tutucusu"/>
          <p:cNvSpPr>
            <a:spLocks noGrp="1"/>
          </p:cNvSpPr>
          <p:nvPr>
            <p:ph type="dt" sz="half" idx="10"/>
          </p:nvPr>
        </p:nvSpPr>
        <p:spPr>
          <a:xfrm>
            <a:off x="5788152" y="6404984"/>
            <a:ext cx="3044952" cy="365760"/>
          </a:xfrm>
        </p:spPr>
        <p:txBody>
          <a:bodyPr/>
          <a:lstStyle/>
          <a:p>
            <a:fld id="{84B8AAEA-E9C1-4CD1-B469-ABAD46D5B06D}" type="datetime1">
              <a:rPr lang="tr-TR" smtClean="0"/>
              <a:pPr/>
              <a:t>12.5.2014</a:t>
            </a:fld>
            <a:endParaRPr lang="tr-TR"/>
          </a:p>
        </p:txBody>
      </p:sp>
      <p:sp>
        <p:nvSpPr>
          <p:cNvPr id="6" name="5 Altbilgi Yer Tutucusu"/>
          <p:cNvSpPr>
            <a:spLocks noGrp="1"/>
          </p:cNvSpPr>
          <p:nvPr>
            <p:ph type="ftr" sz="quarter" idx="11"/>
          </p:nvPr>
        </p:nvSpPr>
        <p:spPr>
          <a:xfrm>
            <a:off x="301752" y="6410848"/>
            <a:ext cx="3584448" cy="365760"/>
          </a:xfrm>
        </p:spPr>
        <p:txBody>
          <a:bodyPr/>
          <a:lstStyle/>
          <a:p>
            <a:r>
              <a:rPr lang="tr-TR" smtClean="0"/>
              <a:t>Yazılım Mühendisliği</a:t>
            </a:r>
            <a:endParaRPr lang="tr-T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Başlık, Dikey Metin">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smtClean="0"/>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40A5E2C8-6167-4D12-A597-EB38FDDC706F}" type="datetime1">
              <a:rPr lang="tr-TR" smtClean="0"/>
              <a:pPr/>
              <a:t>12.5.2014</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
        <p:nvSpPr>
          <p:cNvPr id="6" name="5 Slayt Numarası Yer Tutucusu"/>
          <p:cNvSpPr>
            <a:spLocks noGrp="1"/>
          </p:cNvSpPr>
          <p:nvPr>
            <p:ph type="sldNum" sz="quarter" idx="12"/>
          </p:nvPr>
        </p:nvSpPr>
        <p:spPr/>
        <p:txBody>
          <a:bodyPr/>
          <a:lstStyle/>
          <a:p>
            <a:fld id="{A8F1F8E8-AFC6-4C3A-93B0-916B77B50AA8}"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2"/>
      </p:bgRef>
    </p:bg>
    <p:spTree>
      <p:nvGrpSpPr>
        <p:cNvPr id="1" name=""/>
        <p:cNvGrpSpPr/>
        <p:nvPr/>
      </p:nvGrpSpPr>
      <p:grpSpPr>
        <a:xfrm>
          <a:off x="0" y="0"/>
          <a:ext cx="0" cy="0"/>
          <a:chOff x="0" y="0"/>
          <a:chExt cx="0" cy="0"/>
        </a:xfrm>
      </p:grpSpPr>
      <p:sp>
        <p:nvSpPr>
          <p:cNvPr id="7" name="6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Dikdörtgen"/>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Dikdörtgen"/>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Dikdörtgen"/>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Dikdörtgen"/>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Düz Bağlayıcı"/>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Oval"/>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Oval"/>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Slayt Numarası Yer Tutucusu"/>
          <p:cNvSpPr>
            <a:spLocks noGrp="1"/>
          </p:cNvSpPr>
          <p:nvPr>
            <p:ph type="sldNum" sz="quarter" idx="12"/>
          </p:nvPr>
        </p:nvSpPr>
        <p:spPr>
          <a:xfrm>
            <a:off x="6915912" y="3009901"/>
            <a:ext cx="457200" cy="441325"/>
          </a:xfrm>
        </p:spPr>
        <p:txBody>
          <a:bodyPr/>
          <a:lstStyle/>
          <a:p>
            <a:fld id="{A8F1F8E8-AFC6-4C3A-93B0-916B77B50AA8}" type="slidenum">
              <a:rPr lang="tr-TR" smtClean="0"/>
              <a:pPr/>
              <a:t>‹#›</a:t>
            </a:fld>
            <a:endParaRPr lang="tr-TR"/>
          </a:p>
        </p:txBody>
      </p:sp>
      <p:sp>
        <p:nvSpPr>
          <p:cNvPr id="3" name="2 Dikey Metin Yer Tutucusu"/>
          <p:cNvSpPr>
            <a:spLocks noGrp="1"/>
          </p:cNvSpPr>
          <p:nvPr>
            <p:ph type="body" orient="vert" idx="1"/>
          </p:nvPr>
        </p:nvSpPr>
        <p:spPr>
          <a:xfrm>
            <a:off x="304800" y="304800"/>
            <a:ext cx="6553200" cy="5821366"/>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3 Veri Yer Tutucusu"/>
          <p:cNvSpPr>
            <a:spLocks noGrp="1"/>
          </p:cNvSpPr>
          <p:nvPr>
            <p:ph type="dt" sz="half" idx="10"/>
          </p:nvPr>
        </p:nvSpPr>
        <p:spPr/>
        <p:txBody>
          <a:bodyPr/>
          <a:lstStyle/>
          <a:p>
            <a:fld id="{B869E9EC-6682-422A-B861-779CC6382898}" type="datetime1">
              <a:rPr lang="tr-TR" smtClean="0"/>
              <a:pPr/>
              <a:t>12.5.2014</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
        <p:nvSpPr>
          <p:cNvPr id="2" name="1 Dikey Başlık"/>
          <p:cNvSpPr>
            <a:spLocks noGrp="1"/>
          </p:cNvSpPr>
          <p:nvPr>
            <p:ph type="title" orient="vert"/>
          </p:nvPr>
        </p:nvSpPr>
        <p:spPr>
          <a:xfrm>
            <a:off x="7391400" y="304801"/>
            <a:ext cx="1447800" cy="5851525"/>
          </a:xfrm>
        </p:spPr>
        <p:txBody>
          <a:bodyPr vert="eaVert"/>
          <a:lstStyle/>
          <a:p>
            <a:r>
              <a:rPr kumimoji="0" lang="tr-TR" smtClean="0"/>
              <a:t>Asıl başlık stili için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lvl1pPr>
              <a:defRPr/>
            </a:lvl1pPr>
          </a:lstStyle>
          <a:p>
            <a:fld id="{D851DE85-941F-49A0-B69A-AB0B90208EA6}" type="datetime1">
              <a:rPr lang="tr-TR" smtClean="0"/>
              <a:pPr/>
              <a:t>12.5.2014</a:t>
            </a:fld>
            <a:endParaRPr lang="tr-TR"/>
          </a:p>
        </p:txBody>
      </p:sp>
      <p:sp>
        <p:nvSpPr>
          <p:cNvPr id="4" name="3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5" name="4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lvl1pPr>
              <a:defRPr/>
            </a:lvl1pPr>
          </a:lstStyle>
          <a:p>
            <a:fld id="{C88B909A-4688-4FBF-A030-9C1A778B065E}" type="datetime1">
              <a:rPr lang="tr-TR" smtClean="0"/>
              <a:pPr/>
              <a:t>12.5.2014</a:t>
            </a:fld>
            <a:endParaRPr lang="tr-TR"/>
          </a:p>
        </p:txBody>
      </p:sp>
      <p:sp>
        <p:nvSpPr>
          <p:cNvPr id="3" name="2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4" name="3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F06CC898-A6D6-4142-9DFE-89722D70249F}" type="datetime1">
              <a:rPr lang="tr-TR" smtClean="0"/>
              <a:pPr/>
              <a:t>12.5.2014</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lvl1pPr>
              <a:defRPr/>
            </a:lvl1pPr>
          </a:lstStyle>
          <a:p>
            <a:fld id="{BC2E3545-2C25-4792-813F-CD053053DA67}" type="datetime1">
              <a:rPr lang="tr-TR" smtClean="0"/>
              <a:pPr/>
              <a:t>12.5.2014</a:t>
            </a:fld>
            <a:endParaRPr lang="tr-TR"/>
          </a:p>
        </p:txBody>
      </p:sp>
      <p:sp>
        <p:nvSpPr>
          <p:cNvPr id="6" name="5 Altbilgi Yer Tutucusu"/>
          <p:cNvSpPr>
            <a:spLocks noGrp="1"/>
          </p:cNvSpPr>
          <p:nvPr>
            <p:ph type="ftr" sz="quarter" idx="11"/>
          </p:nvPr>
        </p:nvSpPr>
        <p:spPr/>
        <p:txBody>
          <a:bodyPr/>
          <a:lstStyle>
            <a:lvl1pPr>
              <a:defRPr/>
            </a:lvl1pPr>
          </a:lstStyle>
          <a:p>
            <a:r>
              <a:rPr lang="tr-TR" smtClean="0"/>
              <a:t>Yazılım Mühendisliği</a:t>
            </a:r>
            <a:endParaRPr lang="tr-TR"/>
          </a:p>
        </p:txBody>
      </p:sp>
      <p:sp>
        <p:nvSpPr>
          <p:cNvPr id="7" name="6 Slayt Numarası Yer Tutucusu"/>
          <p:cNvSpPr>
            <a:spLocks noGrp="1"/>
          </p:cNvSpPr>
          <p:nvPr>
            <p:ph type="sldNum" sz="quarter" idx="12"/>
          </p:nvPr>
        </p:nvSpPr>
        <p:spPr/>
        <p:txBody>
          <a:bodyPr/>
          <a:lstStyle>
            <a:lvl1pPr>
              <a:defRPr/>
            </a:lvl1pPr>
          </a:lstStyle>
          <a:p>
            <a:fld id="{A8F1F8E8-AFC6-4C3A-93B0-916B77B50AA8}"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274638"/>
            <a:ext cx="7313613"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smtClean="0"/>
              <a:t>Ana başlık stilini düzenlemek için tıklatın</a:t>
            </a:r>
          </a:p>
        </p:txBody>
      </p:sp>
      <p:sp>
        <p:nvSpPr>
          <p:cNvPr id="1027" name="Rectangle 3"/>
          <p:cNvSpPr>
            <a:spLocks noGrp="1" noChangeArrowheads="1"/>
          </p:cNvSpPr>
          <p:nvPr>
            <p:ph type="body" idx="1"/>
          </p:nvPr>
        </p:nvSpPr>
        <p:spPr bwMode="auto">
          <a:xfrm>
            <a:off x="1447800" y="1600200"/>
            <a:ext cx="7313613"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1035" name="Rectangle 11"/>
          <p:cNvSpPr>
            <a:spLocks noGrp="1" noChangeArrowheads="1"/>
          </p:cNvSpPr>
          <p:nvPr>
            <p:ph type="dt" sz="half" idx="2"/>
          </p:nvPr>
        </p:nvSpPr>
        <p:spPr bwMode="auto">
          <a:xfrm>
            <a:off x="1443038" y="6524625"/>
            <a:ext cx="2133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fld id="{2FE2EEE3-9258-4046-8A2E-2092FB25AA92}" type="datetime1">
              <a:rPr lang="tr-TR" smtClean="0"/>
              <a:pPr/>
              <a:t>12.5.2014</a:t>
            </a:fld>
            <a:endParaRPr lang="tr-TR"/>
          </a:p>
        </p:txBody>
      </p:sp>
      <p:sp>
        <p:nvSpPr>
          <p:cNvPr id="1036" name="Rectangle 12"/>
          <p:cNvSpPr>
            <a:spLocks noGrp="1" noChangeArrowheads="1"/>
          </p:cNvSpPr>
          <p:nvPr>
            <p:ph type="ftr" sz="quarter" idx="3"/>
          </p:nvPr>
        </p:nvSpPr>
        <p:spPr bwMode="auto">
          <a:xfrm>
            <a:off x="3733800" y="6524625"/>
            <a:ext cx="2895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r>
              <a:rPr lang="tr-TR" smtClean="0"/>
              <a:t>Yazılım Mühendisliği</a:t>
            </a:r>
            <a:endParaRPr lang="tr-TR"/>
          </a:p>
        </p:txBody>
      </p:sp>
      <p:sp>
        <p:nvSpPr>
          <p:cNvPr id="1037" name="Rectangle 13"/>
          <p:cNvSpPr>
            <a:spLocks noGrp="1" noChangeArrowheads="1"/>
          </p:cNvSpPr>
          <p:nvPr>
            <p:ph type="sldNum" sz="quarter" idx="4"/>
          </p:nvPr>
        </p:nvSpPr>
        <p:spPr bwMode="auto">
          <a:xfrm>
            <a:off x="6781800" y="6524625"/>
            <a:ext cx="2133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A8F1F8E8-AFC6-4C3A-93B0-916B77B50AA8}"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charset="0"/>
        </a:defRPr>
      </a:lvl2pPr>
      <a:lvl3pPr algn="l" rtl="0" eaLnBrk="1" fontAlgn="base" hangingPunct="1">
        <a:spcBef>
          <a:spcPct val="0"/>
        </a:spcBef>
        <a:spcAft>
          <a:spcPct val="0"/>
        </a:spcAft>
        <a:defRPr sz="3600">
          <a:solidFill>
            <a:schemeClr val="tx2"/>
          </a:solidFill>
          <a:latin typeface="Arial" charset="0"/>
        </a:defRPr>
      </a:lvl3pPr>
      <a:lvl4pPr algn="l" rtl="0" eaLnBrk="1" fontAlgn="base" hangingPunct="1">
        <a:spcBef>
          <a:spcPct val="0"/>
        </a:spcBef>
        <a:spcAft>
          <a:spcPct val="0"/>
        </a:spcAft>
        <a:defRPr sz="3600">
          <a:solidFill>
            <a:schemeClr val="tx2"/>
          </a:solidFill>
          <a:latin typeface="Arial" charset="0"/>
        </a:defRPr>
      </a:lvl4pPr>
      <a:lvl5pPr algn="l" rtl="0" eaLnBrk="1" fontAlgn="base" hangingPunct="1">
        <a:spcBef>
          <a:spcPct val="0"/>
        </a:spcBef>
        <a:spcAft>
          <a:spcPct val="0"/>
        </a:spcAft>
        <a:defRPr sz="3600">
          <a:solidFill>
            <a:schemeClr val="tx2"/>
          </a:solidFill>
          <a:latin typeface="Arial" charset="0"/>
        </a:defRPr>
      </a:lvl5pPr>
      <a:lvl6pPr marL="457200" algn="l" rtl="0" eaLnBrk="1" fontAlgn="base" hangingPunct="1">
        <a:spcBef>
          <a:spcPct val="0"/>
        </a:spcBef>
        <a:spcAft>
          <a:spcPct val="0"/>
        </a:spcAft>
        <a:defRPr sz="3600">
          <a:solidFill>
            <a:schemeClr val="tx2"/>
          </a:solidFill>
          <a:latin typeface="Arial" charset="0"/>
        </a:defRPr>
      </a:lvl6pPr>
      <a:lvl7pPr marL="914400" algn="l" rtl="0" eaLnBrk="1" fontAlgn="base" hangingPunct="1">
        <a:spcBef>
          <a:spcPct val="0"/>
        </a:spcBef>
        <a:spcAft>
          <a:spcPct val="0"/>
        </a:spcAft>
        <a:defRPr sz="3600">
          <a:solidFill>
            <a:schemeClr val="tx2"/>
          </a:solidFill>
          <a:latin typeface="Arial" charset="0"/>
        </a:defRPr>
      </a:lvl7pPr>
      <a:lvl8pPr marL="1371600" algn="l" rtl="0" eaLnBrk="1" fontAlgn="base" hangingPunct="1">
        <a:spcBef>
          <a:spcPct val="0"/>
        </a:spcBef>
        <a:spcAft>
          <a:spcPct val="0"/>
        </a:spcAft>
        <a:defRPr sz="3600">
          <a:solidFill>
            <a:schemeClr val="tx2"/>
          </a:solidFill>
          <a:latin typeface="Arial" charset="0"/>
        </a:defRPr>
      </a:lvl8pPr>
      <a:lvl9pPr marL="1828800" algn="l"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9525" y="685800"/>
            <a:ext cx="7086600" cy="7318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smtClean="0"/>
              <a:t>Ana başlık stilini düzenlemek için tıklatın</a:t>
            </a:r>
          </a:p>
        </p:txBody>
      </p:sp>
      <p:sp>
        <p:nvSpPr>
          <p:cNvPr id="1027" name="Rectangle 3"/>
          <p:cNvSpPr>
            <a:spLocks noGrp="1" noChangeArrowheads="1"/>
          </p:cNvSpPr>
          <p:nvPr>
            <p:ph type="body" idx="1"/>
          </p:nvPr>
        </p:nvSpPr>
        <p:spPr bwMode="auto">
          <a:xfrm>
            <a:off x="1279525" y="1600200"/>
            <a:ext cx="5257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1031" name="Rectangle 7"/>
          <p:cNvSpPr>
            <a:spLocks noGrp="1" noChangeArrowheads="1"/>
          </p:cNvSpPr>
          <p:nvPr>
            <p:ph type="dt" sz="half" idx="2"/>
          </p:nvPr>
        </p:nvSpPr>
        <p:spPr bwMode="auto">
          <a:xfrm>
            <a:off x="457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n-lt"/>
              </a:defRPr>
            </a:lvl1pPr>
          </a:lstStyle>
          <a:p>
            <a:fld id="{A4930C2A-9F88-416F-82CA-839A8BC68F71}" type="datetime1">
              <a:rPr lang="tr-TR" smtClean="0"/>
              <a:pPr/>
              <a:t>12.5.2014</a:t>
            </a:fld>
            <a:endParaRPr lang="tr-TR"/>
          </a:p>
        </p:txBody>
      </p:sp>
      <p:sp>
        <p:nvSpPr>
          <p:cNvPr id="1032" name="Rectangle 8"/>
          <p:cNvSpPr>
            <a:spLocks noGrp="1" noChangeArrowheads="1"/>
          </p:cNvSpPr>
          <p:nvPr>
            <p:ph type="ftr" sz="quarter" idx="3"/>
          </p:nvPr>
        </p:nvSpPr>
        <p:spPr bwMode="auto">
          <a:xfrm>
            <a:off x="3124200" y="642937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n-lt"/>
              </a:defRPr>
            </a:lvl1pPr>
          </a:lstStyle>
          <a:p>
            <a:r>
              <a:rPr lang="tr-TR" smtClean="0"/>
              <a:t>Yazılım Mühendisliği</a:t>
            </a:r>
            <a:endParaRPr lang="tr-TR"/>
          </a:p>
        </p:txBody>
      </p:sp>
      <p:sp>
        <p:nvSpPr>
          <p:cNvPr id="1033" name="Rectangle 9"/>
          <p:cNvSpPr>
            <a:spLocks noGrp="1" noChangeArrowheads="1"/>
          </p:cNvSpPr>
          <p:nvPr>
            <p:ph type="sldNum" sz="quarter" idx="4"/>
          </p:nvPr>
        </p:nvSpPr>
        <p:spPr bwMode="auto">
          <a:xfrm>
            <a:off x="6553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n-lt"/>
              </a:defRPr>
            </a:lvl1pPr>
          </a:lstStyle>
          <a:p>
            <a:fld id="{A8F1F8E8-AFC6-4C3A-93B0-916B77B50AA8}"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79525" y="685800"/>
            <a:ext cx="7086600" cy="73183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smtClean="0"/>
              <a:t>Ana başlık stilini düzenlemek için tıklatın</a:t>
            </a:r>
          </a:p>
        </p:txBody>
      </p:sp>
      <p:sp>
        <p:nvSpPr>
          <p:cNvPr id="1027" name="Rectangle 3"/>
          <p:cNvSpPr>
            <a:spLocks noGrp="1" noChangeArrowheads="1"/>
          </p:cNvSpPr>
          <p:nvPr>
            <p:ph type="body" idx="1"/>
          </p:nvPr>
        </p:nvSpPr>
        <p:spPr bwMode="auto">
          <a:xfrm>
            <a:off x="1279525" y="1600200"/>
            <a:ext cx="52578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1031" name="Rectangle 7"/>
          <p:cNvSpPr>
            <a:spLocks noGrp="1" noChangeArrowheads="1"/>
          </p:cNvSpPr>
          <p:nvPr>
            <p:ph type="dt" sz="half" idx="2"/>
          </p:nvPr>
        </p:nvSpPr>
        <p:spPr bwMode="auto">
          <a:xfrm>
            <a:off x="457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n-lt"/>
              </a:defRPr>
            </a:lvl1pPr>
          </a:lstStyle>
          <a:p>
            <a:fld id="{B1F0E2CB-88E9-482C-A9B2-0124E900CEAA}" type="datetime1">
              <a:rPr lang="tr-TR" smtClean="0"/>
              <a:pPr/>
              <a:t>12.5.2014</a:t>
            </a:fld>
            <a:endParaRPr lang="tr-TR"/>
          </a:p>
        </p:txBody>
      </p:sp>
      <p:sp>
        <p:nvSpPr>
          <p:cNvPr id="1032" name="Rectangle 8"/>
          <p:cNvSpPr>
            <a:spLocks noGrp="1" noChangeArrowheads="1"/>
          </p:cNvSpPr>
          <p:nvPr>
            <p:ph type="ftr" sz="quarter" idx="3"/>
          </p:nvPr>
        </p:nvSpPr>
        <p:spPr bwMode="auto">
          <a:xfrm>
            <a:off x="3124200" y="6429375"/>
            <a:ext cx="2895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n-lt"/>
              </a:defRPr>
            </a:lvl1pPr>
          </a:lstStyle>
          <a:p>
            <a:r>
              <a:rPr lang="tr-TR" smtClean="0"/>
              <a:t>Yazılım Mühendisliği</a:t>
            </a:r>
            <a:endParaRPr lang="tr-TR"/>
          </a:p>
        </p:txBody>
      </p:sp>
      <p:sp>
        <p:nvSpPr>
          <p:cNvPr id="1033" name="Rectangle 9"/>
          <p:cNvSpPr>
            <a:spLocks noGrp="1" noChangeArrowheads="1"/>
          </p:cNvSpPr>
          <p:nvPr>
            <p:ph type="sldNum" sz="quarter" idx="4"/>
          </p:nvPr>
        </p:nvSpPr>
        <p:spPr bwMode="auto">
          <a:xfrm>
            <a:off x="6553200" y="6429375"/>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mn-lt"/>
              </a:defRPr>
            </a:lvl1pPr>
          </a:lstStyle>
          <a:p>
            <a:fld id="{A8F1F8E8-AFC6-4C3A-93B0-916B77B50AA8}"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Century Gothic" pitchFamily="34" charset="0"/>
        </a:defRPr>
      </a:lvl2pPr>
      <a:lvl3pPr algn="l" rtl="0" eaLnBrk="1" fontAlgn="base" hangingPunct="1">
        <a:spcBef>
          <a:spcPct val="0"/>
        </a:spcBef>
        <a:spcAft>
          <a:spcPct val="0"/>
        </a:spcAft>
        <a:defRPr sz="3600">
          <a:solidFill>
            <a:schemeClr val="tx2"/>
          </a:solidFill>
          <a:latin typeface="Century Gothic" pitchFamily="34" charset="0"/>
        </a:defRPr>
      </a:lvl3pPr>
      <a:lvl4pPr algn="l" rtl="0" eaLnBrk="1" fontAlgn="base" hangingPunct="1">
        <a:spcBef>
          <a:spcPct val="0"/>
        </a:spcBef>
        <a:spcAft>
          <a:spcPct val="0"/>
        </a:spcAft>
        <a:defRPr sz="3600">
          <a:solidFill>
            <a:schemeClr val="tx2"/>
          </a:solidFill>
          <a:latin typeface="Century Gothic" pitchFamily="34" charset="0"/>
        </a:defRPr>
      </a:lvl4pPr>
      <a:lvl5pPr algn="l" rtl="0" eaLnBrk="1" fontAlgn="base" hangingPunct="1">
        <a:spcBef>
          <a:spcPct val="0"/>
        </a:spcBef>
        <a:spcAft>
          <a:spcPct val="0"/>
        </a:spcAft>
        <a:defRPr sz="3600">
          <a:solidFill>
            <a:schemeClr val="tx2"/>
          </a:solidFill>
          <a:latin typeface="Century Gothic" pitchFamily="34" charset="0"/>
        </a:defRPr>
      </a:lvl5pPr>
      <a:lvl6pPr marL="457200" algn="l" rtl="0" eaLnBrk="1" fontAlgn="base" hangingPunct="1">
        <a:spcBef>
          <a:spcPct val="0"/>
        </a:spcBef>
        <a:spcAft>
          <a:spcPct val="0"/>
        </a:spcAft>
        <a:defRPr sz="3600">
          <a:solidFill>
            <a:schemeClr val="tx2"/>
          </a:solidFill>
          <a:latin typeface="Century Gothic" pitchFamily="34" charset="0"/>
        </a:defRPr>
      </a:lvl6pPr>
      <a:lvl7pPr marL="914400" algn="l" rtl="0" eaLnBrk="1" fontAlgn="base" hangingPunct="1">
        <a:spcBef>
          <a:spcPct val="0"/>
        </a:spcBef>
        <a:spcAft>
          <a:spcPct val="0"/>
        </a:spcAft>
        <a:defRPr sz="3600">
          <a:solidFill>
            <a:schemeClr val="tx2"/>
          </a:solidFill>
          <a:latin typeface="Century Gothic" pitchFamily="34" charset="0"/>
        </a:defRPr>
      </a:lvl7pPr>
      <a:lvl8pPr marL="1371600" algn="l" rtl="0" eaLnBrk="1" fontAlgn="base" hangingPunct="1">
        <a:spcBef>
          <a:spcPct val="0"/>
        </a:spcBef>
        <a:spcAft>
          <a:spcPct val="0"/>
        </a:spcAft>
        <a:defRPr sz="3600">
          <a:solidFill>
            <a:schemeClr val="tx2"/>
          </a:solidFill>
          <a:latin typeface="Century Gothic" pitchFamily="34" charset="0"/>
        </a:defRPr>
      </a:lvl8pPr>
      <a:lvl9pPr marL="1828800" algn="l" rtl="0" eaLnBrk="1" fontAlgn="base" hangingPunct="1">
        <a:spcBef>
          <a:spcPct val="0"/>
        </a:spcBef>
        <a:spcAft>
          <a:spcPct val="0"/>
        </a:spcAft>
        <a:defRPr sz="3600">
          <a:solidFill>
            <a:schemeClr val="tx2"/>
          </a:solidFill>
          <a:latin typeface="Century Gothic" pitchFamily="34"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447800" y="274638"/>
            <a:ext cx="7313613"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tr-TR" smtClean="0"/>
              <a:t>Ana başlık stilini düzenlemek için tıklatın</a:t>
            </a:r>
          </a:p>
        </p:txBody>
      </p:sp>
      <p:sp>
        <p:nvSpPr>
          <p:cNvPr id="1027" name="Rectangle 3"/>
          <p:cNvSpPr>
            <a:spLocks noGrp="1" noChangeArrowheads="1"/>
          </p:cNvSpPr>
          <p:nvPr>
            <p:ph type="body" idx="1"/>
          </p:nvPr>
        </p:nvSpPr>
        <p:spPr bwMode="auto">
          <a:xfrm>
            <a:off x="1447800" y="1600200"/>
            <a:ext cx="7313613"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smtClean="0"/>
              <a:t>Ana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1035" name="Rectangle 11"/>
          <p:cNvSpPr>
            <a:spLocks noGrp="1" noChangeArrowheads="1"/>
          </p:cNvSpPr>
          <p:nvPr>
            <p:ph type="dt" sz="half" idx="2"/>
          </p:nvPr>
        </p:nvSpPr>
        <p:spPr bwMode="auto">
          <a:xfrm>
            <a:off x="1443038" y="6524625"/>
            <a:ext cx="2133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fld id="{96A1FAAA-85D8-4D55-A2B6-C91E055AEDC5}" type="datetime1">
              <a:rPr lang="tr-TR" smtClean="0"/>
              <a:pPr/>
              <a:t>12.5.2014</a:t>
            </a:fld>
            <a:endParaRPr lang="tr-TR"/>
          </a:p>
        </p:txBody>
      </p:sp>
      <p:sp>
        <p:nvSpPr>
          <p:cNvPr id="1036" name="Rectangle 12"/>
          <p:cNvSpPr>
            <a:spLocks noGrp="1" noChangeArrowheads="1"/>
          </p:cNvSpPr>
          <p:nvPr>
            <p:ph type="ftr" sz="quarter" idx="3"/>
          </p:nvPr>
        </p:nvSpPr>
        <p:spPr bwMode="auto">
          <a:xfrm>
            <a:off x="3733800" y="6524625"/>
            <a:ext cx="2895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vl1pPr>
          </a:lstStyle>
          <a:p>
            <a:r>
              <a:rPr lang="tr-TR" smtClean="0"/>
              <a:t>Yazılım Mühendisliği</a:t>
            </a:r>
            <a:endParaRPr lang="tr-TR"/>
          </a:p>
        </p:txBody>
      </p:sp>
      <p:sp>
        <p:nvSpPr>
          <p:cNvPr id="1037" name="Rectangle 13"/>
          <p:cNvSpPr>
            <a:spLocks noGrp="1" noChangeArrowheads="1"/>
          </p:cNvSpPr>
          <p:nvPr>
            <p:ph type="sldNum" sz="quarter" idx="4"/>
          </p:nvPr>
        </p:nvSpPr>
        <p:spPr bwMode="auto">
          <a:xfrm>
            <a:off x="6781800" y="6524625"/>
            <a:ext cx="2133600"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A8F1F8E8-AFC6-4C3A-93B0-916B77B50AA8}"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rtl="0" eaLnBrk="1" fontAlgn="base" hangingPunct="1">
        <a:spcBef>
          <a:spcPct val="0"/>
        </a:spcBef>
        <a:spcAft>
          <a:spcPct val="0"/>
        </a:spcAft>
        <a:defRPr sz="3600">
          <a:solidFill>
            <a:schemeClr val="tx2"/>
          </a:solidFill>
          <a:latin typeface="+mj-lt"/>
          <a:ea typeface="+mj-ea"/>
          <a:cs typeface="+mj-cs"/>
        </a:defRPr>
      </a:lvl1pPr>
      <a:lvl2pPr algn="l" rtl="0" eaLnBrk="1" fontAlgn="base" hangingPunct="1">
        <a:spcBef>
          <a:spcPct val="0"/>
        </a:spcBef>
        <a:spcAft>
          <a:spcPct val="0"/>
        </a:spcAft>
        <a:defRPr sz="3600">
          <a:solidFill>
            <a:schemeClr val="tx2"/>
          </a:solidFill>
          <a:latin typeface="Arial" charset="0"/>
        </a:defRPr>
      </a:lvl2pPr>
      <a:lvl3pPr algn="l" rtl="0" eaLnBrk="1" fontAlgn="base" hangingPunct="1">
        <a:spcBef>
          <a:spcPct val="0"/>
        </a:spcBef>
        <a:spcAft>
          <a:spcPct val="0"/>
        </a:spcAft>
        <a:defRPr sz="3600">
          <a:solidFill>
            <a:schemeClr val="tx2"/>
          </a:solidFill>
          <a:latin typeface="Arial" charset="0"/>
        </a:defRPr>
      </a:lvl3pPr>
      <a:lvl4pPr algn="l" rtl="0" eaLnBrk="1" fontAlgn="base" hangingPunct="1">
        <a:spcBef>
          <a:spcPct val="0"/>
        </a:spcBef>
        <a:spcAft>
          <a:spcPct val="0"/>
        </a:spcAft>
        <a:defRPr sz="3600">
          <a:solidFill>
            <a:schemeClr val="tx2"/>
          </a:solidFill>
          <a:latin typeface="Arial" charset="0"/>
        </a:defRPr>
      </a:lvl4pPr>
      <a:lvl5pPr algn="l" rtl="0" eaLnBrk="1" fontAlgn="base" hangingPunct="1">
        <a:spcBef>
          <a:spcPct val="0"/>
        </a:spcBef>
        <a:spcAft>
          <a:spcPct val="0"/>
        </a:spcAft>
        <a:defRPr sz="3600">
          <a:solidFill>
            <a:schemeClr val="tx2"/>
          </a:solidFill>
          <a:latin typeface="Arial" charset="0"/>
        </a:defRPr>
      </a:lvl5pPr>
      <a:lvl6pPr marL="457200" algn="l" rtl="0" eaLnBrk="1" fontAlgn="base" hangingPunct="1">
        <a:spcBef>
          <a:spcPct val="0"/>
        </a:spcBef>
        <a:spcAft>
          <a:spcPct val="0"/>
        </a:spcAft>
        <a:defRPr sz="3600">
          <a:solidFill>
            <a:schemeClr val="tx2"/>
          </a:solidFill>
          <a:latin typeface="Arial" charset="0"/>
        </a:defRPr>
      </a:lvl6pPr>
      <a:lvl7pPr marL="914400" algn="l" rtl="0" eaLnBrk="1" fontAlgn="base" hangingPunct="1">
        <a:spcBef>
          <a:spcPct val="0"/>
        </a:spcBef>
        <a:spcAft>
          <a:spcPct val="0"/>
        </a:spcAft>
        <a:defRPr sz="3600">
          <a:solidFill>
            <a:schemeClr val="tx2"/>
          </a:solidFill>
          <a:latin typeface="Arial" charset="0"/>
        </a:defRPr>
      </a:lvl7pPr>
      <a:lvl8pPr marL="1371600" algn="l" rtl="0" eaLnBrk="1" fontAlgn="base" hangingPunct="1">
        <a:spcBef>
          <a:spcPct val="0"/>
        </a:spcBef>
        <a:spcAft>
          <a:spcPct val="0"/>
        </a:spcAft>
        <a:defRPr sz="3600">
          <a:solidFill>
            <a:schemeClr val="tx2"/>
          </a:solidFill>
          <a:latin typeface="Arial" charset="0"/>
        </a:defRPr>
      </a:lvl8pPr>
      <a:lvl9pPr marL="1828800" algn="l" rtl="0" eaLnBrk="1" fontAlgn="base" hangingPunct="1">
        <a:spcBef>
          <a:spcPct val="0"/>
        </a:spcBef>
        <a:spcAft>
          <a:spcPct val="0"/>
        </a:spcAft>
        <a:defRPr sz="3600">
          <a:solidFill>
            <a:schemeClr val="tx2"/>
          </a:solidFill>
          <a:latin typeface="Arial"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defRPr>
      </a:lvl2pPr>
      <a:lvl3pPr marL="1143000" indent="-228600" algn="l" rtl="0" eaLnBrk="1" fontAlgn="base" hangingPunct="1">
        <a:spcBef>
          <a:spcPct val="20000"/>
        </a:spcBef>
        <a:spcAft>
          <a:spcPct val="0"/>
        </a:spcAft>
        <a:buChar char="•"/>
        <a:defRPr sz="2000">
          <a:solidFill>
            <a:schemeClr val="tx1"/>
          </a:solidFill>
          <a:latin typeface="+mn-lt"/>
        </a:defRPr>
      </a:lvl3pPr>
      <a:lvl4pPr marL="1600200" indent="-228600" algn="l" rtl="0" eaLnBrk="1" fontAlgn="base" hangingPunct="1">
        <a:spcBef>
          <a:spcPct val="20000"/>
        </a:spcBef>
        <a:spcAft>
          <a:spcPct val="0"/>
        </a:spcAft>
        <a:buChar char="–"/>
        <a:defRPr>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Dikdörtgen"/>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Dikdörtgen"/>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Dikdörtgen"/>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Dikdörtgen"/>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Dikdörtgen"/>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Veri Yer Tutucusu"/>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6C3D1CD-C539-4DB4-88F9-9364F4AF10B4}" type="datetime1">
              <a:rPr lang="tr-TR" smtClean="0"/>
              <a:pPr/>
              <a:t>12.5.2014</a:t>
            </a:fld>
            <a:endParaRPr lang="tr-TR"/>
          </a:p>
        </p:txBody>
      </p:sp>
      <p:sp>
        <p:nvSpPr>
          <p:cNvPr id="3" name="2 Altbilgi Yer Tutucusu"/>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tr-TR" smtClean="0"/>
              <a:t>Yazılım Mühendisliği</a:t>
            </a:r>
            <a:endParaRPr lang="tr-TR"/>
          </a:p>
        </p:txBody>
      </p:sp>
      <p:sp>
        <p:nvSpPr>
          <p:cNvPr id="8" name="7 Dikdörtgen"/>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Düz Bağlayıcı"/>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Oval"/>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Oval"/>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Slayt Numarası Yer Tutucusu"/>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A8F1F8E8-AFC6-4C3A-93B0-916B77B50AA8}" type="slidenum">
              <a:rPr lang="tr-TR" smtClean="0"/>
              <a:pPr/>
              <a:t>‹#›</a:t>
            </a:fld>
            <a:endParaRPr lang="tr-TR"/>
          </a:p>
        </p:txBody>
      </p:sp>
      <p:sp>
        <p:nvSpPr>
          <p:cNvPr id="22" name="21 Başlık Yer Tutucusu"/>
          <p:cNvSpPr>
            <a:spLocks noGrp="1"/>
          </p:cNvSpPr>
          <p:nvPr>
            <p:ph type="title"/>
          </p:nvPr>
        </p:nvSpPr>
        <p:spPr>
          <a:xfrm>
            <a:off x="301752" y="228600"/>
            <a:ext cx="8534400" cy="758952"/>
          </a:xfrm>
          <a:prstGeom prst="rect">
            <a:avLst/>
          </a:prstGeom>
        </p:spPr>
        <p:txBody>
          <a:bodyPr vert="horz" anchor="b">
            <a:normAutofit/>
          </a:bodyPr>
          <a:lstStyle/>
          <a:p>
            <a:r>
              <a:rPr kumimoji="0" lang="tr-TR" smtClean="0"/>
              <a:t>Asıl başlık stili için tıklatın</a:t>
            </a:r>
            <a:endParaRPr kumimoji="0" lang="en-US"/>
          </a:p>
        </p:txBody>
      </p:sp>
      <p:sp>
        <p:nvSpPr>
          <p:cNvPr id="13" name="12 Metin Yer Tutucusu"/>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46.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46.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971600" y="260648"/>
            <a:ext cx="3564968" cy="1008112"/>
          </a:xfrm>
        </p:spPr>
        <p:txBody>
          <a:bodyPr/>
          <a:lstStyle/>
          <a:p>
            <a:pPr algn="l"/>
            <a:r>
              <a:rPr lang="tr-TR" dirty="0" smtClean="0">
                <a:solidFill>
                  <a:schemeClr val="accent1">
                    <a:lumMod val="75000"/>
                  </a:schemeClr>
                </a:solidFill>
                <a:effectLst>
                  <a:outerShdw blurRad="38100" dist="38100" dir="2700000" algn="tl">
                    <a:srgbClr val="000000">
                      <a:alpha val="43137"/>
                    </a:srgbClr>
                  </a:outerShdw>
                </a:effectLst>
              </a:rPr>
              <a:t>COBIT </a:t>
            </a:r>
            <a:endParaRPr lang="tr-TR" dirty="0">
              <a:solidFill>
                <a:schemeClr val="accent1">
                  <a:lumMod val="75000"/>
                </a:schemeClr>
              </a:solidFill>
              <a:effectLst>
                <a:outerShdw blurRad="38100" dist="38100" dir="2700000" algn="tl">
                  <a:srgbClr val="000000">
                    <a:alpha val="43137"/>
                  </a:srgbClr>
                </a:outerShdw>
              </a:effectLst>
            </a:endParaRPr>
          </a:p>
        </p:txBody>
      </p:sp>
      <p:sp>
        <p:nvSpPr>
          <p:cNvPr id="4" name="1 Başlık"/>
          <p:cNvSpPr txBox="1">
            <a:spLocks/>
          </p:cNvSpPr>
          <p:nvPr/>
        </p:nvSpPr>
        <p:spPr>
          <a:xfrm>
            <a:off x="1043608" y="3429000"/>
            <a:ext cx="7484368" cy="2016224"/>
          </a:xfrm>
          <a:prstGeom prst="rect">
            <a:avLst/>
          </a:prstGeom>
        </p:spPr>
        <p:txBody>
          <a:bodyPr vert="horz" anchor="b">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tr-TR" sz="4200" b="0" i="0" u="none" strike="noStrike" kern="1200" cap="none" spc="0" normalizeH="0" baseline="0" noProof="0" dirty="0" smtClean="0">
                <a:ln>
                  <a:noFill/>
                </a:ln>
                <a:solidFill>
                  <a:schemeClr val="accent3">
                    <a:lumMod val="60000"/>
                    <a:lumOff val="40000"/>
                  </a:schemeClr>
                </a:solidFill>
                <a:effectLst>
                  <a:outerShdw blurRad="38100" dist="38100" dir="2700000" algn="tl">
                    <a:srgbClr val="000000">
                      <a:alpha val="43137"/>
                    </a:srgbClr>
                  </a:outerShdw>
                </a:effectLst>
                <a:uLnTx/>
                <a:uFillTx/>
                <a:latin typeface="+mj-lt"/>
                <a:ea typeface="+mj-ea"/>
                <a:cs typeface="+mj-cs"/>
              </a:rPr>
              <a:t>Bilgi </a:t>
            </a:r>
          </a:p>
          <a:p>
            <a:pPr marL="0" marR="0" lvl="0" indent="0" defTabSz="914400" rtl="0" eaLnBrk="1" fontAlgn="auto" latinLnBrk="0" hangingPunct="1">
              <a:lnSpc>
                <a:spcPct val="100000"/>
              </a:lnSpc>
              <a:spcBef>
                <a:spcPct val="0"/>
              </a:spcBef>
              <a:spcAft>
                <a:spcPts val="0"/>
              </a:spcAft>
              <a:buClrTx/>
              <a:buSzTx/>
              <a:buFontTx/>
              <a:buNone/>
              <a:tabLst/>
              <a:defRPr/>
            </a:pPr>
            <a:r>
              <a:rPr kumimoji="0" lang="tr-TR" sz="4200" b="0" i="0" u="none" strike="noStrike" kern="1200" cap="none" spc="0" normalizeH="0" baseline="0" noProof="0" dirty="0" smtClean="0">
                <a:ln>
                  <a:noFill/>
                </a:ln>
                <a:solidFill>
                  <a:schemeClr val="accent3">
                    <a:lumMod val="60000"/>
                    <a:lumOff val="40000"/>
                  </a:schemeClr>
                </a:solidFill>
                <a:effectLst>
                  <a:outerShdw blurRad="38100" dist="38100" dir="2700000" algn="tl">
                    <a:srgbClr val="000000">
                      <a:alpha val="43137"/>
                    </a:srgbClr>
                  </a:outerShdw>
                </a:effectLst>
                <a:uLnTx/>
                <a:uFillTx/>
                <a:latin typeface="+mj-lt"/>
                <a:ea typeface="+mj-ea"/>
                <a:cs typeface="+mj-cs"/>
              </a:rPr>
              <a:t>teknolojilerinde</a:t>
            </a:r>
            <a:r>
              <a:rPr kumimoji="0" lang="tr-TR" sz="4200" b="0" i="0" u="none" strike="noStrike" kern="1200" cap="none" spc="0" normalizeH="0" noProof="0" dirty="0" smtClean="0">
                <a:ln>
                  <a:noFill/>
                </a:ln>
                <a:solidFill>
                  <a:schemeClr val="accent3">
                    <a:lumMod val="60000"/>
                    <a:lumOff val="40000"/>
                  </a:schemeClr>
                </a:solidFill>
                <a:effectLst>
                  <a:outerShdw blurRad="38100" dist="38100" dir="2700000" algn="tl">
                    <a:srgbClr val="000000">
                      <a:alpha val="43137"/>
                    </a:srgbClr>
                  </a:outerShdw>
                </a:effectLst>
                <a:uLnTx/>
                <a:uFillTx/>
                <a:latin typeface="+mj-lt"/>
                <a:ea typeface="+mj-ea"/>
                <a:cs typeface="+mj-cs"/>
              </a:rPr>
              <a:t> </a:t>
            </a:r>
          </a:p>
          <a:p>
            <a:pPr marL="0" marR="0" lvl="0" indent="0" defTabSz="914400" rtl="0" eaLnBrk="1" fontAlgn="auto" latinLnBrk="0" hangingPunct="1">
              <a:lnSpc>
                <a:spcPct val="100000"/>
              </a:lnSpc>
              <a:spcBef>
                <a:spcPct val="0"/>
              </a:spcBef>
              <a:spcAft>
                <a:spcPts val="0"/>
              </a:spcAft>
              <a:buClrTx/>
              <a:buSzTx/>
              <a:buFontTx/>
              <a:buNone/>
              <a:tabLst/>
              <a:defRPr/>
            </a:pPr>
            <a:r>
              <a:rPr kumimoji="0" lang="tr-TR" sz="4200" b="0" i="0" u="none" strike="noStrike" kern="1200" cap="none" spc="0" normalizeH="0" noProof="0" dirty="0" smtClean="0">
                <a:ln>
                  <a:noFill/>
                </a:ln>
                <a:solidFill>
                  <a:schemeClr val="accent3">
                    <a:lumMod val="60000"/>
                    <a:lumOff val="40000"/>
                  </a:schemeClr>
                </a:solidFill>
                <a:effectLst>
                  <a:outerShdw blurRad="38100" dist="38100" dir="2700000" algn="tl">
                    <a:srgbClr val="000000">
                      <a:alpha val="43137"/>
                    </a:srgbClr>
                  </a:outerShdw>
                </a:effectLst>
                <a:uLnTx/>
                <a:uFillTx/>
                <a:latin typeface="+mj-lt"/>
                <a:ea typeface="+mj-ea"/>
                <a:cs typeface="+mj-cs"/>
              </a:rPr>
              <a:t>kontrol”</a:t>
            </a:r>
            <a:endParaRPr kumimoji="0" lang="tr-TR" sz="4200" b="0" i="0" u="none" strike="noStrike" kern="1200" cap="none" spc="0" normalizeH="0" baseline="0" noProof="0" dirty="0">
              <a:ln>
                <a:noFill/>
              </a:ln>
              <a:solidFill>
                <a:schemeClr val="accent3">
                  <a:lumMod val="60000"/>
                  <a:lumOff val="40000"/>
                </a:schemeClr>
              </a:solidFill>
              <a:effectLst>
                <a:outerShdw blurRad="38100" dist="38100" dir="2700000" algn="tl">
                  <a:srgbClr val="000000">
                    <a:alpha val="43137"/>
                  </a:srgbClr>
                </a:outerShdw>
              </a:effectLst>
              <a:uLnTx/>
              <a:uFillTx/>
              <a:latin typeface="+mj-lt"/>
              <a:ea typeface="+mj-ea"/>
              <a:cs typeface="+mj-cs"/>
            </a:endParaRPr>
          </a:p>
        </p:txBody>
      </p:sp>
      <p:pic>
        <p:nvPicPr>
          <p:cNvPr id="13314" name="Picture 2" descr="http://www.noxglobe.com/images/base/cobit.gif"/>
          <p:cNvPicPr>
            <a:picLocks noChangeAspect="1" noChangeArrowheads="1"/>
          </p:cNvPicPr>
          <p:nvPr/>
        </p:nvPicPr>
        <p:blipFill>
          <a:blip r:embed="rId2" cstate="print"/>
          <a:srcRect/>
          <a:stretch>
            <a:fillRect/>
          </a:stretch>
        </p:blipFill>
        <p:spPr bwMode="auto">
          <a:xfrm>
            <a:off x="5652120" y="188640"/>
            <a:ext cx="3028578" cy="223224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pPr algn="l"/>
            <a:r>
              <a:rPr lang="tr-TR" b="1" dirty="0" smtClean="0"/>
              <a:t>3.Hizmet ve Destek</a:t>
            </a:r>
            <a:endParaRPr lang="tr-TR" dirty="0"/>
          </a:p>
        </p:txBody>
      </p:sp>
      <p:sp>
        <p:nvSpPr>
          <p:cNvPr id="3" name="2 İçerik Yer Tutucusu"/>
          <p:cNvSpPr>
            <a:spLocks noGrp="1"/>
          </p:cNvSpPr>
          <p:nvPr>
            <p:ph sz="quarter" idx="1"/>
          </p:nvPr>
        </p:nvSpPr>
        <p:spPr/>
        <p:txBody>
          <a:bodyPr>
            <a:normAutofit lnSpcReduction="10000"/>
          </a:bodyPr>
          <a:lstStyle/>
          <a:p>
            <a:pPr>
              <a:buFont typeface="Courier New" pitchFamily="49" charset="0"/>
              <a:buChar char="o"/>
            </a:pPr>
            <a:r>
              <a:rPr lang="tr-TR" sz="2000" dirty="0" smtClean="0">
                <a:latin typeface="Calibri" pitchFamily="34" charset="0"/>
              </a:rPr>
              <a:t>DS 1 Hizmet seviyelerinin tanımlanması ve yönetimi</a:t>
            </a:r>
          </a:p>
          <a:p>
            <a:pPr>
              <a:buFont typeface="Courier New" pitchFamily="49" charset="0"/>
              <a:buChar char="o"/>
            </a:pPr>
            <a:r>
              <a:rPr lang="tr-TR" sz="2000" dirty="0" smtClean="0">
                <a:latin typeface="Calibri" pitchFamily="34" charset="0"/>
              </a:rPr>
              <a:t>DS 2 Üçüncü kişilerden alınan hizmetlerin yönetimi</a:t>
            </a:r>
          </a:p>
          <a:p>
            <a:pPr>
              <a:buFont typeface="Courier New" pitchFamily="49" charset="0"/>
              <a:buChar char="o"/>
            </a:pPr>
            <a:r>
              <a:rPr lang="tr-TR" sz="2000" dirty="0" smtClean="0">
                <a:latin typeface="Calibri" pitchFamily="34" charset="0"/>
              </a:rPr>
              <a:t>DS 3 Performans ve kapasite yönetimi</a:t>
            </a:r>
          </a:p>
          <a:p>
            <a:pPr>
              <a:buFont typeface="Courier New" pitchFamily="49" charset="0"/>
              <a:buChar char="o"/>
            </a:pPr>
            <a:r>
              <a:rPr lang="tr-TR" sz="2000" dirty="0" smtClean="0">
                <a:latin typeface="Calibri" pitchFamily="34" charset="0"/>
              </a:rPr>
              <a:t>DS 4 Hizmet sürekliliğinin sağlanması</a:t>
            </a:r>
          </a:p>
          <a:p>
            <a:pPr>
              <a:buFont typeface="Courier New" pitchFamily="49" charset="0"/>
              <a:buChar char="o"/>
            </a:pPr>
            <a:r>
              <a:rPr lang="tr-TR" sz="2000" dirty="0" smtClean="0">
                <a:latin typeface="Calibri" pitchFamily="34" charset="0"/>
              </a:rPr>
              <a:t>DS 5 Sistem güvenliğinin sağlanması</a:t>
            </a:r>
          </a:p>
          <a:p>
            <a:pPr>
              <a:buFont typeface="Courier New" pitchFamily="49" charset="0"/>
              <a:buChar char="o"/>
            </a:pPr>
            <a:r>
              <a:rPr lang="tr-TR" sz="2000" dirty="0" smtClean="0">
                <a:latin typeface="Calibri" pitchFamily="34" charset="0"/>
              </a:rPr>
              <a:t>DS 6 Maliyetlerin belirlenmesi ve dağıtılması</a:t>
            </a:r>
          </a:p>
          <a:p>
            <a:pPr>
              <a:buFont typeface="Courier New" pitchFamily="49" charset="0"/>
              <a:buChar char="o"/>
            </a:pPr>
            <a:r>
              <a:rPr lang="tr-TR" sz="2000" dirty="0" smtClean="0">
                <a:latin typeface="Calibri" pitchFamily="34" charset="0"/>
              </a:rPr>
              <a:t>DS 7 Kullanıcıların eğitimi</a:t>
            </a:r>
          </a:p>
          <a:p>
            <a:pPr>
              <a:buFont typeface="Courier New" pitchFamily="49" charset="0"/>
              <a:buChar char="o"/>
            </a:pPr>
            <a:r>
              <a:rPr lang="tr-TR" sz="2000" dirty="0" smtClean="0">
                <a:latin typeface="Calibri" pitchFamily="34" charset="0"/>
              </a:rPr>
              <a:t>DS 8 Hizmet sunumu yönetimi ve olay yönetimi</a:t>
            </a:r>
          </a:p>
          <a:p>
            <a:pPr>
              <a:buFont typeface="Courier New" pitchFamily="49" charset="0"/>
              <a:buChar char="o"/>
            </a:pPr>
            <a:r>
              <a:rPr lang="tr-TR" sz="2000" dirty="0" smtClean="0">
                <a:latin typeface="Calibri" pitchFamily="34" charset="0"/>
              </a:rPr>
              <a:t>DS 9 Konfigürasyon yönetimi</a:t>
            </a:r>
          </a:p>
          <a:p>
            <a:pPr>
              <a:buFont typeface="Courier New" pitchFamily="49" charset="0"/>
              <a:buChar char="o"/>
            </a:pPr>
            <a:r>
              <a:rPr lang="tr-TR" sz="2000" dirty="0" smtClean="0">
                <a:latin typeface="Calibri" pitchFamily="34" charset="0"/>
              </a:rPr>
              <a:t>DS 10 Problem yönetimi</a:t>
            </a:r>
          </a:p>
          <a:p>
            <a:pPr>
              <a:buFont typeface="Courier New" pitchFamily="49" charset="0"/>
              <a:buChar char="o"/>
            </a:pPr>
            <a:r>
              <a:rPr lang="tr-TR" sz="2000" dirty="0" smtClean="0">
                <a:latin typeface="Calibri" pitchFamily="34" charset="0"/>
              </a:rPr>
              <a:t>DS 11 Veri yönetimi</a:t>
            </a:r>
          </a:p>
          <a:p>
            <a:pPr>
              <a:buFont typeface="Courier New" pitchFamily="49" charset="0"/>
              <a:buChar char="o"/>
            </a:pPr>
            <a:r>
              <a:rPr lang="tr-TR" sz="2000" dirty="0" smtClean="0">
                <a:latin typeface="Calibri" pitchFamily="34" charset="0"/>
              </a:rPr>
              <a:t>DS 12 Fiziksel çevre yönetimi</a:t>
            </a:r>
          </a:p>
          <a:p>
            <a:pPr>
              <a:buFont typeface="Courier New" pitchFamily="49" charset="0"/>
              <a:buChar char="o"/>
            </a:pPr>
            <a:r>
              <a:rPr lang="tr-TR" sz="2000" dirty="0" smtClean="0">
                <a:latin typeface="Calibri" pitchFamily="34" charset="0"/>
              </a:rPr>
              <a:t>DS 13 Operasyon yönetimi</a:t>
            </a:r>
          </a:p>
          <a:p>
            <a:pPr>
              <a:buFont typeface="Courier New" pitchFamily="49" charset="0"/>
              <a:buChar char="o"/>
            </a:pPr>
            <a:endParaRPr lang="tr-TR" sz="2000" dirty="0">
              <a:latin typeface="Calibri" pitchFamily="34" charset="0"/>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10</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dirty="0" smtClean="0"/>
              <a:t>4.</a:t>
            </a:r>
            <a:r>
              <a:rPr lang="tr-TR" b="1" dirty="0" smtClean="0"/>
              <a:t> İzleme ve Değerlendirme</a:t>
            </a:r>
            <a:endParaRPr lang="tr-TR" dirty="0"/>
          </a:p>
        </p:txBody>
      </p:sp>
      <p:sp>
        <p:nvSpPr>
          <p:cNvPr id="3" name="2 İçerik Yer Tutucusu"/>
          <p:cNvSpPr>
            <a:spLocks noGrp="1"/>
          </p:cNvSpPr>
          <p:nvPr>
            <p:ph sz="quarter" idx="1"/>
          </p:nvPr>
        </p:nvSpPr>
        <p:spPr/>
        <p:txBody>
          <a:bodyPr>
            <a:normAutofit/>
          </a:bodyPr>
          <a:lstStyle/>
          <a:p>
            <a:pPr>
              <a:buFont typeface="Courier New" pitchFamily="49" charset="0"/>
              <a:buChar char="o"/>
            </a:pPr>
            <a:r>
              <a:rPr lang="tr-TR" sz="2000" dirty="0" smtClean="0">
                <a:latin typeface="Calibri" pitchFamily="34" charset="0"/>
              </a:rPr>
              <a:t>ME 1 Bilgi sistemleri performansının izlenmesi ve değerlendirilmesi</a:t>
            </a:r>
          </a:p>
          <a:p>
            <a:pPr>
              <a:buFont typeface="Courier New" pitchFamily="49" charset="0"/>
              <a:buChar char="o"/>
            </a:pPr>
            <a:r>
              <a:rPr lang="tr-TR" sz="2000" dirty="0" smtClean="0">
                <a:latin typeface="Calibri" pitchFamily="34" charset="0"/>
              </a:rPr>
              <a:t>ME 2 İç kontrolün izlenmesi ve değerlendirilmesi</a:t>
            </a:r>
          </a:p>
          <a:p>
            <a:pPr>
              <a:buFont typeface="Courier New" pitchFamily="49" charset="0"/>
              <a:buChar char="o"/>
            </a:pPr>
            <a:r>
              <a:rPr lang="tr-TR" sz="2000" dirty="0" smtClean="0">
                <a:latin typeface="Calibri" pitchFamily="34" charset="0"/>
              </a:rPr>
              <a:t>ME 3 Mevzuata uyumun sağlanması</a:t>
            </a:r>
          </a:p>
          <a:p>
            <a:pPr>
              <a:buFont typeface="Courier New" pitchFamily="49" charset="0"/>
              <a:buChar char="o"/>
            </a:pPr>
            <a:r>
              <a:rPr lang="tr-TR" sz="2000" dirty="0" smtClean="0">
                <a:latin typeface="Calibri" pitchFamily="34" charset="0"/>
              </a:rPr>
              <a:t>ME 4 Bilgi sistemlerine ilişkin kurumsal yönetişimin temini </a:t>
            </a:r>
            <a:endParaRPr lang="tr-TR" sz="2000" dirty="0">
              <a:latin typeface="Calibri" pitchFamily="34" charset="0"/>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11</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Sürecin tanımı :</a:t>
            </a:r>
            <a:endParaRPr lang="tr-TR" sz="2800" dirty="0"/>
          </a:p>
        </p:txBody>
      </p:sp>
      <p:sp>
        <p:nvSpPr>
          <p:cNvPr id="3" name="2 İçerik Yer Tutucusu"/>
          <p:cNvSpPr>
            <a:spLocks noGrp="1"/>
          </p:cNvSpPr>
          <p:nvPr>
            <p:ph sz="quarter" idx="1"/>
          </p:nvPr>
        </p:nvSpPr>
        <p:spPr>
          <a:xfrm>
            <a:off x="323528" y="2204864"/>
            <a:ext cx="4342256" cy="3888432"/>
          </a:xfrm>
        </p:spPr>
        <p:txBody>
          <a:bodyPr>
            <a:noAutofit/>
          </a:bodyPr>
          <a:lstStyle/>
          <a:p>
            <a:pPr>
              <a:buNone/>
            </a:pPr>
            <a:r>
              <a:rPr lang="tr-TR" sz="1700" b="1" dirty="0" smtClean="0">
                <a:latin typeface="Calibri" pitchFamily="34" charset="0"/>
              </a:rPr>
              <a:t>İlgili süreç hedefleri :</a:t>
            </a:r>
          </a:p>
          <a:p>
            <a:pPr>
              <a:buNone/>
            </a:pPr>
            <a:r>
              <a:rPr lang="tr-TR" sz="1700" dirty="0" smtClean="0">
                <a:latin typeface="Calibri" pitchFamily="34" charset="0"/>
              </a:rPr>
              <a:t>o   Etkinlik</a:t>
            </a:r>
          </a:p>
          <a:p>
            <a:pPr>
              <a:buNone/>
            </a:pPr>
            <a:r>
              <a:rPr lang="tr-TR" sz="1700" dirty="0" smtClean="0">
                <a:latin typeface="Calibri" pitchFamily="34" charset="0"/>
              </a:rPr>
              <a:t>o   Verimlilik</a:t>
            </a:r>
          </a:p>
          <a:p>
            <a:pPr>
              <a:buNone/>
            </a:pPr>
            <a:r>
              <a:rPr lang="tr-TR" sz="1700" dirty="0" smtClean="0">
                <a:latin typeface="Calibri" pitchFamily="34" charset="0"/>
              </a:rPr>
              <a:t>o   Gizlilik</a:t>
            </a:r>
          </a:p>
          <a:p>
            <a:pPr>
              <a:buNone/>
            </a:pPr>
            <a:r>
              <a:rPr lang="tr-TR" sz="1700" dirty="0" smtClean="0">
                <a:latin typeface="Calibri" pitchFamily="34" charset="0"/>
              </a:rPr>
              <a:t>o   Bütünlük</a:t>
            </a:r>
          </a:p>
          <a:p>
            <a:pPr>
              <a:buNone/>
            </a:pPr>
            <a:r>
              <a:rPr lang="tr-TR" sz="1700" dirty="0" smtClean="0">
                <a:latin typeface="Calibri" pitchFamily="34" charset="0"/>
              </a:rPr>
              <a:t>o   Erişilebilirlik</a:t>
            </a:r>
          </a:p>
          <a:p>
            <a:pPr>
              <a:buNone/>
            </a:pPr>
            <a:r>
              <a:rPr lang="tr-TR" sz="1700" dirty="0" smtClean="0">
                <a:latin typeface="Calibri" pitchFamily="34" charset="0"/>
              </a:rPr>
              <a:t>o   Uyum</a:t>
            </a:r>
          </a:p>
          <a:p>
            <a:pPr>
              <a:buNone/>
            </a:pPr>
            <a:r>
              <a:rPr lang="tr-TR" sz="1700" dirty="0" smtClean="0">
                <a:latin typeface="Calibri" pitchFamily="34" charset="0"/>
              </a:rPr>
              <a:t>o   Güvenilirlik</a:t>
            </a:r>
          </a:p>
          <a:p>
            <a:pPr>
              <a:buNone/>
            </a:pPr>
            <a:r>
              <a:rPr lang="tr-TR" sz="1700" dirty="0" smtClean="0">
                <a:latin typeface="Calibri" pitchFamily="34" charset="0"/>
              </a:rPr>
              <a:t>·         Sürecin amacı</a:t>
            </a:r>
          </a:p>
          <a:p>
            <a:pPr>
              <a:buNone/>
            </a:pPr>
            <a:r>
              <a:rPr lang="tr-TR" sz="1700" dirty="0" smtClean="0">
                <a:latin typeface="Calibri" pitchFamily="34" charset="0"/>
              </a:rPr>
              <a:t>·         Sürecin, iş süreçleri açısından önemi</a:t>
            </a:r>
          </a:p>
          <a:p>
            <a:pPr>
              <a:buNone/>
            </a:pPr>
            <a:r>
              <a:rPr lang="tr-TR" sz="1700" dirty="0" smtClean="0">
                <a:latin typeface="Calibri" pitchFamily="34" charset="0"/>
              </a:rPr>
              <a:t>·         Odaklanılan konular</a:t>
            </a:r>
          </a:p>
          <a:p>
            <a:pPr>
              <a:buNone/>
            </a:pPr>
            <a:r>
              <a:rPr lang="tr-TR" sz="1700" dirty="0" smtClean="0">
                <a:latin typeface="Calibri" pitchFamily="34" charset="0"/>
              </a:rPr>
              <a:t>·         İçerisindeki temel faaliyetler</a:t>
            </a:r>
          </a:p>
          <a:p>
            <a:pPr>
              <a:buNone/>
            </a:pPr>
            <a:r>
              <a:rPr lang="tr-TR" sz="1700" dirty="0" smtClean="0">
                <a:latin typeface="Calibri" pitchFamily="34" charset="0"/>
              </a:rPr>
              <a:t>·         Başarı göstergeleri</a:t>
            </a:r>
          </a:p>
          <a:p>
            <a:pPr>
              <a:buNone/>
            </a:pPr>
            <a:r>
              <a:rPr lang="tr-TR" sz="1700" dirty="0" smtClean="0">
                <a:latin typeface="Calibri" pitchFamily="34" charset="0"/>
              </a:rPr>
              <a:t>·         İlgili BT yönetişi alanları</a:t>
            </a:r>
          </a:p>
        </p:txBody>
      </p:sp>
      <p:sp>
        <p:nvSpPr>
          <p:cNvPr id="4" name="2 İçerik Yer Tutucusu"/>
          <p:cNvSpPr txBox="1">
            <a:spLocks/>
          </p:cNvSpPr>
          <p:nvPr/>
        </p:nvSpPr>
        <p:spPr>
          <a:xfrm>
            <a:off x="4716016" y="2924944"/>
            <a:ext cx="4198240" cy="3630144"/>
          </a:xfrm>
          <a:prstGeom prst="rect">
            <a:avLst/>
          </a:prstGeom>
        </p:spPr>
        <p:txBody>
          <a:bodyPr vert="horz">
            <a:normAutofit/>
          </a:bodyPr>
          <a:lstStyle/>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Stratejik uyum</a:t>
            </a:r>
          </a:p>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Değer üretimi</a:t>
            </a:r>
          </a:p>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Risk yönetimi</a:t>
            </a:r>
          </a:p>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Performans ölçümü</a:t>
            </a:r>
          </a:p>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Kaynak yönetimi</a:t>
            </a:r>
          </a:p>
          <a:p>
            <a:pPr marL="273050" marR="0" lvl="0" indent="-87313"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   İlgili BT unsurları</a:t>
            </a:r>
          </a:p>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Uygulama</a:t>
            </a:r>
          </a:p>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Bilgi</a:t>
            </a:r>
          </a:p>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Altyapı</a:t>
            </a:r>
          </a:p>
          <a:p>
            <a:pPr marL="274320" marR="0" lvl="0" indent="-274320" defTabSz="914400" fontAlgn="auto">
              <a:lnSpc>
                <a:spcPct val="100000"/>
              </a:lnSpc>
              <a:spcBef>
                <a:spcPct val="20000"/>
              </a:spcBef>
              <a:spcAft>
                <a:spcPts val="0"/>
              </a:spcAft>
              <a:buClr>
                <a:schemeClr val="accent1"/>
              </a:buClr>
              <a:buSzPct val="85000"/>
              <a:tabLst/>
              <a:defRPr/>
            </a:pPr>
            <a:r>
              <a:rPr lang="tr-TR" sz="1700" dirty="0" smtClean="0">
                <a:latin typeface="Calibri" pitchFamily="34" charset="0"/>
              </a:rPr>
              <a:t>o   İnsan</a:t>
            </a:r>
          </a:p>
        </p:txBody>
      </p:sp>
      <p:sp>
        <p:nvSpPr>
          <p:cNvPr id="5" name="2 İçerik Yer Tutucusu"/>
          <p:cNvSpPr txBox="1">
            <a:spLocks/>
          </p:cNvSpPr>
          <p:nvPr/>
        </p:nvSpPr>
        <p:spPr>
          <a:xfrm>
            <a:off x="251520" y="1556792"/>
            <a:ext cx="8712968" cy="864096"/>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tr-TR" sz="2000" b="1" i="0" u="none" strike="noStrike" kern="1200" cap="none" spc="0" normalizeH="0" baseline="0" noProof="0" dirty="0" smtClean="0">
                <a:ln>
                  <a:noFill/>
                </a:ln>
                <a:solidFill>
                  <a:schemeClr val="tx1"/>
                </a:solidFill>
                <a:effectLst/>
                <a:uLnTx/>
                <a:uFillTx/>
                <a:latin typeface="Calibri" pitchFamily="34" charset="0"/>
                <a:ea typeface="+mn-ea"/>
                <a:cs typeface="+mn-cs"/>
              </a:rPr>
              <a:t>Süreç tanımı, her </a:t>
            </a:r>
            <a:r>
              <a:rPr kumimoji="0" lang="tr-TR" sz="2000" b="1" i="0" u="none" strike="noStrike" kern="1200" cap="none" spc="0" normalizeH="0" baseline="0" noProof="0" dirty="0" err="1" smtClean="0">
                <a:ln>
                  <a:noFill/>
                </a:ln>
                <a:solidFill>
                  <a:schemeClr val="tx1"/>
                </a:solidFill>
                <a:effectLst/>
                <a:uLnTx/>
                <a:uFillTx/>
                <a:latin typeface="Calibri" pitchFamily="34" charset="0"/>
                <a:ea typeface="+mn-ea"/>
                <a:cs typeface="+mn-cs"/>
              </a:rPr>
              <a:t>CobiT</a:t>
            </a:r>
            <a:r>
              <a:rPr kumimoji="0" lang="tr-TR" sz="2000" b="1" i="0" u="none" strike="noStrike" kern="1200" cap="none" spc="0" normalizeH="0" baseline="0" noProof="0" dirty="0" smtClean="0">
                <a:ln>
                  <a:noFill/>
                </a:ln>
                <a:solidFill>
                  <a:schemeClr val="tx1"/>
                </a:solidFill>
                <a:effectLst/>
                <a:uLnTx/>
                <a:uFillTx/>
                <a:latin typeface="Calibri" pitchFamily="34" charset="0"/>
                <a:ea typeface="+mn-ea"/>
                <a:cs typeface="+mn-cs"/>
              </a:rPr>
              <a:t> sürecinin ilk sayfasında bulunur ve sürecin genel hatlarını belirler. İçerisinde şu bilgiler bulunur:</a:t>
            </a:r>
          </a:p>
        </p:txBody>
      </p:sp>
      <p:sp>
        <p:nvSpPr>
          <p:cNvPr id="6" name="5 Slayt Numarası Yer Tutucusu"/>
          <p:cNvSpPr>
            <a:spLocks noGrp="1"/>
          </p:cNvSpPr>
          <p:nvPr>
            <p:ph type="sldNum" sz="quarter" idx="12"/>
          </p:nvPr>
        </p:nvSpPr>
        <p:spPr/>
        <p:txBody>
          <a:bodyPr/>
          <a:lstStyle/>
          <a:p>
            <a:fld id="{A8F1F8E8-AFC6-4C3A-93B0-916B77B50AA8}" type="slidenum">
              <a:rPr lang="tr-TR" smtClean="0"/>
              <a:pPr/>
              <a:t>12</a:t>
            </a:fld>
            <a:endParaRPr lang="tr-TR"/>
          </a:p>
        </p:txBody>
      </p:sp>
      <p:sp>
        <p:nvSpPr>
          <p:cNvPr id="7" name="6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Sürecin tanımı :</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a:bodyPr>
          <a:lstStyle/>
          <a:p>
            <a:pPr marL="274320" indent="-274320">
              <a:spcBef>
                <a:spcPct val="20000"/>
              </a:spcBef>
              <a:buClr>
                <a:schemeClr val="accent1"/>
              </a:buClr>
              <a:buSzPct val="85000"/>
            </a:pPr>
            <a:r>
              <a:rPr lang="tr-TR" sz="2000" dirty="0" smtClean="0"/>
              <a:t>Süreç tanımı, </a:t>
            </a:r>
            <a:r>
              <a:rPr lang="tr-TR" sz="2000" b="1" dirty="0" err="1" smtClean="0"/>
              <a:t>CobiT</a:t>
            </a:r>
            <a:r>
              <a:rPr lang="tr-TR" sz="2000" dirty="0" err="1" smtClean="0"/>
              <a:t>’in</a:t>
            </a:r>
            <a:r>
              <a:rPr lang="tr-TR" sz="2000" dirty="0" smtClean="0"/>
              <a:t> en çok kullanılan ve en faydalı alanlarından birisidir.</a:t>
            </a:r>
          </a:p>
          <a:p>
            <a:pPr marL="274320" indent="-274320">
              <a:spcBef>
                <a:spcPct val="20000"/>
              </a:spcBef>
              <a:buClr>
                <a:schemeClr val="accent1"/>
              </a:buClr>
              <a:buSzPct val="85000"/>
            </a:pPr>
            <a:r>
              <a:rPr lang="tr-TR" sz="2000" dirty="0" smtClean="0"/>
              <a:t> Kullanımına örnek olarak her iş yerinde bulunan bir süreci ele alalım: “Performans ve kapasite yönetimi”. Elbette sistemlerimizin performans ve kapasitesini yönetiyoruz, peki şu soruların yanıtlarını verebiliyor muyuz?</a:t>
            </a:r>
          </a:p>
          <a:p>
            <a:pPr marL="274320" indent="-274320">
              <a:spcBef>
                <a:spcPct val="20000"/>
              </a:spcBef>
              <a:buClr>
                <a:schemeClr val="accent1"/>
              </a:buClr>
              <a:buSzPct val="85000"/>
            </a:pPr>
            <a:endParaRPr lang="tr-TR" sz="2000" dirty="0" smtClean="0"/>
          </a:p>
          <a:p>
            <a:pPr marL="271463" indent="-271463">
              <a:buFont typeface="Courier New" pitchFamily="49" charset="0"/>
              <a:buChar char="o"/>
            </a:pPr>
            <a:r>
              <a:rPr lang="tr-TR" sz="2000" dirty="0" smtClean="0"/>
              <a:t>Kapasite ve performans yönetimi ne demektir? </a:t>
            </a:r>
          </a:p>
          <a:p>
            <a:pPr marL="271463" indent="-271463">
              <a:buFont typeface="Courier New" pitchFamily="49" charset="0"/>
              <a:buChar char="o"/>
            </a:pPr>
            <a:r>
              <a:rPr lang="tr-TR" sz="2000" dirty="0" smtClean="0"/>
              <a:t>Biz bu süreci daha iyi işletince şirketin ticari faaliyetleri bundan nasıl yarar sağlamaktadır? </a:t>
            </a:r>
          </a:p>
          <a:p>
            <a:pPr marL="271463" indent="-271463">
              <a:buFont typeface="Courier New" pitchFamily="49" charset="0"/>
              <a:buChar char="o"/>
            </a:pPr>
            <a:r>
              <a:rPr lang="tr-TR" sz="2000" dirty="0" smtClean="0"/>
              <a:t>Sürecin ana adımları nelerdir?</a:t>
            </a:r>
          </a:p>
          <a:p>
            <a:pPr marL="271463" indent="-271463">
              <a:buFont typeface="Courier New" pitchFamily="49" charset="0"/>
              <a:buChar char="o"/>
            </a:pPr>
            <a:r>
              <a:rPr lang="tr-TR" sz="2000" dirty="0" smtClean="0"/>
              <a:t>Süreçte nelere odaklanılmalıdır?</a:t>
            </a:r>
          </a:p>
          <a:p>
            <a:pPr marL="271463" indent="-271463">
              <a:buFont typeface="Courier New" pitchFamily="49" charset="0"/>
              <a:buChar char="o"/>
            </a:pPr>
            <a:r>
              <a:rPr lang="tr-TR" sz="2000" dirty="0" smtClean="0"/>
              <a:t>Performans ve kapasite yönetimini ne kadar iyi yaptığımızı nasıl ölçebiliriz?</a:t>
            </a:r>
          </a:p>
          <a:p>
            <a:pPr marL="274320" indent="-274320">
              <a:spcBef>
                <a:spcPct val="20000"/>
              </a:spcBef>
              <a:buClr>
                <a:schemeClr val="accent1"/>
              </a:buClr>
              <a:buSzPct val="85000"/>
            </a:pPr>
            <a:endParaRPr lang="tr-TR" sz="2000" dirty="0" smtClean="0"/>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13</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Detaylı kontrol hedefleri :</a:t>
            </a:r>
            <a:endParaRPr lang="tr-TR" sz="2800" dirty="0"/>
          </a:p>
        </p:txBody>
      </p:sp>
      <p:sp>
        <p:nvSpPr>
          <p:cNvPr id="5" name="2 İçerik Yer Tutucusu"/>
          <p:cNvSpPr txBox="1">
            <a:spLocks/>
          </p:cNvSpPr>
          <p:nvPr/>
        </p:nvSpPr>
        <p:spPr>
          <a:xfrm>
            <a:off x="251520" y="2132856"/>
            <a:ext cx="8712968" cy="4248472"/>
          </a:xfrm>
          <a:prstGeom prst="rect">
            <a:avLst/>
          </a:prstGeom>
        </p:spPr>
        <p:txBody>
          <a:bodyPr vert="horz">
            <a:normAutofit/>
          </a:bodyPr>
          <a:lstStyle/>
          <a:p>
            <a:r>
              <a:rPr lang="tr-TR" sz="2000" dirty="0" smtClean="0"/>
              <a:t>Detaylı kontrol hedeflerinde sürecin işletilmesi ile ulaşılması gerekli hedefler yani iyi uygulamalar bulunmaktadır. Detaylı kontrol hedefleri, her süreç için farklı şekilde kategorilere göre ayrılmıştır. </a:t>
            </a:r>
          </a:p>
          <a:p>
            <a:endParaRPr lang="tr-TR" sz="2000" dirty="0" smtClean="0"/>
          </a:p>
          <a:p>
            <a:r>
              <a:rPr lang="tr-TR" sz="2000" dirty="0" smtClean="0"/>
              <a:t>Bu bölüm ayrıca, </a:t>
            </a:r>
            <a:r>
              <a:rPr lang="tr-TR" sz="2000" dirty="0" err="1" smtClean="0"/>
              <a:t>CobiT</a:t>
            </a:r>
            <a:r>
              <a:rPr lang="tr-TR" sz="2000" dirty="0" smtClean="0"/>
              <a:t> esaslı denetimlerde uyulması gerekli bir kriter listesi olarak kullanılır. Benzer şekilde </a:t>
            </a:r>
            <a:r>
              <a:rPr lang="tr-TR" sz="2000" dirty="0" err="1" smtClean="0"/>
              <a:t>CobiT</a:t>
            </a:r>
            <a:r>
              <a:rPr lang="tr-TR" sz="2000" dirty="0" smtClean="0"/>
              <a:t> uyumluluğunun sağlanması amacıyla gerçekleştirilen süreç iyileştirme çalışmalarının da dayanak noktası detaylı kontrol hedefleridir. </a:t>
            </a:r>
          </a:p>
          <a:p>
            <a:endParaRPr lang="tr-TR" sz="2000" dirty="0" smtClean="0"/>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14</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Sürecin tanımı :</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a:bodyPr>
          <a:lstStyle/>
          <a:p>
            <a:endParaRPr lang="tr-TR" sz="2000" dirty="0" smtClean="0"/>
          </a:p>
          <a:p>
            <a:endParaRPr lang="tr-TR" sz="2000" dirty="0" smtClean="0"/>
          </a:p>
          <a:p>
            <a:r>
              <a:rPr lang="tr-TR" sz="2000" dirty="0" smtClean="0"/>
              <a:t>Örnek olarak “DS3 Performans ve Kapasite Yönetimi” süreci üzerinden ilerlemek istersek, içerisinde şu kategoriler altında, ulaşılması gerekli hedefler bulunmaktadır:</a:t>
            </a:r>
          </a:p>
          <a:p>
            <a:endParaRPr lang="tr-TR" sz="2000" dirty="0" smtClean="0"/>
          </a:p>
          <a:p>
            <a:endParaRPr lang="tr-TR" sz="2000" dirty="0" smtClean="0"/>
          </a:p>
          <a:p>
            <a:r>
              <a:rPr lang="tr-TR" sz="2000" dirty="0" smtClean="0"/>
              <a:t>·  DS3.1 Performans ve kapasite planlaması</a:t>
            </a:r>
          </a:p>
          <a:p>
            <a:r>
              <a:rPr lang="tr-TR" sz="2000" dirty="0" smtClean="0"/>
              <a:t>·  DS3.2 Mevcut kapasite ve performans</a:t>
            </a:r>
          </a:p>
          <a:p>
            <a:r>
              <a:rPr lang="tr-TR" sz="2000" dirty="0" smtClean="0"/>
              <a:t>·  DS3.3 Gelecekteki kapasite ve performans</a:t>
            </a:r>
          </a:p>
          <a:p>
            <a:r>
              <a:rPr lang="tr-TR" sz="2000" dirty="0" smtClean="0"/>
              <a:t>·  DS3.4 BT kaynaklarının erişilebilirliği</a:t>
            </a:r>
          </a:p>
          <a:p>
            <a:r>
              <a:rPr lang="tr-TR" sz="2000" dirty="0" smtClean="0"/>
              <a:t>·  DS3.5 İzleme ve raporlama</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15</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 Yönetim kılavuzları:</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a:bodyPr>
          <a:lstStyle/>
          <a:p>
            <a:pPr marL="274320" indent="-274320">
              <a:spcBef>
                <a:spcPct val="20000"/>
              </a:spcBef>
              <a:buClr>
                <a:schemeClr val="accent1"/>
              </a:buClr>
              <a:buSzPct val="85000"/>
            </a:pPr>
            <a:endParaRPr lang="tr-TR" sz="2000" dirty="0" smtClean="0"/>
          </a:p>
          <a:p>
            <a:r>
              <a:rPr lang="tr-TR" sz="2000" dirty="0" smtClean="0">
                <a:latin typeface="Calibri" pitchFamily="34" charset="0"/>
              </a:rPr>
              <a:t>·         Süreç girdileri ve çıktıları: Sürece girdi olabilecek bilgiler, dokümanlar veya diğer faaliyet sonuçları ile bu sürecin sonunda diğer süreçlere girdi olacak unsurlar.</a:t>
            </a:r>
          </a:p>
          <a:p>
            <a:endParaRPr lang="tr-TR" sz="2000" dirty="0" smtClean="0">
              <a:latin typeface="Calibri" pitchFamily="34" charset="0"/>
            </a:endParaRPr>
          </a:p>
          <a:p>
            <a:r>
              <a:rPr lang="tr-TR" sz="2000" dirty="0" smtClean="0">
                <a:latin typeface="Calibri" pitchFamily="34" charset="0"/>
              </a:rPr>
              <a:t>·         Süreçteki roller ve sorumluluklar (RACI tablosu): Her bir süreçle ilgili öne çıkan faaliyetler ve bu faaliyetlerin gerçekleştirilmesi sırasında işletimden sorumlu, hesap vermekten sorumlu, danışılan ve bilgi verilen </a:t>
            </a:r>
            <a:r>
              <a:rPr lang="tr-TR" sz="2000" dirty="0" err="1" smtClean="0">
                <a:latin typeface="Calibri" pitchFamily="34" charset="0"/>
              </a:rPr>
              <a:t>organizasyonel</a:t>
            </a:r>
            <a:r>
              <a:rPr lang="tr-TR" sz="2000" dirty="0" smtClean="0">
                <a:latin typeface="Calibri" pitchFamily="34" charset="0"/>
              </a:rPr>
              <a:t> roller.</a:t>
            </a:r>
            <a:endParaRPr lang="tr-TR" sz="2000" smtClean="0">
              <a:latin typeface="Calibri" pitchFamily="34" charset="0"/>
            </a:endParaRPr>
          </a:p>
          <a:p>
            <a:endParaRPr lang="tr-TR" sz="2000" dirty="0" smtClean="0">
              <a:latin typeface="Calibri" pitchFamily="34" charset="0"/>
            </a:endParaRPr>
          </a:p>
          <a:p>
            <a:r>
              <a:rPr lang="tr-TR" sz="2000" dirty="0" smtClean="0">
                <a:latin typeface="Calibri" pitchFamily="34" charset="0"/>
              </a:rPr>
              <a:t>·         Süreç hedefleri ve ölçüm kriterleri: Sürecin hangi şartlar gerçekleştiğinde başarılı sayılacağı ve sürecin ne kadar iyi işletildiğinin nasıl ölçülebileceği.</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16</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Olgunluk modeli :</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fontScale="92500" lnSpcReduction="10000"/>
          </a:bodyPr>
          <a:lstStyle/>
          <a:p>
            <a:r>
              <a:rPr lang="tr-TR" sz="2000" dirty="0" err="1" smtClean="0"/>
              <a:t>CobiT</a:t>
            </a:r>
            <a:r>
              <a:rPr lang="tr-TR" sz="2000" dirty="0" smtClean="0"/>
              <a:t>, ayrıca her bir sürecin ne kadar olgun şekilde yönetildiğinin belirlenebilmesi ve benzer şirketlerle karşılaştırılabilmesi için bir olgunluk modeli sunmaktadır. Olgunluk modeli 0 ile 5 arasında 6 </a:t>
            </a:r>
            <a:r>
              <a:rPr lang="tr-TR" sz="2000" dirty="0" err="1" smtClean="0"/>
              <a:t>lı</a:t>
            </a:r>
            <a:r>
              <a:rPr lang="tr-TR" sz="2000" dirty="0" smtClean="0"/>
              <a:t> bir skala içermektedir ve her bir seviyeye ulaşılması için sağlanması gerekli kriterler, her bir sürece özel olarak detaylı şekilde belirtilmiştir. </a:t>
            </a:r>
          </a:p>
          <a:p>
            <a:endParaRPr lang="tr-TR" sz="2000" dirty="0" smtClean="0"/>
          </a:p>
          <a:p>
            <a:r>
              <a:rPr lang="tr-TR" sz="2000" u="sng" dirty="0" smtClean="0"/>
              <a:t>Olgunluk modelinde seviyeler :</a:t>
            </a:r>
          </a:p>
          <a:p>
            <a:r>
              <a:rPr lang="tr-TR" sz="1600" b="1" dirty="0" smtClean="0"/>
              <a:t>0. Tanımlanmamış</a:t>
            </a:r>
            <a:endParaRPr lang="tr-TR" sz="1600" dirty="0" smtClean="0"/>
          </a:p>
          <a:p>
            <a:pPr marL="725488"/>
            <a:r>
              <a:rPr lang="tr-TR" sz="1600" dirty="0" smtClean="0"/>
              <a:t>Süreç konusunda şirket bünyesinde herhangi bir bilinç bulunmamaktadır. Yönetim sürecin varlığından/gerekliliğinden haberdar değildir.</a:t>
            </a:r>
          </a:p>
          <a:p>
            <a:r>
              <a:rPr lang="tr-TR" sz="1600" b="1" dirty="0" smtClean="0"/>
              <a:t>1. Düzensiz</a:t>
            </a:r>
            <a:endParaRPr lang="tr-TR" sz="1600" dirty="0" smtClean="0"/>
          </a:p>
          <a:p>
            <a:pPr marL="725488"/>
            <a:r>
              <a:rPr lang="tr-TR" sz="1600" dirty="0" smtClean="0"/>
              <a:t>Sürecin gerekliliği bilinmektedir ancak düzenli şekilde uygulanmamaktadır</a:t>
            </a:r>
          </a:p>
          <a:p>
            <a:r>
              <a:rPr lang="tr-TR" sz="1600" b="1" dirty="0" smtClean="0"/>
              <a:t>2. Tekrarlanabilir</a:t>
            </a:r>
            <a:endParaRPr lang="tr-TR" sz="1600" dirty="0" smtClean="0"/>
          </a:p>
          <a:p>
            <a:pPr marL="725488"/>
            <a:r>
              <a:rPr lang="tr-TR" sz="1600" dirty="0" smtClean="0"/>
              <a:t>Süreç tekrarlanabilir şekilde uygulanmaktadır ancak sürecin kriterleri ve uygulama esasları tanımlanmamıştır</a:t>
            </a:r>
          </a:p>
          <a:p>
            <a:r>
              <a:rPr lang="tr-TR" sz="1600" b="1" dirty="0" smtClean="0"/>
              <a:t>3. Tanımlı</a:t>
            </a:r>
            <a:endParaRPr lang="tr-TR" sz="1600" dirty="0" smtClean="0"/>
          </a:p>
          <a:p>
            <a:pPr marL="725488"/>
            <a:r>
              <a:rPr lang="tr-TR" sz="1600" dirty="0" smtClean="0"/>
              <a:t>Süreç tanımlanmıştır ve tanımlandığı şekilde işletilmektedir</a:t>
            </a:r>
          </a:p>
          <a:p>
            <a:r>
              <a:rPr lang="tr-TR" sz="1600" b="1" dirty="0" smtClean="0"/>
              <a:t>4. Ölçülebilir</a:t>
            </a:r>
            <a:endParaRPr lang="tr-TR" sz="1600" dirty="0" smtClean="0"/>
          </a:p>
          <a:p>
            <a:pPr marL="725488"/>
            <a:r>
              <a:rPr lang="tr-TR" sz="1600" dirty="0" smtClean="0"/>
              <a:t>Sürecin ne kadar iyi işletildiği ölçülmektedir</a:t>
            </a:r>
          </a:p>
          <a:p>
            <a:r>
              <a:rPr lang="tr-TR" sz="1600" b="1" dirty="0" smtClean="0"/>
              <a:t>5. Optimize edilmiş</a:t>
            </a:r>
            <a:endParaRPr lang="tr-TR" sz="1600" dirty="0" smtClean="0"/>
          </a:p>
          <a:p>
            <a:pPr marL="725488"/>
            <a:r>
              <a:rPr lang="tr-TR" sz="1600" dirty="0" smtClean="0"/>
              <a:t>Süreç, sürekli olarak iyileştirilmektedir</a:t>
            </a:r>
            <a:endParaRPr lang="tr-TR" sz="2000" dirty="0" smtClean="0"/>
          </a:p>
          <a:p>
            <a:endParaRPr lang="tr-TR" sz="2000" dirty="0" smtClean="0"/>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17</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Bilgi Teknolojileri süreç eşleştirme tabloları :</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a:bodyPr>
          <a:lstStyle/>
          <a:p>
            <a:r>
              <a:rPr lang="tr-TR" sz="2000" dirty="0" err="1" smtClean="0">
                <a:latin typeface="Calibri" pitchFamily="34" charset="0"/>
              </a:rPr>
              <a:t>CobiT</a:t>
            </a:r>
            <a:r>
              <a:rPr lang="tr-TR" sz="2000" dirty="0" smtClean="0">
                <a:latin typeface="Calibri" pitchFamily="34" charset="0"/>
              </a:rPr>
              <a:t> içerisinde ayrıca, iş hedeflerinin bilgi teknolojileri hedefleri ile bağlantılarının kurulabilmesi amacıyla kılavuz olabilecek üç farklı tablo sunulmaktadır.</a:t>
            </a:r>
          </a:p>
          <a:p>
            <a:endParaRPr lang="tr-TR" sz="2000" dirty="0" smtClean="0">
              <a:latin typeface="Calibri" pitchFamily="34" charset="0"/>
            </a:endParaRPr>
          </a:p>
          <a:p>
            <a:r>
              <a:rPr lang="tr-TR" sz="2000" dirty="0" smtClean="0">
                <a:latin typeface="Calibri" pitchFamily="34" charset="0"/>
              </a:rPr>
              <a:t>i)   İlk tabloda iş hedefleri, bilgi teknolojileri hedefleri ve </a:t>
            </a:r>
            <a:r>
              <a:rPr lang="tr-TR" sz="2000" dirty="0" err="1" smtClean="0">
                <a:latin typeface="Calibri" pitchFamily="34" charset="0"/>
              </a:rPr>
              <a:t>CobiT</a:t>
            </a:r>
            <a:r>
              <a:rPr lang="tr-TR" sz="2000" dirty="0" smtClean="0">
                <a:latin typeface="Calibri" pitchFamily="34" charset="0"/>
              </a:rPr>
              <a:t> bilgi kriterleri ile eşleştirilmiştir. Bu tablo kullanılarak, örnek iş hedefleri için, bu hedefleri </a:t>
            </a:r>
          </a:p>
          <a:p>
            <a:r>
              <a:rPr lang="tr-TR" sz="2000" dirty="0" smtClean="0">
                <a:latin typeface="Calibri" pitchFamily="34" charset="0"/>
              </a:rPr>
              <a:t>destekleyen bilgi teknolojiler hedefleri ve ilgili </a:t>
            </a:r>
            <a:r>
              <a:rPr lang="tr-TR" sz="2000" dirty="0" err="1" smtClean="0">
                <a:latin typeface="Calibri" pitchFamily="34" charset="0"/>
              </a:rPr>
              <a:t>CobiT</a:t>
            </a:r>
            <a:r>
              <a:rPr lang="tr-TR" sz="2000" dirty="0" smtClean="0">
                <a:latin typeface="Calibri" pitchFamily="34" charset="0"/>
              </a:rPr>
              <a:t> bilgi kriterleri görülebilir.</a:t>
            </a:r>
          </a:p>
          <a:p>
            <a:endParaRPr lang="tr-TR" sz="2000" dirty="0" smtClean="0">
              <a:latin typeface="Calibri" pitchFamily="34" charset="0"/>
            </a:endParaRPr>
          </a:p>
          <a:p>
            <a:r>
              <a:rPr lang="tr-TR" sz="2000" dirty="0" err="1" smtClean="0">
                <a:latin typeface="Calibri" pitchFamily="34" charset="0"/>
              </a:rPr>
              <a:t>ii</a:t>
            </a:r>
            <a:r>
              <a:rPr lang="tr-TR" sz="2000" dirty="0" smtClean="0">
                <a:latin typeface="Calibri" pitchFamily="34" charset="0"/>
              </a:rPr>
              <a:t>)  İkinci tablo, </a:t>
            </a:r>
            <a:r>
              <a:rPr lang="tr-TR" sz="2000" dirty="0" err="1" smtClean="0">
                <a:latin typeface="Calibri" pitchFamily="34" charset="0"/>
              </a:rPr>
              <a:t>CobiT</a:t>
            </a:r>
            <a:r>
              <a:rPr lang="tr-TR" sz="2000" dirty="0" smtClean="0">
                <a:latin typeface="Calibri" pitchFamily="34" charset="0"/>
              </a:rPr>
              <a:t> içerisindeki BT süreçleri ile genel BT hedefleri ve bilgi kriterlerinin eşleştirilmesini içerir.</a:t>
            </a:r>
          </a:p>
          <a:p>
            <a:endParaRPr lang="tr-TR" sz="2000" dirty="0" smtClean="0">
              <a:latin typeface="Calibri" pitchFamily="34" charset="0"/>
            </a:endParaRPr>
          </a:p>
          <a:p>
            <a:r>
              <a:rPr lang="tr-TR" sz="2000" dirty="0" err="1" smtClean="0">
                <a:latin typeface="Calibri" pitchFamily="34" charset="0"/>
              </a:rPr>
              <a:t>iii</a:t>
            </a:r>
            <a:r>
              <a:rPr lang="tr-TR" sz="2000" dirty="0" smtClean="0">
                <a:latin typeface="Calibri" pitchFamily="34" charset="0"/>
              </a:rPr>
              <a:t>) Üçüncü tabloda ise her bir BT süreci için desteklenen BT hedefleri tersten gösterilmiştir.</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18</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Kullanım Alanları ve Denetim :</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a:bodyPr>
          <a:lstStyle/>
          <a:p>
            <a:r>
              <a:rPr lang="tr-TR" sz="2000" b="1" dirty="0" smtClean="0">
                <a:latin typeface="Calibri" pitchFamily="34" charset="0"/>
              </a:rPr>
              <a:t>Kullanım alanları</a:t>
            </a:r>
            <a:endParaRPr lang="tr-TR" sz="2000" dirty="0" smtClean="0">
              <a:latin typeface="Calibri" pitchFamily="34" charset="0"/>
            </a:endParaRPr>
          </a:p>
          <a:p>
            <a:r>
              <a:rPr lang="tr-TR" sz="2000" dirty="0" err="1" smtClean="0">
                <a:latin typeface="Calibri" pitchFamily="34" charset="0"/>
              </a:rPr>
              <a:t>CobiT</a:t>
            </a:r>
            <a:r>
              <a:rPr lang="tr-TR" sz="2000" dirty="0" smtClean="0">
                <a:latin typeface="Calibri" pitchFamily="34" charset="0"/>
              </a:rPr>
              <a:t> pek çok farklı amaçlar için kullanılabilir. Günümüzde en yaygın görünen kullanım amaçları şunlardır:</a:t>
            </a:r>
          </a:p>
          <a:p>
            <a:r>
              <a:rPr lang="tr-TR" sz="2000" dirty="0" smtClean="0">
                <a:latin typeface="Calibri" pitchFamily="34" charset="0"/>
              </a:rPr>
              <a:t> </a:t>
            </a:r>
          </a:p>
          <a:p>
            <a:r>
              <a:rPr lang="tr-TR" sz="2000" b="1" dirty="0" smtClean="0">
                <a:latin typeface="Calibri" pitchFamily="34" charset="0"/>
              </a:rPr>
              <a:t>Denetim:</a:t>
            </a:r>
            <a:r>
              <a:rPr lang="tr-TR" sz="2000" dirty="0" smtClean="0">
                <a:latin typeface="Calibri" pitchFamily="34" charset="0"/>
              </a:rPr>
              <a:t> </a:t>
            </a:r>
            <a:r>
              <a:rPr lang="tr-TR" sz="2000" dirty="0" err="1" smtClean="0">
                <a:latin typeface="Calibri" pitchFamily="34" charset="0"/>
              </a:rPr>
              <a:t>CobiT</a:t>
            </a:r>
            <a:r>
              <a:rPr lang="tr-TR" sz="2000" dirty="0" smtClean="0">
                <a:latin typeface="Calibri" pitchFamily="34" charset="0"/>
              </a:rPr>
              <a:t>, içerisinde karşılaştırma yapılabilecek iyi uygulamaları barındırması nedeniyle bir denetim aracı olarak kullanılabilir. Ayrıca, BT süreçlerinin listelenmesi sayesinde denetim kapsamının belirlenmesinde kolaylık sağlamaktadır.</a:t>
            </a:r>
          </a:p>
          <a:p>
            <a:r>
              <a:rPr lang="tr-TR" sz="2000" dirty="0" smtClean="0">
                <a:latin typeface="Calibri" pitchFamily="34" charset="0"/>
              </a:rPr>
              <a:t> Bu özellikleriyle, birden fazla denetçi tarafından farklı şirketlerde yapılan denetimlerin kapsamlarının ve uyum kriterlerinin aynı şekilde değerlendirilebilmesini sağlar.</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19</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b="1" dirty="0" err="1" smtClean="0"/>
              <a:t>CobiT</a:t>
            </a:r>
            <a:r>
              <a:rPr lang="tr-TR" b="1" dirty="0" smtClean="0"/>
              <a:t> nedir? </a:t>
            </a:r>
            <a:endParaRPr lang="tr-TR" dirty="0"/>
          </a:p>
        </p:txBody>
      </p:sp>
      <p:sp>
        <p:nvSpPr>
          <p:cNvPr id="3" name="2 İçerik Yer Tutucusu"/>
          <p:cNvSpPr>
            <a:spLocks noGrp="1"/>
          </p:cNvSpPr>
          <p:nvPr>
            <p:ph sz="quarter" idx="1"/>
          </p:nvPr>
        </p:nvSpPr>
        <p:spPr>
          <a:xfrm>
            <a:off x="301752" y="1527048"/>
            <a:ext cx="5566392" cy="4572000"/>
          </a:xfrm>
        </p:spPr>
        <p:txBody>
          <a:bodyPr>
            <a:normAutofit/>
          </a:bodyPr>
          <a:lstStyle/>
          <a:p>
            <a:pPr algn="just"/>
            <a:endParaRPr lang="tr-TR" sz="2400" dirty="0" smtClean="0">
              <a:latin typeface="Calibri" pitchFamily="34" charset="0"/>
            </a:endParaRPr>
          </a:p>
          <a:p>
            <a:pPr algn="just"/>
            <a:r>
              <a:rPr lang="tr-TR" sz="2400" dirty="0" smtClean="0">
                <a:latin typeface="Calibri" pitchFamily="34" charset="0"/>
              </a:rPr>
              <a:t>Tanım olarak </a:t>
            </a:r>
            <a:r>
              <a:rPr lang="tr-TR" sz="2400" dirty="0" err="1" smtClean="0">
                <a:latin typeface="Calibri" pitchFamily="34" charset="0"/>
              </a:rPr>
              <a:t>CobiT</a:t>
            </a:r>
            <a:r>
              <a:rPr lang="tr-TR" sz="2400" dirty="0" smtClean="0">
                <a:latin typeface="Calibri" pitchFamily="34" charset="0"/>
              </a:rPr>
              <a:t>, “</a:t>
            </a:r>
            <a:r>
              <a:rPr lang="tr-TR" sz="2400" dirty="0" err="1" smtClean="0">
                <a:latin typeface="Calibri" pitchFamily="34" charset="0"/>
              </a:rPr>
              <a:t>Control</a:t>
            </a:r>
            <a:r>
              <a:rPr lang="tr-TR" sz="2400" dirty="0" smtClean="0">
                <a:latin typeface="Calibri" pitchFamily="34" charset="0"/>
              </a:rPr>
              <a:t> </a:t>
            </a:r>
            <a:r>
              <a:rPr lang="tr-TR" sz="2400" dirty="0" err="1" smtClean="0">
                <a:latin typeface="Calibri" pitchFamily="34" charset="0"/>
              </a:rPr>
              <a:t>Objectives</a:t>
            </a:r>
            <a:r>
              <a:rPr lang="tr-TR" sz="2400" dirty="0" smtClean="0">
                <a:latin typeface="Calibri" pitchFamily="34" charset="0"/>
              </a:rPr>
              <a:t> </a:t>
            </a:r>
            <a:r>
              <a:rPr lang="tr-TR" sz="2400" dirty="0" err="1" smtClean="0">
                <a:latin typeface="Calibri" pitchFamily="34" charset="0"/>
              </a:rPr>
              <a:t>for</a:t>
            </a:r>
            <a:r>
              <a:rPr lang="tr-TR" sz="2400" dirty="0" smtClean="0">
                <a:latin typeface="Calibri" pitchFamily="34" charset="0"/>
              </a:rPr>
              <a:t> </a:t>
            </a:r>
            <a:r>
              <a:rPr lang="tr-TR" sz="2400" dirty="0" err="1" smtClean="0">
                <a:latin typeface="Calibri" pitchFamily="34" charset="0"/>
              </a:rPr>
              <a:t>Information</a:t>
            </a:r>
            <a:r>
              <a:rPr lang="tr-TR" sz="2400" dirty="0" smtClean="0">
                <a:latin typeface="Calibri" pitchFamily="34" charset="0"/>
              </a:rPr>
              <a:t> </a:t>
            </a:r>
            <a:r>
              <a:rPr lang="tr-TR" sz="2400" dirty="0" err="1" smtClean="0">
                <a:latin typeface="Calibri" pitchFamily="34" charset="0"/>
              </a:rPr>
              <a:t>and</a:t>
            </a:r>
            <a:r>
              <a:rPr lang="tr-TR" sz="2400" dirty="0" smtClean="0">
                <a:latin typeface="Calibri" pitchFamily="34" charset="0"/>
              </a:rPr>
              <a:t> </a:t>
            </a:r>
            <a:r>
              <a:rPr lang="tr-TR" sz="2400" dirty="0" err="1" smtClean="0">
                <a:latin typeface="Calibri" pitchFamily="34" charset="0"/>
              </a:rPr>
              <a:t>Related</a:t>
            </a:r>
            <a:r>
              <a:rPr lang="tr-TR" sz="2400" dirty="0" smtClean="0">
                <a:latin typeface="Calibri" pitchFamily="34" charset="0"/>
              </a:rPr>
              <a:t> </a:t>
            </a:r>
            <a:r>
              <a:rPr lang="tr-TR" sz="2400" dirty="0" err="1" smtClean="0">
                <a:latin typeface="Calibri" pitchFamily="34" charset="0"/>
              </a:rPr>
              <a:t>Technology</a:t>
            </a:r>
            <a:r>
              <a:rPr lang="tr-TR" sz="2400" dirty="0" smtClean="0">
                <a:latin typeface="Calibri" pitchFamily="34" charset="0"/>
              </a:rPr>
              <a:t>” </a:t>
            </a:r>
            <a:r>
              <a:rPr lang="tr-TR" sz="2400" dirty="0" err="1" smtClean="0">
                <a:latin typeface="Calibri" pitchFamily="34" charset="0"/>
              </a:rPr>
              <a:t>nin</a:t>
            </a:r>
            <a:r>
              <a:rPr lang="tr-TR" sz="2400" dirty="0" smtClean="0">
                <a:latin typeface="Calibri" pitchFamily="34" charset="0"/>
              </a:rPr>
              <a:t> kısaltılmış halidir. </a:t>
            </a:r>
          </a:p>
          <a:p>
            <a:pPr algn="just"/>
            <a:endParaRPr lang="tr-TR" sz="2400" dirty="0" smtClean="0">
              <a:latin typeface="Calibri" pitchFamily="34" charset="0"/>
            </a:endParaRPr>
          </a:p>
          <a:p>
            <a:pPr algn="just"/>
            <a:r>
              <a:rPr lang="tr-TR" sz="2400" dirty="0" smtClean="0">
                <a:latin typeface="Calibri" pitchFamily="34" charset="0"/>
              </a:rPr>
              <a:t>“Bilgi ve ilgili teknoloji için kontrol hedefleri”.  Bu tanım, </a:t>
            </a:r>
            <a:r>
              <a:rPr lang="tr-TR" sz="2400" dirty="0" err="1" smtClean="0">
                <a:latin typeface="Calibri" pitchFamily="34" charset="0"/>
              </a:rPr>
              <a:t>CobiT’in</a:t>
            </a:r>
            <a:r>
              <a:rPr lang="tr-TR" sz="2400" dirty="0" smtClean="0">
                <a:latin typeface="Calibri" pitchFamily="34" charset="0"/>
              </a:rPr>
              <a:t> amacını ifade etmesi açısından önemlidir. </a:t>
            </a:r>
            <a:r>
              <a:rPr lang="tr-TR" sz="2400" dirty="0" err="1" smtClean="0">
                <a:latin typeface="Calibri" pitchFamily="34" charset="0"/>
              </a:rPr>
              <a:t>CobiT</a:t>
            </a:r>
            <a:r>
              <a:rPr lang="tr-TR" sz="2400" dirty="0" smtClean="0">
                <a:latin typeface="Calibri" pitchFamily="34" charset="0"/>
              </a:rPr>
              <a:t>, Bilgi Teknolojileri yönetiminde ulaşılması gereken </a:t>
            </a:r>
            <a:r>
              <a:rPr lang="tr-TR" sz="2400" b="1" dirty="0" smtClean="0">
                <a:latin typeface="Calibri" pitchFamily="34" charset="0"/>
              </a:rPr>
              <a:t>hedefleri</a:t>
            </a:r>
            <a:r>
              <a:rPr lang="tr-TR" sz="2400" dirty="0" smtClean="0">
                <a:latin typeface="Calibri" pitchFamily="34" charset="0"/>
              </a:rPr>
              <a:t> ortaya koymaktadır.</a:t>
            </a:r>
          </a:p>
          <a:p>
            <a:pPr algn="just"/>
            <a:endParaRPr lang="tr-TR" sz="2400" dirty="0">
              <a:latin typeface="Calibri" pitchFamily="34" charset="0"/>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2</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pic>
        <p:nvPicPr>
          <p:cNvPr id="6" name="5 Resim" descr="1.jpg"/>
          <p:cNvPicPr/>
          <p:nvPr/>
        </p:nvPicPr>
        <p:blipFill>
          <a:blip r:embed="rId2" cstate="print">
            <a:duotone>
              <a:schemeClr val="accent5">
                <a:shade val="45000"/>
                <a:satMod val="135000"/>
              </a:schemeClr>
              <a:prstClr val="white"/>
            </a:duotone>
          </a:blip>
          <a:srcRect/>
          <a:stretch>
            <a:fillRect/>
          </a:stretch>
        </p:blipFill>
        <p:spPr bwMode="auto">
          <a:xfrm>
            <a:off x="6156176" y="1366476"/>
            <a:ext cx="2817329" cy="501485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BT Süreç yönetimi:</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a:bodyPr>
          <a:lstStyle/>
          <a:p>
            <a:r>
              <a:rPr lang="tr-TR" sz="2000" dirty="0" err="1" smtClean="0"/>
              <a:t>CobiT’in</a:t>
            </a:r>
            <a:r>
              <a:rPr lang="tr-TR" sz="2000" dirty="0" smtClean="0"/>
              <a:t> hemen hemen tüm BT fonksiyonlarını içeren bir çerçeve sunduğundan bahsetmiştik. Bu çerçeve sayesinde BT yöneticileri aşağıdaki soruların yanıtlarını </a:t>
            </a:r>
            <a:r>
              <a:rPr lang="tr-TR" sz="2000" dirty="0" err="1" smtClean="0"/>
              <a:t>CobiT’te</a:t>
            </a:r>
            <a:r>
              <a:rPr lang="tr-TR" sz="2000" dirty="0" smtClean="0"/>
              <a:t> bulabilir:</a:t>
            </a:r>
          </a:p>
          <a:p>
            <a:endParaRPr lang="tr-TR" sz="2000" dirty="0" smtClean="0"/>
          </a:p>
          <a:p>
            <a:r>
              <a:rPr lang="tr-TR" sz="2000" dirty="0" smtClean="0"/>
              <a:t>-          Hangi süreçleri oluşturmalıyım?</a:t>
            </a:r>
          </a:p>
          <a:p>
            <a:r>
              <a:rPr lang="tr-TR" sz="2000" dirty="0" smtClean="0"/>
              <a:t>-          Bu süreçlerde hangi adımlara yer vermeliyim?</a:t>
            </a:r>
          </a:p>
          <a:p>
            <a:r>
              <a:rPr lang="tr-TR" sz="2000" dirty="0" smtClean="0"/>
              <a:t>-          Rol ve sorumlulukları nasıl dağıtmalıyım?</a:t>
            </a:r>
          </a:p>
          <a:p>
            <a:r>
              <a:rPr lang="tr-TR" sz="2000" dirty="0" smtClean="0"/>
              <a:t>-          Bu süreçleri ne kadar iyi uyguladığımı nasıl ölçebilirim?</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20</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dirty="0" smtClean="0"/>
              <a:t>Uygulamalar :</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a:bodyPr>
          <a:lstStyle/>
          <a:p>
            <a:r>
              <a:rPr lang="tr-TR" sz="2000" b="1" dirty="0" smtClean="0"/>
              <a:t>İyi uygulamalar: </a:t>
            </a:r>
            <a:r>
              <a:rPr lang="tr-TR" sz="2000" dirty="0" err="1" smtClean="0"/>
              <a:t>CobiT</a:t>
            </a:r>
            <a:r>
              <a:rPr lang="tr-TR" sz="2000" dirty="0" smtClean="0"/>
              <a:t>, detaylı kontrol hedefleri sayesinde, her bir BT süreci için dünyada kabul görmüş en iyi uygulamaları da içermektedir. İyi uygulamalar, süreçte bulunması gerekli faaliyetleri, sorumlulukları, oluşturulması gereken rolleri, süreçlerin işlem sıralarını, süreçlerde kullanılması gereken girdileri ve oluşturulması gereken çıktıları ve buna benzer bilgileri içerir. Ek olarak, “</a:t>
            </a:r>
            <a:r>
              <a:rPr lang="tr-TR" sz="2000" dirty="0" err="1" smtClean="0"/>
              <a:t>CobiT</a:t>
            </a:r>
            <a:r>
              <a:rPr lang="tr-TR" sz="2000" dirty="0" smtClean="0"/>
              <a:t> </a:t>
            </a:r>
            <a:r>
              <a:rPr lang="tr-TR" sz="2000" dirty="0" err="1" smtClean="0"/>
              <a:t>control</a:t>
            </a:r>
            <a:r>
              <a:rPr lang="tr-TR" sz="2000" dirty="0" smtClean="0"/>
              <a:t> </a:t>
            </a:r>
            <a:r>
              <a:rPr lang="tr-TR" sz="2000" dirty="0" err="1" smtClean="0"/>
              <a:t>practices</a:t>
            </a:r>
            <a:r>
              <a:rPr lang="tr-TR" sz="2000" dirty="0" smtClean="0"/>
              <a:t>” dokümanında daha detaylı örnek alınabilecek kontrol tanımları bulunmaktadır.</a:t>
            </a:r>
          </a:p>
          <a:p>
            <a:r>
              <a:rPr lang="tr-TR" sz="2000" dirty="0" smtClean="0"/>
              <a:t> </a:t>
            </a:r>
          </a:p>
          <a:p>
            <a:r>
              <a:rPr lang="tr-TR" sz="2000" b="1" dirty="0" smtClean="0"/>
              <a:t>Karşılaştırma aracı: </a:t>
            </a:r>
            <a:r>
              <a:rPr lang="tr-TR" sz="2000" dirty="0" smtClean="0"/>
              <a:t>İçerisindeki olgunluk modeli ile her bir BT sürecinin ne kadar olgun işletildiğinin belirlenmesi ve benzer şirketler ile karşılaştırılmasına da imkân vermektedir.</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21</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Türkiye’de </a:t>
            </a:r>
            <a:r>
              <a:rPr lang="tr-TR" sz="2800" b="1" dirty="0" err="1" smtClean="0"/>
              <a:t>CobiT</a:t>
            </a:r>
            <a:r>
              <a:rPr lang="tr-TR" sz="2800" b="1" dirty="0" smtClean="0"/>
              <a:t> :</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lnSpcReduction="10000"/>
          </a:bodyPr>
          <a:lstStyle/>
          <a:p>
            <a:pPr algn="just"/>
            <a:r>
              <a:rPr lang="tr-TR" sz="2000" dirty="0" smtClean="0"/>
              <a:t>Türkiye’de </a:t>
            </a:r>
            <a:r>
              <a:rPr lang="tr-TR" sz="2000" dirty="0" err="1" smtClean="0"/>
              <a:t>CobiT’in</a:t>
            </a:r>
            <a:r>
              <a:rPr lang="tr-TR" sz="2000" dirty="0" smtClean="0"/>
              <a:t> kamuoyuna ilk yansıması </a:t>
            </a:r>
            <a:r>
              <a:rPr lang="tr-TR" sz="2000" dirty="0" err="1" smtClean="0"/>
              <a:t>BDDK’nın</a:t>
            </a:r>
            <a:r>
              <a:rPr lang="tr-TR" sz="2000" dirty="0" smtClean="0"/>
              <a:t>, bazı bankaları </a:t>
            </a:r>
            <a:r>
              <a:rPr lang="tr-TR" sz="2000" dirty="0" err="1" smtClean="0"/>
              <a:t>CobiT</a:t>
            </a:r>
            <a:r>
              <a:rPr lang="tr-TR" sz="2000" dirty="0" smtClean="0"/>
              <a:t> esaslı bir özel denetime tabi tutmasıyla gerçekleşti. Benzer bir çalışmanın 2006 yılında tüm bankalara genişletilerek zorunlu tutulması ve her iki yılda bir kez tekrar edilmesi sonucunda tüm bankalar </a:t>
            </a:r>
            <a:r>
              <a:rPr lang="tr-TR" sz="2000" dirty="0" err="1" smtClean="0"/>
              <a:t>CobiT</a:t>
            </a:r>
            <a:r>
              <a:rPr lang="tr-TR" sz="2000" dirty="0" smtClean="0"/>
              <a:t> ile tanışmış oldu. Başlangıçta yaşanan zorlukların ardından, bugün bakıldığında bankalar BT süreçlerini bir standarda uygun olarak yürütmenin meyvelerini daha kontrollü, verimli ve etkin bir BT şeklinde toplamaktalar.</a:t>
            </a:r>
          </a:p>
          <a:p>
            <a:pPr algn="just"/>
            <a:endParaRPr lang="tr-TR" sz="2000" dirty="0" smtClean="0"/>
          </a:p>
          <a:p>
            <a:pPr algn="just"/>
            <a:r>
              <a:rPr lang="tr-TR" sz="2000" dirty="0" smtClean="0"/>
              <a:t>Aslına bakarsanız, </a:t>
            </a:r>
            <a:r>
              <a:rPr lang="tr-TR" sz="2000" dirty="0" err="1" smtClean="0"/>
              <a:t>BDDK’nın</a:t>
            </a:r>
            <a:r>
              <a:rPr lang="tr-TR" sz="2000" dirty="0" smtClean="0"/>
              <a:t> denetim şartının çok öncesinde BT süreçlerini </a:t>
            </a:r>
            <a:r>
              <a:rPr lang="tr-TR" sz="2000" dirty="0" err="1" smtClean="0"/>
              <a:t>CobiT’e</a:t>
            </a:r>
            <a:r>
              <a:rPr lang="tr-TR" sz="2000" dirty="0" smtClean="0"/>
              <a:t> uygun şekilde yöneten bankalar bulunmaktaydı.</a:t>
            </a:r>
          </a:p>
          <a:p>
            <a:pPr algn="just"/>
            <a:r>
              <a:rPr lang="tr-TR" sz="2000" dirty="0" smtClean="0"/>
              <a:t>Fakat bankacılık </a:t>
            </a:r>
            <a:r>
              <a:rPr lang="tr-TR" sz="2000" dirty="0" err="1" smtClean="0"/>
              <a:t>CobiT’in</a:t>
            </a:r>
            <a:r>
              <a:rPr lang="tr-TR" sz="2000" dirty="0" smtClean="0"/>
              <a:t> görülebildiği tek yer değil elbette. Bankalara ek olarak, finans ve üretim sektörlerinde “olgun” sayılabilecek pek çok şirkette </a:t>
            </a:r>
            <a:r>
              <a:rPr lang="tr-TR" sz="2000" dirty="0" err="1" smtClean="0"/>
              <a:t>CobiT’i</a:t>
            </a:r>
            <a:r>
              <a:rPr lang="tr-TR" sz="2000" dirty="0" smtClean="0"/>
              <a:t> süreç yönetimi için kullanmakta. Bu konuda hem şirketlerdeki bilinç hem de bankacılık dışındaki sektörlere yönelik düzenlemeler de hızla gelişiyor.</a:t>
            </a:r>
          </a:p>
          <a:p>
            <a:pPr marL="274320" marR="0" lvl="0" indent="-274320" algn="l"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22</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err="1" smtClean="0"/>
              <a:t>CobiT’in</a:t>
            </a:r>
            <a:r>
              <a:rPr lang="tr-TR" sz="2800" b="1" dirty="0" smtClean="0"/>
              <a:t> geleceği:</a:t>
            </a:r>
            <a:endParaRPr lang="tr-TR" sz="2800" dirty="0"/>
          </a:p>
        </p:txBody>
      </p:sp>
      <p:sp>
        <p:nvSpPr>
          <p:cNvPr id="5" name="2 İçerik Yer Tutucusu"/>
          <p:cNvSpPr txBox="1">
            <a:spLocks/>
          </p:cNvSpPr>
          <p:nvPr/>
        </p:nvSpPr>
        <p:spPr>
          <a:xfrm>
            <a:off x="251520" y="1556792"/>
            <a:ext cx="8712968" cy="4824536"/>
          </a:xfrm>
          <a:prstGeom prst="rect">
            <a:avLst/>
          </a:prstGeom>
        </p:spPr>
        <p:txBody>
          <a:bodyPr vert="horz">
            <a:normAutofit/>
          </a:bodyPr>
          <a:lstStyle/>
          <a:p>
            <a:r>
              <a:rPr lang="tr-TR" sz="2000" dirty="0" err="1" smtClean="0"/>
              <a:t>CobiT’in</a:t>
            </a:r>
            <a:r>
              <a:rPr lang="tr-TR" sz="2000" dirty="0" smtClean="0"/>
              <a:t> şu andaki en son versiyonu </a:t>
            </a:r>
            <a:r>
              <a:rPr lang="tr-TR" sz="2000" dirty="0" err="1" smtClean="0"/>
              <a:t>CobiT</a:t>
            </a:r>
            <a:r>
              <a:rPr lang="tr-TR" sz="2000" dirty="0" smtClean="0"/>
              <a:t> 4.1’dir. Ancak, yaklaşık iki yıl önce başlayan çalışmalar sonucunda 5.0 versiyonunun yayınlanmasına çok yaklaşılmıştır. 2011 yılında yayınlanması beklenen yeni versiyon ile ISACA tarafından yayınlanan Risk IT ve </a:t>
            </a:r>
            <a:r>
              <a:rPr lang="tr-TR" sz="2000" dirty="0" err="1" smtClean="0"/>
              <a:t>Val</a:t>
            </a:r>
            <a:r>
              <a:rPr lang="tr-TR" sz="2000" dirty="0" smtClean="0"/>
              <a:t> </a:t>
            </a:r>
            <a:r>
              <a:rPr lang="tr-TR" sz="2000" dirty="0" err="1" smtClean="0"/>
              <a:t>IT’nin</a:t>
            </a:r>
            <a:r>
              <a:rPr lang="tr-TR" sz="2000" dirty="0" smtClean="0"/>
              <a:t> </a:t>
            </a:r>
            <a:r>
              <a:rPr lang="tr-TR" sz="2000" dirty="0" err="1" smtClean="0"/>
              <a:t>CobiT</a:t>
            </a:r>
            <a:r>
              <a:rPr lang="tr-TR" sz="2000" dirty="0" smtClean="0"/>
              <a:t> içerisinde birleştirilmesi, </a:t>
            </a:r>
            <a:r>
              <a:rPr lang="tr-TR" sz="2000" dirty="0" err="1" smtClean="0"/>
              <a:t>CobiT</a:t>
            </a:r>
            <a:r>
              <a:rPr lang="tr-TR" sz="2000" dirty="0" smtClean="0"/>
              <a:t> sertifikasyonunun mümkün hale getirilmesi gibi pek çok yenilik bekleniyor.</a:t>
            </a:r>
          </a:p>
          <a:p>
            <a:endParaRPr lang="tr-TR" sz="2000" dirty="0" smtClean="0"/>
          </a:p>
          <a:p>
            <a:r>
              <a:rPr lang="tr-TR" sz="2000" dirty="0" smtClean="0"/>
              <a:t>Türkiye’de ise her geçen gün farklı sektörlerdeki pek çok şirkette </a:t>
            </a:r>
            <a:r>
              <a:rPr lang="tr-TR" sz="2000" dirty="0" err="1" smtClean="0"/>
              <a:t>CobiT’in</a:t>
            </a:r>
            <a:r>
              <a:rPr lang="tr-TR" sz="2000" dirty="0" smtClean="0"/>
              <a:t> kullanıldığına şahit oluyoruz. Yasal düzenlemeler tarafında ise </a:t>
            </a:r>
            <a:r>
              <a:rPr lang="tr-TR" sz="2000" dirty="0" err="1" smtClean="0"/>
              <a:t>BDDK’nın</a:t>
            </a:r>
            <a:r>
              <a:rPr lang="tr-TR" sz="2000" dirty="0" smtClean="0"/>
              <a:t> yanı sıra  Hazine Müsteşarlığı ve </a:t>
            </a:r>
            <a:r>
              <a:rPr lang="tr-TR" sz="2000" dirty="0" err="1" smtClean="0"/>
              <a:t>SPK’nın</a:t>
            </a:r>
            <a:r>
              <a:rPr lang="tr-TR" sz="2000" dirty="0" smtClean="0"/>
              <a:t> da gelişmeleri izlediği ve </a:t>
            </a:r>
            <a:r>
              <a:rPr lang="tr-TR" sz="2000" dirty="0" err="1" smtClean="0"/>
              <a:t>BT’ye</a:t>
            </a:r>
            <a:r>
              <a:rPr lang="tr-TR" sz="2000" dirty="0" smtClean="0"/>
              <a:t> yönelik düzenlemelerinde </a:t>
            </a:r>
            <a:r>
              <a:rPr lang="tr-TR" sz="2000" dirty="0" err="1" smtClean="0"/>
              <a:t>CobiT’i</a:t>
            </a:r>
            <a:r>
              <a:rPr lang="tr-TR" sz="2000" dirty="0" smtClean="0"/>
              <a:t> göz önünde bulundurduğu bilinen konular.</a:t>
            </a:r>
            <a:endParaRPr kumimoji="0" lang="tr-TR" sz="2000" i="0" u="none" strike="noStrike" kern="1200" cap="none" spc="0" normalizeH="0" baseline="0" noProof="0" dirty="0" smtClean="0">
              <a:ln>
                <a:noFill/>
              </a:ln>
              <a:solidFill>
                <a:schemeClr val="tx1"/>
              </a:solidFill>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23</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800" b="1" dirty="0" smtClean="0"/>
              <a:t>SONUÇ :</a:t>
            </a:r>
            <a:endParaRPr lang="tr-TR" sz="2800" dirty="0"/>
          </a:p>
        </p:txBody>
      </p:sp>
      <p:sp>
        <p:nvSpPr>
          <p:cNvPr id="5" name="2 İçerik Yer Tutucusu"/>
          <p:cNvSpPr txBox="1">
            <a:spLocks/>
          </p:cNvSpPr>
          <p:nvPr/>
        </p:nvSpPr>
        <p:spPr>
          <a:xfrm>
            <a:off x="251520" y="2204864"/>
            <a:ext cx="8712968" cy="4176464"/>
          </a:xfrm>
          <a:prstGeom prst="rect">
            <a:avLst/>
          </a:prstGeom>
        </p:spPr>
        <p:txBody>
          <a:bodyPr vert="horz">
            <a:normAutofit/>
          </a:bodyPr>
          <a:lstStyle/>
          <a:p>
            <a:pPr algn="just"/>
            <a:r>
              <a:rPr lang="tr-TR" sz="2400" dirty="0" smtClean="0">
                <a:effectLst>
                  <a:outerShdw blurRad="38100" dist="38100" dir="2700000" algn="tl">
                    <a:srgbClr val="000000">
                      <a:alpha val="43137"/>
                    </a:srgbClr>
                  </a:outerShdw>
                </a:effectLst>
              </a:rPr>
              <a:t>Sonuç olarak, </a:t>
            </a:r>
            <a:r>
              <a:rPr lang="tr-TR" sz="2400" dirty="0" err="1" smtClean="0">
                <a:effectLst>
                  <a:outerShdw blurRad="38100" dist="38100" dir="2700000" algn="tl">
                    <a:srgbClr val="000000">
                      <a:alpha val="43137"/>
                    </a:srgbClr>
                  </a:outerShdw>
                </a:effectLst>
              </a:rPr>
              <a:t>CobiT</a:t>
            </a:r>
            <a:r>
              <a:rPr lang="tr-TR" sz="2400" dirty="0" smtClean="0">
                <a:effectLst>
                  <a:outerShdw blurRad="38100" dist="38100" dir="2700000" algn="tl">
                    <a:srgbClr val="000000">
                      <a:alpha val="43137"/>
                    </a:srgbClr>
                  </a:outerShdw>
                </a:effectLst>
              </a:rPr>
              <a:t> tüm dünyada olduğu gibi Türkiye’de de her geçen gün daha fazla şirket tarafından tanınıyor ve uygulanıyor. </a:t>
            </a:r>
            <a:r>
              <a:rPr lang="tr-TR" sz="2400" dirty="0" err="1" smtClean="0">
                <a:effectLst>
                  <a:outerShdw blurRad="38100" dist="38100" dir="2700000" algn="tl">
                    <a:srgbClr val="000000">
                      <a:alpha val="43137"/>
                    </a:srgbClr>
                  </a:outerShdw>
                </a:effectLst>
              </a:rPr>
              <a:t>CobiT’in</a:t>
            </a:r>
            <a:r>
              <a:rPr lang="tr-TR" sz="2400" dirty="0" smtClean="0">
                <a:effectLst>
                  <a:outerShdw blurRad="38100" dist="38100" dir="2700000" algn="tl">
                    <a:srgbClr val="000000">
                      <a:alpha val="43137"/>
                    </a:srgbClr>
                  </a:outerShdw>
                </a:effectLst>
              </a:rPr>
              <a:t> diğer standartlar ile uyumu, gözle görülebilen faydaları ve kendine özgü yaklaşımı ile bu gelişme hız kesmeyecek gibi.</a:t>
            </a:r>
          </a:p>
          <a:p>
            <a:pPr marL="274320" marR="0" lvl="0" indent="-274320" algn="just" defTabSz="914400" rtl="0" eaLnBrk="1" fontAlgn="auto" latinLnBrk="0" hangingPunct="1">
              <a:lnSpc>
                <a:spcPct val="100000"/>
              </a:lnSpc>
              <a:spcBef>
                <a:spcPct val="20000"/>
              </a:spcBef>
              <a:spcAft>
                <a:spcPts val="0"/>
              </a:spcAft>
              <a:buClr>
                <a:schemeClr val="accent1"/>
              </a:buClr>
              <a:buSzPct val="85000"/>
              <a:buFont typeface="Wingdings 2"/>
              <a:buNone/>
              <a:tabLst/>
              <a:defRPr/>
            </a:pPr>
            <a:endParaRPr kumimoji="0" lang="tr-TR" sz="2400" i="0" u="none" strike="noStrike" kern="1200" cap="none" spc="0" normalizeH="0" baseline="0" noProof="0" dirty="0" smtClean="0">
              <a:ln>
                <a:noFill/>
              </a:ln>
              <a:solidFill>
                <a:schemeClr val="tx1"/>
              </a:solidFill>
              <a:effectLst>
                <a:outerShdw blurRad="38100" dist="38100" dir="2700000" algn="tl">
                  <a:srgbClr val="000000">
                    <a:alpha val="43137"/>
                  </a:srgbClr>
                </a:outerShdw>
              </a:effectLst>
              <a:uLnTx/>
              <a:uFillTx/>
              <a:latin typeface="Calibri" pitchFamily="34" charset="0"/>
              <a:ea typeface="+mn-ea"/>
              <a:cs typeface="+mn-cs"/>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24</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1800" b="1" dirty="0" smtClean="0"/>
              <a:t>Kaynak :</a:t>
            </a:r>
            <a:endParaRPr lang="tr-TR" sz="1800" dirty="0"/>
          </a:p>
        </p:txBody>
      </p:sp>
      <p:sp>
        <p:nvSpPr>
          <p:cNvPr id="4" name="3 Slayt Numarası Yer Tutucusu"/>
          <p:cNvSpPr>
            <a:spLocks noGrp="1"/>
          </p:cNvSpPr>
          <p:nvPr>
            <p:ph type="sldNum" sz="quarter" idx="12"/>
          </p:nvPr>
        </p:nvSpPr>
        <p:spPr/>
        <p:txBody>
          <a:bodyPr/>
          <a:lstStyle/>
          <a:p>
            <a:fld id="{A8F1F8E8-AFC6-4C3A-93B0-916B77B50AA8}" type="slidenum">
              <a:rPr lang="tr-TR" smtClean="0"/>
              <a:pPr/>
              <a:t>25</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
        <p:nvSpPr>
          <p:cNvPr id="1025" name="Rectangle 1"/>
          <p:cNvSpPr>
            <a:spLocks noChangeArrowheads="1"/>
          </p:cNvSpPr>
          <p:nvPr/>
        </p:nvSpPr>
        <p:spPr bwMode="auto">
          <a:xfrm>
            <a:off x="611560" y="2078942"/>
            <a:ext cx="5616624"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tr-TR" sz="1200"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Cozumpark</a:t>
            </a:r>
            <a:r>
              <a:rPr kumimoji="0" lang="tr-TR" sz="1200"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.com, İ.TUTU, Ç.ISIKÇI</a:t>
            </a:r>
            <a:endParaRPr kumimoji="0" lang="tr-TR" sz="3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sz="quarter" idx="1"/>
          </p:nvPr>
        </p:nvSpPr>
        <p:spPr/>
        <p:txBody>
          <a:bodyPr/>
          <a:lstStyle/>
          <a:p>
            <a:endParaRPr lang="tr-TR"/>
          </a:p>
        </p:txBody>
      </p:sp>
      <p:pic>
        <p:nvPicPr>
          <p:cNvPr id="4" name="3 Resim" descr="http://www.belgeci.com/UserFiles/CobIT.jpg"/>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4 Slayt Numarası Yer Tutucusu"/>
          <p:cNvSpPr>
            <a:spLocks noGrp="1"/>
          </p:cNvSpPr>
          <p:nvPr>
            <p:ph type="sldNum" sz="quarter" idx="12"/>
          </p:nvPr>
        </p:nvSpPr>
        <p:spPr/>
        <p:txBody>
          <a:bodyPr/>
          <a:lstStyle/>
          <a:p>
            <a:fld id="{A8F1F8E8-AFC6-4C3A-93B0-916B77B50AA8}" type="slidenum">
              <a:rPr lang="tr-TR" smtClean="0"/>
              <a:pPr/>
              <a:t>3</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400" b="1" dirty="0" smtClean="0"/>
              <a:t>Benzer standartlardan farkı nedir?</a:t>
            </a:r>
            <a:endParaRPr lang="tr-TR" sz="2400" dirty="0"/>
          </a:p>
        </p:txBody>
      </p:sp>
      <p:sp>
        <p:nvSpPr>
          <p:cNvPr id="3" name="2 İçerik Yer Tutucusu"/>
          <p:cNvSpPr>
            <a:spLocks noGrp="1"/>
          </p:cNvSpPr>
          <p:nvPr>
            <p:ph sz="quarter" idx="1"/>
          </p:nvPr>
        </p:nvSpPr>
        <p:spPr/>
        <p:txBody>
          <a:bodyPr>
            <a:normAutofit/>
          </a:bodyPr>
          <a:lstStyle/>
          <a:p>
            <a:pPr algn="just">
              <a:buNone/>
            </a:pPr>
            <a:r>
              <a:rPr lang="tr-TR" sz="2400" b="1" dirty="0" err="1" smtClean="0">
                <a:latin typeface="Calibri" pitchFamily="34" charset="0"/>
              </a:rPr>
              <a:t>CobiT</a:t>
            </a:r>
            <a:r>
              <a:rPr lang="tr-TR" sz="2400" dirty="0" err="1" smtClean="0">
                <a:latin typeface="Calibri" pitchFamily="34" charset="0"/>
              </a:rPr>
              <a:t>’i</a:t>
            </a:r>
            <a:r>
              <a:rPr lang="tr-TR" sz="2400" dirty="0" smtClean="0">
                <a:latin typeface="Calibri" pitchFamily="34" charset="0"/>
              </a:rPr>
              <a:t>, </a:t>
            </a:r>
            <a:r>
              <a:rPr lang="tr-TR" sz="2400" b="1" dirty="0" smtClean="0">
                <a:latin typeface="Calibri" pitchFamily="34" charset="0"/>
              </a:rPr>
              <a:t>ITIL, CMMI</a:t>
            </a:r>
            <a:r>
              <a:rPr lang="tr-TR" sz="2400" dirty="0" smtClean="0">
                <a:latin typeface="Calibri" pitchFamily="34" charset="0"/>
              </a:rPr>
              <a:t> ve </a:t>
            </a:r>
            <a:r>
              <a:rPr lang="tr-TR" sz="2400" b="1" dirty="0" smtClean="0">
                <a:latin typeface="Calibri" pitchFamily="34" charset="0"/>
              </a:rPr>
              <a:t>ISO</a:t>
            </a:r>
            <a:r>
              <a:rPr lang="tr-TR" sz="2400" dirty="0" smtClean="0">
                <a:latin typeface="Calibri" pitchFamily="34" charset="0"/>
              </a:rPr>
              <a:t> standartlarından ayıran en büyük özelliği tüm BT fonksiyonlarını kapsayan bir çerçeve sunmasıdır.  </a:t>
            </a:r>
          </a:p>
          <a:p>
            <a:pPr algn="just">
              <a:buNone/>
            </a:pPr>
            <a:endParaRPr lang="tr-TR" sz="2400" dirty="0" smtClean="0">
              <a:latin typeface="Calibri" pitchFamily="34" charset="0"/>
            </a:endParaRPr>
          </a:p>
          <a:p>
            <a:pPr algn="just">
              <a:buNone/>
            </a:pPr>
            <a:r>
              <a:rPr lang="tr-TR" sz="2400" dirty="0" smtClean="0">
                <a:latin typeface="Calibri" pitchFamily="34" charset="0"/>
              </a:rPr>
              <a:t>Farklı şekilde ifade etmek gerekirse </a:t>
            </a:r>
            <a:r>
              <a:rPr lang="tr-TR" sz="2400" dirty="0" err="1" smtClean="0">
                <a:latin typeface="Calibri" pitchFamily="34" charset="0"/>
              </a:rPr>
              <a:t>CobiT</a:t>
            </a:r>
            <a:r>
              <a:rPr lang="tr-TR" sz="2400" dirty="0" smtClean="0">
                <a:latin typeface="Calibri" pitchFamily="34" charset="0"/>
              </a:rPr>
              <a:t> içerisinde yer alan 34 süreci bir arada değerlendirdiğinizde BT yönetiminin her alanını kapsama almış olursunuz. </a:t>
            </a:r>
          </a:p>
          <a:p>
            <a:pPr algn="just">
              <a:buNone/>
            </a:pPr>
            <a:r>
              <a:rPr lang="tr-TR" sz="2400" dirty="0" smtClean="0">
                <a:latin typeface="Calibri" pitchFamily="34" charset="0"/>
              </a:rPr>
              <a:t>   Bu nedenle diğer standartlardan farklı şekilde, </a:t>
            </a:r>
            <a:r>
              <a:rPr lang="tr-TR" sz="2400" dirty="0" err="1" smtClean="0">
                <a:latin typeface="Calibri" pitchFamily="34" charset="0"/>
              </a:rPr>
              <a:t>CobiT’in</a:t>
            </a:r>
            <a:r>
              <a:rPr lang="tr-TR" sz="2400" dirty="0" smtClean="0">
                <a:latin typeface="Calibri" pitchFamily="34" charset="0"/>
              </a:rPr>
              <a:t> tek veya grup halinde BT süreçlerine değil </a:t>
            </a:r>
            <a:r>
              <a:rPr lang="tr-TR" sz="2400" dirty="0" err="1" smtClean="0">
                <a:latin typeface="Calibri" pitchFamily="34" charset="0"/>
              </a:rPr>
              <a:t>BT’nin</a:t>
            </a:r>
            <a:r>
              <a:rPr lang="tr-TR" sz="2400" dirty="0" smtClean="0">
                <a:latin typeface="Calibri" pitchFamily="34" charset="0"/>
              </a:rPr>
              <a:t> yönetilmesine odaklandığını söylemek doğru olur.</a:t>
            </a:r>
            <a:endParaRPr lang="tr-TR" sz="2400" dirty="0">
              <a:latin typeface="Calibri" pitchFamily="34" charset="0"/>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4</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400" b="1" dirty="0" smtClean="0"/>
              <a:t>Benzer standartlardan farkı nedir?</a:t>
            </a:r>
            <a:endParaRPr lang="tr-TR" sz="2400" dirty="0"/>
          </a:p>
        </p:txBody>
      </p:sp>
      <p:sp>
        <p:nvSpPr>
          <p:cNvPr id="3" name="2 İçerik Yer Tutucusu"/>
          <p:cNvSpPr>
            <a:spLocks noGrp="1"/>
          </p:cNvSpPr>
          <p:nvPr>
            <p:ph sz="quarter" idx="1"/>
          </p:nvPr>
        </p:nvSpPr>
        <p:spPr/>
        <p:txBody>
          <a:bodyPr>
            <a:normAutofit/>
          </a:bodyPr>
          <a:lstStyle/>
          <a:p>
            <a:pPr algn="just">
              <a:buNone/>
            </a:pPr>
            <a:r>
              <a:rPr lang="tr-TR" sz="2400" dirty="0" err="1" smtClean="0">
                <a:latin typeface="Calibri" pitchFamily="34" charset="0"/>
              </a:rPr>
              <a:t>CobiT’in</a:t>
            </a:r>
            <a:r>
              <a:rPr lang="tr-TR" sz="2400" dirty="0" smtClean="0">
                <a:latin typeface="Calibri" pitchFamily="34" charset="0"/>
              </a:rPr>
              <a:t> diğer bir özelliği de, içerisindeki süreçlerin nasıl uygulanması gerektiğine dair detaylı çözüm yöntemleri içermemesidir.  </a:t>
            </a:r>
          </a:p>
          <a:p>
            <a:pPr algn="just">
              <a:buNone/>
            </a:pPr>
            <a:endParaRPr lang="tr-TR" sz="2400" dirty="0" smtClean="0">
              <a:latin typeface="Calibri" pitchFamily="34" charset="0"/>
            </a:endParaRPr>
          </a:p>
          <a:p>
            <a:pPr algn="just">
              <a:buNone/>
            </a:pPr>
            <a:r>
              <a:rPr lang="tr-TR" sz="2400" dirty="0" smtClean="0">
                <a:latin typeface="Calibri" pitchFamily="34" charset="0"/>
              </a:rPr>
              <a:t>Esas olarak kontrol hedeflerinden oluşmaktadır ve bu hedefler o süreç içerisinde sağlanması gereken en iyi uygulamaları açıklamaktadır. </a:t>
            </a:r>
          </a:p>
          <a:p>
            <a:pPr algn="just">
              <a:buNone/>
            </a:pPr>
            <a:r>
              <a:rPr lang="tr-TR" sz="2400" dirty="0" smtClean="0">
                <a:latin typeface="Calibri" pitchFamily="34" charset="0"/>
              </a:rPr>
              <a:t>    Fakat birkaç istisna dışında bu süreçlerin hiçbiri için kontrol hedeflerine ulaşılmasını sağlayacak bir yöntem, şablon veya tasarım önermemektedir</a:t>
            </a:r>
            <a:endParaRPr lang="tr-TR" sz="2400" dirty="0">
              <a:latin typeface="Calibri" pitchFamily="34" charset="0"/>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5</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algn="l"/>
            <a:r>
              <a:rPr lang="tr-TR" sz="2400" b="1" dirty="0" smtClean="0"/>
              <a:t>Öne çıkan özellikleri</a:t>
            </a:r>
            <a:endParaRPr lang="tr-TR" sz="2400" dirty="0"/>
          </a:p>
        </p:txBody>
      </p:sp>
      <p:sp>
        <p:nvSpPr>
          <p:cNvPr id="3" name="2 İçerik Yer Tutucusu"/>
          <p:cNvSpPr>
            <a:spLocks noGrp="1"/>
          </p:cNvSpPr>
          <p:nvPr>
            <p:ph sz="quarter" idx="1"/>
          </p:nvPr>
        </p:nvSpPr>
        <p:spPr>
          <a:xfrm>
            <a:off x="323528" y="1844824"/>
            <a:ext cx="8503920" cy="4572000"/>
          </a:xfrm>
        </p:spPr>
        <p:txBody>
          <a:bodyPr>
            <a:normAutofit/>
          </a:bodyPr>
          <a:lstStyle/>
          <a:p>
            <a:pPr>
              <a:buNone/>
            </a:pPr>
            <a:r>
              <a:rPr lang="tr-TR" sz="1800" dirty="0" err="1" smtClean="0">
                <a:latin typeface="Calibri" pitchFamily="34" charset="0"/>
              </a:rPr>
              <a:t>CobiT</a:t>
            </a:r>
            <a:r>
              <a:rPr lang="tr-TR" sz="1800" dirty="0" smtClean="0">
                <a:latin typeface="Calibri" pitchFamily="34" charset="0"/>
              </a:rPr>
              <a:t> aşağıdaki genel özellikleri gösterir:</a:t>
            </a:r>
          </a:p>
          <a:p>
            <a:pPr>
              <a:buNone/>
            </a:pPr>
            <a:endParaRPr lang="tr-TR" sz="1800" dirty="0" smtClean="0">
              <a:latin typeface="Calibri" pitchFamily="34" charset="0"/>
            </a:endParaRPr>
          </a:p>
          <a:p>
            <a:pPr>
              <a:buFont typeface="Courier New" pitchFamily="49" charset="0"/>
              <a:buChar char="o"/>
            </a:pPr>
            <a:r>
              <a:rPr lang="tr-TR" sz="1800" dirty="0" smtClean="0">
                <a:latin typeface="Calibri" pitchFamily="34" charset="0"/>
              </a:rPr>
              <a:t>Bilgi Teknolojileri’nin şirketin iş (ticari) amaçlarına hizmet etmesi gerektiğini benimser,</a:t>
            </a:r>
          </a:p>
          <a:p>
            <a:pPr>
              <a:buFont typeface="Courier New" pitchFamily="49" charset="0"/>
              <a:buChar char="o"/>
            </a:pPr>
            <a:r>
              <a:rPr lang="tr-TR" sz="1800" dirty="0" smtClean="0">
                <a:latin typeface="Calibri" pitchFamily="34" charset="0"/>
              </a:rPr>
              <a:t>BT stratejisi ile iş stratejisinin uyumunu sağlamaya çalışır,</a:t>
            </a:r>
          </a:p>
          <a:p>
            <a:pPr>
              <a:buFont typeface="Courier New" pitchFamily="49" charset="0"/>
              <a:buChar char="o"/>
            </a:pPr>
            <a:r>
              <a:rPr lang="tr-TR" sz="1800" dirty="0" smtClean="0">
                <a:latin typeface="Calibri" pitchFamily="34" charset="0"/>
              </a:rPr>
              <a:t>Bu özellikleriyle modern BT Yönetiminin kabul görmüş kurallarını içerir,</a:t>
            </a:r>
          </a:p>
          <a:p>
            <a:pPr>
              <a:buFont typeface="Courier New" pitchFamily="49" charset="0"/>
              <a:buChar char="o"/>
            </a:pPr>
            <a:r>
              <a:rPr lang="tr-TR" sz="1800" dirty="0" smtClean="0">
                <a:latin typeface="Calibri" pitchFamily="34" charset="0"/>
              </a:rPr>
              <a:t>İçerisindeki 34 süreç ile neredeyse tüm BT fonksiyonlarını kapsar, </a:t>
            </a:r>
          </a:p>
          <a:p>
            <a:pPr>
              <a:buFont typeface="Courier New" pitchFamily="49" charset="0"/>
              <a:buChar char="o"/>
            </a:pPr>
            <a:r>
              <a:rPr lang="tr-TR" sz="1800" dirty="0" smtClean="0">
                <a:latin typeface="Calibri" pitchFamily="34" charset="0"/>
              </a:rPr>
              <a:t>Diğer BT yönetimi standartları ile (ISO, ITIL, CMMI, MOF, vb) uyumludur,</a:t>
            </a:r>
          </a:p>
          <a:p>
            <a:pPr>
              <a:buFont typeface="Courier New" pitchFamily="49" charset="0"/>
              <a:buChar char="o"/>
            </a:pPr>
            <a:r>
              <a:rPr lang="tr-TR" sz="1800" dirty="0" smtClean="0">
                <a:latin typeface="Calibri" pitchFamily="34" charset="0"/>
              </a:rPr>
              <a:t>Her sektörden ve her boyuttaki şirket tarafından kullanılabilir,</a:t>
            </a:r>
          </a:p>
          <a:p>
            <a:pPr>
              <a:buFont typeface="Courier New" pitchFamily="49" charset="0"/>
              <a:buChar char="o"/>
            </a:pPr>
            <a:r>
              <a:rPr lang="tr-TR" sz="1800" dirty="0" smtClean="0">
                <a:latin typeface="Calibri" pitchFamily="34" charset="0"/>
              </a:rPr>
              <a:t>Denetim, süreç iyileştirme, süreç yönetimi, ölçüm, karşılaştırma vb farklı kullanım amaçları vardır.</a:t>
            </a:r>
          </a:p>
          <a:p>
            <a:endParaRPr lang="tr-TR" dirty="0">
              <a:latin typeface="Calibri" pitchFamily="34" charset="0"/>
            </a:endParaRPr>
          </a:p>
        </p:txBody>
      </p:sp>
      <p:pic>
        <p:nvPicPr>
          <p:cNvPr id="9218" name="Picture 2" descr="http://www.governancadeti.com/wp-content/uploads/2010/08/umbrella_COBIT.jpg"/>
          <p:cNvPicPr>
            <a:picLocks noChangeAspect="1" noChangeArrowheads="1"/>
          </p:cNvPicPr>
          <p:nvPr/>
        </p:nvPicPr>
        <p:blipFill>
          <a:blip r:embed="rId3" cstate="print"/>
          <a:srcRect/>
          <a:stretch>
            <a:fillRect/>
          </a:stretch>
        </p:blipFill>
        <p:spPr bwMode="auto">
          <a:xfrm>
            <a:off x="6349502" y="260648"/>
            <a:ext cx="2487015" cy="2232248"/>
          </a:xfrm>
          <a:prstGeom prst="rect">
            <a:avLst/>
          </a:prstGeom>
          <a:ln>
            <a:noFill/>
          </a:ln>
          <a:effectLst>
            <a:outerShdw blurRad="292100" dist="139700" dir="2700000" algn="tl" rotWithShape="0">
              <a:srgbClr val="333333">
                <a:alpha val="65000"/>
              </a:srgbClr>
            </a:outerShdw>
          </a:effectLst>
        </p:spPr>
      </p:pic>
      <p:sp>
        <p:nvSpPr>
          <p:cNvPr id="5" name="4 Slayt Numarası Yer Tutucusu"/>
          <p:cNvSpPr>
            <a:spLocks noGrp="1"/>
          </p:cNvSpPr>
          <p:nvPr>
            <p:ph type="sldNum" sz="quarter" idx="12"/>
          </p:nvPr>
        </p:nvSpPr>
        <p:spPr/>
        <p:txBody>
          <a:bodyPr/>
          <a:lstStyle/>
          <a:p>
            <a:fld id="{A8F1F8E8-AFC6-4C3A-93B0-916B77B50AA8}" type="slidenum">
              <a:rPr lang="tr-TR" smtClean="0"/>
              <a:pPr/>
              <a:t>6</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251520" y="188640"/>
            <a:ext cx="8534400" cy="758952"/>
          </a:xfrm>
        </p:spPr>
        <p:txBody>
          <a:bodyPr>
            <a:normAutofit/>
          </a:bodyPr>
          <a:lstStyle/>
          <a:p>
            <a:pPr algn="l"/>
            <a:r>
              <a:rPr lang="tr-TR" sz="2400" b="1" dirty="0" err="1" smtClean="0"/>
              <a:t>CobiT</a:t>
            </a:r>
            <a:r>
              <a:rPr lang="tr-TR" sz="2400" b="1" dirty="0" smtClean="0"/>
              <a:t> süreçleri</a:t>
            </a:r>
            <a:endParaRPr lang="tr-TR" sz="2400" dirty="0"/>
          </a:p>
        </p:txBody>
      </p:sp>
      <p:sp>
        <p:nvSpPr>
          <p:cNvPr id="3" name="2 İçerik Yer Tutucusu"/>
          <p:cNvSpPr>
            <a:spLocks noGrp="1"/>
          </p:cNvSpPr>
          <p:nvPr>
            <p:ph sz="quarter" idx="1"/>
          </p:nvPr>
        </p:nvSpPr>
        <p:spPr>
          <a:xfrm>
            <a:off x="301752" y="1988840"/>
            <a:ext cx="4558280" cy="4110208"/>
          </a:xfrm>
        </p:spPr>
        <p:txBody>
          <a:bodyPr>
            <a:normAutofit/>
          </a:bodyPr>
          <a:lstStyle/>
          <a:p>
            <a:pPr algn="just">
              <a:buNone/>
            </a:pPr>
            <a:r>
              <a:rPr lang="tr-TR" sz="2400" b="1" dirty="0" err="1" smtClean="0">
                <a:latin typeface="Calibri" pitchFamily="34" charset="0"/>
              </a:rPr>
              <a:t>CobiT</a:t>
            </a:r>
            <a:r>
              <a:rPr lang="tr-TR" sz="2400" dirty="0" smtClean="0">
                <a:latin typeface="Calibri" pitchFamily="34" charset="0"/>
              </a:rPr>
              <a:t> içerisinde 4 ana başlık altında toplam 34 süreç bulunmaktadır. </a:t>
            </a:r>
          </a:p>
          <a:p>
            <a:pPr algn="just">
              <a:buNone/>
            </a:pPr>
            <a:endParaRPr lang="tr-TR" sz="2400" dirty="0" smtClean="0">
              <a:latin typeface="Calibri" pitchFamily="34" charset="0"/>
            </a:endParaRPr>
          </a:p>
          <a:p>
            <a:pPr algn="just">
              <a:buNone/>
            </a:pPr>
            <a:r>
              <a:rPr lang="tr-TR" sz="2400" dirty="0" smtClean="0">
                <a:latin typeface="Calibri" pitchFamily="34" charset="0"/>
              </a:rPr>
              <a:t>Bu 34 süreç, pek çok şirket için BT fonksiyonlarının hemen hepsini kapsar. </a:t>
            </a:r>
          </a:p>
          <a:p>
            <a:pPr algn="just">
              <a:buNone/>
            </a:pPr>
            <a:endParaRPr lang="tr-TR" sz="2400" dirty="0">
              <a:latin typeface="Calibri" pitchFamily="34" charset="0"/>
            </a:endParaRPr>
          </a:p>
        </p:txBody>
      </p:sp>
      <p:pic>
        <p:nvPicPr>
          <p:cNvPr id="4" name="Picture 2" descr="http://www.noxglobe.com/images/base/cobit.gif"/>
          <p:cNvPicPr>
            <a:picLocks noChangeAspect="1" noChangeArrowheads="1"/>
          </p:cNvPicPr>
          <p:nvPr/>
        </p:nvPicPr>
        <p:blipFill>
          <a:blip r:embed="rId2" cstate="print"/>
          <a:srcRect/>
          <a:stretch>
            <a:fillRect/>
          </a:stretch>
        </p:blipFill>
        <p:spPr bwMode="auto">
          <a:xfrm>
            <a:off x="4932040" y="1700808"/>
            <a:ext cx="3888432" cy="3312368"/>
          </a:xfrm>
          <a:prstGeom prst="rect">
            <a:avLst/>
          </a:prstGeom>
          <a:ln>
            <a:noFill/>
          </a:ln>
          <a:effectLst>
            <a:outerShdw blurRad="292100" dist="139700" dir="2700000" algn="tl" rotWithShape="0">
              <a:srgbClr val="333333">
                <a:alpha val="65000"/>
              </a:srgbClr>
            </a:outerShdw>
          </a:effectLst>
        </p:spPr>
      </p:pic>
      <p:sp>
        <p:nvSpPr>
          <p:cNvPr id="5" name="4 Slayt Numarası Yer Tutucusu"/>
          <p:cNvSpPr>
            <a:spLocks noGrp="1"/>
          </p:cNvSpPr>
          <p:nvPr>
            <p:ph type="sldNum" sz="quarter" idx="12"/>
          </p:nvPr>
        </p:nvSpPr>
        <p:spPr/>
        <p:txBody>
          <a:bodyPr/>
          <a:lstStyle/>
          <a:p>
            <a:fld id="{A8F1F8E8-AFC6-4C3A-93B0-916B77B50AA8}" type="slidenum">
              <a:rPr lang="tr-TR" smtClean="0"/>
              <a:pPr/>
              <a:t>7</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pPr marL="514350" indent="-514350" algn="l">
              <a:buFont typeface="+mj-lt"/>
              <a:buAutoNum type="arabicPeriod"/>
            </a:pPr>
            <a:r>
              <a:rPr lang="tr-TR" sz="2400" b="1" dirty="0" smtClean="0"/>
              <a:t>Planlama ve Organizasyon</a:t>
            </a:r>
            <a:endParaRPr lang="tr-TR" sz="2400" dirty="0"/>
          </a:p>
        </p:txBody>
      </p:sp>
      <p:sp>
        <p:nvSpPr>
          <p:cNvPr id="3" name="2 İçerik Yer Tutucusu"/>
          <p:cNvSpPr>
            <a:spLocks noGrp="1"/>
          </p:cNvSpPr>
          <p:nvPr>
            <p:ph sz="quarter" idx="1"/>
          </p:nvPr>
        </p:nvSpPr>
        <p:spPr/>
        <p:txBody>
          <a:bodyPr>
            <a:noAutofit/>
          </a:bodyPr>
          <a:lstStyle/>
          <a:p>
            <a:pPr>
              <a:buFont typeface="Courier New" pitchFamily="49" charset="0"/>
              <a:buChar char="o"/>
            </a:pPr>
            <a:r>
              <a:rPr lang="tr-TR" sz="2000" dirty="0" smtClean="0">
                <a:latin typeface="Calibri" pitchFamily="34" charset="0"/>
              </a:rPr>
              <a:t>PO 1 Stratejik BT planının tanımlanması</a:t>
            </a:r>
          </a:p>
          <a:p>
            <a:pPr>
              <a:buFont typeface="Courier New" pitchFamily="49" charset="0"/>
              <a:buChar char="o"/>
            </a:pPr>
            <a:r>
              <a:rPr lang="tr-TR" sz="2000" dirty="0" smtClean="0">
                <a:latin typeface="Calibri" pitchFamily="34" charset="0"/>
              </a:rPr>
              <a:t>PO 2 Bilgi mimarisinin tanımlanması</a:t>
            </a:r>
          </a:p>
          <a:p>
            <a:pPr>
              <a:buFont typeface="Courier New" pitchFamily="49" charset="0"/>
              <a:buChar char="o"/>
            </a:pPr>
            <a:r>
              <a:rPr lang="tr-TR" sz="2000" dirty="0" smtClean="0">
                <a:latin typeface="Calibri" pitchFamily="34" charset="0"/>
              </a:rPr>
              <a:t>PO 3 Teknolojik yönün belirlenmesi</a:t>
            </a:r>
          </a:p>
          <a:p>
            <a:pPr>
              <a:buFont typeface="Courier New" pitchFamily="49" charset="0"/>
              <a:buChar char="o"/>
            </a:pPr>
            <a:r>
              <a:rPr lang="tr-TR" sz="2000" dirty="0" smtClean="0">
                <a:latin typeface="Calibri" pitchFamily="34" charset="0"/>
              </a:rPr>
              <a:t>PO 4 BT süreçlerinin organizasyonunun ve ilişkilerinin tanımlanması</a:t>
            </a:r>
          </a:p>
          <a:p>
            <a:pPr>
              <a:buFont typeface="Courier New" pitchFamily="49" charset="0"/>
              <a:buChar char="o"/>
            </a:pPr>
            <a:r>
              <a:rPr lang="tr-TR" sz="2000" dirty="0" smtClean="0">
                <a:latin typeface="Calibri" pitchFamily="34" charset="0"/>
              </a:rPr>
              <a:t>PO 5 BT yatırımlarının yönetimi</a:t>
            </a:r>
          </a:p>
          <a:p>
            <a:pPr>
              <a:buFont typeface="Courier New" pitchFamily="49" charset="0"/>
              <a:buChar char="o"/>
            </a:pPr>
            <a:r>
              <a:rPr lang="tr-TR" sz="2000" dirty="0" smtClean="0">
                <a:latin typeface="Calibri" pitchFamily="34" charset="0"/>
              </a:rPr>
              <a:t>PO 6 Yönetimin amaçlarının iletilmesi</a:t>
            </a:r>
          </a:p>
          <a:p>
            <a:pPr>
              <a:buFont typeface="Courier New" pitchFamily="49" charset="0"/>
              <a:buChar char="o"/>
            </a:pPr>
            <a:r>
              <a:rPr lang="tr-TR" sz="2000" dirty="0" smtClean="0">
                <a:latin typeface="Calibri" pitchFamily="34" charset="0"/>
              </a:rPr>
              <a:t>PO 7 BT İnsan kaynakları yönetimi</a:t>
            </a:r>
          </a:p>
          <a:p>
            <a:pPr>
              <a:buFont typeface="Courier New" pitchFamily="49" charset="0"/>
              <a:buChar char="o"/>
            </a:pPr>
            <a:r>
              <a:rPr lang="tr-TR" sz="2000" dirty="0" smtClean="0">
                <a:latin typeface="Calibri" pitchFamily="34" charset="0"/>
              </a:rPr>
              <a:t>PO 8 BT Kalite yönetimi</a:t>
            </a:r>
          </a:p>
          <a:p>
            <a:pPr>
              <a:buFont typeface="Courier New" pitchFamily="49" charset="0"/>
              <a:buChar char="o"/>
            </a:pPr>
            <a:r>
              <a:rPr lang="tr-TR" sz="2000" dirty="0" smtClean="0">
                <a:latin typeface="Calibri" pitchFamily="34" charset="0"/>
              </a:rPr>
              <a:t>PO 9 BT riskinin değerlendirilmesi ve yönetimi</a:t>
            </a:r>
          </a:p>
          <a:p>
            <a:pPr>
              <a:buFont typeface="Courier New" pitchFamily="49" charset="0"/>
              <a:buChar char="o"/>
            </a:pPr>
            <a:r>
              <a:rPr lang="tr-TR" sz="2000" dirty="0" smtClean="0">
                <a:latin typeface="Calibri" pitchFamily="34" charset="0"/>
              </a:rPr>
              <a:t>PO 10 Proje yönetimi</a:t>
            </a:r>
          </a:p>
          <a:p>
            <a:endParaRPr lang="tr-TR" sz="2000" dirty="0">
              <a:latin typeface="Calibri" pitchFamily="34" charset="0"/>
            </a:endParaRPr>
          </a:p>
        </p:txBody>
      </p:sp>
      <p:pic>
        <p:nvPicPr>
          <p:cNvPr id="6146" name="Picture 2" descr="http://www.noxglobe.com/images/base/chess_small.jpg"/>
          <p:cNvPicPr>
            <a:picLocks noChangeAspect="1" noChangeArrowheads="1"/>
          </p:cNvPicPr>
          <p:nvPr/>
        </p:nvPicPr>
        <p:blipFill>
          <a:blip r:embed="rId2" cstate="print"/>
          <a:srcRect/>
          <a:stretch>
            <a:fillRect/>
          </a:stretch>
        </p:blipFill>
        <p:spPr bwMode="auto">
          <a:xfrm>
            <a:off x="7020272" y="260649"/>
            <a:ext cx="1677566" cy="1008112"/>
          </a:xfrm>
          <a:prstGeom prst="rect">
            <a:avLst/>
          </a:prstGeom>
          <a:noFill/>
        </p:spPr>
      </p:pic>
      <p:sp>
        <p:nvSpPr>
          <p:cNvPr id="5" name="4 Slayt Numarası Yer Tutucusu"/>
          <p:cNvSpPr>
            <a:spLocks noGrp="1"/>
          </p:cNvSpPr>
          <p:nvPr>
            <p:ph type="sldNum" sz="quarter" idx="12"/>
          </p:nvPr>
        </p:nvSpPr>
        <p:spPr/>
        <p:txBody>
          <a:bodyPr/>
          <a:lstStyle/>
          <a:p>
            <a:fld id="{A8F1F8E8-AFC6-4C3A-93B0-916B77B50AA8}" type="slidenum">
              <a:rPr lang="tr-TR" smtClean="0"/>
              <a:pPr/>
              <a:t>8</a:t>
            </a:fld>
            <a:endParaRPr lang="tr-TR"/>
          </a:p>
        </p:txBody>
      </p:sp>
      <p:sp>
        <p:nvSpPr>
          <p:cNvPr id="6" name="5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smtClean="0"/>
              <a:t>2.Edinim ve Kurulum</a:t>
            </a:r>
            <a:endParaRPr lang="tr-TR" dirty="0"/>
          </a:p>
        </p:txBody>
      </p:sp>
      <p:sp>
        <p:nvSpPr>
          <p:cNvPr id="3" name="2 İçerik Yer Tutucusu"/>
          <p:cNvSpPr>
            <a:spLocks noGrp="1"/>
          </p:cNvSpPr>
          <p:nvPr>
            <p:ph sz="quarter" idx="1"/>
          </p:nvPr>
        </p:nvSpPr>
        <p:spPr/>
        <p:txBody>
          <a:bodyPr>
            <a:normAutofit/>
          </a:bodyPr>
          <a:lstStyle/>
          <a:p>
            <a:r>
              <a:rPr lang="tr-TR" sz="2000" dirty="0" smtClean="0">
                <a:latin typeface="Calibri" pitchFamily="34" charset="0"/>
              </a:rPr>
              <a:t>AI 1 Çözümlerin belirlenmesi</a:t>
            </a:r>
          </a:p>
          <a:p>
            <a:r>
              <a:rPr lang="tr-TR" sz="2000" dirty="0" smtClean="0">
                <a:latin typeface="Calibri" pitchFamily="34" charset="0"/>
              </a:rPr>
              <a:t>AI 2 Uygulama yazılımının geliştirilmesi ve bakımı</a:t>
            </a:r>
          </a:p>
          <a:p>
            <a:r>
              <a:rPr lang="tr-TR" sz="2000" dirty="0" smtClean="0">
                <a:latin typeface="Calibri" pitchFamily="34" charset="0"/>
              </a:rPr>
              <a:t>AI 3 Teknoloji alt yapısının oluşturulması ve bakımı</a:t>
            </a:r>
          </a:p>
          <a:p>
            <a:r>
              <a:rPr lang="tr-TR" sz="2000" dirty="0" smtClean="0">
                <a:latin typeface="Calibri" pitchFamily="34" charset="0"/>
              </a:rPr>
              <a:t>AI 4 Operasyon ve kullanımın sağlanması</a:t>
            </a:r>
          </a:p>
          <a:p>
            <a:r>
              <a:rPr lang="tr-TR" sz="2000" dirty="0" smtClean="0">
                <a:latin typeface="Calibri" pitchFamily="34" charset="0"/>
              </a:rPr>
              <a:t>AI 5 BT kaynaklarının satın alınması</a:t>
            </a:r>
          </a:p>
          <a:p>
            <a:r>
              <a:rPr lang="tr-TR" sz="2000" dirty="0" smtClean="0">
                <a:latin typeface="Calibri" pitchFamily="34" charset="0"/>
              </a:rPr>
              <a:t>AI 6 Değişiklik yönetimi</a:t>
            </a:r>
          </a:p>
          <a:p>
            <a:r>
              <a:rPr lang="tr-TR" sz="2000" dirty="0" smtClean="0">
                <a:latin typeface="Calibri" pitchFamily="34" charset="0"/>
              </a:rPr>
              <a:t>AI 7 Çözümlerin ve değişikliklerin uygulanması ve akredite edilmesi</a:t>
            </a:r>
          </a:p>
          <a:p>
            <a:endParaRPr lang="tr-TR" sz="2000" dirty="0">
              <a:latin typeface="Calibri" pitchFamily="34" charset="0"/>
            </a:endParaRPr>
          </a:p>
        </p:txBody>
      </p:sp>
      <p:sp>
        <p:nvSpPr>
          <p:cNvPr id="4" name="3 Slayt Numarası Yer Tutucusu"/>
          <p:cNvSpPr>
            <a:spLocks noGrp="1"/>
          </p:cNvSpPr>
          <p:nvPr>
            <p:ph type="sldNum" sz="quarter" idx="12"/>
          </p:nvPr>
        </p:nvSpPr>
        <p:spPr/>
        <p:txBody>
          <a:bodyPr/>
          <a:lstStyle/>
          <a:p>
            <a:fld id="{A8F1F8E8-AFC6-4C3A-93B0-916B77B50AA8}" type="slidenum">
              <a:rPr lang="tr-TR" smtClean="0"/>
              <a:pPr/>
              <a:t>9</a:t>
            </a:fld>
            <a:endParaRPr lang="tr-TR"/>
          </a:p>
        </p:txBody>
      </p:sp>
      <p:sp>
        <p:nvSpPr>
          <p:cNvPr id="5" name="4 Altbilgi Yer Tutucusu"/>
          <p:cNvSpPr>
            <a:spLocks noGrp="1"/>
          </p:cNvSpPr>
          <p:nvPr>
            <p:ph type="ftr" sz="quarter" idx="11"/>
          </p:nvPr>
        </p:nvSpPr>
        <p:spPr/>
        <p:txBody>
          <a:bodyPr/>
          <a:lstStyle/>
          <a:p>
            <a:r>
              <a:rPr lang="tr-TR" smtClean="0"/>
              <a:t>Yazılım Mühendisliği</a:t>
            </a:r>
            <a:endParaRPr lang="tr-TR"/>
          </a:p>
        </p:txBody>
      </p:sp>
    </p:spTree>
  </p:cSld>
  <p:clrMapOvr>
    <a:masterClrMapping/>
  </p:clrMapOvr>
  <p:timing>
    <p:tnLst>
      <p:par>
        <p:cTn id="1" dur="indefinite" restart="never" nodeType="tmRoot"/>
      </p:par>
    </p:tnLst>
  </p:timing>
</p:sld>
</file>

<file path=ppt/theme/_rels/them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WritingDesignTemplate">
  <a:themeElements>
    <a:clrScheme name="WritingDesign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WritingDesignTemplate">
      <a:majorFont>
        <a:latin typeface="Arial"/>
        <a:ea typeface=""/>
        <a:cs typeface=""/>
      </a:majorFont>
      <a:minorFont>
        <a:latin typeface="Arial"/>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ritingDesign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ritingDesign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ritingDesign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ritingDesign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ritingDesign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ritingDesign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ritingDesign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ritingDesign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ritingDesign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ritingDesign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ritingDesign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ritingDesign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itap istifi tasarım şablonu">
  <a:themeElements>
    <a:clrScheme name="Ofis Teması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Teması">
      <a:majorFont>
        <a:latin typeface="Century Gothic"/>
        <a:ea typeface=""/>
        <a:cs typeface=""/>
      </a:majorFont>
      <a:minorFont>
        <a:latin typeface="Century Gothic"/>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is Teması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is Teması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is Teması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is Teması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is Teması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is Teması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is Teması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is Teması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is Teması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is Teması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is Teması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is Teması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Kitap istifi tasarım şablonu">
  <a:themeElements>
    <a:clrScheme name="Ofis Teması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Teması">
      <a:majorFont>
        <a:latin typeface="Century Gothic"/>
        <a:ea typeface=""/>
        <a:cs typeface=""/>
      </a:majorFont>
      <a:minorFont>
        <a:latin typeface="Century Gothic"/>
        <a:ea typeface=""/>
        <a:cs typeface=""/>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is Teması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is Teması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is Teması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is Teması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is Teması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is Teması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is Teması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is Teması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is Teması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is Teması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is Teması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is Teması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WritingDesignTemplate">
  <a:themeElements>
    <a:clrScheme name="WritingDesign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WritingDesignTemplate">
      <a:majorFont>
        <a:latin typeface="Arial"/>
        <a:ea typeface=""/>
        <a:cs typeface=""/>
      </a:majorFont>
      <a:minorFont>
        <a:latin typeface="Arial"/>
        <a:ea typeface=""/>
        <a:cs typeface=""/>
      </a:minorFont>
    </a:fontScheme>
    <a:fmtScheme name="Döküm">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ritingDesign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ritingDesign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ritingDesign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ritingDesign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ritingDesign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ritingDesign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ritingDesign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ritingDesign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ritingDesign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ritingDesign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ritingDesign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ritingDesign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Kent">
  <a:themeElements>
    <a:clrScheme name="Kent">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Kent">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Kent">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6.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Kapanış yazısı tasarım şablonu</Template>
  <TotalTime>290</TotalTime>
  <Words>1319</Words>
  <Application>Microsoft Office PowerPoint</Application>
  <PresentationFormat>Ekran Gösterisi (4:3)</PresentationFormat>
  <Paragraphs>234</Paragraphs>
  <Slides>25</Slides>
  <Notes>2</Notes>
  <HiddenSlides>0</HiddenSlides>
  <MMClips>0</MMClips>
  <ScaleCrop>false</ScaleCrop>
  <HeadingPairs>
    <vt:vector size="4" baseType="variant">
      <vt:variant>
        <vt:lpstr>Tema</vt:lpstr>
      </vt:variant>
      <vt:variant>
        <vt:i4>5</vt:i4>
      </vt:variant>
      <vt:variant>
        <vt:lpstr>Slayt Başlıkları</vt:lpstr>
      </vt:variant>
      <vt:variant>
        <vt:i4>25</vt:i4>
      </vt:variant>
    </vt:vector>
  </HeadingPairs>
  <TitlesOfParts>
    <vt:vector size="30" baseType="lpstr">
      <vt:lpstr>WritingDesignTemplate</vt:lpstr>
      <vt:lpstr>Kitap istifi tasarım şablonu</vt:lpstr>
      <vt:lpstr>1_Kitap istifi tasarım şablonu</vt:lpstr>
      <vt:lpstr>1_WritingDesignTemplate</vt:lpstr>
      <vt:lpstr>Kent</vt:lpstr>
      <vt:lpstr>COBIT </vt:lpstr>
      <vt:lpstr>CobiT nedir? </vt:lpstr>
      <vt:lpstr>PowerPoint Sunusu</vt:lpstr>
      <vt:lpstr>Benzer standartlardan farkı nedir?</vt:lpstr>
      <vt:lpstr>Benzer standartlardan farkı nedir?</vt:lpstr>
      <vt:lpstr>Öne çıkan özellikleri</vt:lpstr>
      <vt:lpstr>CobiT süreçleri</vt:lpstr>
      <vt:lpstr>Planlama ve Organizasyon</vt:lpstr>
      <vt:lpstr>2.Edinim ve Kurulum</vt:lpstr>
      <vt:lpstr>3.Hizmet ve Destek</vt:lpstr>
      <vt:lpstr>4. İzleme ve Değerlendirme</vt:lpstr>
      <vt:lpstr>Sürecin tanımı :</vt:lpstr>
      <vt:lpstr>Sürecin tanımı :</vt:lpstr>
      <vt:lpstr>Detaylı kontrol hedefleri :</vt:lpstr>
      <vt:lpstr>Sürecin tanımı :</vt:lpstr>
      <vt:lpstr> Yönetim kılavuzları:</vt:lpstr>
      <vt:lpstr>Olgunluk modeli :</vt:lpstr>
      <vt:lpstr>Bilgi Teknolojileri süreç eşleştirme tabloları :</vt:lpstr>
      <vt:lpstr>Kullanım Alanları ve Denetim :</vt:lpstr>
      <vt:lpstr>BT Süreç yönetimi:</vt:lpstr>
      <vt:lpstr>Uygulamalar :</vt:lpstr>
      <vt:lpstr>Türkiye’de CobiT :</vt:lpstr>
      <vt:lpstr>CobiT’in geleceği:</vt:lpstr>
      <vt:lpstr>SONUÇ :</vt:lpstr>
      <vt:lpstr>Kaynak :</vt:lpstr>
    </vt:vector>
  </TitlesOfParts>
  <Company>Office 2007 Corp.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COBİT ve ITIL</dc:title>
  <dc:creator>YYURTAY</dc:creator>
  <cp:lastModifiedBy>Sau</cp:lastModifiedBy>
  <cp:revision>28</cp:revision>
  <dcterms:created xsi:type="dcterms:W3CDTF">2011-04-26T08:45:26Z</dcterms:created>
  <dcterms:modified xsi:type="dcterms:W3CDTF">2014-05-12T09:11:05Z</dcterms:modified>
</cp:coreProperties>
</file>