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24"/>
  </p:notesMasterIdLst>
  <p:handoutMasterIdLst>
    <p:handoutMasterId r:id="rId25"/>
  </p:handoutMasterIdLst>
  <p:sldIdLst>
    <p:sldId id="256" r:id="rId2"/>
    <p:sldId id="339" r:id="rId3"/>
    <p:sldId id="268" r:id="rId4"/>
    <p:sldId id="269" r:id="rId5"/>
    <p:sldId id="270" r:id="rId6"/>
    <p:sldId id="271" r:id="rId7"/>
    <p:sldId id="272" r:id="rId8"/>
    <p:sldId id="273" r:id="rId9"/>
    <p:sldId id="279" r:id="rId10"/>
    <p:sldId id="280" r:id="rId11"/>
    <p:sldId id="285" r:id="rId12"/>
    <p:sldId id="286" r:id="rId13"/>
    <p:sldId id="288" r:id="rId14"/>
    <p:sldId id="291" r:id="rId15"/>
    <p:sldId id="301" r:id="rId16"/>
    <p:sldId id="303" r:id="rId17"/>
    <p:sldId id="304" r:id="rId18"/>
    <p:sldId id="305" r:id="rId19"/>
    <p:sldId id="307" r:id="rId20"/>
    <p:sldId id="309" r:id="rId21"/>
    <p:sldId id="326" r:id="rId22"/>
    <p:sldId id="328" r:id="rId23"/>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7" autoAdjust="0"/>
    <p:restoredTop sz="86043" autoAdjust="0"/>
  </p:normalViewPr>
  <p:slideViewPr>
    <p:cSldViewPr>
      <p:cViewPr varScale="1">
        <p:scale>
          <a:sx n="75" d="100"/>
          <a:sy n="75" d="100"/>
        </p:scale>
        <p:origin x="-129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9F7E63-F24D-4ED7-8A56-817FB082BC30}" type="datetimeFigureOut">
              <a:rPr lang="tr-TR" smtClean="0"/>
              <a:pPr/>
              <a:t>03.05.2011</a:t>
            </a:fld>
            <a:endParaRPr lang="tr-TR"/>
          </a:p>
        </p:txBody>
      </p:sp>
      <p:sp>
        <p:nvSpPr>
          <p:cNvPr id="4" name="3 Altbilgi Yer Tutucusu"/>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5" name="4 Slayt Numarası Yer Tutucusu"/>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45F910-2FF9-4D11-ABC2-991685C0128E}" type="slidenum">
              <a:rPr lang="tr-TR" smtClean="0"/>
              <a:pPr/>
              <a:t>‹#›</a:t>
            </a:fld>
            <a:endParaRPr lang="tr-T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588D43-AEBD-45C1-BB4C-7B5421486000}" type="datetimeFigureOut">
              <a:rPr lang="tr-TR" smtClean="0"/>
              <a:pPr/>
              <a:t>03.05.2011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7784F-0832-4E7F-A056-8A89830886B4}"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dirty="0" smtClean="0"/>
              <a:t>Bu sorumlulukların TMMOB tarafından yazılı hale getirilmesindeki amaç mesleki yaşamı boyunca ısrarla bu ilkeleri uygulamakta olanların desteklenmesi, yeni mühendislerin yanlış yapmasının önlenmesidir.</a:t>
            </a:r>
          </a:p>
          <a:p>
            <a:pPr algn="just"/>
            <a:endParaRPr lang="tr-TR" sz="1200" dirty="0" smtClean="0"/>
          </a:p>
          <a:p>
            <a:pPr algn="just"/>
            <a:r>
              <a:rPr lang="tr-TR" sz="1200" dirty="0" smtClean="0"/>
              <a:t>Tabi ki bu meslek kuralların belirlenmesi yada uygulanması ile sorunların çözüleceği gibi bir beklenti söz konusu olmamaktadır. Ancak bu kurallara uymakla kimi yanlışlara engel olma fırsatı da yakalanmış olur. </a:t>
            </a:r>
          </a:p>
          <a:p>
            <a:pPr algn="just"/>
            <a:endParaRPr lang="tr-TR" sz="1200" dirty="0" smtClean="0"/>
          </a:p>
          <a:p>
            <a:pPr algn="just"/>
            <a:r>
              <a:rPr lang="tr-TR" sz="1200" dirty="0" smtClean="0"/>
              <a:t>Temel amaç mesleğin insanlara daha iyi hizmet etmesi için bir kılavuzluk görevi sağlamaktır. Amaç, kişilerin damgalanması, ahlaklı- ahlaksız olarak nitelendirilmesi, bu kuralların siyasal-kişisel-yönetsel vb amaçlarla kullanılması değildir.</a:t>
            </a:r>
          </a:p>
          <a:p>
            <a:endParaRPr lang="tr-TR" dirty="0" smtClean="0"/>
          </a:p>
          <a:p>
            <a:pPr>
              <a:buFont typeface="Wingdings" pitchFamily="2" charset="2"/>
              <a:buNone/>
            </a:pPr>
            <a:r>
              <a:rPr lang="tr-TR" sz="1200" dirty="0" smtClean="0"/>
              <a:t>Bu kurallarla  mühendisler,</a:t>
            </a:r>
          </a:p>
          <a:p>
            <a:pPr>
              <a:buFont typeface="Wingdings" pitchFamily="2" charset="2"/>
              <a:buNone/>
            </a:pPr>
            <a:endParaRPr lang="tr-TR" sz="1200" dirty="0" smtClean="0"/>
          </a:p>
          <a:p>
            <a:r>
              <a:rPr lang="tr-TR" sz="1200" dirty="0" smtClean="0"/>
              <a:t>Yapabilir miyiz?</a:t>
            </a:r>
          </a:p>
          <a:p>
            <a:r>
              <a:rPr lang="tr-TR" sz="1200" dirty="0" smtClean="0"/>
              <a:t>Yapmalı mıyız?</a:t>
            </a:r>
          </a:p>
          <a:p>
            <a:r>
              <a:rPr lang="tr-TR" sz="1200" dirty="0" smtClean="0"/>
              <a:t>Yaparsak olayların akışını elimizden kaçırır mıyız?</a:t>
            </a:r>
          </a:p>
          <a:p>
            <a:r>
              <a:rPr lang="tr-TR" sz="1200" dirty="0" smtClean="0"/>
              <a:t>Bu yapılanlardan sorumlu tutulmaya hazır mıyız?  </a:t>
            </a:r>
          </a:p>
          <a:p>
            <a:endParaRPr lang="tr-TR" dirty="0"/>
          </a:p>
        </p:txBody>
      </p:sp>
      <p:sp>
        <p:nvSpPr>
          <p:cNvPr id="4" name="3 Slayt Numarası Yer Tutucusu"/>
          <p:cNvSpPr>
            <a:spLocks noGrp="1"/>
          </p:cNvSpPr>
          <p:nvPr>
            <p:ph type="sldNum" sz="quarter" idx="10"/>
          </p:nvPr>
        </p:nvSpPr>
        <p:spPr/>
        <p:txBody>
          <a:bodyPr/>
          <a:lstStyle/>
          <a:p>
            <a:fld id="{3077784F-0832-4E7F-A056-8A89830886B4}" type="slidenum">
              <a:rPr lang="tr-TR" smtClean="0"/>
              <a:pPr/>
              <a:t>20</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lnSpcReduction="10000"/>
          </a:bodyPr>
          <a:lstStyle/>
          <a:p>
            <a:pPr algn="just"/>
            <a:r>
              <a:rPr lang="tr-TR" sz="1200" dirty="0" smtClean="0"/>
              <a:t>Çok genel olarak tüketici hakları ; temel gereksinmelerin karşılanması, sağlık ve güvenliğin korunması, ekonomik çıkarların korunması, bilgilendirilme, eğitilme, tazmin edilme, temsil edilme, sağlıklı bir çevrede yaşam biçiminde sıralanabilir Ürün sorumluluğunda etik ilke ve değerlerin, ürünün yaşam sürecine benzer biçimde bir gelişme gösterdiği görülmektedir.</a:t>
            </a:r>
          </a:p>
          <a:p>
            <a:pPr algn="just"/>
            <a:endParaRPr lang="tr-TR" sz="1200" dirty="0" smtClean="0"/>
          </a:p>
          <a:p>
            <a:pPr algn="just"/>
            <a:r>
              <a:rPr lang="tr-TR" sz="1200" dirty="0" smtClean="0"/>
              <a:t> Ürünün etik döngüsü olarak adlandırabileceğimiz bu süreç bilinçsizlik, etik ikilem ve yasal düzenlemelerden oluşmaktadır Bilinçsizlik ya da bilgi azlığı aşaması; ürünün neden olabileceği olası tehlike ve hasarlar yada bunlardan korunma yöntemleri hakkında hiç kimsenin bilgi sahibi olmadığı dönemdir </a:t>
            </a:r>
          </a:p>
          <a:p>
            <a:endParaRPr lang="tr-TR" dirty="0" smtClean="0"/>
          </a:p>
          <a:p>
            <a:pPr algn="just"/>
            <a:r>
              <a:rPr lang="tr-TR" sz="1200" dirty="0" smtClean="0"/>
              <a:t>Yasal düzenleme aşaması </a:t>
            </a:r>
            <a:r>
              <a:rPr lang="tr-TR" sz="1200" dirty="0" err="1" smtClean="0"/>
              <a:t>nda</a:t>
            </a:r>
            <a:r>
              <a:rPr lang="tr-TR" sz="1200" dirty="0" smtClean="0"/>
              <a:t>; ürünün sebep olduğu hasarlar bilinmekte ve konuyla ilgili sorunlar, üretimin tamamen yasaklanması (örn: asbestli boru üretimi) ya da kısıtlamaların getirilmesi (satış, kullanım ve reklamlarda sınırlandırma gibi) biçiminde çeşitli yasalarla düzenlenmektedir. </a:t>
            </a:r>
          </a:p>
          <a:p>
            <a:pPr algn="just"/>
            <a:endParaRPr lang="tr-TR" sz="1200" dirty="0" smtClean="0"/>
          </a:p>
          <a:p>
            <a:pPr algn="just"/>
            <a:r>
              <a:rPr lang="tr-TR" sz="1200" dirty="0" smtClean="0"/>
              <a:t>Etik ikilem aşaması ise bilinçsizlik ve yasal düzenlemeler arasında kalmaktadır. Bu aşamada genellikle üretici, ürünün neden olabileceği zararı tahmin edebilmekte ya da bilmektedir ve çoğu zaman bunları görmezden gelme tavrını benimsemektedir. </a:t>
            </a:r>
          </a:p>
          <a:p>
            <a:pPr algn="just"/>
            <a:endParaRPr lang="tr-TR" sz="1200" dirty="0" smtClean="0"/>
          </a:p>
          <a:p>
            <a:pPr algn="just"/>
            <a:r>
              <a:rPr lang="tr-TR" sz="1200" dirty="0" smtClean="0"/>
              <a:t>Görmezden gelmenin iki temel nedeni bulunmaktadır. Birinci etmen; tüketiciden kaynaklanan yüksek kalitede yeni ürün geliştirme yönündeki baskı ile rekabet ortamından kaynaklanan düşük maliyet-maksimum kaliteyi sağlayabilecek uygun fiyatlı ürünleri ortaya koyma çabası olarak belirtilebilir. </a:t>
            </a:r>
          </a:p>
          <a:p>
            <a:pPr algn="just"/>
            <a:endParaRPr lang="tr-TR" sz="1200" dirty="0" smtClean="0"/>
          </a:p>
          <a:p>
            <a:pPr algn="just">
              <a:lnSpc>
                <a:spcPct val="90000"/>
              </a:lnSpc>
            </a:pPr>
            <a:r>
              <a:rPr lang="tr-TR" sz="1200" dirty="0" smtClean="0"/>
              <a:t>Görmezden gelmenin iki temel nedeni bulunmaktadır. Birinci etmen; tüketiciden kaynaklanan yüksek kalitede yeni ürün geliştirme yönündeki baskı ile rekabet ortamından kaynaklanan düşük maliyet-maksimum kaliteyi sağlayabilecek uygun fiyatlı ürünleri ortaya koyma çabası olarak belirtilebilir. </a:t>
            </a:r>
          </a:p>
          <a:p>
            <a:pPr algn="just">
              <a:lnSpc>
                <a:spcPct val="90000"/>
              </a:lnSpc>
            </a:pPr>
            <a:endParaRPr lang="tr-TR" sz="1200" dirty="0" smtClean="0"/>
          </a:p>
          <a:p>
            <a:pPr algn="just">
              <a:lnSpc>
                <a:spcPct val="90000"/>
              </a:lnSpc>
            </a:pPr>
            <a:r>
              <a:rPr lang="tr-TR" sz="1200" dirty="0" smtClean="0"/>
              <a:t>Olası tehlikeyi görmezden gelmeye iten ikinci etmen ise tüketicinin olası zararlar hakkındaki bilinçsizliğinin yanı sıra bunlara dikkat etmemesidir ürün sorumluluğu açısından firmaların etik davranışlarla ilgili olarak seçebileceği olası üç yöntem bulunduğunu söylemek mümkündür .</a:t>
            </a:r>
          </a:p>
          <a:p>
            <a:pPr algn="just">
              <a:lnSpc>
                <a:spcPct val="90000"/>
              </a:lnSpc>
            </a:pPr>
            <a:endParaRPr lang="tr-TR" sz="1200" dirty="0" smtClean="0"/>
          </a:p>
          <a:p>
            <a:pPr>
              <a:buNone/>
            </a:pPr>
            <a:r>
              <a:rPr lang="tr-TR" sz="1200" dirty="0" smtClean="0"/>
              <a:t>1. Tüketiciyi (toplumu) olası tehlikeler hakkında bilgilendirmek ve araştırmalarda işbirliğine gitmek </a:t>
            </a:r>
          </a:p>
          <a:p>
            <a:pPr>
              <a:buNone/>
            </a:pPr>
            <a:r>
              <a:rPr lang="tr-TR" sz="1200" dirty="0" smtClean="0"/>
              <a:t>2. Problemi görmezden gelmek </a:t>
            </a:r>
          </a:p>
          <a:p>
            <a:pPr>
              <a:buNone/>
            </a:pPr>
            <a:r>
              <a:rPr lang="tr-TR" sz="1200" dirty="0" smtClean="0"/>
              <a:t>3. Problemi tamamen yalanlamak ve araştırmalara karşı çıkma</a:t>
            </a:r>
          </a:p>
          <a:p>
            <a:pPr algn="just"/>
            <a:endParaRPr lang="tr-TR" sz="1200" dirty="0" smtClean="0"/>
          </a:p>
          <a:p>
            <a:endParaRPr lang="tr-TR" dirty="0"/>
          </a:p>
        </p:txBody>
      </p:sp>
      <p:sp>
        <p:nvSpPr>
          <p:cNvPr id="4" name="3 Slayt Numarası Yer Tutucusu"/>
          <p:cNvSpPr>
            <a:spLocks noGrp="1"/>
          </p:cNvSpPr>
          <p:nvPr>
            <p:ph type="sldNum" sz="quarter" idx="10"/>
          </p:nvPr>
        </p:nvSpPr>
        <p:spPr/>
        <p:txBody>
          <a:bodyPr/>
          <a:lstStyle/>
          <a:p>
            <a:fld id="{3077784F-0832-4E7F-A056-8A89830886B4}" type="slidenum">
              <a:rPr lang="tr-TR" smtClean="0"/>
              <a:pPr/>
              <a:t>22</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smtClean="0"/>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7" name="6 Veri Yer Tutucusu"/>
          <p:cNvSpPr>
            <a:spLocks noGrp="1"/>
          </p:cNvSpPr>
          <p:nvPr>
            <p:ph type="dt" sz="half" idx="10"/>
          </p:nvPr>
        </p:nvSpPr>
        <p:spPr/>
        <p:txBody>
          <a:bodyPr/>
          <a:lstStyle>
            <a:extLst/>
          </a:lstStyle>
          <a:p>
            <a:endParaRPr lang="tr-TR"/>
          </a:p>
        </p:txBody>
      </p:sp>
      <p:sp>
        <p:nvSpPr>
          <p:cNvPr id="20" name="19 Altbilgi Yer Tutucusu"/>
          <p:cNvSpPr>
            <a:spLocks noGrp="1"/>
          </p:cNvSpPr>
          <p:nvPr>
            <p:ph type="ftr" sz="quarter" idx="11"/>
          </p:nvPr>
        </p:nvSpPr>
        <p:spPr/>
        <p:txBody>
          <a:bodyPr/>
          <a:lstStyle>
            <a:extLst/>
          </a:lstStyle>
          <a:p>
            <a:r>
              <a:rPr lang="tr-TR" smtClean="0"/>
              <a:t>Yazılım Mühendisliği</a:t>
            </a:r>
            <a:endParaRPr lang="tr-TR"/>
          </a:p>
        </p:txBody>
      </p:sp>
      <p:sp>
        <p:nvSpPr>
          <p:cNvPr id="10" name="9 Slayt Numarası Yer Tutucusu"/>
          <p:cNvSpPr>
            <a:spLocks noGrp="1"/>
          </p:cNvSpPr>
          <p:nvPr>
            <p:ph type="sldNum" sz="quarter" idx="12"/>
          </p:nvPr>
        </p:nvSpPr>
        <p:spPr/>
        <p:txBody>
          <a:bodyPr/>
          <a:lstStyle>
            <a:extLst/>
          </a:lstStyle>
          <a:p>
            <a:fld id="{B4CF289A-4D33-4B36-945D-C8940C0BE00B}" type="slidenum">
              <a:rPr lang="tr-TR" smtClean="0"/>
              <a:pPr/>
              <a:t>‹#›</a:t>
            </a:fld>
            <a:endParaRPr lang="tr-TR"/>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endParaRPr lang="tr-TR"/>
          </a:p>
        </p:txBody>
      </p:sp>
      <p:sp>
        <p:nvSpPr>
          <p:cNvPr id="5" name="4 Altbilgi Yer Tutucusu"/>
          <p:cNvSpPr>
            <a:spLocks noGrp="1"/>
          </p:cNvSpPr>
          <p:nvPr>
            <p:ph type="ftr" sz="quarter" idx="11"/>
          </p:nvPr>
        </p:nvSpPr>
        <p:spPr/>
        <p:txBody>
          <a:bodyPr/>
          <a:lstStyle>
            <a:extLst/>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extLst/>
          </a:lstStyle>
          <a:p>
            <a:fld id="{303244D8-8B00-4750-8EB7-728DD0C05765}"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endParaRPr lang="tr-TR"/>
          </a:p>
        </p:txBody>
      </p:sp>
      <p:sp>
        <p:nvSpPr>
          <p:cNvPr id="5" name="4 Altbilgi Yer Tutucusu"/>
          <p:cNvSpPr>
            <a:spLocks noGrp="1"/>
          </p:cNvSpPr>
          <p:nvPr>
            <p:ph type="ftr" sz="quarter" idx="11"/>
          </p:nvPr>
        </p:nvSpPr>
        <p:spPr/>
        <p:txBody>
          <a:bodyPr/>
          <a:lstStyle>
            <a:extLst/>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extLst/>
          </a:lstStyle>
          <a:p>
            <a:fld id="{55C2B48D-E04E-4437-B22B-90893AA06C7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endParaRPr lang="tr-TR"/>
          </a:p>
        </p:txBody>
      </p:sp>
      <p:sp>
        <p:nvSpPr>
          <p:cNvPr id="5" name="4 Altbilgi Yer Tutucusu"/>
          <p:cNvSpPr>
            <a:spLocks noGrp="1"/>
          </p:cNvSpPr>
          <p:nvPr>
            <p:ph type="ftr" sz="quarter" idx="11"/>
          </p:nvPr>
        </p:nvSpPr>
        <p:spPr/>
        <p:txBody>
          <a:bodyPr/>
          <a:lstStyle>
            <a:extLst/>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extLst/>
          </a:lstStyle>
          <a:p>
            <a:fld id="{6A66C1E5-E405-432C-95ED-F576DCF7F30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extLst/>
          </a:lstStyle>
          <a:p>
            <a:endParaRPr lang="tr-TR"/>
          </a:p>
        </p:txBody>
      </p:sp>
      <p:sp>
        <p:nvSpPr>
          <p:cNvPr id="5" name="4 Altbilgi Yer Tutucusu"/>
          <p:cNvSpPr>
            <a:spLocks noGrp="1"/>
          </p:cNvSpPr>
          <p:nvPr>
            <p:ph type="ftr" sz="quarter" idx="11"/>
          </p:nvPr>
        </p:nvSpPr>
        <p:spPr/>
        <p:txBody>
          <a:bodyPr/>
          <a:lstStyle>
            <a:extLst/>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extLst/>
          </a:lstStyle>
          <a:p>
            <a:fld id="{93BE3A09-4B6F-437A-B882-2285327DB63E}" type="slidenum">
              <a:rPr lang="tr-TR" smtClean="0"/>
              <a:pPr/>
              <a:t>‹#›</a:t>
            </a:fld>
            <a:endParaRPr lang="tr-TR"/>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endParaRPr lang="tr-TR"/>
          </a:p>
        </p:txBody>
      </p:sp>
      <p:sp>
        <p:nvSpPr>
          <p:cNvPr id="6" name="5 Altbilgi Yer Tutucusu"/>
          <p:cNvSpPr>
            <a:spLocks noGrp="1"/>
          </p:cNvSpPr>
          <p:nvPr>
            <p:ph type="ftr" sz="quarter" idx="11"/>
          </p:nvPr>
        </p:nvSpPr>
        <p:spPr/>
        <p:txBody>
          <a:bodyPr/>
          <a:lstStyle>
            <a:extLst/>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extLst/>
          </a:lstStyle>
          <a:p>
            <a:fld id="{49592222-588B-49FB-BDE9-D5756A4B98EF}"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endParaRPr lang="tr-TR"/>
          </a:p>
        </p:txBody>
      </p:sp>
      <p:sp>
        <p:nvSpPr>
          <p:cNvPr id="8" name="7 Altbilgi Yer Tutucusu"/>
          <p:cNvSpPr>
            <a:spLocks noGrp="1"/>
          </p:cNvSpPr>
          <p:nvPr>
            <p:ph type="ftr" sz="quarter" idx="11"/>
          </p:nvPr>
        </p:nvSpPr>
        <p:spPr/>
        <p:txBody>
          <a:bodyPr/>
          <a:lstStyle>
            <a:extLst/>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extLst/>
          </a:lstStyle>
          <a:p>
            <a:fld id="{9807BF70-DB5A-428F-AE31-F149A9F07338}"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endParaRPr lang="tr-TR"/>
          </a:p>
        </p:txBody>
      </p:sp>
      <p:sp>
        <p:nvSpPr>
          <p:cNvPr id="4" name="3 Altbilgi Yer Tutucusu"/>
          <p:cNvSpPr>
            <a:spLocks noGrp="1"/>
          </p:cNvSpPr>
          <p:nvPr>
            <p:ph type="ftr" sz="quarter" idx="11"/>
          </p:nvPr>
        </p:nvSpPr>
        <p:spPr/>
        <p:txBody>
          <a:bodyPr/>
          <a:lstStyle>
            <a:extLst/>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extLst/>
          </a:lstStyle>
          <a:p>
            <a:fld id="{B2D35494-E2D4-4CB6-9747-1F50F7F6DA7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Veri Yer Tutucusu"/>
          <p:cNvSpPr>
            <a:spLocks noGrp="1"/>
          </p:cNvSpPr>
          <p:nvPr>
            <p:ph type="dt" sz="half" idx="10"/>
          </p:nvPr>
        </p:nvSpPr>
        <p:spPr/>
        <p:txBody>
          <a:bodyPr/>
          <a:lstStyle>
            <a:extLst/>
          </a:lstStyle>
          <a:p>
            <a:endParaRPr lang="tr-TR"/>
          </a:p>
        </p:txBody>
      </p:sp>
      <p:sp>
        <p:nvSpPr>
          <p:cNvPr id="3" name="2 Altbilgi Yer Tutucusu"/>
          <p:cNvSpPr>
            <a:spLocks noGrp="1"/>
          </p:cNvSpPr>
          <p:nvPr>
            <p:ph type="ftr" sz="quarter" idx="11"/>
          </p:nvPr>
        </p:nvSpPr>
        <p:spPr/>
        <p:txBody>
          <a:bodyPr/>
          <a:lstStyle>
            <a:extLst/>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extLst/>
          </a:lstStyle>
          <a:p>
            <a:fld id="{6A2DA001-C04B-45E4-B020-D4133349045D}" type="slidenum">
              <a:rPr lang="tr-TR" smtClean="0"/>
              <a:pPr/>
              <a:t>‹#›</a:t>
            </a:fld>
            <a:endParaRPr lang="tr-TR"/>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endParaRPr lang="tr-TR"/>
          </a:p>
        </p:txBody>
      </p:sp>
      <p:sp>
        <p:nvSpPr>
          <p:cNvPr id="6" name="5 Altbilgi Yer Tutucusu"/>
          <p:cNvSpPr>
            <a:spLocks noGrp="1"/>
          </p:cNvSpPr>
          <p:nvPr>
            <p:ph type="ftr" sz="quarter" idx="11"/>
          </p:nvPr>
        </p:nvSpPr>
        <p:spPr/>
        <p:txBody>
          <a:bodyPr/>
          <a:lstStyle>
            <a:extLst/>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extLst/>
          </a:lstStyle>
          <a:p>
            <a:fld id="{810B7257-0DC2-40CC-BBDB-B2F67E3B7D2A}"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extLst/>
          </a:lstStyle>
          <a:p>
            <a:endParaRPr lang="tr-TR"/>
          </a:p>
        </p:txBody>
      </p:sp>
      <p:sp>
        <p:nvSpPr>
          <p:cNvPr id="6" name="5 Altbilgi Yer Tutucusu"/>
          <p:cNvSpPr>
            <a:spLocks noGrp="1"/>
          </p:cNvSpPr>
          <p:nvPr>
            <p:ph type="ftr" sz="quarter" idx="11"/>
          </p:nvPr>
        </p:nvSpPr>
        <p:spPr/>
        <p:txBody>
          <a:bodyPr/>
          <a:lstStyle>
            <a:extLst/>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extLst/>
          </a:lstStyle>
          <a:p>
            <a:fld id="{42B222DA-28A5-48D7-8814-BDE9EB4ED072}" type="slidenum">
              <a:rPr lang="tr-TR" smtClean="0"/>
              <a:pPr/>
              <a:t>‹#›</a:t>
            </a:fld>
            <a:endParaRPr lang="tr-TR"/>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smtClean="0"/>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smtClean="0"/>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extLst/>
          </a:lstStyle>
          <a:p>
            <a:r>
              <a:rPr kumimoji="0" lang="tr-TR" smtClean="0"/>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tr-TR"/>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tr-TR" smtClean="0"/>
              <a:t>Yazılım Mühendisliği</a:t>
            </a:r>
            <a:endParaRPr lang="tr-TR"/>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032F2AC-3C11-4869-81FB-02BB25F0C988}" type="slidenum">
              <a:rPr lang="tr-TR" smtClean="0"/>
              <a:pPr/>
              <a:t>‹#›</a:t>
            </a:fld>
            <a:endParaRPr lang="tr-TR"/>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39752" y="2996952"/>
            <a:ext cx="4968552" cy="873125"/>
          </a:xfrm>
        </p:spPr>
        <p:txBody>
          <a:bodyPr>
            <a:normAutofit fontScale="90000"/>
          </a:bodyPr>
          <a:lstStyle/>
          <a:p>
            <a:pPr algn="ctr"/>
            <a:r>
              <a:rPr lang="tr-TR" sz="4000" dirty="0">
                <a:latin typeface="Bookman Old Style" pitchFamily="18" charset="0"/>
              </a:rPr>
              <a:t>MÜHENDİSLİK ETİĞİ </a:t>
            </a:r>
          </a:p>
        </p:txBody>
      </p:sp>
      <p:sp>
        <p:nvSpPr>
          <p:cNvPr id="7" name="6 Slayt Numarası Yer Tutucusu"/>
          <p:cNvSpPr>
            <a:spLocks noGrp="1"/>
          </p:cNvSpPr>
          <p:nvPr>
            <p:ph type="sldNum" sz="quarter" idx="12"/>
          </p:nvPr>
        </p:nvSpPr>
        <p:spPr/>
        <p:txBody>
          <a:bodyPr/>
          <a:lstStyle/>
          <a:p>
            <a:fld id="{B4CF289A-4D33-4B36-945D-C8940C0BE00B}" type="slidenum">
              <a:rPr lang="tr-TR" smtClean="0"/>
              <a:pPr/>
              <a:t>1</a:t>
            </a:fld>
            <a:endParaRPr lang="tr-TR"/>
          </a:p>
        </p:txBody>
      </p:sp>
      <p:sp>
        <p:nvSpPr>
          <p:cNvPr id="8" name="7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4294967295"/>
          </p:nvPr>
        </p:nvSpPr>
        <p:spPr>
          <a:xfrm>
            <a:off x="1043608" y="1600200"/>
            <a:ext cx="7848872" cy="4530725"/>
          </a:xfrm>
        </p:spPr>
        <p:txBody>
          <a:bodyPr>
            <a:normAutofit/>
          </a:bodyPr>
          <a:lstStyle/>
          <a:p>
            <a:pPr algn="just">
              <a:lnSpc>
                <a:spcPct val="90000"/>
              </a:lnSpc>
            </a:pPr>
            <a:r>
              <a:rPr lang="tr-TR" sz="2000" dirty="0"/>
              <a:t>Etik özelliği bulunmayan eylemler dengeleri bozacağı gibi yapılan işe güveni ve saygıyı da azaltmaktadır</a:t>
            </a:r>
            <a:r>
              <a:rPr lang="tr-TR" sz="2000" dirty="0" smtClean="0"/>
              <a:t>.</a:t>
            </a:r>
          </a:p>
          <a:p>
            <a:pPr algn="just">
              <a:lnSpc>
                <a:spcPct val="90000"/>
              </a:lnSpc>
            </a:pPr>
            <a:endParaRPr lang="tr-TR" sz="2000" dirty="0"/>
          </a:p>
          <a:p>
            <a:pPr algn="just">
              <a:lnSpc>
                <a:spcPct val="90000"/>
              </a:lnSpc>
            </a:pPr>
            <a:r>
              <a:rPr lang="tr-TR" sz="2000" dirty="0"/>
              <a:t>Kişilerin başarılarının altında etik kurallara bağlılık ön plana çıkmaktadır</a:t>
            </a:r>
            <a:r>
              <a:rPr lang="tr-TR" sz="2000" dirty="0" smtClean="0"/>
              <a:t>.</a:t>
            </a:r>
          </a:p>
          <a:p>
            <a:pPr algn="just">
              <a:lnSpc>
                <a:spcPct val="90000"/>
              </a:lnSpc>
            </a:pPr>
            <a:endParaRPr lang="tr-TR" sz="2000" dirty="0"/>
          </a:p>
          <a:p>
            <a:pPr algn="just">
              <a:lnSpc>
                <a:spcPct val="90000"/>
              </a:lnSpc>
            </a:pPr>
            <a:r>
              <a:rPr lang="tr-TR" sz="2000" dirty="0"/>
              <a:t>Her başarının altında yatan kişilerin bireysel  başarılarıdır.Bireysel başarıların temelinde de çalışkanlık kadar etik ilkelere bağlılık yatmaktadır.</a:t>
            </a:r>
          </a:p>
        </p:txBody>
      </p:sp>
      <p:sp>
        <p:nvSpPr>
          <p:cNvPr id="6" name="5 Slayt Numarası Yer Tutucusu"/>
          <p:cNvSpPr>
            <a:spLocks noGrp="1"/>
          </p:cNvSpPr>
          <p:nvPr>
            <p:ph type="sldNum" sz="quarter" idx="12"/>
          </p:nvPr>
        </p:nvSpPr>
        <p:spPr/>
        <p:txBody>
          <a:bodyPr/>
          <a:lstStyle/>
          <a:p>
            <a:fld id="{6A2DA001-C04B-45E4-B020-D4133349045D}" type="slidenum">
              <a:rPr lang="tr-TR" smtClean="0"/>
              <a:pPr/>
              <a:t>10</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tr-TR" sz="2800" dirty="0" smtClean="0"/>
              <a:t>Mühendislikte Temel </a:t>
            </a:r>
            <a:r>
              <a:rPr lang="tr-TR" sz="2800" dirty="0"/>
              <a:t>ilke;</a:t>
            </a:r>
          </a:p>
        </p:txBody>
      </p:sp>
      <p:sp>
        <p:nvSpPr>
          <p:cNvPr id="55299" name="Rectangle 3"/>
          <p:cNvSpPr>
            <a:spLocks noGrp="1" noChangeArrowheads="1"/>
          </p:cNvSpPr>
          <p:nvPr>
            <p:ph idx="1"/>
          </p:nvPr>
        </p:nvSpPr>
        <p:spPr>
          <a:xfrm>
            <a:off x="1331640" y="1600200"/>
            <a:ext cx="7128792" cy="4852988"/>
          </a:xfrm>
        </p:spPr>
        <p:txBody>
          <a:bodyPr>
            <a:normAutofit/>
          </a:bodyPr>
          <a:lstStyle/>
          <a:p>
            <a:pPr algn="just"/>
            <a:r>
              <a:rPr lang="tr-TR" sz="2000" dirty="0"/>
              <a:t>Mühendisler, mühendislik mesleğinin, doğruluğunu, onurunu ve değerini, insanların rahat yaşaması için bilgi ve becerilerini kullanarak, dürüst ve tarafsız olarak halka ve kendi işlerine sadakatle hizmet ederek, mühendislik mesleğinin niteliğini ve prestijini arttırarak, kendi disiplinlerinin mesleki ve teknik prestijini arttırmaya çalışarak yüceltir ve geliştirirler.</a:t>
            </a:r>
          </a:p>
        </p:txBody>
      </p:sp>
      <p:sp>
        <p:nvSpPr>
          <p:cNvPr id="6" name="5 Slayt Numarası Yer Tutucusu"/>
          <p:cNvSpPr>
            <a:spLocks noGrp="1"/>
          </p:cNvSpPr>
          <p:nvPr>
            <p:ph type="sldNum" sz="quarter" idx="12"/>
          </p:nvPr>
        </p:nvSpPr>
        <p:spPr/>
        <p:txBody>
          <a:bodyPr/>
          <a:lstStyle/>
          <a:p>
            <a:fld id="{6A66C1E5-E405-432C-95ED-F576DCF7F300}" type="slidenum">
              <a:rPr lang="tr-TR" smtClean="0"/>
              <a:pPr/>
              <a:t>11</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
        <p:nvSpPr>
          <p:cNvPr id="55301" name="AutoShape 5" descr="http://www.konya-emen.bel.tr/resimler/haberler/16724.jpg"/>
          <p:cNvSpPr>
            <a:spLocks noChangeAspect="1" noChangeArrowheads="1"/>
          </p:cNvSpPr>
          <p:nvPr/>
        </p:nvSpPr>
        <p:spPr bwMode="auto">
          <a:xfrm>
            <a:off x="155575" y="-1257300"/>
            <a:ext cx="4267200" cy="2619375"/>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5362" name="Picture 2" descr="http://t2.gstatic.com/images?q=tbn:ANd9GcSBKJa5eBqgqW0AsnOj1y7iapieC6aFEZs1bGxy00CceyjPLhxZ&amp;t=1"/>
          <p:cNvPicPr>
            <a:picLocks noChangeAspect="1" noChangeArrowheads="1"/>
          </p:cNvPicPr>
          <p:nvPr/>
        </p:nvPicPr>
        <p:blipFill>
          <a:blip r:embed="rId2" cstate="print"/>
          <a:srcRect/>
          <a:stretch>
            <a:fillRect/>
          </a:stretch>
        </p:blipFill>
        <p:spPr bwMode="auto">
          <a:xfrm>
            <a:off x="2411760" y="3933056"/>
            <a:ext cx="4248472" cy="220791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a:bodyPr>
          <a:lstStyle/>
          <a:p>
            <a:r>
              <a:rPr lang="tr-TR" sz="2800" dirty="0"/>
              <a:t>MÜHENDİSLİK ETİĞİ İLKELERİ</a:t>
            </a:r>
          </a:p>
        </p:txBody>
      </p:sp>
      <p:sp>
        <p:nvSpPr>
          <p:cNvPr id="56323" name="Rectangle 3"/>
          <p:cNvSpPr>
            <a:spLocks noGrp="1" noChangeArrowheads="1"/>
          </p:cNvSpPr>
          <p:nvPr>
            <p:ph idx="1"/>
          </p:nvPr>
        </p:nvSpPr>
        <p:spPr>
          <a:xfrm>
            <a:off x="1331640" y="1600200"/>
            <a:ext cx="7355160" cy="4781550"/>
          </a:xfrm>
        </p:spPr>
        <p:txBody>
          <a:bodyPr>
            <a:normAutofit/>
          </a:bodyPr>
          <a:lstStyle/>
          <a:p>
            <a:pPr algn="just"/>
            <a:r>
              <a:rPr lang="tr-TR" sz="2400" dirty="0" smtClean="0"/>
              <a:t>Mühendisler</a:t>
            </a:r>
            <a:r>
              <a:rPr lang="tr-TR" sz="2400" dirty="0"/>
              <a:t>, mesleki görevlerini yerine getirirken, toplumun güvenliğini, sağlığını ve refahını önde tutacaklardır</a:t>
            </a:r>
            <a:r>
              <a:rPr lang="tr-TR" sz="2400" dirty="0" smtClean="0"/>
              <a:t>.</a:t>
            </a:r>
          </a:p>
          <a:p>
            <a:pPr algn="just"/>
            <a:endParaRPr lang="tr-TR" sz="2400" dirty="0" smtClean="0"/>
          </a:p>
          <a:p>
            <a:pPr algn="just"/>
            <a:r>
              <a:rPr lang="tr-TR" sz="2400" dirty="0" smtClean="0"/>
              <a:t>Mühendisler toplum yaşamının güvenliğini, sağlığını ve refahını; yapıları ve makineleri vs. mühendislik kurallarına, kararlarına uygun tasarlamak zorunda olduklarını bilmelidir ve tasarılarını belirlenmiş standartlara uygun olacak şekilde yapmalıdırlar.</a:t>
            </a:r>
          </a:p>
          <a:p>
            <a:pPr algn="just"/>
            <a:endParaRPr lang="tr-TR" sz="2400" dirty="0"/>
          </a:p>
        </p:txBody>
      </p:sp>
      <p:sp>
        <p:nvSpPr>
          <p:cNvPr id="6" name="5 Slayt Numarası Yer Tutucusu"/>
          <p:cNvSpPr>
            <a:spLocks noGrp="1"/>
          </p:cNvSpPr>
          <p:nvPr>
            <p:ph type="sldNum" sz="quarter" idx="12"/>
          </p:nvPr>
        </p:nvSpPr>
        <p:spPr/>
        <p:txBody>
          <a:bodyPr/>
          <a:lstStyle/>
          <a:p>
            <a:fld id="{6A66C1E5-E405-432C-95ED-F576DCF7F300}" type="slidenum">
              <a:rPr lang="tr-TR" smtClean="0"/>
              <a:pPr/>
              <a:t>12</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1115616" y="980728"/>
            <a:ext cx="7674056" cy="4800600"/>
          </a:xfrm>
        </p:spPr>
        <p:txBody>
          <a:bodyPr>
            <a:normAutofit/>
          </a:bodyPr>
          <a:lstStyle/>
          <a:p>
            <a:pPr algn="just"/>
            <a:r>
              <a:rPr lang="tr-TR" sz="2000" dirty="0"/>
              <a:t>Mühendisler sorumlu oldukları sistemlerin kullanış biçimlerini halkın anlayacağı dilde açıklamalıdır. Halkın sağlığını tehdit edebilecek bulguları tespit ettiklerinde bağlı bulundukları şirketi bilgilendirmeli ve halkın tarafında olmalıdır</a:t>
            </a:r>
            <a:r>
              <a:rPr lang="tr-TR" sz="2000" dirty="0" smtClean="0"/>
              <a:t>.</a:t>
            </a:r>
          </a:p>
          <a:p>
            <a:pPr algn="just"/>
            <a:endParaRPr lang="tr-TR" sz="2000" dirty="0" smtClean="0"/>
          </a:p>
          <a:p>
            <a:pPr algn="just"/>
            <a:r>
              <a:rPr lang="tr-TR" sz="2000" dirty="0" smtClean="0"/>
              <a:t>Mühendisler, diğer kişilere veya firmalara tasarım güvenilirliği ilkelerinin her hangi bir maddesinin ihlalinde olabileceklerin bilgisini veya nedenlerini bilgilendirmek zorundadır.</a:t>
            </a:r>
          </a:p>
          <a:p>
            <a:pPr algn="just"/>
            <a:endParaRPr lang="tr-TR" sz="2000" dirty="0" smtClean="0"/>
          </a:p>
          <a:p>
            <a:pPr algn="just"/>
            <a:r>
              <a:rPr lang="tr-TR" sz="2000" dirty="0" smtClean="0"/>
              <a:t>Mühendisler üretim veya üretim sistemlerinin kontrolü yapılmamış veya güvenilirliği sağlanmamış, ise veya tasarım onu kullanan halka zarar verecek ise bu durumu yetkiliye bildirmek zorundadır.</a:t>
            </a:r>
          </a:p>
          <a:p>
            <a:pPr algn="just"/>
            <a:endParaRPr lang="tr-TR" sz="2000" dirty="0" smtClean="0"/>
          </a:p>
          <a:p>
            <a:pPr algn="just"/>
            <a:endParaRPr lang="tr-TR" sz="2000" dirty="0"/>
          </a:p>
        </p:txBody>
      </p:sp>
      <p:sp>
        <p:nvSpPr>
          <p:cNvPr id="5" name="4 Slayt Numarası Yer Tutucusu"/>
          <p:cNvSpPr>
            <a:spLocks noGrp="1"/>
          </p:cNvSpPr>
          <p:nvPr>
            <p:ph type="sldNum" sz="quarter" idx="12"/>
          </p:nvPr>
        </p:nvSpPr>
        <p:spPr/>
        <p:txBody>
          <a:bodyPr/>
          <a:lstStyle/>
          <a:p>
            <a:fld id="{6A66C1E5-E405-432C-95ED-F576DCF7F300}" type="slidenum">
              <a:rPr lang="tr-TR" smtClean="0"/>
              <a:pPr/>
              <a:t>13</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1259632" y="764704"/>
            <a:ext cx="7498080" cy="4800600"/>
          </a:xfrm>
        </p:spPr>
        <p:txBody>
          <a:bodyPr>
            <a:normAutofit/>
          </a:bodyPr>
          <a:lstStyle/>
          <a:p>
            <a:pPr>
              <a:lnSpc>
                <a:spcPct val="90000"/>
              </a:lnSpc>
            </a:pPr>
            <a:r>
              <a:rPr lang="tr-TR" sz="2000" dirty="0"/>
              <a:t>Mühendisler, üretim veya sistemin güvenliğini ve performansını etkileyecek değişimlerin veya düzenlemelerin onayını vermeyecektir</a:t>
            </a:r>
            <a:r>
              <a:rPr lang="tr-TR" sz="2000" dirty="0" smtClean="0"/>
              <a:t>.</a:t>
            </a:r>
          </a:p>
          <a:p>
            <a:pPr>
              <a:lnSpc>
                <a:spcPct val="90000"/>
              </a:lnSpc>
            </a:pPr>
            <a:endParaRPr lang="tr-TR" sz="2000" dirty="0"/>
          </a:p>
          <a:p>
            <a:pPr>
              <a:lnSpc>
                <a:spcPct val="90000"/>
              </a:lnSpc>
            </a:pPr>
            <a:r>
              <a:rPr lang="tr-TR" sz="2000" dirty="0"/>
              <a:t>Mühendisler, topluma ilişkin olaylarda yapıcı hizmet olanaklarını arayacaklar veya düzenlemelerin onayını vermeyecektir</a:t>
            </a:r>
            <a:r>
              <a:rPr lang="tr-TR" sz="2000" dirty="0" smtClean="0"/>
              <a:t>.</a:t>
            </a:r>
          </a:p>
          <a:p>
            <a:pPr>
              <a:lnSpc>
                <a:spcPct val="90000"/>
              </a:lnSpc>
            </a:pPr>
            <a:endParaRPr lang="tr-TR" sz="2000" dirty="0" smtClean="0"/>
          </a:p>
          <a:p>
            <a:r>
              <a:rPr lang="tr-TR" sz="2000" dirty="0" smtClean="0"/>
              <a:t>Mühendisler her işlerinde toplumun güvenliğini ve esenliğini düşünerek tasarım yapacaklardır.</a:t>
            </a:r>
          </a:p>
          <a:p>
            <a:endParaRPr lang="tr-TR" sz="2000" dirty="0" smtClean="0"/>
          </a:p>
          <a:p>
            <a:r>
              <a:rPr lang="tr-TR" sz="2000" dirty="0" smtClean="0"/>
              <a:t>Mühendisler, yaşamın kalitesini arttırmak için çevreyi iyileştirmelidir.</a:t>
            </a:r>
          </a:p>
          <a:p>
            <a:endParaRPr lang="tr-TR" sz="2000" dirty="0" smtClean="0"/>
          </a:p>
          <a:p>
            <a:r>
              <a:rPr lang="tr-TR" sz="2000" dirty="0" smtClean="0"/>
              <a:t>Mühendisler, sadece kendi uzmanlık alanlarındaki hizmetleri vermelidir </a:t>
            </a:r>
          </a:p>
          <a:p>
            <a:pPr>
              <a:lnSpc>
                <a:spcPct val="90000"/>
              </a:lnSpc>
            </a:pPr>
            <a:endParaRPr lang="tr-TR" sz="2000" dirty="0"/>
          </a:p>
        </p:txBody>
      </p:sp>
      <p:sp>
        <p:nvSpPr>
          <p:cNvPr id="5" name="4 Slayt Numarası Yer Tutucusu"/>
          <p:cNvSpPr>
            <a:spLocks noGrp="1"/>
          </p:cNvSpPr>
          <p:nvPr>
            <p:ph type="sldNum" sz="quarter" idx="12"/>
          </p:nvPr>
        </p:nvSpPr>
        <p:spPr/>
        <p:txBody>
          <a:bodyPr/>
          <a:lstStyle/>
          <a:p>
            <a:fld id="{6A66C1E5-E405-432C-95ED-F576DCF7F300}" type="slidenum">
              <a:rPr lang="tr-TR" smtClean="0"/>
              <a:pPr/>
              <a:t>14</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a:bodyPr>
          <a:lstStyle/>
          <a:p>
            <a:r>
              <a:rPr lang="tr-TR" sz="2800" dirty="0"/>
              <a:t>MÜHENDİS SORUMLULUĞU</a:t>
            </a:r>
          </a:p>
        </p:txBody>
      </p:sp>
      <p:sp>
        <p:nvSpPr>
          <p:cNvPr id="72707" name="Rectangle 3"/>
          <p:cNvSpPr>
            <a:spLocks noGrp="1" noChangeArrowheads="1"/>
          </p:cNvSpPr>
          <p:nvPr>
            <p:ph idx="1"/>
          </p:nvPr>
        </p:nvSpPr>
        <p:spPr/>
        <p:txBody>
          <a:bodyPr>
            <a:normAutofit/>
          </a:bodyPr>
          <a:lstStyle/>
          <a:p>
            <a:pPr algn="just">
              <a:lnSpc>
                <a:spcPct val="90000"/>
              </a:lnSpc>
            </a:pPr>
            <a:r>
              <a:rPr lang="tr-TR" sz="2000" dirty="0"/>
              <a:t>Her  bilinçli insanın kendisine ve çevresindekilere  karşı  sorumlulukları  vardır. Meslek gruplarında da aynı şey geçerlidir. Doktorlar, basın yayın, muhasebeciler, imalatçılar, öğretmenler..vs Ancak bu  sorumluluk mühendisler olarak bizde dünyayı ve insanlığı ilgilendirecek ölçüdedir. </a:t>
            </a:r>
            <a:endParaRPr lang="tr-TR" sz="2000" dirty="0" smtClean="0"/>
          </a:p>
          <a:p>
            <a:pPr algn="just">
              <a:lnSpc>
                <a:spcPct val="90000"/>
              </a:lnSpc>
            </a:pPr>
            <a:endParaRPr lang="tr-TR" sz="2000" dirty="0" smtClean="0"/>
          </a:p>
          <a:p>
            <a:pPr algn="just">
              <a:lnSpc>
                <a:spcPct val="90000"/>
              </a:lnSpc>
            </a:pPr>
            <a:r>
              <a:rPr lang="tr-TR" sz="2000" dirty="0" smtClean="0"/>
              <a:t>Nedir mühendislerin sorumluluğu?  Kimlere karşı,  neden sorumluyuz? Sorumsuzluk sergilersek nelerle karşılaşabiliriz? Sonuçları neler olabilir? </a:t>
            </a:r>
          </a:p>
          <a:p>
            <a:pPr algn="just">
              <a:lnSpc>
                <a:spcPct val="90000"/>
              </a:lnSpc>
            </a:pPr>
            <a:endParaRPr lang="tr-TR" sz="2000" dirty="0"/>
          </a:p>
        </p:txBody>
      </p:sp>
      <p:sp>
        <p:nvSpPr>
          <p:cNvPr id="6" name="5 Slayt Numarası Yer Tutucusu"/>
          <p:cNvSpPr>
            <a:spLocks noGrp="1"/>
          </p:cNvSpPr>
          <p:nvPr>
            <p:ph type="sldNum" sz="quarter" idx="12"/>
          </p:nvPr>
        </p:nvSpPr>
        <p:spPr/>
        <p:txBody>
          <a:bodyPr/>
          <a:lstStyle/>
          <a:p>
            <a:fld id="{6A66C1E5-E405-432C-95ED-F576DCF7F300}" type="slidenum">
              <a:rPr lang="tr-TR" smtClean="0"/>
              <a:pPr/>
              <a:t>15</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a:bodyPr>
          <a:lstStyle/>
          <a:p>
            <a:r>
              <a:rPr lang="tr-TR" sz="2800" dirty="0"/>
              <a:t>Topluma karşı sorumluluklar</a:t>
            </a:r>
          </a:p>
        </p:txBody>
      </p:sp>
      <p:sp>
        <p:nvSpPr>
          <p:cNvPr id="74755" name="Rectangle 3"/>
          <p:cNvSpPr>
            <a:spLocks noGrp="1" noChangeArrowheads="1"/>
          </p:cNvSpPr>
          <p:nvPr>
            <p:ph idx="1"/>
          </p:nvPr>
        </p:nvSpPr>
        <p:spPr>
          <a:xfrm>
            <a:off x="1475656" y="1628800"/>
            <a:ext cx="7344816" cy="4679850"/>
          </a:xfrm>
        </p:spPr>
        <p:txBody>
          <a:bodyPr>
            <a:normAutofit/>
          </a:bodyPr>
          <a:lstStyle/>
          <a:p>
            <a:r>
              <a:rPr lang="tr-TR" sz="2000" dirty="0"/>
              <a:t>Mesleki bilgi becerilerini toplumun çıkarlarını gözeterek kullanır</a:t>
            </a:r>
            <a:r>
              <a:rPr lang="tr-TR" sz="2000" dirty="0" smtClean="0"/>
              <a:t>.</a:t>
            </a:r>
          </a:p>
          <a:p>
            <a:endParaRPr lang="tr-TR" sz="2000" dirty="0"/>
          </a:p>
          <a:p>
            <a:r>
              <a:rPr lang="tr-TR" sz="2000" dirty="0"/>
              <a:t>Kendilerinden istenen işin toplum ve çevre açısından tehlike yaratacağı sonucunu düşünüyorsa bunu ilgili mercilere bildirir. </a:t>
            </a:r>
            <a:endParaRPr lang="tr-TR" sz="2000" dirty="0" smtClean="0"/>
          </a:p>
          <a:p>
            <a:endParaRPr lang="tr-TR" sz="2000" dirty="0"/>
          </a:p>
          <a:p>
            <a:r>
              <a:rPr lang="tr-TR" sz="2000" dirty="0"/>
              <a:t>Toplumun ilgi alanı içersinde bulunan teknik konuları, gerekli ayrıntılarıyla açıklar, imzalar</a:t>
            </a:r>
            <a:r>
              <a:rPr lang="tr-TR" sz="2000" dirty="0" smtClean="0"/>
              <a:t>.</a:t>
            </a:r>
          </a:p>
          <a:p>
            <a:endParaRPr lang="tr-TR" sz="2000" dirty="0"/>
          </a:p>
          <a:p>
            <a:r>
              <a:rPr lang="tr-TR" sz="2000" dirty="0"/>
              <a:t>İşyerlerindeki sağlığı ve güvenliği geliştirir</a:t>
            </a:r>
            <a:r>
              <a:rPr lang="tr-TR" sz="2000" dirty="0" smtClean="0"/>
              <a:t>.</a:t>
            </a:r>
          </a:p>
          <a:p>
            <a:endParaRPr lang="tr-TR" sz="2000" dirty="0"/>
          </a:p>
          <a:p>
            <a:r>
              <a:rPr lang="tr-TR" sz="2000" dirty="0"/>
              <a:t>Toplumun her kesimine adil ve dürüst davranır </a:t>
            </a:r>
          </a:p>
        </p:txBody>
      </p:sp>
      <p:sp>
        <p:nvSpPr>
          <p:cNvPr id="6" name="5 Slayt Numarası Yer Tutucusu"/>
          <p:cNvSpPr>
            <a:spLocks noGrp="1"/>
          </p:cNvSpPr>
          <p:nvPr>
            <p:ph type="sldNum" sz="quarter" idx="12"/>
          </p:nvPr>
        </p:nvSpPr>
        <p:spPr/>
        <p:txBody>
          <a:bodyPr/>
          <a:lstStyle/>
          <a:p>
            <a:fld id="{6A66C1E5-E405-432C-95ED-F576DCF7F300}" type="slidenum">
              <a:rPr lang="tr-TR" smtClean="0"/>
              <a:pPr/>
              <a:t>16</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tr-TR" sz="2800" dirty="0"/>
              <a:t>Doğaya ve çevreye karşı sorumluluklar</a:t>
            </a:r>
          </a:p>
        </p:txBody>
      </p:sp>
      <p:sp>
        <p:nvSpPr>
          <p:cNvPr id="75779" name="Rectangle 3"/>
          <p:cNvSpPr>
            <a:spLocks noGrp="1" noChangeArrowheads="1"/>
          </p:cNvSpPr>
          <p:nvPr>
            <p:ph idx="1"/>
          </p:nvPr>
        </p:nvSpPr>
        <p:spPr>
          <a:xfrm>
            <a:off x="1331640" y="1556792"/>
            <a:ext cx="7509148" cy="4963071"/>
          </a:xfrm>
        </p:spPr>
        <p:txBody>
          <a:bodyPr>
            <a:normAutofit/>
          </a:bodyPr>
          <a:lstStyle/>
          <a:p>
            <a:pPr algn="just"/>
            <a:r>
              <a:rPr lang="tr-TR" sz="2000" dirty="0"/>
              <a:t>Doğayı  ve çevreyi korumayı  sadece bir görev olarak görmez, bunun bilincini topluma yaymaya gayret eder</a:t>
            </a:r>
            <a:r>
              <a:rPr lang="tr-TR" sz="2000" dirty="0" smtClean="0"/>
              <a:t>.</a:t>
            </a:r>
          </a:p>
          <a:p>
            <a:pPr algn="just"/>
            <a:endParaRPr lang="tr-TR" sz="2000" dirty="0"/>
          </a:p>
          <a:p>
            <a:pPr algn="just"/>
            <a:r>
              <a:rPr lang="tr-TR" sz="2000" dirty="0"/>
              <a:t>Globalleşen bir dünyada, yaşanılası bir çevre için elindeki kaynakları en temiz bir şekilde kullanmaya çalışır</a:t>
            </a:r>
            <a:r>
              <a:rPr lang="tr-TR" sz="2000" dirty="0" smtClean="0"/>
              <a:t>.</a:t>
            </a:r>
          </a:p>
          <a:p>
            <a:pPr algn="just"/>
            <a:endParaRPr lang="tr-TR" sz="2000" dirty="0"/>
          </a:p>
          <a:p>
            <a:pPr algn="just"/>
            <a:r>
              <a:rPr lang="tr-TR" sz="2000" dirty="0"/>
              <a:t>Yaptığı ve uyguladığı projelerin çevreyle uyumlu olmasına dikkat eder ve en az tahribatla bu işi çözmeye çalışır.</a:t>
            </a:r>
          </a:p>
        </p:txBody>
      </p:sp>
      <p:sp>
        <p:nvSpPr>
          <p:cNvPr id="6" name="5 Slayt Numarası Yer Tutucusu"/>
          <p:cNvSpPr>
            <a:spLocks noGrp="1"/>
          </p:cNvSpPr>
          <p:nvPr>
            <p:ph type="sldNum" sz="quarter" idx="12"/>
          </p:nvPr>
        </p:nvSpPr>
        <p:spPr/>
        <p:txBody>
          <a:bodyPr/>
          <a:lstStyle/>
          <a:p>
            <a:fld id="{6A66C1E5-E405-432C-95ED-F576DCF7F300}" type="slidenum">
              <a:rPr lang="tr-TR" smtClean="0"/>
              <a:pPr/>
              <a:t>17</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tr-TR" sz="2800" dirty="0"/>
              <a:t>İşverene ve müşteriye karşı sorumluluklar </a:t>
            </a:r>
          </a:p>
        </p:txBody>
      </p:sp>
      <p:sp>
        <p:nvSpPr>
          <p:cNvPr id="76803" name="Rectangle 3"/>
          <p:cNvSpPr>
            <a:spLocks noGrp="1" noChangeArrowheads="1"/>
          </p:cNvSpPr>
          <p:nvPr>
            <p:ph idx="1"/>
          </p:nvPr>
        </p:nvSpPr>
        <p:spPr>
          <a:xfrm>
            <a:off x="1331640" y="1600200"/>
            <a:ext cx="7355160" cy="5257800"/>
          </a:xfrm>
        </p:spPr>
        <p:txBody>
          <a:bodyPr>
            <a:normAutofit/>
          </a:bodyPr>
          <a:lstStyle/>
          <a:p>
            <a:r>
              <a:rPr lang="tr-TR" sz="2000" dirty="0"/>
              <a:t>Teknik konulardaki mesleki alışverişlerde, her zaman güvenilir bir biçimde işveren/ müşteri  için; toplum refah ve mutluluğunu riske atmaksızın , mesleki bilgi ve becerilerini deneyimleriyle harmanlayıp sonuna kadar kullanan uygun ve düzgün bir iş standardıyla çalışırlar</a:t>
            </a:r>
            <a:r>
              <a:rPr lang="tr-TR" sz="2000" dirty="0" smtClean="0"/>
              <a:t>.</a:t>
            </a:r>
          </a:p>
          <a:p>
            <a:endParaRPr lang="tr-TR" sz="2000" dirty="0" smtClean="0"/>
          </a:p>
          <a:p>
            <a:r>
              <a:rPr lang="tr-TR" sz="2000" dirty="0" smtClean="0"/>
              <a:t>İşvereni  yada  müşteriyi etkileyecek şekilde doğrudan yada dolaylı olarak bir armağan, para, hizmet yada iş teklifi kabul etmezler, başkalarına da teklif etmezler. </a:t>
            </a:r>
          </a:p>
          <a:p>
            <a:endParaRPr lang="tr-TR" sz="2000" dirty="0" smtClean="0"/>
          </a:p>
          <a:p>
            <a:r>
              <a:rPr lang="tr-TR" sz="2000" dirty="0" smtClean="0"/>
              <a:t>Mesleki ilişkilerini geliştirmek amacıyla siyasal bağış yapmazlar. </a:t>
            </a:r>
          </a:p>
          <a:p>
            <a:endParaRPr lang="tr-TR" sz="2000" dirty="0"/>
          </a:p>
        </p:txBody>
      </p:sp>
      <p:sp>
        <p:nvSpPr>
          <p:cNvPr id="6" name="5 Slayt Numarası Yer Tutucusu"/>
          <p:cNvSpPr>
            <a:spLocks noGrp="1"/>
          </p:cNvSpPr>
          <p:nvPr>
            <p:ph type="sldNum" sz="quarter" idx="12"/>
          </p:nvPr>
        </p:nvSpPr>
        <p:spPr/>
        <p:txBody>
          <a:bodyPr/>
          <a:lstStyle/>
          <a:p>
            <a:fld id="{6A66C1E5-E405-432C-95ED-F576DCF7F300}" type="slidenum">
              <a:rPr lang="tr-TR" smtClean="0"/>
              <a:pPr/>
              <a:t>18</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331640" y="116632"/>
            <a:ext cx="7498080" cy="778098"/>
          </a:xfrm>
        </p:spPr>
        <p:txBody>
          <a:bodyPr>
            <a:normAutofit/>
          </a:bodyPr>
          <a:lstStyle/>
          <a:p>
            <a:r>
              <a:rPr lang="tr-TR" sz="2800" dirty="0"/>
              <a:t>Mesleğe ve meslektaşa karşı sorumluluklar</a:t>
            </a:r>
          </a:p>
        </p:txBody>
      </p:sp>
      <p:sp>
        <p:nvSpPr>
          <p:cNvPr id="78851" name="Rectangle 3"/>
          <p:cNvSpPr>
            <a:spLocks noGrp="1" noChangeArrowheads="1"/>
          </p:cNvSpPr>
          <p:nvPr>
            <p:ph idx="1"/>
          </p:nvPr>
        </p:nvSpPr>
        <p:spPr>
          <a:xfrm>
            <a:off x="1187624" y="908720"/>
            <a:ext cx="7704856" cy="5688632"/>
          </a:xfrm>
        </p:spPr>
        <p:txBody>
          <a:bodyPr>
            <a:normAutofit lnSpcReduction="10000"/>
          </a:bodyPr>
          <a:lstStyle/>
          <a:p>
            <a:r>
              <a:rPr lang="tr-TR" sz="2000" dirty="0"/>
              <a:t>Mesleki faaliyetlerini tüm meslektaşların güvenini kazanacak şekilde, tüm üyelerin ve mesleğin saygınlığına azami özen göstererek sürdürürler</a:t>
            </a:r>
            <a:r>
              <a:rPr lang="tr-TR" sz="2000" dirty="0" smtClean="0"/>
              <a:t>.</a:t>
            </a:r>
          </a:p>
          <a:p>
            <a:endParaRPr lang="tr-TR" sz="2000" dirty="0"/>
          </a:p>
          <a:p>
            <a:r>
              <a:rPr lang="tr-TR" sz="2000" dirty="0"/>
              <a:t>Tüm meslektaş ve astlarına saygıyla yaklaşırlar, meslektaşlarıyla haksız rekabet içinde olmazlar, astlarının gelişimi için özel çaba harcarlar, yardımcı olurlar</a:t>
            </a:r>
            <a:r>
              <a:rPr lang="tr-TR" sz="2000" dirty="0" smtClean="0"/>
              <a:t>.</a:t>
            </a:r>
          </a:p>
          <a:p>
            <a:endParaRPr lang="tr-TR" sz="2000" dirty="0" smtClean="0"/>
          </a:p>
          <a:p>
            <a:r>
              <a:rPr lang="tr-TR" sz="2000" dirty="0" smtClean="0"/>
              <a:t>Yalnızca yeterli oldukları alanda mesleki hizmet verip danışmanlık yaparlar.</a:t>
            </a:r>
          </a:p>
          <a:p>
            <a:endParaRPr lang="tr-TR" sz="2000" dirty="0" smtClean="0"/>
          </a:p>
          <a:p>
            <a:r>
              <a:rPr lang="tr-TR" sz="2000" dirty="0" smtClean="0"/>
              <a:t>Mesleğin gelişmesine, meslek örgütleri vasıtasıyla katkıda bulunurlar.</a:t>
            </a:r>
          </a:p>
          <a:p>
            <a:endParaRPr lang="tr-TR" sz="2000" dirty="0" smtClean="0"/>
          </a:p>
          <a:p>
            <a:r>
              <a:rPr lang="tr-TR" sz="2000" dirty="0" smtClean="0"/>
              <a:t>Hak ve ayrıcalıklarını kimseye devretmezler.</a:t>
            </a:r>
          </a:p>
          <a:p>
            <a:endParaRPr lang="tr-TR" sz="2000" dirty="0" smtClean="0"/>
          </a:p>
          <a:p>
            <a:r>
              <a:rPr lang="tr-TR" sz="2000" dirty="0" smtClean="0"/>
              <a:t>Mesleki  davranış kurallarına aykırı davrananlara yardımcı olmaz, faaliyetleri içinde yer almazlar.</a:t>
            </a:r>
          </a:p>
          <a:p>
            <a:endParaRPr lang="tr-TR" sz="2000" dirty="0"/>
          </a:p>
        </p:txBody>
      </p:sp>
      <p:sp>
        <p:nvSpPr>
          <p:cNvPr id="6" name="5 Slayt Numarası Yer Tutucusu"/>
          <p:cNvSpPr>
            <a:spLocks noGrp="1"/>
          </p:cNvSpPr>
          <p:nvPr>
            <p:ph type="sldNum" sz="quarter" idx="12"/>
          </p:nvPr>
        </p:nvSpPr>
        <p:spPr/>
        <p:txBody>
          <a:bodyPr/>
          <a:lstStyle/>
          <a:p>
            <a:fld id="{6A66C1E5-E405-432C-95ED-F576DCF7F300}" type="slidenum">
              <a:rPr lang="tr-TR" smtClean="0"/>
              <a:pPr/>
              <a:t>19</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043608" y="332656"/>
            <a:ext cx="7126287" cy="873125"/>
          </a:xfrm>
        </p:spPr>
        <p:txBody>
          <a:bodyPr>
            <a:normAutofit/>
          </a:bodyPr>
          <a:lstStyle/>
          <a:p>
            <a:r>
              <a:rPr lang="tr-TR" sz="4000" dirty="0" smtClean="0"/>
              <a:t>içerik</a:t>
            </a:r>
            <a:endParaRPr lang="tr-TR" sz="4000" dirty="0"/>
          </a:p>
        </p:txBody>
      </p:sp>
      <p:sp>
        <p:nvSpPr>
          <p:cNvPr id="2051" name="Rectangle 3"/>
          <p:cNvSpPr>
            <a:spLocks noGrp="1" noChangeArrowheads="1"/>
          </p:cNvSpPr>
          <p:nvPr>
            <p:ph type="subTitle" idx="1"/>
          </p:nvPr>
        </p:nvSpPr>
        <p:spPr>
          <a:xfrm>
            <a:off x="1403350" y="2204864"/>
            <a:ext cx="6400800" cy="2832274"/>
          </a:xfrm>
        </p:spPr>
        <p:txBody>
          <a:bodyPr>
            <a:normAutofit/>
          </a:bodyPr>
          <a:lstStyle/>
          <a:p>
            <a:pPr marL="269875" indent="-177800">
              <a:lnSpc>
                <a:spcPct val="80000"/>
              </a:lnSpc>
              <a:buFont typeface="Arial" pitchFamily="34" charset="0"/>
              <a:buChar char="•"/>
            </a:pPr>
            <a:r>
              <a:rPr lang="tr-TR" sz="2400" dirty="0" smtClean="0">
                <a:latin typeface="Calibri" pitchFamily="34" charset="0"/>
              </a:rPr>
              <a:t>İş  </a:t>
            </a:r>
            <a:r>
              <a:rPr lang="tr-TR" sz="2400" dirty="0">
                <a:latin typeface="Calibri" pitchFamily="34" charset="0"/>
              </a:rPr>
              <a:t>ve Meslek Etiği Kavramları?</a:t>
            </a:r>
          </a:p>
          <a:p>
            <a:pPr marL="269875" indent="-177800">
              <a:lnSpc>
                <a:spcPct val="80000"/>
              </a:lnSpc>
              <a:buFont typeface="Arial" pitchFamily="34" charset="0"/>
              <a:buChar char="•"/>
            </a:pPr>
            <a:r>
              <a:rPr lang="tr-TR" sz="2400" dirty="0" smtClean="0">
                <a:latin typeface="Calibri" pitchFamily="34" charset="0"/>
              </a:rPr>
              <a:t>Mühendislik </a:t>
            </a:r>
            <a:r>
              <a:rPr lang="tr-TR" sz="2400" dirty="0">
                <a:latin typeface="Calibri" pitchFamily="34" charset="0"/>
              </a:rPr>
              <a:t>Etiği ve Tanımı?</a:t>
            </a:r>
          </a:p>
          <a:p>
            <a:pPr marL="269875" indent="-177800">
              <a:lnSpc>
                <a:spcPct val="80000"/>
              </a:lnSpc>
              <a:buFont typeface="Arial" pitchFamily="34" charset="0"/>
              <a:buChar char="•"/>
            </a:pPr>
            <a:r>
              <a:rPr lang="tr-TR" sz="2400" dirty="0" smtClean="0">
                <a:latin typeface="Calibri" pitchFamily="34" charset="0"/>
              </a:rPr>
              <a:t>Mühendis </a:t>
            </a:r>
            <a:r>
              <a:rPr lang="tr-TR" sz="2400" dirty="0">
                <a:latin typeface="Calibri" pitchFamily="34" charset="0"/>
              </a:rPr>
              <a:t>Sorumluluğu</a:t>
            </a:r>
          </a:p>
          <a:p>
            <a:pPr marL="269875" indent="-177800">
              <a:lnSpc>
                <a:spcPct val="80000"/>
              </a:lnSpc>
              <a:buFont typeface="Arial" pitchFamily="34" charset="0"/>
              <a:buChar char="•"/>
            </a:pPr>
            <a:r>
              <a:rPr lang="tr-TR" sz="2400" dirty="0">
                <a:latin typeface="Calibri" pitchFamily="34" charset="0"/>
              </a:rPr>
              <a:t>Ürün Sorumluluğu</a:t>
            </a:r>
          </a:p>
          <a:p>
            <a:pPr>
              <a:lnSpc>
                <a:spcPct val="80000"/>
              </a:lnSpc>
            </a:pPr>
            <a:endParaRPr lang="tr-TR" sz="2400" dirty="0">
              <a:latin typeface="Calibri" pitchFamily="34" charset="0"/>
            </a:endParaRPr>
          </a:p>
          <a:p>
            <a:pPr>
              <a:lnSpc>
                <a:spcPct val="80000"/>
              </a:lnSpc>
            </a:pPr>
            <a:endParaRPr lang="tr-TR" sz="1200" dirty="0">
              <a:latin typeface="Calibri" pitchFamily="34" charset="0"/>
            </a:endParaRPr>
          </a:p>
        </p:txBody>
      </p:sp>
      <p:sp>
        <p:nvSpPr>
          <p:cNvPr id="4" name="3 Slayt Numarası Yer Tutucusu"/>
          <p:cNvSpPr>
            <a:spLocks noGrp="1"/>
          </p:cNvSpPr>
          <p:nvPr>
            <p:ph type="sldNum" sz="quarter" idx="12"/>
          </p:nvPr>
        </p:nvSpPr>
        <p:spPr/>
        <p:txBody>
          <a:bodyPr/>
          <a:lstStyle/>
          <a:p>
            <a:fld id="{B4CF289A-4D33-4B36-945D-C8940C0BE00B}" type="slidenum">
              <a:rPr lang="tr-TR" smtClean="0"/>
              <a:pPr/>
              <a:t>2</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pic>
        <p:nvPicPr>
          <p:cNvPr id="114690" name="Picture 2" descr="http://www.aliemreyurdagul.net/wp-content/uploads/kitap.jpg"/>
          <p:cNvPicPr>
            <a:picLocks noChangeAspect="1" noChangeArrowheads="1"/>
          </p:cNvPicPr>
          <p:nvPr/>
        </p:nvPicPr>
        <p:blipFill>
          <a:blip r:embed="rId2" cstate="print"/>
          <a:srcRect/>
          <a:stretch>
            <a:fillRect/>
          </a:stretch>
        </p:blipFill>
        <p:spPr bwMode="auto">
          <a:xfrm>
            <a:off x="5220072" y="3789040"/>
            <a:ext cx="3028950" cy="226695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tr-TR" sz="2800" dirty="0"/>
              <a:t>Kendilerine karşı sorumluluklar </a:t>
            </a:r>
          </a:p>
        </p:txBody>
      </p:sp>
      <p:sp>
        <p:nvSpPr>
          <p:cNvPr id="80899" name="Rectangle 3"/>
          <p:cNvSpPr>
            <a:spLocks noGrp="1" noChangeArrowheads="1"/>
          </p:cNvSpPr>
          <p:nvPr>
            <p:ph idx="1"/>
          </p:nvPr>
        </p:nvSpPr>
        <p:spPr/>
        <p:txBody>
          <a:bodyPr>
            <a:normAutofit/>
          </a:bodyPr>
          <a:lstStyle/>
          <a:p>
            <a:pPr algn="just"/>
            <a:r>
              <a:rPr lang="tr-TR" sz="2000" dirty="0"/>
              <a:t>Mesleki bilgilerini her zaman tazelerler</a:t>
            </a:r>
            <a:r>
              <a:rPr lang="tr-TR" sz="2000" dirty="0" smtClean="0"/>
              <a:t>.</a:t>
            </a:r>
          </a:p>
          <a:p>
            <a:pPr algn="just"/>
            <a:endParaRPr lang="tr-TR" sz="2000" dirty="0"/>
          </a:p>
          <a:p>
            <a:pPr algn="just"/>
            <a:r>
              <a:rPr lang="tr-TR" sz="2000" dirty="0"/>
              <a:t>Mesleki alanda son gelişmeleri izler, gerektiğinde kendi meslektaşlarıyla görüş birliği içersine girerler </a:t>
            </a:r>
            <a:r>
              <a:rPr lang="tr-TR" sz="2000" dirty="0" smtClean="0"/>
              <a:t>.</a:t>
            </a:r>
          </a:p>
          <a:p>
            <a:pPr algn="just"/>
            <a:endParaRPr lang="tr-TR" sz="2000" dirty="0"/>
          </a:p>
          <a:p>
            <a:pPr algn="just"/>
            <a:r>
              <a:rPr lang="tr-TR" sz="2000" dirty="0"/>
              <a:t>Mesleki faaliyetlerine ilişkin meslektaşlarının dürüst ve nesnel ilişkilerini dikkate alır ve    gerektiğinde kendini eleştirmekten kaçınmazlar.</a:t>
            </a:r>
          </a:p>
        </p:txBody>
      </p:sp>
      <p:sp>
        <p:nvSpPr>
          <p:cNvPr id="6" name="5 Slayt Numarası Yer Tutucusu"/>
          <p:cNvSpPr>
            <a:spLocks noGrp="1"/>
          </p:cNvSpPr>
          <p:nvPr>
            <p:ph type="sldNum" sz="quarter" idx="12"/>
          </p:nvPr>
        </p:nvSpPr>
        <p:spPr/>
        <p:txBody>
          <a:bodyPr/>
          <a:lstStyle/>
          <a:p>
            <a:fld id="{6A66C1E5-E405-432C-95ED-F576DCF7F300}" type="slidenum">
              <a:rPr lang="tr-TR" smtClean="0"/>
              <a:pPr/>
              <a:t>20</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tr-TR" sz="2800" dirty="0"/>
              <a:t>Ürün Sorumluluğu Ve Etik </a:t>
            </a:r>
          </a:p>
        </p:txBody>
      </p:sp>
      <p:sp>
        <p:nvSpPr>
          <p:cNvPr id="98307" name="Rectangle 3"/>
          <p:cNvSpPr>
            <a:spLocks noGrp="1" noChangeArrowheads="1"/>
          </p:cNvSpPr>
          <p:nvPr>
            <p:ph idx="1"/>
          </p:nvPr>
        </p:nvSpPr>
        <p:spPr>
          <a:xfrm>
            <a:off x="1259632" y="1447800"/>
            <a:ext cx="7674056" cy="4800600"/>
          </a:xfrm>
        </p:spPr>
        <p:txBody>
          <a:bodyPr>
            <a:normAutofit/>
          </a:bodyPr>
          <a:lstStyle/>
          <a:p>
            <a:pPr algn="just">
              <a:lnSpc>
                <a:spcPct val="90000"/>
              </a:lnSpc>
            </a:pPr>
            <a:r>
              <a:rPr lang="tr-TR" sz="2000" dirty="0"/>
              <a:t>Ürün sorumluluğu ve etik ilkeler çoğu zaman yönetsel bir sorun olarak görülmektedir. Ürünlere ilişkin etik konular arasında; sosyal ve fiziksel çevre açısından uygun olmayan veya uygunluğu tartışılan ürünler, ürün gelişim dönemindeki pazarlama stratejileri gibi  pazarlama yönetimi anlayışından kaynaklanan sorunlar yer </a:t>
            </a:r>
            <a:r>
              <a:rPr lang="tr-TR" sz="2000" dirty="0" smtClean="0"/>
              <a:t>almaktadır.</a:t>
            </a:r>
          </a:p>
          <a:p>
            <a:pPr algn="just">
              <a:lnSpc>
                <a:spcPct val="90000"/>
              </a:lnSpc>
            </a:pPr>
            <a:endParaRPr lang="tr-TR" sz="2000" dirty="0" smtClean="0"/>
          </a:p>
          <a:p>
            <a:pPr algn="just">
              <a:lnSpc>
                <a:spcPct val="90000"/>
              </a:lnSpc>
            </a:pPr>
            <a:r>
              <a:rPr lang="tr-TR" sz="2000" dirty="0" smtClean="0"/>
              <a:t>Toplam kalite yönetiminin temel taşlarından biri olan ürün sorumluluğuna ilişkin kararlarda tüketicinin korunması esas alınmaktadır. Bu kapsamda tüketicinin korunması için; pazar araştırması, tasarım, hammadde, işçilik, ambalaj ve serviste kaliteden ödün verilmemekte, tüketicilerin can ve mal güvenliği, çevrenin korunması gibi konular yasalarla düzenlenmeye çalışılmaktadır. </a:t>
            </a:r>
          </a:p>
          <a:p>
            <a:pPr algn="just">
              <a:lnSpc>
                <a:spcPct val="90000"/>
              </a:lnSpc>
              <a:buNone/>
            </a:pPr>
            <a:r>
              <a:rPr lang="tr-TR" sz="2000" dirty="0" smtClean="0"/>
              <a:t> </a:t>
            </a:r>
            <a:endParaRPr lang="tr-TR" sz="2000" dirty="0"/>
          </a:p>
        </p:txBody>
      </p:sp>
      <p:sp>
        <p:nvSpPr>
          <p:cNvPr id="6" name="5 Slayt Numarası Yer Tutucusu"/>
          <p:cNvSpPr>
            <a:spLocks noGrp="1"/>
          </p:cNvSpPr>
          <p:nvPr>
            <p:ph type="sldNum" sz="quarter" idx="12"/>
          </p:nvPr>
        </p:nvSpPr>
        <p:spPr/>
        <p:txBody>
          <a:bodyPr/>
          <a:lstStyle/>
          <a:p>
            <a:fld id="{6A66C1E5-E405-432C-95ED-F576DCF7F300}" type="slidenum">
              <a:rPr lang="tr-TR" smtClean="0"/>
              <a:pPr/>
              <a:t>21</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1043608" y="1484784"/>
            <a:ext cx="7890080" cy="4763616"/>
          </a:xfrm>
        </p:spPr>
        <p:txBody>
          <a:bodyPr>
            <a:normAutofit/>
          </a:bodyPr>
          <a:lstStyle/>
          <a:p>
            <a:pPr algn="just"/>
            <a:r>
              <a:rPr lang="tr-TR" sz="2000" dirty="0"/>
              <a:t>Bununla birlikte ürünlerde belirli bir standardizasyonun sağlanması ürün sorumluluğunun dolayısıyla tüketicinin korunması açısından önemlidir. Çünkü standardizasyon ürünlere güvenilirlik kazandırmanın yanında tüketiciye ürünleri karşılaştırma ve seçme kolaylığı </a:t>
            </a:r>
            <a:r>
              <a:rPr lang="tr-TR" sz="2000" dirty="0" smtClean="0"/>
              <a:t>sağlamaktadır.</a:t>
            </a:r>
          </a:p>
          <a:p>
            <a:pPr algn="just"/>
            <a:endParaRPr lang="tr-TR" sz="2000" dirty="0" smtClean="0"/>
          </a:p>
          <a:p>
            <a:pPr algn="just"/>
            <a:r>
              <a:rPr lang="tr-TR" sz="2000" dirty="0" smtClean="0"/>
              <a:t>Konuyu tüketici açısından ele aldığımızda; tüketicilerin can ve mal güvenliğini tehdit etmeyecek yeni ürünlerin geliştirilmesini beklediğini söylemek mümkündür. Buna ek olarak tüketici, temel hak ve özgürlükleri hakkında daha fazla bilgi sahibi olmakta ve artan bilgileriyle haklarını korumaya çalışmaktadır.</a:t>
            </a:r>
          </a:p>
          <a:p>
            <a:pPr algn="just">
              <a:buNone/>
            </a:pPr>
            <a:r>
              <a:rPr lang="tr-TR" sz="2000" dirty="0" smtClean="0"/>
              <a:t> </a:t>
            </a:r>
            <a:endParaRPr lang="tr-TR" sz="2000" dirty="0"/>
          </a:p>
        </p:txBody>
      </p:sp>
      <p:sp>
        <p:nvSpPr>
          <p:cNvPr id="6" name="5 Slayt Numarası Yer Tutucusu"/>
          <p:cNvSpPr>
            <a:spLocks noGrp="1"/>
          </p:cNvSpPr>
          <p:nvPr>
            <p:ph type="sldNum" sz="quarter" idx="12"/>
          </p:nvPr>
        </p:nvSpPr>
        <p:spPr/>
        <p:txBody>
          <a:bodyPr/>
          <a:lstStyle/>
          <a:p>
            <a:fld id="{6A66C1E5-E405-432C-95ED-F576DCF7F300}" type="slidenum">
              <a:rPr lang="tr-TR" smtClean="0"/>
              <a:pPr/>
              <a:t>22</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1331640" y="188640"/>
            <a:ext cx="7258000" cy="1139825"/>
          </a:xfrm>
        </p:spPr>
        <p:txBody>
          <a:bodyPr anchorCtr="0">
            <a:noAutofit/>
          </a:bodyPr>
          <a:lstStyle/>
          <a:p>
            <a:r>
              <a:rPr lang="tr-TR" sz="2800" dirty="0">
                <a:solidFill>
                  <a:srgbClr val="E46C0A"/>
                </a:solidFill>
                <a:latin typeface="Calibri" pitchFamily="34" charset="0"/>
              </a:rPr>
              <a:t>İŞ ETİĞİ</a:t>
            </a:r>
            <a:r>
              <a:rPr lang="tr-TR" sz="2800" dirty="0">
                <a:latin typeface="Calibri" pitchFamily="34" charset="0"/>
              </a:rPr>
              <a:t/>
            </a:r>
            <a:br>
              <a:rPr lang="tr-TR" sz="2800" dirty="0">
                <a:latin typeface="Calibri" pitchFamily="34" charset="0"/>
              </a:rPr>
            </a:br>
            <a:endParaRPr lang="tr-TR" sz="2800" dirty="0">
              <a:latin typeface="Calibri" pitchFamily="34" charset="0"/>
            </a:endParaRPr>
          </a:p>
        </p:txBody>
      </p:sp>
      <p:sp>
        <p:nvSpPr>
          <p:cNvPr id="36867" name="4 İçerik Yer Tutucusu"/>
          <p:cNvSpPr>
            <a:spLocks noGrp="1"/>
          </p:cNvSpPr>
          <p:nvPr>
            <p:ph idx="4294967295"/>
          </p:nvPr>
        </p:nvSpPr>
        <p:spPr>
          <a:xfrm>
            <a:off x="914400" y="1196752"/>
            <a:ext cx="7546032" cy="4962773"/>
          </a:xfrm>
        </p:spPr>
        <p:txBody>
          <a:bodyPr>
            <a:normAutofit/>
          </a:bodyPr>
          <a:lstStyle/>
          <a:p>
            <a:pPr algn="just"/>
            <a:r>
              <a:rPr lang="tr-TR" sz="2000" dirty="0">
                <a:latin typeface="Calibri" pitchFamily="34" charset="0"/>
              </a:rPr>
              <a:t>İş etiği genel olarak işyerinde neyin doğru neyin yanlış olduğunu öğrenmek ve doğru olanı yapmayı içerir.</a:t>
            </a:r>
          </a:p>
          <a:p>
            <a:pPr algn="just"/>
            <a:r>
              <a:rPr lang="tr-TR" sz="2000" dirty="0">
                <a:latin typeface="Calibri" pitchFamily="34" charset="0"/>
              </a:rPr>
              <a:t>Bu  doğru olanı yakalamak,davranışlarımızda,</a:t>
            </a:r>
          </a:p>
          <a:p>
            <a:pPr algn="just">
              <a:buFont typeface="Wingdings" pitchFamily="2" charset="2"/>
              <a:buNone/>
            </a:pPr>
            <a:r>
              <a:rPr lang="tr-TR" sz="2000" dirty="0">
                <a:latin typeface="Calibri" pitchFamily="34" charset="0"/>
              </a:rPr>
              <a:t>    kararlarımızda paydaşlarla ilişkilerimizi ve ürünlerimiz ve hizmetlerimiz üzerindeki etkilerini dikkate almakla </a:t>
            </a:r>
            <a:r>
              <a:rPr lang="tr-TR" sz="2000" dirty="0" err="1">
                <a:latin typeface="Calibri" pitchFamily="34" charset="0"/>
              </a:rPr>
              <a:t>münkündür</a:t>
            </a:r>
            <a:endParaRPr lang="tr-TR" sz="2000" dirty="0">
              <a:latin typeface="Calibri" pitchFamily="34" charset="0"/>
            </a:endParaRPr>
          </a:p>
          <a:p>
            <a:pPr algn="just">
              <a:buFont typeface="Wingdings" pitchFamily="2" charset="2"/>
              <a:buNone/>
            </a:pPr>
            <a:endParaRPr lang="tr-TR" sz="2400" dirty="0">
              <a:latin typeface="Calibri" pitchFamily="34" charset="0"/>
            </a:endParaRPr>
          </a:p>
          <a:p>
            <a:pPr algn="just">
              <a:buFont typeface="Wingdings" pitchFamily="2" charset="2"/>
              <a:buNone/>
            </a:pPr>
            <a:endParaRPr lang="tr-TR" sz="2400" dirty="0">
              <a:latin typeface="Calibri" pitchFamily="34" charset="0"/>
            </a:endParaRPr>
          </a:p>
        </p:txBody>
      </p:sp>
      <p:sp>
        <p:nvSpPr>
          <p:cNvPr id="6" name="5 Slayt Numarası Yer Tutucusu"/>
          <p:cNvSpPr>
            <a:spLocks noGrp="1"/>
          </p:cNvSpPr>
          <p:nvPr>
            <p:ph type="sldNum" sz="quarter" idx="12"/>
          </p:nvPr>
        </p:nvSpPr>
        <p:spPr/>
        <p:txBody>
          <a:bodyPr/>
          <a:lstStyle/>
          <a:p>
            <a:fld id="{6A2DA001-C04B-45E4-B020-D4133349045D}" type="slidenum">
              <a:rPr lang="tr-TR" smtClean="0"/>
              <a:pPr/>
              <a:t>3</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pic>
        <p:nvPicPr>
          <p:cNvPr id="36869" name="Picture 5" descr="http://acikogretimx.com/wp-content/uploads/2009/08/2b.jpg"/>
          <p:cNvPicPr>
            <a:picLocks noChangeAspect="1" noChangeArrowheads="1"/>
          </p:cNvPicPr>
          <p:nvPr/>
        </p:nvPicPr>
        <p:blipFill>
          <a:blip r:embed="rId2" cstate="print"/>
          <a:srcRect/>
          <a:stretch>
            <a:fillRect/>
          </a:stretch>
        </p:blipFill>
        <p:spPr bwMode="auto">
          <a:xfrm>
            <a:off x="1475656" y="3317591"/>
            <a:ext cx="4320480" cy="311808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idx="4294967295"/>
          </p:nvPr>
        </p:nvSpPr>
        <p:spPr>
          <a:xfrm>
            <a:off x="1619672" y="277813"/>
            <a:ext cx="6609928" cy="1139825"/>
          </a:xfrm>
        </p:spPr>
        <p:txBody>
          <a:bodyPr anchorCtr="0">
            <a:normAutofit/>
          </a:bodyPr>
          <a:lstStyle/>
          <a:p>
            <a:r>
              <a:rPr lang="tr-TR" sz="3200" dirty="0">
                <a:solidFill>
                  <a:srgbClr val="E46C0A"/>
                </a:solidFill>
                <a:latin typeface="Calibri" pitchFamily="34" charset="0"/>
              </a:rPr>
              <a:t>İŞ ETİĞİ TANIMLARI</a:t>
            </a:r>
          </a:p>
        </p:txBody>
      </p:sp>
      <p:sp>
        <p:nvSpPr>
          <p:cNvPr id="37891" name="6 İçerik Yer Tutucusu"/>
          <p:cNvSpPr>
            <a:spLocks noGrp="1"/>
          </p:cNvSpPr>
          <p:nvPr>
            <p:ph idx="4294967295"/>
          </p:nvPr>
        </p:nvSpPr>
        <p:spPr>
          <a:xfrm>
            <a:off x="1331640" y="2564904"/>
            <a:ext cx="6897960" cy="3566021"/>
          </a:xfrm>
        </p:spPr>
        <p:txBody>
          <a:bodyPr/>
          <a:lstStyle/>
          <a:p>
            <a:pPr algn="just"/>
            <a:r>
              <a:rPr lang="tr-TR" sz="2400" dirty="0" err="1">
                <a:latin typeface="Calibri" pitchFamily="34" charset="0"/>
              </a:rPr>
              <a:t>Velasquez’e</a:t>
            </a:r>
            <a:r>
              <a:rPr lang="tr-TR" sz="2400" dirty="0">
                <a:latin typeface="Calibri" pitchFamily="34" charset="0"/>
              </a:rPr>
              <a:t> göre  iş etiği ahlaki standartları rasyonel bir şekilde değerlendirme ve bu standartları iş ortamlarında uygulama sürecidir.</a:t>
            </a:r>
          </a:p>
          <a:p>
            <a:pPr algn="just"/>
            <a:r>
              <a:rPr lang="tr-TR" sz="2400" dirty="0">
                <a:latin typeface="Calibri" pitchFamily="34" charset="0"/>
              </a:rPr>
              <a:t>İş ortamında karmaşık ahlaki ikilemleri incelemek ve çözmek için etik </a:t>
            </a:r>
            <a:r>
              <a:rPr lang="tr-TR" sz="2400" dirty="0" smtClean="0">
                <a:latin typeface="Calibri" pitchFamily="34" charset="0"/>
              </a:rPr>
              <a:t>prensipleri </a:t>
            </a:r>
            <a:r>
              <a:rPr lang="tr-TR" sz="2400" dirty="0">
                <a:latin typeface="Calibri" pitchFamily="34" charset="0"/>
              </a:rPr>
              <a:t>uygulama  disiplini ve </a:t>
            </a:r>
            <a:r>
              <a:rPr lang="tr-TR" sz="2400" dirty="0" smtClean="0">
                <a:latin typeface="Calibri" pitchFamily="34" charset="0"/>
              </a:rPr>
              <a:t>sanatıdır.</a:t>
            </a:r>
            <a:endParaRPr lang="tr-TR" sz="2400" dirty="0">
              <a:latin typeface="Calibri" pitchFamily="34" charset="0"/>
            </a:endParaRPr>
          </a:p>
          <a:p>
            <a:pPr algn="just"/>
            <a:endParaRPr lang="tr-TR" dirty="0"/>
          </a:p>
        </p:txBody>
      </p:sp>
      <p:sp>
        <p:nvSpPr>
          <p:cNvPr id="7" name="6 Slayt Numarası Yer Tutucusu"/>
          <p:cNvSpPr>
            <a:spLocks noGrp="1"/>
          </p:cNvSpPr>
          <p:nvPr>
            <p:ph type="sldNum" sz="quarter" idx="12"/>
          </p:nvPr>
        </p:nvSpPr>
        <p:spPr/>
        <p:txBody>
          <a:bodyPr/>
          <a:lstStyle/>
          <a:p>
            <a:fld id="{6A2DA001-C04B-45E4-B020-D4133349045D}" type="slidenum">
              <a:rPr lang="tr-TR" smtClean="0"/>
              <a:pPr/>
              <a:t>4</a:t>
            </a:fld>
            <a:endParaRPr lang="tr-TR"/>
          </a:p>
        </p:txBody>
      </p:sp>
      <p:sp>
        <p:nvSpPr>
          <p:cNvPr id="8" name="7 Altbilgi Yer Tutucusu"/>
          <p:cNvSpPr>
            <a:spLocks noGrp="1"/>
          </p:cNvSpPr>
          <p:nvPr>
            <p:ph type="ftr" sz="quarter" idx="11"/>
          </p:nvPr>
        </p:nvSpPr>
        <p:spPr/>
        <p:txBody>
          <a:bodyPr/>
          <a:lstStyle/>
          <a:p>
            <a:r>
              <a:rPr lang="tr-TR" smtClean="0"/>
              <a:t>Yazılım Mühendisliği</a:t>
            </a:r>
            <a:endParaRPr lang="tr-TR"/>
          </a:p>
        </p:txBody>
      </p:sp>
      <p:pic>
        <p:nvPicPr>
          <p:cNvPr id="37893" name="Picture 5" descr="http://nbdorg.com/images/calisma.jpg"/>
          <p:cNvPicPr>
            <a:picLocks noChangeAspect="1" noChangeArrowheads="1"/>
          </p:cNvPicPr>
          <p:nvPr/>
        </p:nvPicPr>
        <p:blipFill>
          <a:blip r:embed="rId2" cstate="print"/>
          <a:srcRect/>
          <a:stretch>
            <a:fillRect/>
          </a:stretch>
        </p:blipFill>
        <p:spPr bwMode="auto">
          <a:xfrm>
            <a:off x="6588224" y="404664"/>
            <a:ext cx="1751856" cy="175185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2 İçerik Yer Tutucusu"/>
          <p:cNvSpPr>
            <a:spLocks noGrp="1"/>
          </p:cNvSpPr>
          <p:nvPr>
            <p:ph idx="4294967295"/>
          </p:nvPr>
        </p:nvSpPr>
        <p:spPr>
          <a:xfrm>
            <a:off x="1475656" y="3284984"/>
            <a:ext cx="6753944" cy="2845941"/>
          </a:xfrm>
        </p:spPr>
        <p:txBody>
          <a:bodyPr/>
          <a:lstStyle/>
          <a:p>
            <a:pPr algn="just"/>
            <a:r>
              <a:rPr lang="tr-TR" sz="2400" dirty="0" smtClean="0">
                <a:latin typeface="Calibri" pitchFamily="34" charset="0"/>
              </a:rPr>
              <a:t>Sonuç </a:t>
            </a:r>
            <a:r>
              <a:rPr lang="tr-TR" sz="2400" dirty="0">
                <a:latin typeface="Calibri" pitchFamily="34" charset="0"/>
              </a:rPr>
              <a:t>olarak iş etiği işletmenin kendi çıkarları ile sosyal ve refah </a:t>
            </a:r>
            <a:r>
              <a:rPr lang="tr-TR" sz="2400" dirty="0" err="1">
                <a:latin typeface="Calibri" pitchFamily="34" charset="0"/>
              </a:rPr>
              <a:t>talebleri</a:t>
            </a:r>
            <a:r>
              <a:rPr lang="tr-TR" sz="2400" dirty="0">
                <a:latin typeface="Calibri" pitchFamily="34" charset="0"/>
              </a:rPr>
              <a:t> arasındaki dengeyi en iyi şekilde sağlayacak </a:t>
            </a:r>
            <a:r>
              <a:rPr lang="tr-TR" sz="2400" dirty="0" err="1">
                <a:latin typeface="Calibri" pitchFamily="34" charset="0"/>
              </a:rPr>
              <a:t>şeçimler</a:t>
            </a:r>
            <a:r>
              <a:rPr lang="tr-TR" sz="2400" dirty="0">
                <a:latin typeface="Calibri" pitchFamily="34" charset="0"/>
              </a:rPr>
              <a:t> yapmak için hem ilkelere </a:t>
            </a:r>
            <a:r>
              <a:rPr lang="tr-TR" sz="2400" dirty="0" smtClean="0">
                <a:latin typeface="Calibri" pitchFamily="34" charset="0"/>
              </a:rPr>
              <a:t>hem de </a:t>
            </a:r>
            <a:r>
              <a:rPr lang="tr-TR" sz="2400" dirty="0">
                <a:latin typeface="Calibri" pitchFamily="34" charset="0"/>
              </a:rPr>
              <a:t>inançlara dayalı </a:t>
            </a:r>
            <a:r>
              <a:rPr lang="tr-TR" sz="2400" dirty="0" smtClean="0">
                <a:latin typeface="Calibri" pitchFamily="34" charset="0"/>
              </a:rPr>
              <a:t>muhakeme ve </a:t>
            </a:r>
            <a:r>
              <a:rPr lang="tr-TR" sz="2400" dirty="0">
                <a:latin typeface="Calibri" pitchFamily="34" charset="0"/>
              </a:rPr>
              <a:t>hüküm gerektirdiği konusunda bir uzlaşma vardır</a:t>
            </a:r>
          </a:p>
          <a:p>
            <a:endParaRPr lang="tr-TR" dirty="0"/>
          </a:p>
        </p:txBody>
      </p:sp>
      <p:sp>
        <p:nvSpPr>
          <p:cNvPr id="5" name="4 Slayt Numarası Yer Tutucusu"/>
          <p:cNvSpPr>
            <a:spLocks noGrp="1"/>
          </p:cNvSpPr>
          <p:nvPr>
            <p:ph type="sldNum" sz="quarter" idx="12"/>
          </p:nvPr>
        </p:nvSpPr>
        <p:spPr/>
        <p:txBody>
          <a:bodyPr/>
          <a:lstStyle/>
          <a:p>
            <a:fld id="{6A2DA001-C04B-45E4-B020-D4133349045D}" type="slidenum">
              <a:rPr lang="tr-TR" smtClean="0"/>
              <a:pPr/>
              <a:t>5</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pic>
        <p:nvPicPr>
          <p:cNvPr id="38917" name="Picture 5" descr="http://nbdorg.com/images/calisma.jpg"/>
          <p:cNvPicPr>
            <a:picLocks noChangeAspect="1" noChangeArrowheads="1"/>
          </p:cNvPicPr>
          <p:nvPr/>
        </p:nvPicPr>
        <p:blipFill>
          <a:blip r:embed="rId2" cstate="print"/>
          <a:srcRect/>
          <a:stretch>
            <a:fillRect/>
          </a:stretch>
        </p:blipFill>
        <p:spPr bwMode="auto">
          <a:xfrm>
            <a:off x="6588224" y="476672"/>
            <a:ext cx="1844823" cy="1844824"/>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1115616" y="188640"/>
            <a:ext cx="7113984" cy="1139825"/>
          </a:xfrm>
        </p:spPr>
        <p:txBody>
          <a:bodyPr anchorCtr="0">
            <a:normAutofit/>
          </a:bodyPr>
          <a:lstStyle/>
          <a:p>
            <a:r>
              <a:rPr lang="tr-TR" sz="2400" dirty="0">
                <a:solidFill>
                  <a:srgbClr val="E46C0A"/>
                </a:solidFill>
              </a:rPr>
              <a:t>İŞLETMEDE KARŞILAŞILAN ETİK SORUNLAR</a:t>
            </a:r>
          </a:p>
        </p:txBody>
      </p:sp>
      <p:sp>
        <p:nvSpPr>
          <p:cNvPr id="39939" name="2 İçerik Yer Tutucusu"/>
          <p:cNvSpPr>
            <a:spLocks noGrp="1"/>
          </p:cNvSpPr>
          <p:nvPr>
            <p:ph idx="4294967295"/>
          </p:nvPr>
        </p:nvSpPr>
        <p:spPr>
          <a:xfrm>
            <a:off x="1547664" y="2571750"/>
            <a:ext cx="6710511" cy="2081386"/>
          </a:xfrm>
        </p:spPr>
        <p:txBody>
          <a:bodyPr>
            <a:normAutofit/>
          </a:bodyPr>
          <a:lstStyle/>
          <a:p>
            <a:r>
              <a:rPr lang="tr-TR" sz="2400" dirty="0"/>
              <a:t>1987 ‘de yapılan bir araştırmaya göre işletmede karşılaşılan etik sorunlar arasında </a:t>
            </a:r>
            <a:r>
              <a:rPr lang="tr-TR" sz="2400" dirty="0">
                <a:solidFill>
                  <a:srgbClr val="C00000"/>
                </a:solidFill>
              </a:rPr>
              <a:t>RÜŞVET </a:t>
            </a:r>
            <a:r>
              <a:rPr lang="tr-TR" sz="2400" dirty="0"/>
              <a:t>ve </a:t>
            </a:r>
            <a:r>
              <a:rPr lang="tr-TR" sz="2400" dirty="0">
                <a:solidFill>
                  <a:srgbClr val="C00000"/>
                </a:solidFill>
              </a:rPr>
              <a:t>ÇIKAR ÇATIŞMALARI</a:t>
            </a:r>
            <a:r>
              <a:rPr lang="tr-TR" sz="2400" dirty="0"/>
              <a:t>  ilk sırada</a:t>
            </a:r>
          </a:p>
        </p:txBody>
      </p:sp>
      <p:sp>
        <p:nvSpPr>
          <p:cNvPr id="6" name="5 Slayt Numarası Yer Tutucusu"/>
          <p:cNvSpPr>
            <a:spLocks noGrp="1"/>
          </p:cNvSpPr>
          <p:nvPr>
            <p:ph type="sldNum" sz="quarter" idx="12"/>
          </p:nvPr>
        </p:nvSpPr>
        <p:spPr/>
        <p:txBody>
          <a:bodyPr/>
          <a:lstStyle/>
          <a:p>
            <a:fld id="{6A2DA001-C04B-45E4-B020-D4133349045D}" type="slidenum">
              <a:rPr lang="tr-TR" smtClean="0"/>
              <a:pPr/>
              <a:t>6</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pic>
        <p:nvPicPr>
          <p:cNvPr id="39941" name="Picture 5" descr="http://www.neisyapsak.com/fikrimgeldi/images/is-yerinde-yapilan-8-kusurlu-hareket-a.jpg"/>
          <p:cNvPicPr>
            <a:picLocks noChangeAspect="1" noChangeArrowheads="1"/>
          </p:cNvPicPr>
          <p:nvPr/>
        </p:nvPicPr>
        <p:blipFill>
          <a:blip r:embed="rId2" cstate="print"/>
          <a:srcRect/>
          <a:stretch>
            <a:fillRect/>
          </a:stretch>
        </p:blipFill>
        <p:spPr bwMode="auto">
          <a:xfrm>
            <a:off x="1547664" y="4437112"/>
            <a:ext cx="1857375" cy="185737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idx="4294967295"/>
          </p:nvPr>
        </p:nvSpPr>
        <p:spPr>
          <a:xfrm>
            <a:off x="1331640" y="277813"/>
            <a:ext cx="7416824" cy="1139825"/>
          </a:xfrm>
        </p:spPr>
        <p:txBody>
          <a:bodyPr anchorCtr="0">
            <a:normAutofit/>
          </a:bodyPr>
          <a:lstStyle/>
          <a:p>
            <a:r>
              <a:rPr lang="tr-TR" sz="2000" dirty="0">
                <a:solidFill>
                  <a:srgbClr val="E46C0A"/>
                </a:solidFill>
              </a:rPr>
              <a:t>ETİK OLMAYAN DAVRANIŞLAR </a:t>
            </a:r>
            <a:r>
              <a:rPr lang="tr-TR" sz="2000" dirty="0" smtClean="0">
                <a:solidFill>
                  <a:srgbClr val="E46C0A"/>
                </a:solidFill>
              </a:rPr>
              <a:t/>
            </a:r>
            <a:br>
              <a:rPr lang="tr-TR" sz="2000" dirty="0" smtClean="0">
                <a:solidFill>
                  <a:srgbClr val="E46C0A"/>
                </a:solidFill>
              </a:rPr>
            </a:br>
            <a:r>
              <a:rPr lang="tr-TR" sz="2000" dirty="0" smtClean="0">
                <a:solidFill>
                  <a:srgbClr val="E46C0A"/>
                </a:solidFill>
              </a:rPr>
              <a:t>           EN </a:t>
            </a:r>
            <a:r>
              <a:rPr lang="tr-TR" sz="2000" dirty="0">
                <a:solidFill>
                  <a:srgbClr val="E46C0A"/>
                </a:solidFill>
              </a:rPr>
              <a:t>ÇOK HANGİ İŞ </a:t>
            </a:r>
            <a:r>
              <a:rPr lang="tr-TR" sz="1800" dirty="0">
                <a:solidFill>
                  <a:srgbClr val="E46C0A"/>
                </a:solidFill>
              </a:rPr>
              <a:t>ALANLARINDA</a:t>
            </a:r>
            <a:endParaRPr lang="tr-TR" sz="2000" dirty="0">
              <a:solidFill>
                <a:srgbClr val="E46C0A"/>
              </a:solidFill>
            </a:endParaRPr>
          </a:p>
        </p:txBody>
      </p:sp>
      <p:sp>
        <p:nvSpPr>
          <p:cNvPr id="4" name="3 İçerik Yer Tutucusu"/>
          <p:cNvSpPr>
            <a:spLocks noGrp="1"/>
          </p:cNvSpPr>
          <p:nvPr>
            <p:ph idx="4294967295"/>
          </p:nvPr>
        </p:nvSpPr>
        <p:spPr>
          <a:xfrm>
            <a:off x="1691680" y="1628800"/>
            <a:ext cx="6537920" cy="3622005"/>
          </a:xfrm>
        </p:spPr>
        <p:txBody>
          <a:bodyPr>
            <a:normAutofit/>
          </a:bodyPr>
          <a:lstStyle/>
          <a:p>
            <a:pPr>
              <a:lnSpc>
                <a:spcPct val="90000"/>
              </a:lnSpc>
            </a:pPr>
            <a:r>
              <a:rPr lang="tr-TR" sz="2000" dirty="0"/>
              <a:t>%66  DEVLET YÖNETİMİ</a:t>
            </a:r>
          </a:p>
          <a:p>
            <a:pPr>
              <a:lnSpc>
                <a:spcPct val="90000"/>
              </a:lnSpc>
            </a:pPr>
            <a:r>
              <a:rPr lang="tr-TR" sz="2000" dirty="0"/>
              <a:t>%51  ŞATIŞ</a:t>
            </a:r>
          </a:p>
          <a:p>
            <a:pPr>
              <a:lnSpc>
                <a:spcPct val="90000"/>
              </a:lnSpc>
            </a:pPr>
            <a:r>
              <a:rPr lang="tr-TR" sz="2000" dirty="0"/>
              <a:t>%40  HUKUK</a:t>
            </a:r>
          </a:p>
          <a:p>
            <a:pPr>
              <a:lnSpc>
                <a:spcPct val="90000"/>
              </a:lnSpc>
            </a:pPr>
            <a:r>
              <a:rPr lang="tr-TR" sz="2000" dirty="0"/>
              <a:t>%38  MEDYA</a:t>
            </a:r>
          </a:p>
          <a:p>
            <a:pPr>
              <a:lnSpc>
                <a:spcPct val="90000"/>
              </a:lnSpc>
            </a:pPr>
            <a:r>
              <a:rPr lang="tr-TR" sz="2000" dirty="0"/>
              <a:t>%33  FİNANSMAN</a:t>
            </a:r>
          </a:p>
          <a:p>
            <a:pPr>
              <a:lnSpc>
                <a:spcPct val="90000"/>
              </a:lnSpc>
            </a:pPr>
            <a:r>
              <a:rPr lang="tr-TR" sz="2000" dirty="0"/>
              <a:t>%21  TIP</a:t>
            </a:r>
          </a:p>
          <a:p>
            <a:pPr>
              <a:lnSpc>
                <a:spcPct val="90000"/>
              </a:lnSpc>
            </a:pPr>
            <a:r>
              <a:rPr lang="tr-TR" sz="2000" dirty="0"/>
              <a:t>%18   BANKACILIK</a:t>
            </a:r>
          </a:p>
          <a:p>
            <a:pPr>
              <a:lnSpc>
                <a:spcPct val="90000"/>
              </a:lnSpc>
            </a:pPr>
            <a:r>
              <a:rPr lang="tr-TR" sz="2000" dirty="0"/>
              <a:t>%14   ÜRETİM</a:t>
            </a:r>
          </a:p>
          <a:p>
            <a:pPr>
              <a:lnSpc>
                <a:spcPct val="90000"/>
              </a:lnSpc>
            </a:pPr>
            <a:endParaRPr lang="tr-TR" sz="2000" dirty="0"/>
          </a:p>
        </p:txBody>
      </p:sp>
      <p:sp>
        <p:nvSpPr>
          <p:cNvPr id="7" name="6 Slayt Numarası Yer Tutucusu"/>
          <p:cNvSpPr>
            <a:spLocks noGrp="1"/>
          </p:cNvSpPr>
          <p:nvPr>
            <p:ph type="sldNum" sz="quarter" idx="12"/>
          </p:nvPr>
        </p:nvSpPr>
        <p:spPr/>
        <p:txBody>
          <a:bodyPr/>
          <a:lstStyle/>
          <a:p>
            <a:fld id="{6A2DA001-C04B-45E4-B020-D4133349045D}" type="slidenum">
              <a:rPr lang="tr-TR" smtClean="0"/>
              <a:pPr/>
              <a:t>7</a:t>
            </a:fld>
            <a:endParaRPr lang="tr-TR"/>
          </a:p>
        </p:txBody>
      </p:sp>
      <p:sp>
        <p:nvSpPr>
          <p:cNvPr id="8" name="7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3 İçerik Yer Tutucusu"/>
          <p:cNvSpPr>
            <a:spLocks noGrp="1"/>
          </p:cNvSpPr>
          <p:nvPr>
            <p:ph idx="4294967295"/>
          </p:nvPr>
        </p:nvSpPr>
        <p:spPr>
          <a:xfrm>
            <a:off x="1187624" y="908720"/>
            <a:ext cx="7344816" cy="4530725"/>
          </a:xfrm>
        </p:spPr>
        <p:txBody>
          <a:bodyPr>
            <a:normAutofit/>
          </a:bodyPr>
          <a:lstStyle/>
          <a:p>
            <a:r>
              <a:rPr lang="tr-TR" sz="2400" dirty="0"/>
              <a:t>Amerika’da yapılan bir araştırma göre en çok kopya çeken öğrenciler </a:t>
            </a:r>
            <a:r>
              <a:rPr lang="tr-TR" sz="2400" dirty="0">
                <a:solidFill>
                  <a:srgbClr val="C00000"/>
                </a:solidFill>
              </a:rPr>
              <a:t>MÜHENDİSLİK </a:t>
            </a:r>
            <a:r>
              <a:rPr lang="tr-TR" sz="2400" dirty="0"/>
              <a:t>ve  </a:t>
            </a:r>
            <a:r>
              <a:rPr lang="tr-TR" sz="2400" dirty="0">
                <a:solidFill>
                  <a:srgbClr val="C00000"/>
                </a:solidFill>
              </a:rPr>
              <a:t>İŞLETME </a:t>
            </a:r>
            <a:r>
              <a:rPr lang="tr-TR" sz="2400" dirty="0" smtClean="0"/>
              <a:t>öğrencileri</a:t>
            </a:r>
          </a:p>
          <a:p>
            <a:endParaRPr lang="tr-TR" sz="2400" dirty="0" smtClean="0"/>
          </a:p>
          <a:p>
            <a:r>
              <a:rPr lang="tr-TR" sz="2400" dirty="0" smtClean="0"/>
              <a:t>1993 yılında </a:t>
            </a:r>
            <a:r>
              <a:rPr lang="tr-TR" sz="2400" dirty="0" err="1" smtClean="0"/>
              <a:t>Capital</a:t>
            </a:r>
            <a:r>
              <a:rPr lang="tr-TR" sz="2400" dirty="0" smtClean="0"/>
              <a:t> dergisinin yayınladığı rapora göre;Türk işletmelerinin etik konusunda ilgisinin arttığı, ancak hala başlangıç düzeyinde  </a:t>
            </a:r>
          </a:p>
          <a:p>
            <a:endParaRPr lang="tr-TR" sz="2400" dirty="0" smtClean="0"/>
          </a:p>
          <a:p>
            <a:r>
              <a:rPr lang="tr-TR" sz="2400" dirty="0" smtClean="0"/>
              <a:t>1999 yılında Türkiye’de yapılan bir araştırmaya göre etik olmayan davranışlarda çevre kirliliği,içerden bilgi sızdırma ve rüşvet ilk sırada</a:t>
            </a:r>
          </a:p>
          <a:p>
            <a:pPr>
              <a:buNone/>
            </a:pPr>
            <a:endParaRPr lang="tr-TR" sz="2400" dirty="0" smtClean="0"/>
          </a:p>
          <a:p>
            <a:endParaRPr lang="tr-TR" sz="2400" dirty="0"/>
          </a:p>
        </p:txBody>
      </p:sp>
      <p:sp>
        <p:nvSpPr>
          <p:cNvPr id="6" name="5 Slayt Numarası Yer Tutucusu"/>
          <p:cNvSpPr>
            <a:spLocks noGrp="1"/>
          </p:cNvSpPr>
          <p:nvPr>
            <p:ph type="sldNum" sz="quarter" idx="12"/>
          </p:nvPr>
        </p:nvSpPr>
        <p:spPr/>
        <p:txBody>
          <a:bodyPr/>
          <a:lstStyle/>
          <a:p>
            <a:fld id="{6A2DA001-C04B-45E4-B020-D4133349045D}" type="slidenum">
              <a:rPr lang="tr-TR" smtClean="0"/>
              <a:pPr/>
              <a:t>8</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idx="4294967295"/>
          </p:nvPr>
        </p:nvSpPr>
        <p:spPr>
          <a:xfrm>
            <a:off x="1619672" y="357188"/>
            <a:ext cx="7524328" cy="1143000"/>
          </a:xfrm>
        </p:spPr>
        <p:txBody>
          <a:bodyPr anchorCtr="0">
            <a:normAutofit/>
          </a:bodyPr>
          <a:lstStyle/>
          <a:p>
            <a:r>
              <a:rPr lang="tr-TR" sz="2800" dirty="0">
                <a:solidFill>
                  <a:srgbClr val="E46C0A"/>
                </a:solidFill>
              </a:rPr>
              <a:t>MESLEKİ ETİK </a:t>
            </a:r>
          </a:p>
        </p:txBody>
      </p:sp>
      <p:sp>
        <p:nvSpPr>
          <p:cNvPr id="3" name="2 İçerik Yer Tutucusu"/>
          <p:cNvSpPr>
            <a:spLocks noGrp="1"/>
          </p:cNvSpPr>
          <p:nvPr>
            <p:ph idx="4294967295"/>
          </p:nvPr>
        </p:nvSpPr>
        <p:spPr>
          <a:xfrm>
            <a:off x="1331640" y="1643063"/>
            <a:ext cx="7560840" cy="4525962"/>
          </a:xfrm>
        </p:spPr>
        <p:txBody>
          <a:bodyPr>
            <a:normAutofit/>
          </a:bodyPr>
          <a:lstStyle/>
          <a:p>
            <a:pPr algn="just">
              <a:lnSpc>
                <a:spcPct val="90000"/>
              </a:lnSpc>
            </a:pPr>
            <a:r>
              <a:rPr lang="tr-TR" sz="2000" dirty="0"/>
              <a:t>Mesleki etik;mesleki faaliyetlerin sürdürülmesi aşamasında ahlaki ve mesleki ilkelere göre hareket etme disiplinidir</a:t>
            </a:r>
            <a:r>
              <a:rPr lang="tr-TR" sz="2000" dirty="0" smtClean="0"/>
              <a:t>.</a:t>
            </a:r>
          </a:p>
          <a:p>
            <a:pPr algn="just">
              <a:lnSpc>
                <a:spcPct val="90000"/>
              </a:lnSpc>
            </a:pPr>
            <a:endParaRPr lang="tr-TR" sz="2000" dirty="0"/>
          </a:p>
          <a:p>
            <a:pPr algn="just">
              <a:lnSpc>
                <a:spcPct val="90000"/>
              </a:lnSpc>
            </a:pPr>
            <a:r>
              <a:rPr lang="tr-TR" sz="2000" dirty="0"/>
              <a:t>Meslekler ,etiğe bağlılığıyla saygı ve güven kazanır</a:t>
            </a:r>
            <a:r>
              <a:rPr lang="tr-TR" sz="2000" dirty="0" smtClean="0"/>
              <a:t>.</a:t>
            </a:r>
          </a:p>
          <a:p>
            <a:pPr algn="just">
              <a:lnSpc>
                <a:spcPct val="90000"/>
              </a:lnSpc>
            </a:pPr>
            <a:endParaRPr lang="tr-TR" sz="2000" dirty="0"/>
          </a:p>
          <a:p>
            <a:pPr algn="just">
              <a:lnSpc>
                <a:spcPct val="90000"/>
              </a:lnSpc>
            </a:pPr>
            <a:r>
              <a:rPr lang="tr-TR" sz="2000" dirty="0"/>
              <a:t>Meslek kararlarını etik,sosyal,teknolojik</a:t>
            </a:r>
            <a:r>
              <a:rPr lang="tr-TR" sz="2000" dirty="0" smtClean="0"/>
              <a:t>, </a:t>
            </a:r>
            <a:r>
              <a:rPr lang="tr-TR" sz="2000" dirty="0"/>
              <a:t>ekonomik ve politik yönleri olabilir</a:t>
            </a:r>
            <a:r>
              <a:rPr lang="tr-TR" sz="2000" dirty="0" smtClean="0"/>
              <a:t>.</a:t>
            </a:r>
          </a:p>
          <a:p>
            <a:pPr algn="just">
              <a:lnSpc>
                <a:spcPct val="90000"/>
              </a:lnSpc>
            </a:pPr>
            <a:endParaRPr lang="tr-TR" sz="2000" dirty="0"/>
          </a:p>
          <a:p>
            <a:pPr algn="just">
              <a:lnSpc>
                <a:spcPct val="90000"/>
              </a:lnSpc>
            </a:pPr>
            <a:r>
              <a:rPr lang="tr-TR" sz="2000" dirty="0"/>
              <a:t>Meslek kararlarının gücü ve konumunu belirleyen temel öğe etiktir.</a:t>
            </a:r>
          </a:p>
          <a:p>
            <a:pPr algn="just">
              <a:lnSpc>
                <a:spcPct val="90000"/>
              </a:lnSpc>
            </a:pPr>
            <a:endParaRPr lang="tr-TR" sz="2000" dirty="0"/>
          </a:p>
          <a:p>
            <a:pPr algn="just">
              <a:lnSpc>
                <a:spcPct val="90000"/>
              </a:lnSpc>
              <a:buFont typeface="Wingdings" pitchFamily="2" charset="2"/>
              <a:buNone/>
            </a:pPr>
            <a:r>
              <a:rPr lang="tr-TR" sz="2000" dirty="0"/>
              <a:t> </a:t>
            </a:r>
          </a:p>
          <a:p>
            <a:pPr algn="just">
              <a:lnSpc>
                <a:spcPct val="90000"/>
              </a:lnSpc>
              <a:buFont typeface="Wingdings" pitchFamily="2" charset="2"/>
              <a:buNone/>
            </a:pPr>
            <a:endParaRPr lang="tr-TR" sz="2000" dirty="0"/>
          </a:p>
        </p:txBody>
      </p:sp>
      <p:sp>
        <p:nvSpPr>
          <p:cNvPr id="6" name="5 Slayt Numarası Yer Tutucusu"/>
          <p:cNvSpPr>
            <a:spLocks noGrp="1"/>
          </p:cNvSpPr>
          <p:nvPr>
            <p:ph type="sldNum" sz="quarter" idx="12"/>
          </p:nvPr>
        </p:nvSpPr>
        <p:spPr/>
        <p:txBody>
          <a:bodyPr/>
          <a:lstStyle/>
          <a:p>
            <a:fld id="{6A2DA001-C04B-45E4-B020-D4133349045D}" type="slidenum">
              <a:rPr lang="tr-TR" smtClean="0"/>
              <a:pPr/>
              <a:t>9</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165</TotalTime>
  <Words>1582</Words>
  <Application>Microsoft Office PowerPoint</Application>
  <PresentationFormat>Ekran Gösterisi (4:3)</PresentationFormat>
  <Paragraphs>193</Paragraphs>
  <Slides>22</Slides>
  <Notes>2</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Gündönümü</vt:lpstr>
      <vt:lpstr>MÜHENDİSLİK ETİĞİ </vt:lpstr>
      <vt:lpstr>içerik</vt:lpstr>
      <vt:lpstr>İŞ ETİĞİ </vt:lpstr>
      <vt:lpstr>İŞ ETİĞİ TANIMLARI</vt:lpstr>
      <vt:lpstr>Slayt 5</vt:lpstr>
      <vt:lpstr>İŞLETMEDE KARŞILAŞILAN ETİK SORUNLAR</vt:lpstr>
      <vt:lpstr>ETİK OLMAYAN DAVRANIŞLAR             EN ÇOK HANGİ İŞ ALANLARINDA</vt:lpstr>
      <vt:lpstr>Slayt 8</vt:lpstr>
      <vt:lpstr>MESLEKİ ETİK </vt:lpstr>
      <vt:lpstr>Slayt 10</vt:lpstr>
      <vt:lpstr>Mühendislikte Temel ilke;</vt:lpstr>
      <vt:lpstr>MÜHENDİSLİK ETİĞİ İLKELERİ</vt:lpstr>
      <vt:lpstr>Slayt 13</vt:lpstr>
      <vt:lpstr>Slayt 14</vt:lpstr>
      <vt:lpstr>MÜHENDİS SORUMLULUĞU</vt:lpstr>
      <vt:lpstr>Topluma karşı sorumluluklar</vt:lpstr>
      <vt:lpstr>Doğaya ve çevreye karşı sorumluluklar</vt:lpstr>
      <vt:lpstr>İşverene ve müşteriye karşı sorumluluklar </vt:lpstr>
      <vt:lpstr>Mesleğe ve meslektaşa karşı sorumluluklar</vt:lpstr>
      <vt:lpstr>Kendilerine karşı sorumluluklar </vt:lpstr>
      <vt:lpstr>Ürün Sorumluluğu Ve Etik </vt:lpstr>
      <vt:lpstr>Slayt 22</vt:lpstr>
    </vt:vector>
  </TitlesOfParts>
  <Company>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ETİĞİ DERSİ Prof. Dr. Kemal ALTINIŞIK</dc:title>
  <dc:creator>bahri tuba</dc:creator>
  <cp:lastModifiedBy>SAU-2011</cp:lastModifiedBy>
  <cp:revision>23</cp:revision>
  <dcterms:created xsi:type="dcterms:W3CDTF">2008-04-03T22:07:50Z</dcterms:created>
  <dcterms:modified xsi:type="dcterms:W3CDTF">2011-05-03T20:47:12Z</dcterms:modified>
</cp:coreProperties>
</file>