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9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FE95"/>
    <a:srgbClr val="0000CC"/>
    <a:srgbClr val="33CC33"/>
    <a:srgbClr val="FF3300"/>
    <a:srgbClr val="009900"/>
    <a:srgbClr val="F8F8F8"/>
    <a:srgbClr val="000000"/>
    <a:srgbClr val="6600CC"/>
    <a:srgbClr val="997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AD185-68BF-4C1C-9C57-9D4FD5C593AB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C3F21-C883-4BAA-8EFB-3346F3B68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4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9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9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4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9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7DF41-D0A5-43EF-A57B-9F80B9557C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5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7.png"/><Relationship Id="rId7" Type="http://schemas.openxmlformats.org/officeDocument/2006/relationships/image" Target="../media/image5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9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5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50.png"/><Relationship Id="rId5" Type="http://schemas.openxmlformats.org/officeDocument/2006/relationships/image" Target="../media/image64.png"/><Relationship Id="rId10" Type="http://schemas.openxmlformats.org/officeDocument/2006/relationships/image" Target="../media/image4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133600"/>
            <a:ext cx="6400800" cy="749300"/>
          </a:xfrm>
        </p:spPr>
        <p:txBody>
          <a:bodyPr/>
          <a:lstStyle/>
          <a:p>
            <a:r>
              <a:rPr lang="en-US" dirty="0"/>
              <a:t>Transform and Conquer</a:t>
            </a:r>
            <a:r>
              <a:rPr lang="tr-TR" dirty="0"/>
              <a:t>-2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360362"/>
          </a:xfrm>
        </p:spPr>
        <p:txBody>
          <a:bodyPr/>
          <a:lstStyle/>
          <a:p>
            <a:r>
              <a:rPr lang="tr-TR" dirty="0"/>
              <a:t>Dönüştür ve Yönet Algoritma Tasarım Tekniği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4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811" y="1063003"/>
            <a:ext cx="3770653" cy="3428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89" y="1685925"/>
            <a:ext cx="6200775" cy="914400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729413" y="2115577"/>
            <a:ext cx="226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b:n’in ikili gösterimindeki bit sayısı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01" y="2880373"/>
            <a:ext cx="3814763" cy="3571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341" y="3278981"/>
            <a:ext cx="3693319" cy="3000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90" y="3916217"/>
            <a:ext cx="3907631" cy="159305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9271" y="4561284"/>
            <a:ext cx="1357313" cy="30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7" y="1020128"/>
            <a:ext cx="6079331" cy="22288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709" y="3116818"/>
            <a:ext cx="4529138" cy="5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3" y="1067991"/>
            <a:ext cx="6257925" cy="309324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7" y="3064669"/>
            <a:ext cx="6065044" cy="4714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4442698"/>
            <a:ext cx="3207544" cy="1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2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087025" y="924491"/>
            <a:ext cx="2634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 err="1">
                <a:latin typeface="Univers-Bold"/>
              </a:rPr>
              <a:t>Binary</a:t>
            </a:r>
            <a:r>
              <a:rPr lang="tr-TR" b="1" dirty="0">
                <a:latin typeface="Univers-Bold"/>
              </a:rPr>
              <a:t> </a:t>
            </a:r>
            <a:r>
              <a:rPr lang="tr-TR" b="1" dirty="0" err="1">
                <a:latin typeface="Univers-Bold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773" y="1324362"/>
            <a:ext cx="2104823" cy="38022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04" y="1731645"/>
            <a:ext cx="3263992" cy="3129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12" y="2167503"/>
            <a:ext cx="3650873" cy="4128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70" y="2518976"/>
            <a:ext cx="3999371" cy="52426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889" y="3327559"/>
            <a:ext cx="5188416" cy="13858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272" y="4886325"/>
            <a:ext cx="6660437" cy="97726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20" y="660172"/>
            <a:ext cx="2950369" cy="26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8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7" y="304800"/>
            <a:ext cx="4751039" cy="244240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846" y="1866662"/>
            <a:ext cx="3885422" cy="43934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417" y="1110139"/>
            <a:ext cx="753341" cy="8572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124" y="1265516"/>
            <a:ext cx="2116335" cy="423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9779" y="2908935"/>
            <a:ext cx="5039534" cy="742951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605790" y="398478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Algoritma tek döngüsünün her tekrarında bir veya iki çarpma yaptığından</a:t>
            </a: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1570" y="4167663"/>
            <a:ext cx="2854867" cy="464746"/>
          </a:xfrm>
          <a:prstGeom prst="rect">
            <a:avLst/>
          </a:prstGeom>
        </p:spPr>
      </p:pic>
      <p:sp>
        <p:nvSpPr>
          <p:cNvPr id="11" name="Dikdörtgen 10"/>
          <p:cNvSpPr/>
          <p:nvPr/>
        </p:nvSpPr>
        <p:spPr>
          <a:xfrm>
            <a:off x="605790" y="48300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M(n):          hesabındaki çarpma sayısı, b ise bit dizisinin uzunluğudur.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3717" y="4830089"/>
            <a:ext cx="279218" cy="24279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16" y="5770092"/>
            <a:ext cx="2298014" cy="445883"/>
          </a:xfrm>
          <a:prstGeom prst="rect">
            <a:avLst/>
          </a:prstGeom>
        </p:spPr>
      </p:pic>
      <p:sp>
        <p:nvSpPr>
          <p:cNvPr id="15" name="Dikdörtgen 14"/>
          <p:cNvSpPr/>
          <p:nvPr/>
        </p:nvSpPr>
        <p:spPr>
          <a:xfrm>
            <a:off x="5142911" y="4814787"/>
            <a:ext cx="38046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Bu nedenle, bu algoritma her zaman n - 1 çarpımları gerektiren kaba kuvvet üssünden daha iyi bir verimlilik sınıfındadır.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2891790" y="5751224"/>
            <a:ext cx="1722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Verimlilik logaritmiktir.</a:t>
            </a:r>
          </a:p>
        </p:txBody>
      </p:sp>
      <p:sp>
        <p:nvSpPr>
          <p:cNvPr id="2" name="Dikdörtgen 1"/>
          <p:cNvSpPr/>
          <p:nvPr/>
        </p:nvSpPr>
        <p:spPr>
          <a:xfrm>
            <a:off x="4847230" y="6338540"/>
            <a:ext cx="397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b:n’in ikili gösteriminin bir uzunluğudur.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54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820504" y="117713"/>
            <a:ext cx="3954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1" dirty="0">
                <a:latin typeface="TimesTen-BoldItalic"/>
              </a:rPr>
              <a:t>Right-</a:t>
            </a:r>
            <a:r>
              <a:rPr lang="tr-TR" b="1" i="1" dirty="0" err="1">
                <a:latin typeface="TimesTen-BoldItalic"/>
              </a:rPr>
              <a:t>to</a:t>
            </a:r>
            <a:r>
              <a:rPr lang="tr-TR" b="1" i="1" dirty="0">
                <a:latin typeface="TimesTen-BoldItalic"/>
              </a:rPr>
              <a:t>-</a:t>
            </a:r>
            <a:r>
              <a:rPr lang="tr-TR" b="1" i="1" dirty="0" err="1">
                <a:latin typeface="TimesTen-BoldItalic"/>
              </a:rPr>
              <a:t>left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binary</a:t>
            </a:r>
            <a:r>
              <a:rPr lang="tr-TR" b="1" i="1" dirty="0">
                <a:latin typeface="TimesTen-BoldItalic"/>
              </a:rPr>
              <a:t> </a:t>
            </a:r>
            <a:r>
              <a:rPr lang="tr-TR" b="1" i="1" dirty="0" err="1">
                <a:latin typeface="TimesTen-BoldItalic"/>
              </a:rPr>
              <a:t>exponentiation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641"/>
            <a:ext cx="4839327" cy="43576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" y="1704410"/>
            <a:ext cx="2660333" cy="84010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138" y="1338649"/>
            <a:ext cx="1839762" cy="51301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2544515"/>
            <a:ext cx="3993356" cy="22002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1431" y="3021137"/>
            <a:ext cx="3885422" cy="43934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5652" y="2324933"/>
            <a:ext cx="753341" cy="8572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409" y="2537818"/>
            <a:ext cx="2116335" cy="42326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140" y="3552766"/>
            <a:ext cx="5188871" cy="1082279"/>
          </a:xfrm>
          <a:prstGeom prst="rect">
            <a:avLst/>
          </a:prstGeom>
        </p:spPr>
      </p:pic>
      <p:sp>
        <p:nvSpPr>
          <p:cNvPr id="12" name="Dikdörtgen 11"/>
          <p:cNvSpPr/>
          <p:nvPr/>
        </p:nvSpPr>
        <p:spPr>
          <a:xfrm>
            <a:off x="437199" y="5140554"/>
            <a:ext cx="842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Algoritmanın verimliliği de soldan sağa ikili çarpmanın aynı nedenden ötürü logaritmiktir. </a:t>
            </a:r>
          </a:p>
        </p:txBody>
      </p:sp>
    </p:spTree>
    <p:extLst>
      <p:ext uri="{BB962C8B-B14F-4D97-AF65-F5344CB8AC3E}">
        <p14:creationId xmlns:p14="http://schemas.microsoft.com/office/powerpoint/2010/main" val="137407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576" y="2837498"/>
            <a:ext cx="5329238" cy="4286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820" y="3384709"/>
            <a:ext cx="1457325" cy="24288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030" y="3410426"/>
            <a:ext cx="364331" cy="2286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410427"/>
            <a:ext cx="428625" cy="2071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8347" y="3384709"/>
            <a:ext cx="364331" cy="221456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820" y="3770471"/>
            <a:ext cx="2350294" cy="41433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89" y="3746183"/>
            <a:ext cx="1621631" cy="485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3314" y="3715465"/>
            <a:ext cx="1285875" cy="44291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01371" y="920874"/>
            <a:ext cx="3885422" cy="439341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1431" y="2035299"/>
            <a:ext cx="3885422" cy="439341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9296" y="1300052"/>
            <a:ext cx="753341" cy="85725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2425" y="1517043"/>
            <a:ext cx="2116335" cy="423267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852" y="986664"/>
            <a:ext cx="3461612" cy="19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33400"/>
            <a:ext cx="6657975" cy="12477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637" y="2481262"/>
            <a:ext cx="35147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3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5334000" y="2128242"/>
            <a:ext cx="1701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solidFill>
                  <a:srgbClr val="000000"/>
                </a:solidFill>
                <a:latin typeface="Courier New" panose="02070309020205020404" pitchFamily="49" charset="0"/>
              </a:rPr>
              <a:t>60=  111100</a:t>
            </a:r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70"/>
            <a:ext cx="4751039" cy="244240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1" y="3200400"/>
            <a:ext cx="8351715" cy="9810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5410199" y="762000"/>
            <a:ext cx="9356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i="1" dirty="0"/>
              <a:t>x</a:t>
            </a:r>
            <a:r>
              <a:rPr lang="tr-TR" b="1" i="1" baseline="30000" dirty="0"/>
              <a:t>60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472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68707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/>
              <a:t>Trns</a:t>
            </a:r>
            <a:r>
              <a:rPr lang="en-US" sz="3200" b="1" dirty="0"/>
              <a:t>. &amp; </a:t>
            </a:r>
            <a:r>
              <a:rPr lang="en-US" sz="3200" b="1" dirty="0" err="1"/>
              <a:t>Conq</a:t>
            </a:r>
            <a:r>
              <a:rPr lang="en-US" sz="3200" b="1" dirty="0"/>
              <a:t>.: Problem </a:t>
            </a:r>
            <a:r>
              <a:rPr lang="tr-TR" sz="3200" b="1" dirty="0"/>
              <a:t>İndirgeme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85800"/>
            <a:ext cx="7696200" cy="48006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tr-TR" sz="2000" dirty="0"/>
              <a:t>İki pozitif tam sayının en küçük ortak çarpanı</a:t>
            </a:r>
            <a:r>
              <a:rPr lang="en-US" sz="2000" dirty="0"/>
              <a:t> lcm(m, n)</a:t>
            </a:r>
          </a:p>
          <a:p>
            <a:r>
              <a:rPr lang="en-US" sz="2000" dirty="0"/>
              <a:t>m = 24, </a:t>
            </a:r>
            <a:r>
              <a:rPr lang="tr-TR" sz="2000" dirty="0"/>
              <a:t>ve</a:t>
            </a:r>
            <a:r>
              <a:rPr lang="en-US" sz="2000" dirty="0"/>
              <a:t> n = 60</a:t>
            </a:r>
          </a:p>
          <a:p>
            <a:r>
              <a:rPr lang="en-US" sz="2000" dirty="0"/>
              <a:t>24 = 2*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60 = </a:t>
            </a:r>
            <a:r>
              <a:rPr lang="en-US" sz="2000" dirty="0">
                <a:solidFill>
                  <a:srgbClr val="90FE95"/>
                </a:solidFill>
              </a:rPr>
              <a:t>2*2*3</a:t>
            </a:r>
            <a:r>
              <a:rPr lang="en-US" sz="2000" dirty="0"/>
              <a:t>*5</a:t>
            </a:r>
          </a:p>
          <a:p>
            <a:r>
              <a:rPr lang="tr-TR" sz="2000" dirty="0"/>
              <a:t>m ve</a:t>
            </a:r>
            <a:r>
              <a:rPr lang="en-US" sz="2000" dirty="0"/>
              <a:t> n</a:t>
            </a:r>
            <a:r>
              <a:rPr lang="tr-TR" sz="2000" dirty="0"/>
              <a:t>’</a:t>
            </a:r>
            <a:r>
              <a:rPr lang="tr-TR" sz="2000" dirty="0" err="1"/>
              <a:t>nin</a:t>
            </a:r>
            <a:r>
              <a:rPr lang="tr-TR" sz="2000" dirty="0"/>
              <a:t> ortak çarpanlarının çarpımını al ve n’de olmayan m’nin çarpanlarını ve m’de olmayan </a:t>
            </a:r>
            <a:r>
              <a:rPr lang="tr-TR" sz="2000" dirty="0" err="1"/>
              <a:t>n’in</a:t>
            </a:r>
            <a:r>
              <a:rPr lang="tr-TR" sz="2000" dirty="0"/>
              <a:t> çarpanlarını al</a:t>
            </a:r>
            <a:endParaRPr lang="en-US" sz="2000" dirty="0"/>
          </a:p>
          <a:p>
            <a:r>
              <a:rPr lang="en-US" sz="2000" dirty="0"/>
              <a:t>lcm(24, 60) = </a:t>
            </a:r>
            <a:r>
              <a:rPr lang="en-US" sz="2000" dirty="0">
                <a:solidFill>
                  <a:srgbClr val="FF0000"/>
                </a:solidFill>
              </a:rPr>
              <a:t>(2*2*3)</a:t>
            </a:r>
            <a:r>
              <a:rPr lang="en-US" sz="2000" dirty="0"/>
              <a:t>*2*5 = 120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295400"/>
            <a:ext cx="1447800" cy="4572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1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429000" y="1219200"/>
            <a:ext cx="1600200" cy="5334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6324600" y="1103871"/>
            <a:ext cx="1676400" cy="6858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Problem 2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’</a:t>
            </a:r>
            <a:r>
              <a:rPr kumimoji="0" 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yi</a:t>
            </a:r>
            <a:r>
              <a:rPr kumimoji="0" 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 çöz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2312607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5193792" y="1295400"/>
            <a:ext cx="978408" cy="342900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16809" y="762000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indirgeme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05400" y="7620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Alg.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6600" y="19050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Alg. A</a:t>
            </a:r>
            <a:r>
              <a:rPr lang="tr-TR" dirty="0"/>
              <a:t> ile çözülebilen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97602" y="1905000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Çözülecek olan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81600" y="4572000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</a:rPr>
              <a:t>İyi bir algoritma mı</a:t>
            </a:r>
            <a:r>
              <a:rPr lang="en-US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65751" y="4953000"/>
            <a:ext cx="6444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/>
              <a:t>Dikkat:</a:t>
            </a:r>
            <a:r>
              <a:rPr lang="en-US" b="1" dirty="0"/>
              <a:t> 24*60 = (2*2*2*3) * (2*2*3*5) = (2*2*3)</a:t>
            </a:r>
            <a:r>
              <a:rPr lang="en-US" b="1" baseline="30000" dirty="0"/>
              <a:t>2</a:t>
            </a:r>
            <a:r>
              <a:rPr lang="en-US" b="1" dirty="0"/>
              <a:t>*2*5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24400" y="28956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>
                <a:solidFill>
                  <a:srgbClr val="0000CC"/>
                </a:solidFill>
              </a:rPr>
              <a:t>Öyleyse </a:t>
            </a:r>
            <a:r>
              <a:rPr lang="en-US" b="1" dirty="0">
                <a:solidFill>
                  <a:srgbClr val="0000CC"/>
                </a:solidFill>
              </a:rPr>
              <a:t>m*n = lcm(m, n) * </a:t>
            </a:r>
            <a:r>
              <a:rPr lang="en-US" b="1" dirty="0" err="1">
                <a:solidFill>
                  <a:srgbClr val="0000CC"/>
                </a:solidFill>
              </a:rPr>
              <a:t>gcd</a:t>
            </a:r>
            <a:r>
              <a:rPr lang="en-US" b="1" dirty="0">
                <a:solidFill>
                  <a:srgbClr val="0000CC"/>
                </a:solidFill>
              </a:rPr>
              <a:t>(m,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00CC"/>
                    </a:solidFill>
                  </a:rPr>
                  <a:t>lcm(m, 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 ∗ 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000" b="1" i="0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𝐠𝐜𝐝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⁡(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smtClean="0">
                            <a:solidFill>
                              <a:srgbClr val="0000CC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rgbClr val="0000CC"/>
                    </a:solidFill>
                  </a:rPr>
                  <a:t> !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276600"/>
                <a:ext cx="2670924" cy="542713"/>
              </a:xfrm>
              <a:prstGeom prst="rect">
                <a:avLst/>
              </a:prstGeom>
              <a:blipFill rotWithShape="1">
                <a:blip r:embed="rId2"/>
                <a:stretch>
                  <a:fillRect l="-2283" r="-1370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7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152" y="2895600"/>
            <a:ext cx="3516044" cy="2211705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276600" y="13670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>
                <a:solidFill>
                  <a:srgbClr val="FF0000"/>
                </a:solidFill>
              </a:rPr>
              <a:t>Polinom</a:t>
            </a:r>
            <a:r>
              <a:rPr lang="tr-TR" b="1" dirty="0">
                <a:solidFill>
                  <a:srgbClr val="FF0000"/>
                </a:solidFill>
              </a:rPr>
              <a:t> Hesabı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64055"/>
            <a:ext cx="3467100" cy="38290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06039"/>
            <a:ext cx="6180773" cy="760095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533400" y="1526869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Brute Force ?</a:t>
            </a:r>
          </a:p>
        </p:txBody>
      </p:sp>
    </p:spTree>
    <p:extLst>
      <p:ext uri="{BB962C8B-B14F-4D97-AF65-F5344CB8AC3E}">
        <p14:creationId xmlns:p14="http://schemas.microsoft.com/office/powerpoint/2010/main" val="24692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92880" y="570107"/>
            <a:ext cx="8666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Dikkat edilirse 2.adımda n-1 çarpma n-1 toplama ve adet karşılaştırma ( k=n olduğunda 2.adımdan çıkılıyor ) yapılıyor.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141446" y="2373098"/>
            <a:ext cx="8769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Genellikle , bu işlem sayısında tam  bir değer değil de bir mertebe söylememiz bizim için yeterlidir. Bu örnek için "işlem sayısı </a:t>
            </a:r>
            <a:r>
              <a:rPr lang="tr-TR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civarındadır". 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82677" y="1419999"/>
            <a:ext cx="8315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Buna göre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hesaplanması için toplam (n-1)+(n-1)+n=3n-2 adet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elemanter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işlem yapılmaktadır.</a:t>
            </a:r>
          </a:p>
        </p:txBody>
      </p:sp>
      <p:sp>
        <p:nvSpPr>
          <p:cNvPr id="5" name="Dikdörtgen 4"/>
          <p:cNvSpPr/>
          <p:nvPr/>
        </p:nvSpPr>
        <p:spPr>
          <a:xfrm>
            <a:off x="275080" y="3423727"/>
            <a:ext cx="5278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Hatta “işlem sayısı n in bir sabitle çarpımı kadardır" </a:t>
            </a:r>
          </a:p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bile diyebiliriz.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017549"/>
            <a:ext cx="2945130" cy="3230852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381000" y="499764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Çoğunlukla n in büyümesi durumunda işlem sayısının hızla büyüyüp büyümediği bizi daha çok ilgilendirir.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4319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295400" y="459935"/>
            <a:ext cx="6440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75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P(X)=a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+........+ 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x +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; burada 	a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≠0 ve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tr-TR" baseline="-25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tr-TR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(i=0,1,......n) sabit 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6" y="1785223"/>
            <a:ext cx="5107067" cy="2882206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4497514" y="200913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2.adımda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kontrolünü k=1,2.....n+1 için n+1 kere yapıyoruz .</a:t>
            </a:r>
            <a:endParaRPr lang="tr-TR" dirty="0"/>
          </a:p>
        </p:txBody>
      </p:sp>
      <p:sp>
        <p:nvSpPr>
          <p:cNvPr id="6" name="Dikdörtgen 5"/>
          <p:cNvSpPr/>
          <p:nvPr/>
        </p:nvSpPr>
        <p:spPr>
          <a:xfrm>
            <a:off x="4339590" y="274868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Herhangi bir k </a:t>
            </a:r>
            <a:r>
              <a:rPr lang="tr-TR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için 1 karşılaştırma,  2 toplama ,1 çarpma ve (3k-2) işlem 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tr-TR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hesabı için yapıyoruz.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360926" y="370099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halde 3k-2+4=3k+2 işlem yapılmaktadır. 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339590" y="41526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k=1,2,...n için 5+8+11+.....+3n+2=(3n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+7n)/2 işlem yapılıyor. </a:t>
            </a:r>
            <a:endParaRPr lang="tr-TR" dirty="0"/>
          </a:p>
        </p:txBody>
      </p:sp>
      <p:sp>
        <p:nvSpPr>
          <p:cNvPr id="9" name="Dikdörtgen 8"/>
          <p:cNvSpPr/>
          <p:nvPr/>
        </p:nvSpPr>
        <p:spPr>
          <a:xfrm>
            <a:off x="4262438" y="46674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k=n+1için yapılan karşılaştırmayı da eklersek  ( (3n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+7n)+1) /2  işlem yapılmaktadır.</a:t>
            </a:r>
            <a:endParaRPr lang="tr-TR" dirty="0"/>
          </a:p>
        </p:txBody>
      </p:sp>
      <p:sp>
        <p:nvSpPr>
          <p:cNvPr id="10" name="Dikdörtgen 9"/>
          <p:cNvSpPr/>
          <p:nvPr/>
        </p:nvSpPr>
        <p:spPr>
          <a:xfrm>
            <a:off x="497205" y="5351719"/>
            <a:ext cx="83372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Görüldüğü gibi  algoritmanın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bir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polinomdur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yani 1.5n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+3.5n+0.5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İşlem yükünün hesabında 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terimi daha etkin olacağından Bu algoritmanın karmaşıklığı O(n</a:t>
            </a:r>
            <a:r>
              <a:rPr lang="tr-TR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olarak ifade edilir.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88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487058" y="392195"/>
            <a:ext cx="39580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Transform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&amp;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Conquer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tr-TR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Horner</a:t>
            </a:r>
            <a:r>
              <a:rPr lang="tr-TR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Yöntemi)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03" y="1752538"/>
            <a:ext cx="3854053" cy="2038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78" y="1744297"/>
            <a:ext cx="3429715" cy="2310170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19180" y="3981269"/>
            <a:ext cx="5437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Analiz: Adım 2 de her  k 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için 1 karşılaştırma, 1çarpma, 2 toplama, 1 çıkarma yapılmaktadır. n için 5n+1 işlem yapılmaktadır. </a:t>
            </a:r>
            <a:endParaRPr lang="tr-TR" dirty="0"/>
          </a:p>
        </p:txBody>
      </p:sp>
      <p:sp>
        <p:nvSpPr>
          <p:cNvPr id="7" name="Dikdörtgen 6"/>
          <p:cNvSpPr/>
          <p:nvPr/>
        </p:nvSpPr>
        <p:spPr>
          <a:xfrm>
            <a:off x="4092892" y="4679275"/>
            <a:ext cx="5020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Önceki algoritma ile karşılaştırırsak, örneğin n=10 için 51 işleme karşı 186 işlem olacaktır.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n'in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büyük değeri için fark çok daha  artacaktır.</a:t>
            </a:r>
            <a:endParaRPr lang="tr-TR" dirty="0"/>
          </a:p>
        </p:txBody>
      </p:sp>
      <p:sp>
        <p:nvSpPr>
          <p:cNvPr id="8" name="Dikdörtgen 7"/>
          <p:cNvSpPr/>
          <p:nvPr/>
        </p:nvSpPr>
        <p:spPr>
          <a:xfrm>
            <a:off x="4040695" y="591522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Horner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yönteminin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karmaşıklılığı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O(n) olduğu için Brute Force tasarım tekniğine göre daha performans üstünlüğü içeren bir algoritmadır.</a:t>
            </a:r>
            <a:endParaRPr lang="tr-TR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2" y="1161485"/>
            <a:ext cx="1958156" cy="42442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609" y="1224872"/>
            <a:ext cx="2438451" cy="3558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6061" y="1173273"/>
            <a:ext cx="2381885" cy="3261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7945" y="1224873"/>
            <a:ext cx="2246321" cy="27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7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" y="1474470"/>
            <a:ext cx="6180773" cy="76009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0" y="3149864"/>
            <a:ext cx="5679281" cy="33289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2170736"/>
            <a:ext cx="3900488" cy="19826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3029" y="983694"/>
            <a:ext cx="5986463" cy="37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3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798" y="1052989"/>
            <a:ext cx="5972175" cy="32861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2218849"/>
            <a:ext cx="3114675" cy="247173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061" y="3047524"/>
            <a:ext cx="3264694" cy="8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0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341809" y="1113086"/>
            <a:ext cx="500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Horner’s Rule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ile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Polynomial </a:t>
            </a:r>
            <a:r>
              <a:rPr lang="tr-T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değeri Hesaplama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98" y="1620202"/>
            <a:ext cx="4722019" cy="19716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21" y="3125391"/>
            <a:ext cx="3921919" cy="249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56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151" y="1153002"/>
            <a:ext cx="3949780" cy="41576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589" y="1750219"/>
            <a:ext cx="2300288" cy="18573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412" y="2165986"/>
            <a:ext cx="2813005" cy="4336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52" y="2706053"/>
            <a:ext cx="1878806" cy="2286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5258" y="2706053"/>
            <a:ext cx="1614488" cy="1714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9753" y="2706053"/>
            <a:ext cx="1664494" cy="1714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534" y="2681050"/>
            <a:ext cx="1814513" cy="192881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628" y="3474720"/>
            <a:ext cx="2321719" cy="242888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88" y="4314825"/>
            <a:ext cx="4557713" cy="5429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3802" y="3146107"/>
            <a:ext cx="4103998" cy="1883093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7951" y="5314236"/>
            <a:ext cx="2175722" cy="686514"/>
          </a:xfrm>
          <a:prstGeom prst="rect">
            <a:avLst/>
          </a:prstGeom>
        </p:spPr>
      </p:pic>
      <p:sp>
        <p:nvSpPr>
          <p:cNvPr id="17" name="Metin kutusu 16"/>
          <p:cNvSpPr txBox="1"/>
          <p:nvPr/>
        </p:nvSpPr>
        <p:spPr>
          <a:xfrm>
            <a:off x="4033361" y="5518994"/>
            <a:ext cx="2434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Toplama ve çarpmaların toplamı:</a:t>
            </a:r>
          </a:p>
        </p:txBody>
      </p:sp>
    </p:spTree>
    <p:extLst>
      <p:ext uri="{BB962C8B-B14F-4D97-AF65-F5344CB8AC3E}">
        <p14:creationId xmlns:p14="http://schemas.microsoft.com/office/powerpoint/2010/main" val="10456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</TotalTime>
  <Words>587</Words>
  <Application>Microsoft Office PowerPoint</Application>
  <PresentationFormat>Ekran Gösterisi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TimesTen-BoldItalic</vt:lpstr>
      <vt:lpstr>Univers-Bold</vt:lpstr>
      <vt:lpstr>Office Teması</vt:lpstr>
      <vt:lpstr>Transform and Conquer-2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Trns. &amp; Conq.: Problem İndirgeme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COSC 3100 Transform and Conquer</dc:title>
  <dc:creator>Seeker</dc:creator>
  <cp:lastModifiedBy>Sau</cp:lastModifiedBy>
  <cp:revision>257</cp:revision>
  <cp:lastPrinted>1601-01-01T00:00:00Z</cp:lastPrinted>
  <dcterms:created xsi:type="dcterms:W3CDTF">2012-02-28T15:01:08Z</dcterms:created>
  <dcterms:modified xsi:type="dcterms:W3CDTF">2025-04-21T18:53:55Z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TC102037651033</vt:lpwstr>
  </property>
</Properties>
</file>