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79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FE95"/>
    <a:srgbClr val="0000CC"/>
    <a:srgbClr val="33CC33"/>
    <a:srgbClr val="FF3300"/>
    <a:srgbClr val="009900"/>
    <a:srgbClr val="F8F8F8"/>
    <a:srgbClr val="000000"/>
    <a:srgbClr val="6600CC"/>
    <a:srgbClr val="99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AD185-68BF-4C1C-9C57-9D4FD5C593AB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C3F21-C883-4BAA-8EFB-3346F3B6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2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C3F21-C883-4BAA-8EFB-3346F3B68E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4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0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72.png"/><Relationship Id="rId7" Type="http://schemas.openxmlformats.org/officeDocument/2006/relationships/image" Target="../media/image6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74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6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65.png"/><Relationship Id="rId5" Type="http://schemas.openxmlformats.org/officeDocument/2006/relationships/image" Target="../media/image79.png"/><Relationship Id="rId10" Type="http://schemas.openxmlformats.org/officeDocument/2006/relationships/image" Target="../media/image5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133600"/>
            <a:ext cx="6400800" cy="749300"/>
          </a:xfrm>
        </p:spPr>
        <p:txBody>
          <a:bodyPr/>
          <a:lstStyle/>
          <a:p>
            <a:r>
              <a:rPr lang="en-US" dirty="0"/>
              <a:t>Transform and Conquer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60362"/>
          </a:xfrm>
        </p:spPr>
        <p:txBody>
          <a:bodyPr/>
          <a:lstStyle/>
          <a:p>
            <a:r>
              <a:rPr lang="tr-TR" dirty="0"/>
              <a:t>Dönüştür ve Yönet Algoritma Tasarım Tekniği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4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sz="2800" dirty="0" err="1"/>
              <a:t>Bir</a:t>
            </a:r>
            <a:r>
              <a:rPr lang="en-US" sz="2800" dirty="0"/>
              <a:t> “</a:t>
            </a:r>
            <a:r>
              <a:rPr lang="en-US" sz="2800" dirty="0" err="1"/>
              <a:t>yığın</a:t>
            </a:r>
            <a:r>
              <a:rPr lang="en-US" sz="2800" dirty="0"/>
              <a:t>”, </a:t>
            </a:r>
            <a:r>
              <a:rPr lang="en-US" sz="2800" dirty="0" err="1"/>
              <a:t>aşağıdaki</a:t>
            </a:r>
            <a:r>
              <a:rPr lang="en-US" sz="2800" dirty="0"/>
              <a:t> </a:t>
            </a:r>
            <a:r>
              <a:rPr lang="en-US" sz="2800" dirty="0" err="1"/>
              <a:t>iki</a:t>
            </a:r>
            <a:r>
              <a:rPr lang="en-US" sz="2800" dirty="0"/>
              <a:t> </a:t>
            </a:r>
            <a:r>
              <a:rPr lang="en-US" sz="2800" dirty="0" err="1"/>
              <a:t>koşulun</a:t>
            </a:r>
            <a:r>
              <a:rPr lang="en-US" sz="2800" dirty="0"/>
              <a:t> </a:t>
            </a:r>
            <a:r>
              <a:rPr lang="en-US" sz="2800" dirty="0" err="1"/>
              <a:t>sağlanması</a:t>
            </a:r>
            <a:r>
              <a:rPr lang="en-US" sz="2800" dirty="0"/>
              <a:t> </a:t>
            </a:r>
            <a:r>
              <a:rPr lang="en-US" sz="2800" dirty="0" err="1"/>
              <a:t>şartıyla</a:t>
            </a:r>
            <a:r>
              <a:rPr lang="en-US" sz="2800" dirty="0"/>
              <a:t> </a:t>
            </a:r>
            <a:r>
              <a:rPr lang="en-US" sz="2800" dirty="0" err="1"/>
              <a:t>düğüm</a:t>
            </a:r>
            <a:r>
              <a:rPr lang="en-US" sz="2800" dirty="0"/>
              <a:t> </a:t>
            </a:r>
            <a:r>
              <a:rPr lang="en-US" sz="2800" dirty="0" err="1"/>
              <a:t>başına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anahtarla</a:t>
            </a:r>
            <a:r>
              <a:rPr lang="en-US" sz="2800" dirty="0"/>
              <a:t> </a:t>
            </a:r>
            <a:r>
              <a:rPr lang="en-US" sz="2800" dirty="0" err="1"/>
              <a:t>ikili</a:t>
            </a:r>
            <a:r>
              <a:rPr lang="en-US" sz="2800" dirty="0"/>
              <a:t> </a:t>
            </a:r>
            <a:r>
              <a:rPr lang="en-US" sz="2800" dirty="0" err="1"/>
              <a:t>ağaç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tanımlanabilir</a:t>
            </a:r>
            <a:r>
              <a:rPr lang="en-US" sz="2800" dirty="0"/>
              <a:t> :</a:t>
            </a:r>
          </a:p>
          <a:p>
            <a:pPr lvl="1"/>
            <a:r>
              <a:rPr lang="tr-TR" sz="2400" dirty="0">
                <a:solidFill>
                  <a:srgbClr val="0000CC"/>
                </a:solidFill>
              </a:rPr>
              <a:t>Şekil Özelliği</a:t>
            </a:r>
            <a:r>
              <a:rPr lang="en-US" sz="2400" dirty="0"/>
              <a:t>: </a:t>
            </a:r>
            <a:r>
              <a:rPr lang="tr-TR" sz="2400" dirty="0"/>
              <a:t>İkili ağaç tam olarak doludur</a:t>
            </a:r>
            <a:r>
              <a:rPr lang="en-US" sz="2400" u="sng" dirty="0"/>
              <a:t>,</a:t>
            </a:r>
            <a:r>
              <a:rPr lang="en-US" sz="2400" dirty="0"/>
              <a:t> </a:t>
            </a:r>
            <a:r>
              <a:rPr lang="tr-TR" sz="2400" dirty="0"/>
              <a:t>son seviye hariç bütün seviyeler doludur</a:t>
            </a:r>
            <a:r>
              <a:rPr lang="en-US" sz="2400" dirty="0"/>
              <a:t>, </a:t>
            </a:r>
            <a:r>
              <a:rPr lang="tr-TR" sz="2400" dirty="0"/>
              <a:t>sadece sağdan bazı yapraklar boş olabilir.</a:t>
            </a:r>
            <a:endParaRPr lang="en-US" sz="2400" dirty="0"/>
          </a:p>
          <a:p>
            <a:pPr lvl="1"/>
            <a:r>
              <a:rPr lang="en-US" sz="2400" dirty="0" err="1">
                <a:solidFill>
                  <a:srgbClr val="0000CC"/>
                </a:solidFill>
              </a:rPr>
              <a:t>Ebeveyn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kontrolü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(heap </a:t>
            </a:r>
            <a:r>
              <a:rPr lang="tr-TR" sz="2400" dirty="0"/>
              <a:t>özelliği</a:t>
            </a:r>
            <a:r>
              <a:rPr lang="en-US" sz="2400" dirty="0"/>
              <a:t>): </a:t>
            </a:r>
            <a:r>
              <a:rPr lang="tr-TR" sz="2400" dirty="0" err="1"/>
              <a:t>Herbir</a:t>
            </a:r>
            <a:r>
              <a:rPr lang="tr-TR" sz="2400" dirty="0"/>
              <a:t> düğümdeki anahtar çocuklarının anahtarlarından büyük yada eşittir.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5257800"/>
            <a:ext cx="5328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3300"/>
                </a:solidFill>
              </a:rPr>
              <a:t>Bu </a:t>
            </a:r>
            <a:r>
              <a:rPr lang="en-US" b="1" dirty="0">
                <a:solidFill>
                  <a:srgbClr val="FF3300"/>
                </a:solidFill>
              </a:rPr>
              <a:t>“max heap”</a:t>
            </a:r>
            <a:r>
              <a:rPr lang="tr-TR" b="1" dirty="0">
                <a:solidFill>
                  <a:srgbClr val="FF3300"/>
                </a:solidFill>
              </a:rPr>
              <a:t> tanımıdır. Uygun düzenleme ile</a:t>
            </a:r>
          </a:p>
          <a:p>
            <a:r>
              <a:rPr lang="tr-TR" b="1" dirty="0">
                <a:solidFill>
                  <a:srgbClr val="FF3300"/>
                </a:solidFill>
              </a:rPr>
              <a:t> </a:t>
            </a:r>
            <a:r>
              <a:rPr lang="en-US" b="1" dirty="0">
                <a:solidFill>
                  <a:srgbClr val="FF3300"/>
                </a:solidFill>
              </a:rPr>
              <a:t>“min heap”</a:t>
            </a:r>
            <a:r>
              <a:rPr lang="tr-TR" b="1" dirty="0">
                <a:solidFill>
                  <a:srgbClr val="FF3300"/>
                </a:solidFill>
              </a:rPr>
              <a:t> </a:t>
            </a:r>
            <a:r>
              <a:rPr lang="tr-TR" b="1" dirty="0" err="1">
                <a:solidFill>
                  <a:srgbClr val="FF3300"/>
                </a:solidFill>
              </a:rPr>
              <a:t>tanımıda</a:t>
            </a:r>
            <a:r>
              <a:rPr lang="tr-TR" b="1" dirty="0">
                <a:solidFill>
                  <a:srgbClr val="FF3300"/>
                </a:solidFill>
              </a:rPr>
              <a:t> yapılabilir.</a:t>
            </a:r>
            <a:endParaRPr lang="en-US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33400" y="1295400"/>
            <a:ext cx="2971800" cy="2057400"/>
            <a:chOff x="533400" y="1295400"/>
            <a:chExt cx="2971800" cy="2057400"/>
          </a:xfrm>
        </p:grpSpPr>
        <p:sp>
          <p:nvSpPr>
            <p:cNvPr id="5" name="Oval 4"/>
            <p:cNvSpPr/>
            <p:nvPr/>
          </p:nvSpPr>
          <p:spPr bwMode="auto">
            <a:xfrm>
              <a:off x="1981200" y="1295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10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143000" y="1981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600200" y="2743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533400" y="2743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4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95600" y="1992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38400" y="2743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12" name="Straight Connector 11"/>
            <p:cNvCxnSpPr>
              <a:stCxn id="5" idx="3"/>
              <a:endCxn id="6" idx="7"/>
            </p:cNvCxnSpPr>
            <p:nvPr/>
          </p:nvCxnSpPr>
          <p:spPr bwMode="auto">
            <a:xfrm flipH="1">
              <a:off x="1663326" y="18157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stCxn id="6" idx="3"/>
            </p:cNvCxnSpPr>
            <p:nvPr/>
          </p:nvCxnSpPr>
          <p:spPr bwMode="auto">
            <a:xfrm flipH="1">
              <a:off x="914400" y="25015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stCxn id="6" idx="5"/>
              <a:endCxn id="7" idx="0"/>
            </p:cNvCxnSpPr>
            <p:nvPr/>
          </p:nvCxnSpPr>
          <p:spPr bwMode="auto">
            <a:xfrm>
              <a:off x="1663326" y="25015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/>
            <p:cNvCxnSpPr>
              <a:stCxn id="5" idx="5"/>
              <a:endCxn id="9" idx="1"/>
            </p:cNvCxnSpPr>
            <p:nvPr/>
          </p:nvCxnSpPr>
          <p:spPr bwMode="auto">
            <a:xfrm>
              <a:off x="2501526" y="18157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9" idx="3"/>
              <a:endCxn id="10" idx="0"/>
            </p:cNvCxnSpPr>
            <p:nvPr/>
          </p:nvCxnSpPr>
          <p:spPr bwMode="auto">
            <a:xfrm flipH="1">
              <a:off x="2743200" y="25124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6" name="Group 45"/>
          <p:cNvGrpSpPr/>
          <p:nvPr/>
        </p:nvGrpSpPr>
        <p:grpSpPr>
          <a:xfrm>
            <a:off x="5638800" y="914400"/>
            <a:ext cx="2362200" cy="2068284"/>
            <a:chOff x="5638800" y="914400"/>
            <a:chExt cx="2362200" cy="2068284"/>
          </a:xfrm>
        </p:grpSpPr>
        <p:sp>
          <p:nvSpPr>
            <p:cNvPr id="24" name="Oval 23"/>
            <p:cNvSpPr/>
            <p:nvPr/>
          </p:nvSpPr>
          <p:spPr bwMode="auto">
            <a:xfrm>
              <a:off x="6477000" y="914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10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5638800" y="1600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7391400" y="1611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cxnSp>
          <p:nvCxnSpPr>
            <p:cNvPr id="27" name="Straight Connector 26"/>
            <p:cNvCxnSpPr>
              <a:stCxn id="24" idx="3"/>
              <a:endCxn id="25" idx="7"/>
            </p:cNvCxnSpPr>
            <p:nvPr/>
          </p:nvCxnSpPr>
          <p:spPr bwMode="auto">
            <a:xfrm flipH="1">
              <a:off x="6159126" y="14347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>
              <a:stCxn id="24" idx="5"/>
              <a:endCxn id="26" idx="1"/>
            </p:cNvCxnSpPr>
            <p:nvPr/>
          </p:nvCxnSpPr>
          <p:spPr bwMode="auto">
            <a:xfrm>
              <a:off x="6997326" y="14347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Oval 28"/>
            <p:cNvSpPr/>
            <p:nvPr/>
          </p:nvSpPr>
          <p:spPr bwMode="auto">
            <a:xfrm>
              <a:off x="6096000" y="2373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6934200" y="2373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31" name="Straight Connector 30"/>
            <p:cNvCxnSpPr>
              <a:endCxn id="29" idx="0"/>
            </p:cNvCxnSpPr>
            <p:nvPr/>
          </p:nvCxnSpPr>
          <p:spPr bwMode="auto">
            <a:xfrm>
              <a:off x="6159126" y="2131410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>
              <a:endCxn id="30" idx="0"/>
            </p:cNvCxnSpPr>
            <p:nvPr/>
          </p:nvCxnSpPr>
          <p:spPr bwMode="auto">
            <a:xfrm flipH="1">
              <a:off x="7239000" y="2142294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Group 44"/>
          <p:cNvGrpSpPr/>
          <p:nvPr/>
        </p:nvGrpSpPr>
        <p:grpSpPr>
          <a:xfrm>
            <a:off x="2993570" y="3505200"/>
            <a:ext cx="2950030" cy="2059586"/>
            <a:chOff x="2688770" y="3733800"/>
            <a:chExt cx="2950030" cy="2059586"/>
          </a:xfrm>
        </p:grpSpPr>
        <p:sp>
          <p:nvSpPr>
            <p:cNvPr id="33" name="Oval 32"/>
            <p:cNvSpPr/>
            <p:nvPr/>
          </p:nvSpPr>
          <p:spPr bwMode="auto">
            <a:xfrm>
              <a:off x="4114800" y="3733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3276600" y="4419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5029200" y="44304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cxnSp>
          <p:nvCxnSpPr>
            <p:cNvPr id="36" name="Straight Connector 35"/>
            <p:cNvCxnSpPr>
              <a:stCxn id="33" idx="3"/>
              <a:endCxn id="34" idx="7"/>
            </p:cNvCxnSpPr>
            <p:nvPr/>
          </p:nvCxnSpPr>
          <p:spPr bwMode="auto">
            <a:xfrm flipH="1">
              <a:off x="3796926" y="42541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33" idx="5"/>
              <a:endCxn id="35" idx="1"/>
            </p:cNvCxnSpPr>
            <p:nvPr/>
          </p:nvCxnSpPr>
          <p:spPr bwMode="auto">
            <a:xfrm>
              <a:off x="4635126" y="42541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Oval 37"/>
            <p:cNvSpPr/>
            <p:nvPr/>
          </p:nvSpPr>
          <p:spPr bwMode="auto">
            <a:xfrm>
              <a:off x="3755570" y="5183786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2688770" y="5183786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4593770" y="5183786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 flipH="1">
              <a:off x="3069770" y="4942112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>
              <a:endCxn id="38" idx="0"/>
            </p:cNvCxnSpPr>
            <p:nvPr/>
          </p:nvCxnSpPr>
          <p:spPr bwMode="auto">
            <a:xfrm>
              <a:off x="3818696" y="4942112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/>
            <p:cNvCxnSpPr>
              <a:endCxn id="40" idx="0"/>
            </p:cNvCxnSpPr>
            <p:nvPr/>
          </p:nvCxnSpPr>
          <p:spPr bwMode="auto">
            <a:xfrm flipH="1">
              <a:off x="4898570" y="4952996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TextBox 46"/>
          <p:cNvSpPr txBox="1"/>
          <p:nvPr/>
        </p:nvSpPr>
        <p:spPr>
          <a:xfrm>
            <a:off x="3674686" y="2514600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3300"/>
                </a:solidFill>
              </a:rPr>
              <a:t>Heap 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49893" y="762000"/>
            <a:ext cx="2371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b="1" dirty="0">
                <a:solidFill>
                  <a:srgbClr val="0000CC"/>
                </a:solidFill>
              </a:rPr>
              <a:t>Şekil ve </a:t>
            </a:r>
            <a:r>
              <a:rPr lang="tr-TR" sz="2400" b="1" dirty="0" err="1">
                <a:solidFill>
                  <a:srgbClr val="0000CC"/>
                </a:solidFill>
              </a:rPr>
              <a:t>Heap</a:t>
            </a:r>
            <a:r>
              <a:rPr lang="tr-TR" sz="2400" b="1" dirty="0">
                <a:solidFill>
                  <a:srgbClr val="0000CC"/>
                </a:solidFill>
              </a:rPr>
              <a:t> </a:t>
            </a:r>
          </a:p>
          <a:p>
            <a:pPr algn="ctr"/>
            <a:r>
              <a:rPr lang="tr-TR" sz="2400" b="1" dirty="0">
                <a:solidFill>
                  <a:srgbClr val="0000CC"/>
                </a:solidFill>
              </a:rPr>
              <a:t>Özellikleri</a:t>
            </a:r>
            <a:endParaRPr 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25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graphicFrame>
        <p:nvGraphicFramePr>
          <p:cNvPr id="30" name="Content Placeholder 2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834895"/>
              </p:ext>
            </p:extLst>
          </p:nvPr>
        </p:nvGraphicFramePr>
        <p:xfrm>
          <a:off x="947058" y="4310380"/>
          <a:ext cx="51489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2209800" y="838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10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1371600" y="1524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8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098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096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429000" y="146957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0480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</a:t>
            </a:r>
          </a:p>
        </p:txBody>
      </p:sp>
      <p:cxnSp>
        <p:nvCxnSpPr>
          <p:cNvPr id="12" name="Straight Connector 11"/>
          <p:cNvCxnSpPr>
            <a:stCxn id="6" idx="3"/>
            <a:endCxn id="7" idx="7"/>
          </p:cNvCxnSpPr>
          <p:nvPr/>
        </p:nvCxnSpPr>
        <p:spPr bwMode="auto">
          <a:xfrm flipH="1">
            <a:off x="1891926" y="1358526"/>
            <a:ext cx="407148" cy="2547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3"/>
            <a:endCxn id="9" idx="7"/>
          </p:cNvCxnSpPr>
          <p:nvPr/>
        </p:nvCxnSpPr>
        <p:spPr bwMode="auto">
          <a:xfrm flipH="1">
            <a:off x="1129926" y="2044326"/>
            <a:ext cx="330948" cy="3309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7" idx="5"/>
            <a:endCxn id="8" idx="0"/>
          </p:cNvCxnSpPr>
          <p:nvPr/>
        </p:nvCxnSpPr>
        <p:spPr bwMode="auto">
          <a:xfrm>
            <a:off x="1891926" y="2044326"/>
            <a:ext cx="6226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6" idx="5"/>
            <a:endCxn id="10" idx="1"/>
          </p:cNvCxnSpPr>
          <p:nvPr/>
        </p:nvCxnSpPr>
        <p:spPr bwMode="auto">
          <a:xfrm>
            <a:off x="2730126" y="1358526"/>
            <a:ext cx="788148" cy="20031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10" idx="3"/>
            <a:endCxn id="11" idx="0"/>
          </p:cNvCxnSpPr>
          <p:nvPr/>
        </p:nvCxnSpPr>
        <p:spPr bwMode="auto">
          <a:xfrm flipH="1">
            <a:off x="3352800" y="1989896"/>
            <a:ext cx="165474" cy="2961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/>
          <p:cNvSpPr/>
          <p:nvPr/>
        </p:nvSpPr>
        <p:spPr bwMode="auto">
          <a:xfrm>
            <a:off x="3886200" y="2286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2286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3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066800" y="31242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905000" y="30480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1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3" name="Straight Connector 22"/>
          <p:cNvCxnSpPr>
            <a:stCxn id="9" idx="3"/>
            <a:endCxn id="18" idx="0"/>
          </p:cNvCxnSpPr>
          <p:nvPr/>
        </p:nvCxnSpPr>
        <p:spPr bwMode="auto">
          <a:xfrm flipH="1">
            <a:off x="533400" y="2806326"/>
            <a:ext cx="165474" cy="3178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9" idx="5"/>
            <a:endCxn id="19" idx="0"/>
          </p:cNvCxnSpPr>
          <p:nvPr/>
        </p:nvCxnSpPr>
        <p:spPr bwMode="auto">
          <a:xfrm>
            <a:off x="1129926" y="2806326"/>
            <a:ext cx="241674" cy="3178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8" idx="3"/>
            <a:endCxn id="20" idx="0"/>
          </p:cNvCxnSpPr>
          <p:nvPr/>
        </p:nvCxnSpPr>
        <p:spPr bwMode="auto">
          <a:xfrm flipH="1">
            <a:off x="2209800" y="2806326"/>
            <a:ext cx="892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10" idx="5"/>
            <a:endCxn id="17" idx="0"/>
          </p:cNvCxnSpPr>
          <p:nvPr/>
        </p:nvCxnSpPr>
        <p:spPr bwMode="auto">
          <a:xfrm>
            <a:off x="3949326" y="1989896"/>
            <a:ext cx="241674" cy="2961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1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145105"/>
              </p:ext>
            </p:extLst>
          </p:nvPr>
        </p:nvGraphicFramePr>
        <p:xfrm>
          <a:off x="947058" y="4038600"/>
          <a:ext cx="514894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6200" y="39624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8858" y="43550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value:</a:t>
            </a:r>
          </a:p>
        </p:txBody>
      </p:sp>
      <p:sp>
        <p:nvSpPr>
          <p:cNvPr id="34" name="Left Brace 33"/>
          <p:cNvSpPr/>
          <p:nvPr/>
        </p:nvSpPr>
        <p:spPr bwMode="auto">
          <a:xfrm rot="16200000">
            <a:off x="2329694" y="3868290"/>
            <a:ext cx="534924" cy="2247138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90058" y="51816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parents</a:t>
            </a:r>
          </a:p>
        </p:txBody>
      </p:sp>
      <p:sp>
        <p:nvSpPr>
          <p:cNvPr id="36" name="Left Brace 35"/>
          <p:cNvSpPr/>
          <p:nvPr/>
        </p:nvSpPr>
        <p:spPr bwMode="auto">
          <a:xfrm rot="16200000">
            <a:off x="4683197" y="3868294"/>
            <a:ext cx="534924" cy="2247138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50669" y="518160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leaves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74431" y="123736"/>
            <a:ext cx="4435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Dikkat:</a:t>
            </a:r>
            <a:endParaRPr lang="en-US" dirty="0"/>
          </a:p>
          <a:p>
            <a:r>
              <a:rPr lang="en-US" dirty="0" err="1"/>
              <a:t>Kökten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yaprağa</a:t>
            </a:r>
            <a:r>
              <a:rPr lang="en-US" dirty="0"/>
              <a:t> </a:t>
            </a:r>
            <a:r>
              <a:rPr lang="en-US" dirty="0" err="1"/>
              <a:t>giden</a:t>
            </a:r>
            <a:r>
              <a:rPr lang="en-US" dirty="0"/>
              <a:t> </a:t>
            </a:r>
            <a:r>
              <a:rPr lang="en-US" dirty="0" err="1"/>
              <a:t>yoldaki</a:t>
            </a:r>
            <a:r>
              <a:rPr lang="en-US" dirty="0"/>
              <a:t> </a:t>
            </a:r>
            <a:endParaRPr lang="tr-TR" dirty="0"/>
          </a:p>
          <a:p>
            <a:r>
              <a:rPr lang="en-US" dirty="0" err="1"/>
              <a:t>değerler</a:t>
            </a:r>
            <a:r>
              <a:rPr lang="tr-TR" dirty="0"/>
              <a:t> dizisi </a:t>
            </a:r>
            <a:r>
              <a:rPr lang="en-US" dirty="0"/>
              <a:t>art</a:t>
            </a:r>
            <a:r>
              <a:rPr lang="tr-TR" dirty="0" err="1"/>
              <a:t>ansırada</a:t>
            </a:r>
            <a:r>
              <a:rPr lang="tr-TR" dirty="0"/>
              <a:t> değildir. </a:t>
            </a:r>
          </a:p>
          <a:p>
            <a:r>
              <a:rPr lang="tr-TR" dirty="0"/>
              <a:t>Anahtar değerleri, yukarıdan aşağıya ve</a:t>
            </a:r>
          </a:p>
          <a:p>
            <a:r>
              <a:rPr lang="tr-TR" dirty="0"/>
              <a:t> soldan sağa yerleştirilir.</a:t>
            </a:r>
            <a:endParaRPr lang="en-US" dirty="0"/>
          </a:p>
        </p:txBody>
      </p:sp>
      <p:sp>
        <p:nvSpPr>
          <p:cNvPr id="40" name="Freeform 39"/>
          <p:cNvSpPr/>
          <p:nvPr/>
        </p:nvSpPr>
        <p:spPr bwMode="auto">
          <a:xfrm>
            <a:off x="1632857" y="4659086"/>
            <a:ext cx="478972" cy="206929"/>
          </a:xfrm>
          <a:custGeom>
            <a:avLst/>
            <a:gdLst>
              <a:gd name="connsiteX0" fmla="*/ 0 w 478972"/>
              <a:gd name="connsiteY0" fmla="*/ 0 h 206929"/>
              <a:gd name="connsiteX1" fmla="*/ 217714 w 478972"/>
              <a:gd name="connsiteY1" fmla="*/ 206828 h 206929"/>
              <a:gd name="connsiteX2" fmla="*/ 478972 w 478972"/>
              <a:gd name="connsiteY2" fmla="*/ 21771 h 20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972" h="206929">
                <a:moveTo>
                  <a:pt x="0" y="0"/>
                </a:moveTo>
                <a:cubicBezTo>
                  <a:pt x="68942" y="101600"/>
                  <a:pt x="137885" y="203200"/>
                  <a:pt x="217714" y="206828"/>
                </a:cubicBezTo>
                <a:cubicBezTo>
                  <a:pt x="297543" y="210457"/>
                  <a:pt x="388257" y="116114"/>
                  <a:pt x="478972" y="2177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>
            <a:off x="1643743" y="4659086"/>
            <a:ext cx="816428" cy="206929"/>
          </a:xfrm>
          <a:custGeom>
            <a:avLst/>
            <a:gdLst>
              <a:gd name="connsiteX0" fmla="*/ 0 w 816428"/>
              <a:gd name="connsiteY0" fmla="*/ 0 h 206929"/>
              <a:gd name="connsiteX1" fmla="*/ 435428 w 816428"/>
              <a:gd name="connsiteY1" fmla="*/ 206828 h 206929"/>
              <a:gd name="connsiteX2" fmla="*/ 816428 w 816428"/>
              <a:gd name="connsiteY2" fmla="*/ 21771 h 20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428" h="206929">
                <a:moveTo>
                  <a:pt x="0" y="0"/>
                </a:moveTo>
                <a:cubicBezTo>
                  <a:pt x="149678" y="101600"/>
                  <a:pt x="299357" y="203200"/>
                  <a:pt x="435428" y="206828"/>
                </a:cubicBezTo>
                <a:cubicBezTo>
                  <a:pt x="571499" y="210457"/>
                  <a:pt x="693963" y="116114"/>
                  <a:pt x="816428" y="2177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2013857" y="4659086"/>
            <a:ext cx="936172" cy="217737"/>
          </a:xfrm>
          <a:custGeom>
            <a:avLst/>
            <a:gdLst>
              <a:gd name="connsiteX0" fmla="*/ 0 w 936172"/>
              <a:gd name="connsiteY0" fmla="*/ 0 h 217737"/>
              <a:gd name="connsiteX1" fmla="*/ 522514 w 936172"/>
              <a:gd name="connsiteY1" fmla="*/ 217714 h 217737"/>
              <a:gd name="connsiteX2" fmla="*/ 936172 w 936172"/>
              <a:gd name="connsiteY2" fmla="*/ 10885 h 21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2" h="217737">
                <a:moveTo>
                  <a:pt x="0" y="0"/>
                </a:moveTo>
                <a:cubicBezTo>
                  <a:pt x="183242" y="107950"/>
                  <a:pt x="366485" y="215900"/>
                  <a:pt x="522514" y="217714"/>
                </a:cubicBezTo>
                <a:cubicBezTo>
                  <a:pt x="678543" y="219528"/>
                  <a:pt x="807357" y="115206"/>
                  <a:pt x="936172" y="1088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2035629" y="4659086"/>
            <a:ext cx="1393371" cy="228622"/>
          </a:xfrm>
          <a:custGeom>
            <a:avLst/>
            <a:gdLst>
              <a:gd name="connsiteX0" fmla="*/ 0 w 1393371"/>
              <a:gd name="connsiteY0" fmla="*/ 0 h 228622"/>
              <a:gd name="connsiteX1" fmla="*/ 925285 w 1393371"/>
              <a:gd name="connsiteY1" fmla="*/ 228600 h 228622"/>
              <a:gd name="connsiteX2" fmla="*/ 1393371 w 1393371"/>
              <a:gd name="connsiteY2" fmla="*/ 10885 h 22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3371" h="228622">
                <a:moveTo>
                  <a:pt x="0" y="0"/>
                </a:moveTo>
                <a:cubicBezTo>
                  <a:pt x="346528" y="113393"/>
                  <a:pt x="693057" y="226786"/>
                  <a:pt x="925285" y="228600"/>
                </a:cubicBezTo>
                <a:cubicBezTo>
                  <a:pt x="1157513" y="230414"/>
                  <a:pt x="1275442" y="120649"/>
                  <a:pt x="1393371" y="1088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895536" y="2667000"/>
                <a:ext cx="26388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 Parent(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</a:p>
              <a:p>
                <a:r>
                  <a:rPr lang="en-US" b="1" dirty="0"/>
                  <a:t>	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36" y="2667000"/>
                <a:ext cx="2638864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1848" t="-23585" r="-5543" b="-100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6047936" y="3316069"/>
            <a:ext cx="2419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  <a:r>
              <a:rPr lang="en-US" dirty="0"/>
              <a:t> Left(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b="1" dirty="0"/>
              <a:t>	return </a:t>
            </a:r>
            <a:r>
              <a:rPr lang="en-US" dirty="0"/>
              <a:t>2i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200336" y="4038600"/>
                <a:ext cx="24906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 Right(</a:t>
                </a:r>
                <a:r>
                  <a:rPr lang="en-US" dirty="0" err="1"/>
                  <a:t>i</a:t>
                </a:r>
                <a:r>
                  <a:rPr lang="en-US" dirty="0"/>
                  <a:t>)</a:t>
                </a:r>
              </a:p>
              <a:p>
                <a:r>
                  <a:rPr lang="en-US" b="1" dirty="0"/>
                  <a:t>	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36" y="4038600"/>
                <a:ext cx="2490682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956" t="-3774" r="-26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15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  <p:bldP spid="40" grpId="0" animBg="1"/>
      <p:bldP spid="40" grpId="1" animBg="1"/>
      <p:bldP spid="41" grpId="0" animBg="1"/>
      <p:bldP spid="41" grpId="1" animBg="1"/>
      <p:bldP spid="43" grpId="0" animBg="1"/>
      <p:bldP spid="44" grpId="0" animBg="1"/>
      <p:bldP spid="45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334000" y="685800"/>
            <a:ext cx="3289674" cy="2286000"/>
            <a:chOff x="228600" y="838200"/>
            <a:chExt cx="4267200" cy="2895600"/>
          </a:xfrm>
        </p:grpSpPr>
        <p:sp>
          <p:nvSpPr>
            <p:cNvPr id="5" name="Oval 4"/>
            <p:cNvSpPr/>
            <p:nvPr/>
          </p:nvSpPr>
          <p:spPr bwMode="auto">
            <a:xfrm>
              <a:off x="2209800" y="838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371600" y="1524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8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2098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096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429000" y="146957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30480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</a:t>
              </a:r>
            </a:p>
          </p:txBody>
        </p:sp>
        <p:cxnSp>
          <p:nvCxnSpPr>
            <p:cNvPr id="11" name="Straight Connector 10"/>
            <p:cNvCxnSpPr>
              <a:stCxn id="5" idx="3"/>
              <a:endCxn id="6" idx="7"/>
            </p:cNvCxnSpPr>
            <p:nvPr/>
          </p:nvCxnSpPr>
          <p:spPr bwMode="auto">
            <a:xfrm flipH="1">
              <a:off x="1891926" y="13585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>
              <a:stCxn id="6" idx="3"/>
              <a:endCxn id="8" idx="7"/>
            </p:cNvCxnSpPr>
            <p:nvPr/>
          </p:nvCxnSpPr>
          <p:spPr bwMode="auto">
            <a:xfrm flipH="1">
              <a:off x="1129926" y="2044326"/>
              <a:ext cx="330948" cy="3309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>
              <a:stCxn id="6" idx="5"/>
              <a:endCxn id="7" idx="0"/>
            </p:cNvCxnSpPr>
            <p:nvPr/>
          </p:nvCxnSpPr>
          <p:spPr bwMode="auto">
            <a:xfrm>
              <a:off x="1891926" y="2044326"/>
              <a:ext cx="622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stCxn id="5" idx="5"/>
              <a:endCxn id="9" idx="1"/>
            </p:cNvCxnSpPr>
            <p:nvPr/>
          </p:nvCxnSpPr>
          <p:spPr bwMode="auto">
            <a:xfrm>
              <a:off x="2730126" y="1358526"/>
              <a:ext cx="788148" cy="20031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>
              <a:stCxn id="9" idx="3"/>
              <a:endCxn id="10" idx="0"/>
            </p:cNvCxnSpPr>
            <p:nvPr/>
          </p:nvCxnSpPr>
          <p:spPr bwMode="auto">
            <a:xfrm flipH="1">
              <a:off x="3352800" y="1989896"/>
              <a:ext cx="165474" cy="29610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Oval 15"/>
            <p:cNvSpPr/>
            <p:nvPr/>
          </p:nvSpPr>
          <p:spPr bwMode="auto">
            <a:xfrm>
              <a:off x="3886200" y="2286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6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286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3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0668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905000" y="30480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1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20" name="Straight Connector 19"/>
            <p:cNvCxnSpPr>
              <a:stCxn id="8" idx="3"/>
              <a:endCxn id="17" idx="0"/>
            </p:cNvCxnSpPr>
            <p:nvPr/>
          </p:nvCxnSpPr>
          <p:spPr bwMode="auto">
            <a:xfrm flipH="1">
              <a:off x="533400" y="2806326"/>
              <a:ext cx="165474" cy="3178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/>
            <p:cNvCxnSpPr>
              <a:stCxn id="8" idx="5"/>
              <a:endCxn id="18" idx="0"/>
            </p:cNvCxnSpPr>
            <p:nvPr/>
          </p:nvCxnSpPr>
          <p:spPr bwMode="auto">
            <a:xfrm>
              <a:off x="1129926" y="2806326"/>
              <a:ext cx="241674" cy="3178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7" idx="3"/>
              <a:endCxn id="19" idx="0"/>
            </p:cNvCxnSpPr>
            <p:nvPr/>
          </p:nvCxnSpPr>
          <p:spPr bwMode="auto">
            <a:xfrm flipH="1">
              <a:off x="2209800" y="2806326"/>
              <a:ext cx="892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9" idx="5"/>
              <a:endCxn id="16" idx="0"/>
            </p:cNvCxnSpPr>
            <p:nvPr/>
          </p:nvCxnSpPr>
          <p:spPr bwMode="auto">
            <a:xfrm>
              <a:off x="3949326" y="1989896"/>
              <a:ext cx="241674" cy="29610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TextBox 24"/>
          <p:cNvSpPr txBox="1"/>
          <p:nvPr/>
        </p:nvSpPr>
        <p:spPr>
          <a:xfrm>
            <a:off x="6945330" y="788807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graphicFrame>
        <p:nvGraphicFramePr>
          <p:cNvPr id="26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735153"/>
              </p:ext>
            </p:extLst>
          </p:nvPr>
        </p:nvGraphicFramePr>
        <p:xfrm>
          <a:off x="5366663" y="3472180"/>
          <a:ext cx="3701137" cy="33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Content Placeholder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523116"/>
              </p:ext>
            </p:extLst>
          </p:nvPr>
        </p:nvGraphicFramePr>
        <p:xfrm>
          <a:off x="5366663" y="3200400"/>
          <a:ext cx="3701137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1000" y="609600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properties of heaps: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7200" y="939225"/>
                <a:ext cx="49885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tr-TR" sz="1600" dirty="0"/>
                  <a:t>n düğümlü tam bir ikili ağaçtır, yüksekliği: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𝑙𝑔𝑛</m:t>
                        </m:r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39225"/>
                <a:ext cx="4988545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978" t="-14286" b="-303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23566" y="1472625"/>
            <a:ext cx="5195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2. </a:t>
            </a:r>
            <a:r>
              <a:rPr lang="tr-TR" sz="1600" dirty="0" err="1"/>
              <a:t>Heap</a:t>
            </a:r>
            <a:r>
              <a:rPr lang="tr-TR" sz="1600" dirty="0"/>
              <a:t> ağacının kök düğümü en büyük elemanı içerir.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23566" y="1981200"/>
            <a:ext cx="5375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 </a:t>
            </a:r>
            <a:r>
              <a:rPr lang="tr-TR" sz="1600" dirty="0"/>
              <a:t>Bir düğümün bütün torunları da </a:t>
            </a:r>
            <a:r>
              <a:rPr lang="tr-TR" sz="1600" dirty="0" err="1"/>
              <a:t>heap</a:t>
            </a:r>
            <a:r>
              <a:rPr lang="tr-TR" sz="1600" dirty="0"/>
              <a:t> özelliğindedir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394712" y="2514600"/>
            <a:ext cx="6090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 Heap </a:t>
            </a:r>
            <a:r>
              <a:rPr lang="tr-TR" sz="1600" dirty="0"/>
              <a:t>bir dizi olarak işletilebilir.</a:t>
            </a:r>
            <a:endParaRPr lang="en-US" sz="1600" dirty="0"/>
          </a:p>
          <a:p>
            <a:r>
              <a:rPr lang="tr-TR" sz="1600" dirty="0"/>
              <a:t>Elemanları </a:t>
            </a:r>
            <a:r>
              <a:rPr lang="tr-TR" sz="1600" dirty="0" err="1"/>
              <a:t>topdown</a:t>
            </a:r>
            <a:r>
              <a:rPr lang="tr-TR" sz="1600" dirty="0"/>
              <a:t> ve </a:t>
            </a:r>
            <a:r>
              <a:rPr lang="en-US" sz="1600" dirty="0"/>
              <a:t>left-right </a:t>
            </a:r>
            <a:r>
              <a:rPr lang="tr-TR" sz="1600" dirty="0"/>
              <a:t>tarzda kaydedilir.</a:t>
            </a:r>
          </a:p>
          <a:p>
            <a:r>
              <a:rPr lang="en-US" sz="1600" dirty="0"/>
              <a:t>  H[0] </a:t>
            </a:r>
            <a:r>
              <a:rPr lang="tr-TR" sz="1600" dirty="0"/>
              <a:t>kullanılmaz yada sağdakilerden daha büyük sayıyı içerir.</a:t>
            </a:r>
            <a:r>
              <a:rPr lang="en-US" sz="1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38200" y="3657600"/>
                <a:ext cx="718446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lphaLcPeriod"/>
                </a:pPr>
                <a:r>
                  <a:rPr lang="tr-TR" sz="1600" dirty="0"/>
                  <a:t>Ebeveyn düğüm</a:t>
                </a:r>
                <a14:m>
                  <m:oMath xmlns:m="http://schemas.openxmlformats.org/officeDocument/2006/math"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ilk</m:t>
                    </m:r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po</a:t>
                </a:r>
                <a:r>
                  <a:rPr lang="tr-TR" sz="1600" dirty="0" err="1"/>
                  <a:t>zisyonunda</a:t>
                </a:r>
                <a:r>
                  <a:rPr lang="tr-TR" sz="1600" dirty="0"/>
                  <a:t> ve</a:t>
                </a:r>
                <a:r>
                  <a:rPr lang="en-US" sz="1600" dirty="0"/>
                  <a:t> </a:t>
                </a:r>
                <a:endParaRPr lang="tr-TR" sz="1600" dirty="0"/>
              </a:p>
              <a:p>
                <a:r>
                  <a:rPr lang="tr-TR" sz="1600" dirty="0"/>
                  <a:t>yapraklar son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po</a:t>
                </a:r>
                <a:r>
                  <a:rPr lang="tr-TR" sz="1600" dirty="0" err="1"/>
                  <a:t>zisyonunda</a:t>
                </a:r>
                <a:r>
                  <a:rPr lang="tr-TR" sz="1600" dirty="0"/>
                  <a:t> olacaktır. </a:t>
                </a:r>
                <a:endParaRPr lang="en-US" sz="1600" dirty="0"/>
              </a:p>
              <a:p>
                <a:r>
                  <a:rPr lang="en-US" sz="1600" dirty="0"/>
                  <a:t>b. 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(1 ≤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≤ 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) </a:t>
                </a:r>
                <a:r>
                  <a:rPr lang="tr-TR" sz="1600" dirty="0"/>
                  <a:t>indeksindeki elemanın çocukları</a:t>
                </a:r>
                <a:endParaRPr lang="en-US" sz="1600" dirty="0"/>
              </a:p>
              <a:p>
                <a:r>
                  <a:rPr lang="en-US" sz="1600" dirty="0"/>
                  <a:t>2i </a:t>
                </a:r>
                <a:r>
                  <a:rPr lang="tr-TR" sz="1600" dirty="0"/>
                  <a:t>ve </a:t>
                </a:r>
                <a:r>
                  <a:rPr lang="en-US" sz="1600" dirty="0"/>
                  <a:t> 2i+1. </a:t>
                </a:r>
                <a:r>
                  <a:rPr lang="tr-TR" sz="1600" dirty="0"/>
                  <a:t>pozisyonlarda olacaktır. 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(2 ≤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≤ n)</a:t>
                </a:r>
                <a:r>
                  <a:rPr lang="tr-TR" sz="1600" dirty="0"/>
                  <a:t> indeksinin atası ise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tr-TR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tr-TR" sz="16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16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tr-TR" sz="1600" dirty="0" err="1"/>
                  <a:t>ozisyonunda</a:t>
                </a:r>
                <a:r>
                  <a:rPr lang="tr-TR" sz="1600" dirty="0"/>
                  <a:t> olacaktır.</a:t>
                </a:r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7600"/>
                <a:ext cx="7184467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764" t="-25806" r="-764" b="-2350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029200" y="34290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71800" y="5410200"/>
                <a:ext cx="50401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1" dirty="0">
                    <a:solidFill>
                      <a:srgbClr val="0000CC"/>
                    </a:solidFill>
                  </a:rPr>
                  <a:t>Bu durumda </a:t>
                </a:r>
                <a:r>
                  <a:rPr lang="en-US" b="1" dirty="0">
                    <a:solidFill>
                      <a:srgbClr val="0000CC"/>
                    </a:solidFill>
                  </a:rPr>
                  <a:t>: H[</a:t>
                </a:r>
                <a:r>
                  <a:rPr lang="en-US" b="1" dirty="0" err="1">
                    <a:solidFill>
                      <a:srgbClr val="0000CC"/>
                    </a:solidFill>
                  </a:rPr>
                  <a:t>i</a:t>
                </a:r>
                <a:r>
                  <a:rPr lang="en-US" b="1" dirty="0">
                    <a:solidFill>
                      <a:srgbClr val="0000CC"/>
                    </a:solidFill>
                  </a:rPr>
                  <a:t>] ≥ max{ H[2i], H[2i+1] } </a:t>
                </a:r>
              </a:p>
              <a:p>
                <a:r>
                  <a:rPr lang="en-US" b="1" dirty="0">
                    <a:solidFill>
                      <a:srgbClr val="0000CC"/>
                    </a:solidFill>
                  </a:rPr>
                  <a:t>	for </a:t>
                </a:r>
                <a:r>
                  <a:rPr lang="en-US" b="1" dirty="0" err="1">
                    <a:solidFill>
                      <a:srgbClr val="0000CC"/>
                    </a:solidFill>
                  </a:rPr>
                  <a:t>i</a:t>
                </a:r>
                <a:r>
                  <a:rPr lang="en-US" b="1" dirty="0">
                    <a:solidFill>
                      <a:srgbClr val="0000CC"/>
                    </a:solidFill>
                  </a:rPr>
                  <a:t> = 1, … 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00CC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410200"/>
                <a:ext cx="5040162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090" t="-23585" r="-121" b="-1009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2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61" y="723900"/>
            <a:ext cx="7696200" cy="4800600"/>
          </a:xfrm>
        </p:spPr>
        <p:txBody>
          <a:bodyPr/>
          <a:lstStyle/>
          <a:p>
            <a:r>
              <a:rPr lang="tr-TR" dirty="0"/>
              <a:t>Bir diziyi </a:t>
            </a:r>
            <a:r>
              <a:rPr lang="en-US" dirty="0"/>
              <a:t>heap</a:t>
            </a:r>
            <a:r>
              <a:rPr lang="tr-TR" dirty="0"/>
              <a:t> ağacına nasıl dönüştürebiliriz. </a:t>
            </a:r>
            <a:r>
              <a:rPr lang="en-US" dirty="0"/>
              <a:t>? </a:t>
            </a:r>
            <a:r>
              <a:rPr lang="tr-TR" dirty="0"/>
              <a:t>İki yoldan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1981200" y="18288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2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143000" y="2514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9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002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34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6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895600" y="2525484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4384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8</a:t>
            </a:r>
          </a:p>
        </p:txBody>
      </p:sp>
      <p:cxnSp>
        <p:nvCxnSpPr>
          <p:cNvPr id="12" name="Straight Connector 11"/>
          <p:cNvCxnSpPr>
            <a:stCxn id="6" idx="3"/>
            <a:endCxn id="7" idx="7"/>
          </p:cNvCxnSpPr>
          <p:nvPr/>
        </p:nvCxnSpPr>
        <p:spPr bwMode="auto">
          <a:xfrm flipH="1">
            <a:off x="1663326" y="2349126"/>
            <a:ext cx="407148" cy="2547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3"/>
          </p:cNvCxnSpPr>
          <p:nvPr/>
        </p:nvCxnSpPr>
        <p:spPr bwMode="auto">
          <a:xfrm flipH="1">
            <a:off x="914400" y="3034926"/>
            <a:ext cx="3178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7" idx="5"/>
            <a:endCxn id="8" idx="0"/>
          </p:cNvCxnSpPr>
          <p:nvPr/>
        </p:nvCxnSpPr>
        <p:spPr bwMode="auto">
          <a:xfrm>
            <a:off x="1663326" y="3034926"/>
            <a:ext cx="241674" cy="24167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6" idx="5"/>
            <a:endCxn id="10" idx="1"/>
          </p:cNvCxnSpPr>
          <p:nvPr/>
        </p:nvCxnSpPr>
        <p:spPr bwMode="auto">
          <a:xfrm>
            <a:off x="2501526" y="2349126"/>
            <a:ext cx="483348" cy="2656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>
            <a:stCxn id="10" idx="3"/>
            <a:endCxn id="11" idx="0"/>
          </p:cNvCxnSpPr>
          <p:nvPr/>
        </p:nvCxnSpPr>
        <p:spPr bwMode="auto">
          <a:xfrm flipH="1">
            <a:off x="2743200" y="3045810"/>
            <a:ext cx="241674" cy="2307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85242" y="1630452"/>
                <a:ext cx="2449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tr-TR" b="1" dirty="0"/>
                  <a:t>Son atadan başla</a:t>
                </a:r>
              </a:p>
              <a:p>
                <a:r>
                  <a:rPr lang="tr-TR" b="1" dirty="0" err="1"/>
                  <a:t>İndex</a:t>
                </a:r>
                <a:r>
                  <a:rPr lang="tr-TR" b="1" dirty="0"/>
                  <a:t>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242" y="1630452"/>
                <a:ext cx="244971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993" t="-23585" r="-1746" b="-10188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 bwMode="auto">
          <a:xfrm>
            <a:off x="3254829" y="1839686"/>
            <a:ext cx="489857" cy="664028"/>
          </a:xfrm>
          <a:custGeom>
            <a:avLst/>
            <a:gdLst>
              <a:gd name="connsiteX0" fmla="*/ 489857 w 489857"/>
              <a:gd name="connsiteY0" fmla="*/ 0 h 664028"/>
              <a:gd name="connsiteX1" fmla="*/ 163285 w 489857"/>
              <a:gd name="connsiteY1" fmla="*/ 195943 h 664028"/>
              <a:gd name="connsiteX2" fmla="*/ 0 w 489857"/>
              <a:gd name="connsiteY2" fmla="*/ 664028 h 66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857" h="664028">
                <a:moveTo>
                  <a:pt x="489857" y="0"/>
                </a:moveTo>
                <a:cubicBezTo>
                  <a:pt x="367392" y="42636"/>
                  <a:pt x="244928" y="85272"/>
                  <a:pt x="163285" y="195943"/>
                </a:cubicBezTo>
                <a:cubicBezTo>
                  <a:pt x="81642" y="306614"/>
                  <a:pt x="40821" y="485321"/>
                  <a:pt x="0" y="664028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 flipH="1">
            <a:off x="2743200" y="3048000"/>
            <a:ext cx="241674" cy="2307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122266"/>
              </p:ext>
            </p:extLst>
          </p:nvPr>
        </p:nvGraphicFramePr>
        <p:xfrm>
          <a:off x="315690" y="4810760"/>
          <a:ext cx="23353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81521"/>
              </p:ext>
            </p:extLst>
          </p:nvPr>
        </p:nvGraphicFramePr>
        <p:xfrm>
          <a:off x="304800" y="4505960"/>
          <a:ext cx="23449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868761" y="42011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3" name="Freeform 22"/>
          <p:cNvSpPr/>
          <p:nvPr/>
        </p:nvSpPr>
        <p:spPr bwMode="auto">
          <a:xfrm>
            <a:off x="2531304" y="4397103"/>
            <a:ext cx="337457" cy="217714"/>
          </a:xfrm>
          <a:custGeom>
            <a:avLst/>
            <a:gdLst>
              <a:gd name="connsiteX0" fmla="*/ 337457 w 337457"/>
              <a:gd name="connsiteY0" fmla="*/ 0 h 217714"/>
              <a:gd name="connsiteX1" fmla="*/ 76200 w 337457"/>
              <a:gd name="connsiteY1" fmla="*/ 65314 h 217714"/>
              <a:gd name="connsiteX2" fmla="*/ 0 w 337457"/>
              <a:gd name="connsiteY2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457" h="217714">
                <a:moveTo>
                  <a:pt x="337457" y="0"/>
                </a:moveTo>
                <a:cubicBezTo>
                  <a:pt x="234950" y="14514"/>
                  <a:pt x="132443" y="29028"/>
                  <a:pt x="76200" y="65314"/>
                </a:cubicBezTo>
                <a:cubicBezTo>
                  <a:pt x="19957" y="101600"/>
                  <a:pt x="9978" y="159657"/>
                  <a:pt x="0" y="2177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2400" y="2667000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</a:t>
            </a:r>
            <a:r>
              <a:rPr lang="tr-TR" b="1" dirty="0"/>
              <a:t>ata</a:t>
            </a:r>
            <a:r>
              <a:rPr lang="en-US" b="1" dirty="0"/>
              <a:t> </a:t>
            </a:r>
            <a:r>
              <a:rPr lang="en-US" b="1" dirty="0" err="1"/>
              <a:t>düğümün</a:t>
            </a:r>
            <a:r>
              <a:rPr lang="tr-TR" b="1" dirty="0"/>
              <a:t> içeriği</a:t>
            </a:r>
          </a:p>
          <a:p>
            <a:r>
              <a:rPr lang="en-US" b="1" dirty="0"/>
              <a:t> </a:t>
            </a:r>
            <a:r>
              <a:rPr lang="tr-TR" b="1" dirty="0" err="1"/>
              <a:t>max</a:t>
            </a:r>
            <a:r>
              <a:rPr lang="tr-TR" b="1" dirty="0"/>
              <a:t> mı?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581400" y="3581400"/>
            <a:ext cx="2904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 </a:t>
            </a:r>
            <a:r>
              <a:rPr lang="en-US" b="1" dirty="0" err="1"/>
              <a:t>Değilse,düğümün</a:t>
            </a:r>
            <a:r>
              <a:rPr lang="en-US" b="1" dirty="0"/>
              <a:t> </a:t>
            </a:r>
            <a:endParaRPr lang="tr-TR" b="1" dirty="0"/>
          </a:p>
          <a:p>
            <a:r>
              <a:rPr lang="en-US" b="1" dirty="0"/>
              <a:t>K </a:t>
            </a:r>
            <a:r>
              <a:rPr lang="en-US" b="1" dirty="0" err="1"/>
              <a:t>anahtarını</a:t>
            </a:r>
            <a:r>
              <a:rPr lang="tr-TR" b="1" dirty="0"/>
              <a:t> ç</a:t>
            </a:r>
            <a:r>
              <a:rPr lang="en-US" b="1" dirty="0" err="1"/>
              <a:t>ocuklarının</a:t>
            </a:r>
            <a:endParaRPr lang="tr-TR" b="1" dirty="0"/>
          </a:p>
          <a:p>
            <a:r>
              <a:rPr lang="en-US" b="1" dirty="0"/>
              <a:t> </a:t>
            </a:r>
            <a:r>
              <a:rPr lang="en-US" b="1" dirty="0" err="1"/>
              <a:t>daha</a:t>
            </a:r>
            <a:r>
              <a:rPr lang="tr-TR" b="1" dirty="0"/>
              <a:t> </a:t>
            </a:r>
            <a:r>
              <a:rPr lang="en-US" b="1" dirty="0" err="1"/>
              <a:t>büyük</a:t>
            </a:r>
            <a:r>
              <a:rPr lang="en-US" b="1" dirty="0"/>
              <a:t> </a:t>
            </a:r>
            <a:r>
              <a:rPr lang="en-US" b="1" dirty="0" err="1"/>
              <a:t>anahtarıyla</a:t>
            </a:r>
            <a:endParaRPr lang="tr-TR" b="1" dirty="0"/>
          </a:p>
          <a:p>
            <a:r>
              <a:rPr lang="en-US" b="1" dirty="0"/>
              <a:t> </a:t>
            </a:r>
            <a:r>
              <a:rPr lang="en-US" b="1" dirty="0" err="1"/>
              <a:t>değiştirin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4743271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</a:t>
            </a:r>
            <a:r>
              <a:rPr lang="tr-TR" b="1" dirty="0"/>
              <a:t>Kök düğüme kadar </a:t>
            </a:r>
          </a:p>
          <a:p>
            <a:r>
              <a:rPr lang="tr-TR" b="1" dirty="0"/>
              <a:t>bu işlemlere devam et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905000" y="5955268"/>
            <a:ext cx="634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00CC"/>
                </a:solidFill>
              </a:rPr>
              <a:t>Bu sürece </a:t>
            </a:r>
            <a:r>
              <a:rPr lang="en-US" b="1" dirty="0">
                <a:solidFill>
                  <a:srgbClr val="0000CC"/>
                </a:solidFill>
              </a:rPr>
              <a:t>“</a:t>
            </a:r>
            <a:r>
              <a:rPr lang="en-US" b="1" dirty="0" err="1">
                <a:solidFill>
                  <a:srgbClr val="0000CC"/>
                </a:solidFill>
              </a:rPr>
              <a:t>Heapifying</a:t>
            </a:r>
            <a:r>
              <a:rPr lang="en-US" b="1" dirty="0">
                <a:solidFill>
                  <a:srgbClr val="0000CC"/>
                </a:solidFill>
              </a:rPr>
              <a:t>”</a:t>
            </a:r>
            <a:r>
              <a:rPr lang="tr-TR" b="1" dirty="0">
                <a:solidFill>
                  <a:srgbClr val="0000CC"/>
                </a:solidFill>
              </a:rPr>
              <a:t> adı verilir.</a:t>
            </a:r>
          </a:p>
          <a:p>
            <a:r>
              <a:rPr lang="tr-TR" b="1" dirty="0">
                <a:solidFill>
                  <a:srgbClr val="0000CC"/>
                </a:solidFill>
              </a:rPr>
              <a:t>Bu metot</a:t>
            </a:r>
            <a:r>
              <a:rPr lang="en-US" b="1" dirty="0">
                <a:solidFill>
                  <a:srgbClr val="0000CC"/>
                </a:solidFill>
              </a:rPr>
              <a:t> “bottom-up heap construction”</a:t>
            </a:r>
            <a:r>
              <a:rPr lang="tr-TR" b="1" dirty="0">
                <a:solidFill>
                  <a:srgbClr val="0000CC"/>
                </a:solidFill>
              </a:rPr>
              <a:t> olarak anılır.</a:t>
            </a:r>
            <a:r>
              <a:rPr lang="en-US" b="1" dirty="0">
                <a:solidFill>
                  <a:srgbClr val="0000CC"/>
                </a:solidFill>
              </a:rPr>
              <a:t> 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867400" y="1143000"/>
            <a:ext cx="2091597" cy="1486995"/>
            <a:chOff x="6096000" y="1676400"/>
            <a:chExt cx="2971800" cy="2057400"/>
          </a:xfrm>
        </p:grpSpPr>
        <p:sp>
          <p:nvSpPr>
            <p:cNvPr id="28" name="Oval 27"/>
            <p:cNvSpPr/>
            <p:nvPr/>
          </p:nvSpPr>
          <p:spPr bwMode="auto">
            <a:xfrm>
              <a:off x="75438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6705600" y="2362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9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71628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60960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8458200" y="23730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8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001000" y="31242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cxnSp>
          <p:nvCxnSpPr>
            <p:cNvPr id="34" name="Straight Connector 33"/>
            <p:cNvCxnSpPr>
              <a:stCxn id="28" idx="3"/>
              <a:endCxn id="29" idx="7"/>
            </p:cNvCxnSpPr>
            <p:nvPr/>
          </p:nvCxnSpPr>
          <p:spPr bwMode="auto">
            <a:xfrm flipH="1">
              <a:off x="7225926" y="21967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>
              <a:stCxn id="29" idx="3"/>
            </p:cNvCxnSpPr>
            <p:nvPr/>
          </p:nvCxnSpPr>
          <p:spPr bwMode="auto">
            <a:xfrm flipH="1">
              <a:off x="6477000" y="28825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>
              <a:stCxn id="29" idx="5"/>
              <a:endCxn id="30" idx="0"/>
            </p:cNvCxnSpPr>
            <p:nvPr/>
          </p:nvCxnSpPr>
          <p:spPr bwMode="auto">
            <a:xfrm>
              <a:off x="7225926" y="28825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28" idx="5"/>
              <a:endCxn id="32" idx="1"/>
            </p:cNvCxnSpPr>
            <p:nvPr/>
          </p:nvCxnSpPr>
          <p:spPr bwMode="auto">
            <a:xfrm>
              <a:off x="8064126" y="21967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>
              <a:stCxn id="32" idx="3"/>
              <a:endCxn id="33" idx="0"/>
            </p:cNvCxnSpPr>
            <p:nvPr/>
          </p:nvCxnSpPr>
          <p:spPr bwMode="auto">
            <a:xfrm flipH="1">
              <a:off x="8305800" y="28934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Oval 41"/>
          <p:cNvSpPr/>
          <p:nvPr/>
        </p:nvSpPr>
        <p:spPr bwMode="auto">
          <a:xfrm>
            <a:off x="7385586" y="2780205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2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6795649" y="3275870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9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117433" y="38266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366603" y="38266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6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8029154" y="3283736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8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07370" y="38266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cxnSp>
        <p:nvCxnSpPr>
          <p:cNvPr id="48" name="Straight Connector 47"/>
          <p:cNvCxnSpPr>
            <a:stCxn id="42" idx="3"/>
            <a:endCxn id="43" idx="7"/>
          </p:cNvCxnSpPr>
          <p:nvPr/>
        </p:nvCxnSpPr>
        <p:spPr bwMode="auto">
          <a:xfrm flipH="1">
            <a:off x="7161862" y="3156273"/>
            <a:ext cx="286557" cy="184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43" idx="3"/>
          </p:cNvCxnSpPr>
          <p:nvPr/>
        </p:nvCxnSpPr>
        <p:spPr bwMode="auto">
          <a:xfrm flipH="1">
            <a:off x="6634756" y="3651938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43" idx="5"/>
            <a:endCxn id="44" idx="0"/>
          </p:cNvCxnSpPr>
          <p:nvPr/>
        </p:nvCxnSpPr>
        <p:spPr bwMode="auto">
          <a:xfrm>
            <a:off x="7161862" y="3651938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42" idx="5"/>
            <a:endCxn id="46" idx="1"/>
          </p:cNvCxnSpPr>
          <p:nvPr/>
        </p:nvCxnSpPr>
        <p:spPr bwMode="auto">
          <a:xfrm>
            <a:off x="7751799" y="3156273"/>
            <a:ext cx="340188" cy="1919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46" idx="3"/>
            <a:endCxn id="47" idx="0"/>
          </p:cNvCxnSpPr>
          <p:nvPr/>
        </p:nvCxnSpPr>
        <p:spPr bwMode="auto">
          <a:xfrm flipH="1">
            <a:off x="7921893" y="3659804"/>
            <a:ext cx="170094" cy="1668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6139542" y="2013858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>
            <a:off x="6662058" y="2013858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H="1">
            <a:off x="7162802" y="3157794"/>
            <a:ext cx="286557" cy="184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7750628" y="3156856"/>
            <a:ext cx="340188" cy="1919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Oval 57"/>
          <p:cNvSpPr/>
          <p:nvPr/>
        </p:nvSpPr>
        <p:spPr bwMode="auto">
          <a:xfrm>
            <a:off x="7537986" y="4456605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9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6948049" y="4952270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2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7269833" y="55030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5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6519003" y="55030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6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8181554" y="4960136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8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7859770" y="550300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cxnSp>
        <p:nvCxnSpPr>
          <p:cNvPr id="64" name="Straight Connector 63"/>
          <p:cNvCxnSpPr>
            <a:stCxn id="58" idx="3"/>
            <a:endCxn id="59" idx="7"/>
          </p:cNvCxnSpPr>
          <p:nvPr/>
        </p:nvCxnSpPr>
        <p:spPr bwMode="auto">
          <a:xfrm flipH="1">
            <a:off x="7314262" y="4832673"/>
            <a:ext cx="286557" cy="1841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59" idx="3"/>
          </p:cNvCxnSpPr>
          <p:nvPr/>
        </p:nvCxnSpPr>
        <p:spPr bwMode="auto">
          <a:xfrm flipH="1">
            <a:off x="6787156" y="5328338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59" idx="5"/>
            <a:endCxn id="60" idx="0"/>
          </p:cNvCxnSpPr>
          <p:nvPr/>
        </p:nvCxnSpPr>
        <p:spPr bwMode="auto">
          <a:xfrm>
            <a:off x="7314262" y="5328338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>
            <a:stCxn id="58" idx="5"/>
            <a:endCxn id="62" idx="1"/>
          </p:cNvCxnSpPr>
          <p:nvPr/>
        </p:nvCxnSpPr>
        <p:spPr bwMode="auto">
          <a:xfrm>
            <a:off x="7904199" y="4832673"/>
            <a:ext cx="340188" cy="1919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stCxn id="62" idx="3"/>
            <a:endCxn id="63" idx="0"/>
          </p:cNvCxnSpPr>
          <p:nvPr/>
        </p:nvCxnSpPr>
        <p:spPr bwMode="auto">
          <a:xfrm flipH="1">
            <a:off x="8074293" y="5336204"/>
            <a:ext cx="170094" cy="16680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 flipH="1">
            <a:off x="6781800" y="5334000"/>
            <a:ext cx="22372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7326086" y="5333501"/>
            <a:ext cx="170094" cy="1746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Oval 72"/>
          <p:cNvSpPr/>
          <p:nvPr/>
        </p:nvSpPr>
        <p:spPr bwMode="auto">
          <a:xfrm>
            <a:off x="6940582" y="4953000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6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6511536" y="5503739"/>
            <a:ext cx="429046" cy="44059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2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  <p:bldP spid="18" grpId="0" animBg="1"/>
      <p:bldP spid="22" grpId="0"/>
      <p:bldP spid="23" grpId="0" animBg="1"/>
      <p:bldP spid="24" grpId="0"/>
      <p:bldP spid="25" grpId="0"/>
      <p:bldP spid="26" grpId="0"/>
      <p:bldP spid="27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  <p:bldP spid="63" grpId="0" animBg="1"/>
      <p:bldP spid="73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609600"/>
                <a:ext cx="76962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/>
                  <a:t>ALGORITHM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HeapBottomUp</a:t>
                </a:r>
                <a:r>
                  <a:rPr lang="en-US" sz="1600" dirty="0"/>
                  <a:t>(H[1..n])</a:t>
                </a:r>
              </a:p>
              <a:p>
                <a:pPr marL="0" indent="0">
                  <a:buNone/>
                </a:pPr>
                <a:r>
                  <a:rPr lang="en-US" sz="1600" dirty="0"/>
                  <a:t>//Input: H[1..n]</a:t>
                </a:r>
                <a:r>
                  <a:rPr lang="tr-TR" sz="1600" dirty="0"/>
                  <a:t> dizisi.</a:t>
                </a: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//Output: </a:t>
                </a:r>
                <a:r>
                  <a:rPr lang="tr-TR" sz="1600" dirty="0"/>
                  <a:t>H</a:t>
                </a:r>
                <a:r>
                  <a:rPr lang="en-US" sz="1600" dirty="0" err="1"/>
                  <a:t>eap</a:t>
                </a:r>
                <a:r>
                  <a:rPr lang="en-US" sz="1600" dirty="0"/>
                  <a:t> H[1..n]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for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&lt;-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b="1" dirty="0" err="1"/>
                  <a:t>downto</a:t>
                </a:r>
                <a:r>
                  <a:rPr lang="en-US" sz="1600" dirty="0"/>
                  <a:t> 1 </a:t>
                </a:r>
                <a:r>
                  <a:rPr lang="en-US" sz="16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600" dirty="0"/>
                  <a:t>	k &lt;-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; v &lt;- H[k]</a:t>
                </a:r>
              </a:p>
              <a:p>
                <a:pPr marL="0" indent="0">
                  <a:buNone/>
                </a:pPr>
                <a:r>
                  <a:rPr lang="en-US" sz="1600" dirty="0"/>
                  <a:t>	heap &lt;- </a:t>
                </a:r>
                <a:r>
                  <a:rPr lang="en-US" sz="1600" b="1" dirty="0"/>
                  <a:t>false</a:t>
                </a:r>
              </a:p>
              <a:p>
                <a:pPr marL="0" indent="0">
                  <a:buNone/>
                </a:pPr>
                <a:r>
                  <a:rPr lang="tr-TR" sz="1600" dirty="0"/>
                  <a:t>                 </a:t>
                </a:r>
                <a:r>
                  <a:rPr lang="en-US" sz="1600" dirty="0"/>
                  <a:t>	</a:t>
                </a:r>
                <a:r>
                  <a:rPr lang="en-US" sz="1600" b="1" dirty="0"/>
                  <a:t>while</a:t>
                </a:r>
                <a:r>
                  <a:rPr lang="en-US" sz="1600" dirty="0"/>
                  <a:t> </a:t>
                </a:r>
                <a:r>
                  <a:rPr lang="en-US" sz="1600" b="1" dirty="0"/>
                  <a:t>not</a:t>
                </a:r>
                <a:r>
                  <a:rPr lang="en-US" sz="1600" dirty="0"/>
                  <a:t> heap and 2*k ≤ n </a:t>
                </a:r>
                <a:r>
                  <a:rPr lang="en-US" sz="16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600" dirty="0"/>
                  <a:t>		j &lt;- 2*k</a:t>
                </a:r>
              </a:p>
              <a:p>
                <a:pPr marL="0" indent="0">
                  <a:buNone/>
                </a:pPr>
                <a:r>
                  <a:rPr lang="en-US" sz="1600" dirty="0"/>
                  <a:t>		</a:t>
                </a:r>
                <a:r>
                  <a:rPr lang="en-US" sz="1600" b="1" dirty="0"/>
                  <a:t>if</a:t>
                </a:r>
                <a:r>
                  <a:rPr lang="en-US" sz="1600" dirty="0"/>
                  <a:t> j &lt; n  //2</a:t>
                </a:r>
                <a:r>
                  <a:rPr lang="tr-TR" sz="1600" dirty="0"/>
                  <a:t> çocuk var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			</a:t>
                </a:r>
                <a:r>
                  <a:rPr lang="en-US" sz="1600" b="1" dirty="0"/>
                  <a:t>if</a:t>
                </a:r>
                <a:r>
                  <a:rPr lang="en-US" sz="1600" dirty="0"/>
                  <a:t> H[j] &lt; H[j+1]</a:t>
                </a:r>
              </a:p>
              <a:p>
                <a:pPr marL="0" indent="0">
                  <a:buNone/>
                </a:pPr>
                <a:r>
                  <a:rPr lang="en-US" sz="1600" dirty="0"/>
                  <a:t>				j &lt;- j+1</a:t>
                </a:r>
              </a:p>
              <a:p>
                <a:pPr marL="0" indent="0">
                  <a:buNone/>
                </a:pPr>
                <a:r>
                  <a:rPr lang="en-US" sz="1600" dirty="0"/>
                  <a:t>		</a:t>
                </a:r>
                <a:r>
                  <a:rPr lang="en-US" sz="1600" b="1" dirty="0"/>
                  <a:t>if</a:t>
                </a:r>
                <a:r>
                  <a:rPr lang="en-US" sz="1600" dirty="0"/>
                  <a:t> v ≥ H[j]  // </a:t>
                </a:r>
                <a:r>
                  <a:rPr lang="tr-TR" sz="1600" dirty="0"/>
                  <a:t>sadece sol çocuk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			heap &lt;- </a:t>
                </a:r>
                <a:r>
                  <a:rPr lang="en-US" sz="1600" b="1" dirty="0"/>
                  <a:t>true</a:t>
                </a:r>
              </a:p>
              <a:p>
                <a:pPr marL="0" indent="0">
                  <a:buNone/>
                </a:pPr>
                <a:r>
                  <a:rPr lang="en-US" sz="1600" dirty="0"/>
                  <a:t>		</a:t>
                </a:r>
                <a:r>
                  <a:rPr lang="en-US" sz="16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tr-TR" sz="1600" dirty="0"/>
                  <a:t> </a:t>
                </a:r>
                <a:r>
                  <a:rPr lang="en-US" sz="1600" dirty="0"/>
                  <a:t>		H[k] &lt;- H[j]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tr-TR" sz="1600" dirty="0"/>
                  <a:t>   </a:t>
                </a:r>
                <a:r>
                  <a:rPr lang="en-US" sz="1600" dirty="0"/>
                  <a:t>		k &lt;- j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tr-TR" sz="1600" dirty="0"/>
                  <a:t>          </a:t>
                </a:r>
                <a:r>
                  <a:rPr lang="en-US" sz="1600" dirty="0"/>
                  <a:t>H[k] &lt;- v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609600"/>
                <a:ext cx="7696200" cy="4876800"/>
              </a:xfrm>
              <a:blipFill rotWithShape="0">
                <a:blip r:embed="rId2"/>
                <a:stretch>
                  <a:fillRect l="-317" t="-1000" b="-3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 bwMode="auto">
          <a:xfrm>
            <a:off x="838200" y="2438400"/>
            <a:ext cx="838200" cy="320040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527693" y="371543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Heapify</a:t>
            </a:r>
            <a:endParaRPr lang="en-US" b="1" dirty="0"/>
          </a:p>
          <a:p>
            <a:pPr algn="ctr"/>
            <a:r>
              <a:rPr lang="tr-TR" b="1" dirty="0"/>
              <a:t>Bir ebeveyn için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5638800" y="1199405"/>
            <a:ext cx="2057400" cy="1521149"/>
            <a:chOff x="533400" y="1828800"/>
            <a:chExt cx="2971800" cy="2057400"/>
          </a:xfrm>
        </p:grpSpPr>
        <p:sp>
          <p:nvSpPr>
            <p:cNvPr id="7" name="Oval 6"/>
            <p:cNvSpPr/>
            <p:nvPr/>
          </p:nvSpPr>
          <p:spPr bwMode="auto">
            <a:xfrm>
              <a:off x="1981200" y="18288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2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143000" y="2514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9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33400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895600" y="25254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2438400" y="3276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8</a:t>
              </a:r>
            </a:p>
          </p:txBody>
        </p:sp>
        <p:cxnSp>
          <p:nvCxnSpPr>
            <p:cNvPr id="13" name="Straight Connector 12"/>
            <p:cNvCxnSpPr>
              <a:stCxn id="7" idx="3"/>
              <a:endCxn id="8" idx="7"/>
            </p:cNvCxnSpPr>
            <p:nvPr/>
          </p:nvCxnSpPr>
          <p:spPr bwMode="auto">
            <a:xfrm flipH="1">
              <a:off x="1663326" y="23491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>
              <a:stCxn id="8" idx="3"/>
            </p:cNvCxnSpPr>
            <p:nvPr/>
          </p:nvCxnSpPr>
          <p:spPr bwMode="auto">
            <a:xfrm flipH="1">
              <a:off x="914400" y="30349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>
              <a:stCxn id="8" idx="5"/>
              <a:endCxn id="9" idx="0"/>
            </p:cNvCxnSpPr>
            <p:nvPr/>
          </p:nvCxnSpPr>
          <p:spPr bwMode="auto">
            <a:xfrm>
              <a:off x="1663326" y="30349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>
              <a:stCxn id="7" idx="5"/>
              <a:endCxn id="11" idx="1"/>
            </p:cNvCxnSpPr>
            <p:nvPr/>
          </p:nvCxnSpPr>
          <p:spPr bwMode="auto">
            <a:xfrm>
              <a:off x="2501526" y="23491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stCxn id="11" idx="3"/>
              <a:endCxn id="12" idx="0"/>
            </p:cNvCxnSpPr>
            <p:nvPr/>
          </p:nvCxnSpPr>
          <p:spPr bwMode="auto">
            <a:xfrm flipH="1">
              <a:off x="2743200" y="30458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489732"/>
              </p:ext>
            </p:extLst>
          </p:nvPr>
        </p:nvGraphicFramePr>
        <p:xfrm>
          <a:off x="6007073" y="3502349"/>
          <a:ext cx="23353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4995"/>
              </p:ext>
            </p:extLst>
          </p:nvPr>
        </p:nvGraphicFramePr>
        <p:xfrm>
          <a:off x="5996183" y="3197549"/>
          <a:ext cx="23449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3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458200" y="28194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3" name="Freeform 22"/>
          <p:cNvSpPr/>
          <p:nvPr/>
        </p:nvSpPr>
        <p:spPr bwMode="auto">
          <a:xfrm>
            <a:off x="8120743" y="3015343"/>
            <a:ext cx="337457" cy="217714"/>
          </a:xfrm>
          <a:custGeom>
            <a:avLst/>
            <a:gdLst>
              <a:gd name="connsiteX0" fmla="*/ 337457 w 337457"/>
              <a:gd name="connsiteY0" fmla="*/ 0 h 217714"/>
              <a:gd name="connsiteX1" fmla="*/ 76200 w 337457"/>
              <a:gd name="connsiteY1" fmla="*/ 65314 h 217714"/>
              <a:gd name="connsiteX2" fmla="*/ 0 w 337457"/>
              <a:gd name="connsiteY2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457" h="217714">
                <a:moveTo>
                  <a:pt x="337457" y="0"/>
                </a:moveTo>
                <a:cubicBezTo>
                  <a:pt x="234950" y="14514"/>
                  <a:pt x="132443" y="29028"/>
                  <a:pt x="76200" y="65314"/>
                </a:cubicBezTo>
                <a:cubicBezTo>
                  <a:pt x="19957" y="101600"/>
                  <a:pt x="9978" y="159657"/>
                  <a:pt x="0" y="2177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6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en-US" sz="2000" dirty="0" err="1"/>
              <a:t>HeapBottomUp</a:t>
            </a:r>
            <a:r>
              <a:rPr lang="en-US" sz="2000" dirty="0"/>
              <a:t>(H[1..n])</a:t>
            </a:r>
            <a:r>
              <a:rPr lang="tr-TR" sz="2000" dirty="0"/>
              <a:t> için en kötü durum analizi: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066800"/>
            <a:ext cx="4633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Tam dolu bir ikili </a:t>
            </a:r>
            <a:r>
              <a:rPr lang="tr-TR" sz="2000" b="1" dirty="0" err="1"/>
              <a:t>heap</a:t>
            </a:r>
            <a:r>
              <a:rPr lang="tr-TR" sz="2000" b="1" dirty="0"/>
              <a:t> ağacı alalım.</a:t>
            </a:r>
            <a:endParaRPr lang="en-US" sz="2000" b="1" dirty="0"/>
          </a:p>
        </p:txBody>
      </p:sp>
      <p:sp>
        <p:nvSpPr>
          <p:cNvPr id="7" name="Oval 6"/>
          <p:cNvSpPr/>
          <p:nvPr/>
        </p:nvSpPr>
        <p:spPr bwMode="auto">
          <a:xfrm>
            <a:off x="1371600" y="16002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990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1" name="Straight Connector 10"/>
          <p:cNvCxnSpPr>
            <a:stCxn id="7" idx="3"/>
            <a:endCxn id="8" idx="7"/>
          </p:cNvCxnSpPr>
          <p:nvPr/>
        </p:nvCxnSpPr>
        <p:spPr bwMode="auto">
          <a:xfrm flipH="1">
            <a:off x="1250763" y="18603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5"/>
            <a:endCxn id="9" idx="1"/>
          </p:cNvCxnSpPr>
          <p:nvPr/>
        </p:nvCxnSpPr>
        <p:spPr bwMode="auto">
          <a:xfrm>
            <a:off x="1631763" y="18603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3"/>
          <p:cNvSpPr/>
          <p:nvPr/>
        </p:nvSpPr>
        <p:spPr bwMode="auto">
          <a:xfrm>
            <a:off x="1371600" y="25908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90600" y="3048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752600" y="3048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7" name="Straight Connector 16"/>
          <p:cNvCxnSpPr>
            <a:stCxn id="14" idx="3"/>
            <a:endCxn id="15" idx="7"/>
          </p:cNvCxnSpPr>
          <p:nvPr/>
        </p:nvCxnSpPr>
        <p:spPr bwMode="auto">
          <a:xfrm flipH="1">
            <a:off x="1250763" y="28509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14" idx="5"/>
            <a:endCxn id="16" idx="1"/>
          </p:cNvCxnSpPr>
          <p:nvPr/>
        </p:nvCxnSpPr>
        <p:spPr bwMode="auto">
          <a:xfrm>
            <a:off x="1631763" y="2850963"/>
            <a:ext cx="165474" cy="2416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8"/>
          <p:cNvSpPr/>
          <p:nvPr/>
        </p:nvSpPr>
        <p:spPr bwMode="auto">
          <a:xfrm>
            <a:off x="7620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2192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6002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057400" y="34290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24" name="Straight Connector 23"/>
          <p:cNvCxnSpPr>
            <a:stCxn id="15" idx="3"/>
            <a:endCxn id="19" idx="0"/>
          </p:cNvCxnSpPr>
          <p:nvPr/>
        </p:nvCxnSpPr>
        <p:spPr bwMode="auto">
          <a:xfrm flipH="1">
            <a:off x="914400" y="3308163"/>
            <a:ext cx="1208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>
            <a:stCxn id="15" idx="5"/>
            <a:endCxn id="20" idx="0"/>
          </p:cNvCxnSpPr>
          <p:nvPr/>
        </p:nvCxnSpPr>
        <p:spPr bwMode="auto">
          <a:xfrm>
            <a:off x="1250763" y="3308163"/>
            <a:ext cx="1208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16" idx="3"/>
            <a:endCxn id="21" idx="0"/>
          </p:cNvCxnSpPr>
          <p:nvPr/>
        </p:nvCxnSpPr>
        <p:spPr bwMode="auto">
          <a:xfrm flipH="1">
            <a:off x="1752600" y="3308163"/>
            <a:ext cx="446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16" idx="5"/>
            <a:endCxn id="22" idx="0"/>
          </p:cNvCxnSpPr>
          <p:nvPr/>
        </p:nvCxnSpPr>
        <p:spPr bwMode="auto">
          <a:xfrm>
            <a:off x="2012763" y="3308163"/>
            <a:ext cx="197037" cy="120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2209800" y="1524000"/>
            <a:ext cx="2786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Düğüm sayısı</a:t>
            </a:r>
            <a:r>
              <a:rPr lang="en-US" sz="2000" dirty="0"/>
              <a:t>, n = 2</a:t>
            </a:r>
            <a:r>
              <a:rPr lang="en-US" sz="2000" baseline="30000" dirty="0"/>
              <a:t>m</a:t>
            </a:r>
            <a:r>
              <a:rPr lang="en-US" sz="2000" dirty="0"/>
              <a:t>-1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4800" y="16002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  <a:r>
              <a:rPr lang="en-US" baseline="30000" dirty="0"/>
              <a:t>2</a:t>
            </a:r>
            <a:r>
              <a:rPr lang="en-US" dirty="0"/>
              <a:t>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" y="25908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2</a:t>
            </a:r>
            <a:r>
              <a:rPr lang="en-US" baseline="30000" dirty="0"/>
              <a:t>3</a:t>
            </a:r>
            <a:r>
              <a:rPr lang="en-US" dirty="0"/>
              <a:t>-1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67000" y="25908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Ağacın yüksekliği ?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67000" y="2971800"/>
                <a:ext cx="37475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𝒍𝒈𝒏</m:t>
                        </m:r>
                      </m:e>
                    </m:d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𝐥𝐠</m:t>
                        </m:r>
                        <m:r>
                          <a:rPr lang="en-US" b="1" i="1" smtClean="0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/>
                  <a:t>-1 = m-1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971800"/>
                <a:ext cx="374750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466" t="-6667" r="-65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6858000" y="304800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worst-case…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400800" y="1447800"/>
            <a:ext cx="2209800" cy="1447800"/>
            <a:chOff x="5638800" y="4038600"/>
            <a:chExt cx="2971800" cy="2057400"/>
          </a:xfrm>
        </p:grpSpPr>
        <p:sp>
          <p:nvSpPr>
            <p:cNvPr id="50" name="Oval 49"/>
            <p:cNvSpPr/>
            <p:nvPr/>
          </p:nvSpPr>
          <p:spPr bwMode="auto">
            <a:xfrm>
              <a:off x="7086600" y="4038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7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6248400" y="4724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4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705600" y="548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5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638800" y="548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/>
                <a:t>6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8001000" y="4735284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</a:t>
              </a: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7543800" y="548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3</a:t>
              </a:r>
            </a:p>
          </p:txBody>
        </p:sp>
        <p:cxnSp>
          <p:nvCxnSpPr>
            <p:cNvPr id="56" name="Straight Connector 55"/>
            <p:cNvCxnSpPr>
              <a:stCxn id="50" idx="3"/>
              <a:endCxn id="51" idx="7"/>
            </p:cNvCxnSpPr>
            <p:nvPr/>
          </p:nvCxnSpPr>
          <p:spPr bwMode="auto">
            <a:xfrm flipH="1">
              <a:off x="6768726" y="4558926"/>
              <a:ext cx="407148" cy="2547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/>
            <p:cNvCxnSpPr>
              <a:stCxn id="51" idx="3"/>
            </p:cNvCxnSpPr>
            <p:nvPr/>
          </p:nvCxnSpPr>
          <p:spPr bwMode="auto">
            <a:xfrm flipH="1">
              <a:off x="6019800" y="5244726"/>
              <a:ext cx="3178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/>
            <p:cNvCxnSpPr>
              <a:stCxn id="51" idx="5"/>
              <a:endCxn id="52" idx="0"/>
            </p:cNvCxnSpPr>
            <p:nvPr/>
          </p:nvCxnSpPr>
          <p:spPr bwMode="auto">
            <a:xfrm>
              <a:off x="6768726" y="5244726"/>
              <a:ext cx="241674" cy="24167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/>
            <p:cNvCxnSpPr>
              <a:stCxn id="50" idx="5"/>
              <a:endCxn id="54" idx="1"/>
            </p:cNvCxnSpPr>
            <p:nvPr/>
          </p:nvCxnSpPr>
          <p:spPr bwMode="auto">
            <a:xfrm>
              <a:off x="7606926" y="4558926"/>
              <a:ext cx="483348" cy="26563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Connector 59"/>
            <p:cNvCxnSpPr>
              <a:stCxn id="54" idx="3"/>
              <a:endCxn id="55" idx="0"/>
            </p:cNvCxnSpPr>
            <p:nvPr/>
          </p:nvCxnSpPr>
          <p:spPr bwMode="auto">
            <a:xfrm flipH="1">
              <a:off x="7848600" y="5255610"/>
              <a:ext cx="241674" cy="2307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Oval 62"/>
          <p:cNvSpPr/>
          <p:nvPr/>
        </p:nvSpPr>
        <p:spPr bwMode="auto">
          <a:xfrm>
            <a:off x="8538308" y="2438400"/>
            <a:ext cx="453292" cy="42897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cxnSp>
        <p:nvCxnSpPr>
          <p:cNvPr id="65" name="Straight Connector 64"/>
          <p:cNvCxnSpPr>
            <a:stCxn id="54" idx="5"/>
            <a:endCxn id="63" idx="0"/>
          </p:cNvCxnSpPr>
          <p:nvPr/>
        </p:nvCxnSpPr>
        <p:spPr bwMode="auto">
          <a:xfrm>
            <a:off x="8544217" y="2304215"/>
            <a:ext cx="220737" cy="1341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Box 65"/>
          <p:cNvSpPr txBox="1"/>
          <p:nvPr/>
        </p:nvSpPr>
        <p:spPr>
          <a:xfrm>
            <a:off x="6553200" y="10668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Neden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52400" y="3810000"/>
            <a:ext cx="46618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00CC"/>
                </a:solidFill>
              </a:rPr>
              <a:t>İ seviyesindeki bir </a:t>
            </a:r>
            <a:r>
              <a:rPr lang="tr-TR" b="1" dirty="0" err="1">
                <a:solidFill>
                  <a:srgbClr val="0000CC"/>
                </a:solidFill>
              </a:rPr>
              <a:t>key</a:t>
            </a:r>
            <a:r>
              <a:rPr lang="tr-TR" b="1" dirty="0">
                <a:solidFill>
                  <a:srgbClr val="0000CC"/>
                </a:solidFill>
              </a:rPr>
              <a:t> yaprak seviyesi </a:t>
            </a:r>
          </a:p>
          <a:p>
            <a:r>
              <a:rPr lang="en-US" b="1" dirty="0">
                <a:solidFill>
                  <a:srgbClr val="0000CC"/>
                </a:solidFill>
              </a:rPr>
              <a:t>h</a:t>
            </a:r>
            <a:r>
              <a:rPr lang="tr-TR" b="1" dirty="0">
                <a:solidFill>
                  <a:srgbClr val="0000CC"/>
                </a:solidFill>
              </a:rPr>
              <a:t> kadar gezmeli; i seviyesi </a:t>
            </a:r>
            <a:r>
              <a:rPr lang="en-US" b="1" dirty="0">
                <a:solidFill>
                  <a:srgbClr val="0000CC"/>
                </a:solidFill>
              </a:rPr>
              <a:t>(h-</a:t>
            </a:r>
            <a:r>
              <a:rPr lang="en-US" b="1" dirty="0" err="1">
                <a:solidFill>
                  <a:srgbClr val="0000CC"/>
                </a:solidFill>
              </a:rPr>
              <a:t>i</a:t>
            </a:r>
            <a:r>
              <a:rPr lang="en-US" b="1" dirty="0">
                <a:solidFill>
                  <a:srgbClr val="0000CC"/>
                </a:solidFill>
              </a:rPr>
              <a:t>) </a:t>
            </a:r>
            <a:r>
              <a:rPr lang="tr-TR" b="1" dirty="0">
                <a:solidFill>
                  <a:srgbClr val="0000CC"/>
                </a:solidFill>
              </a:rPr>
              <a:t>alt </a:t>
            </a:r>
          </a:p>
          <a:p>
            <a:r>
              <a:rPr lang="tr-TR" b="1" dirty="0">
                <a:solidFill>
                  <a:srgbClr val="0000CC"/>
                </a:solidFill>
              </a:rPr>
              <a:t>seviyeye sahiptir.</a:t>
            </a:r>
            <a:r>
              <a:rPr lang="en-US" b="1" dirty="0">
                <a:solidFill>
                  <a:srgbClr val="0000CC"/>
                </a:solidFill>
              </a:rPr>
              <a:t> 1 </a:t>
            </a:r>
            <a:r>
              <a:rPr lang="en-US" b="1" dirty="0" err="1">
                <a:solidFill>
                  <a:srgbClr val="0000CC"/>
                </a:solidFill>
              </a:rPr>
              <a:t>seviyeye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inmek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2 </a:t>
            </a:r>
            <a:r>
              <a:rPr lang="en-US" b="1" dirty="0" err="1">
                <a:solidFill>
                  <a:srgbClr val="0000CC"/>
                </a:solidFill>
              </a:rPr>
              <a:t>karşılaştırma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gerektirir</a:t>
            </a:r>
            <a:r>
              <a:rPr lang="en-US" b="1" dirty="0">
                <a:solidFill>
                  <a:srgbClr val="0000CC"/>
                </a:solidFill>
              </a:rPr>
              <a:t>: </a:t>
            </a:r>
            <a:r>
              <a:rPr lang="en-US" b="1" dirty="0" err="1">
                <a:solidFill>
                  <a:srgbClr val="0000CC"/>
                </a:solidFill>
              </a:rPr>
              <a:t>Biri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daha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büyük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çocuğu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belirlemek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için</a:t>
            </a:r>
            <a:r>
              <a:rPr lang="tr-TR" b="1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diğeri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ise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değişim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gerekip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gerekmediğini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belirlemek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için</a:t>
            </a:r>
            <a:r>
              <a:rPr lang="en-US" b="1"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68" name="Freeform 67"/>
          <p:cNvSpPr/>
          <p:nvPr/>
        </p:nvSpPr>
        <p:spPr bwMode="auto">
          <a:xfrm>
            <a:off x="2629293" y="3521676"/>
            <a:ext cx="2106553" cy="3249827"/>
          </a:xfrm>
          <a:custGeom>
            <a:avLst/>
            <a:gdLst>
              <a:gd name="connsiteX0" fmla="*/ 1633788 w 2106553"/>
              <a:gd name="connsiteY0" fmla="*/ 0 h 3249827"/>
              <a:gd name="connsiteX1" fmla="*/ 1930350 w 2106553"/>
              <a:gd name="connsiteY1" fmla="*/ 556054 h 3249827"/>
              <a:gd name="connsiteX2" fmla="*/ 2090988 w 2106553"/>
              <a:gd name="connsiteY2" fmla="*/ 1309816 h 3249827"/>
              <a:gd name="connsiteX3" fmla="*/ 1547291 w 2106553"/>
              <a:gd name="connsiteY3" fmla="*/ 1865870 h 3249827"/>
              <a:gd name="connsiteX4" fmla="*/ 744102 w 2106553"/>
              <a:gd name="connsiteY4" fmla="*/ 1940010 h 3249827"/>
              <a:gd name="connsiteX5" fmla="*/ 113907 w 2106553"/>
              <a:gd name="connsiteY5" fmla="*/ 2446638 h 3249827"/>
              <a:gd name="connsiteX6" fmla="*/ 2696 w 2106553"/>
              <a:gd name="connsiteY6" fmla="*/ 3249827 h 324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6553" h="3249827">
                <a:moveTo>
                  <a:pt x="1633788" y="0"/>
                </a:moveTo>
                <a:cubicBezTo>
                  <a:pt x="1743969" y="168875"/>
                  <a:pt x="1854150" y="337751"/>
                  <a:pt x="1930350" y="556054"/>
                </a:cubicBezTo>
                <a:cubicBezTo>
                  <a:pt x="2006550" y="774357"/>
                  <a:pt x="2154831" y="1091513"/>
                  <a:pt x="2090988" y="1309816"/>
                </a:cubicBezTo>
                <a:cubicBezTo>
                  <a:pt x="2027145" y="1528119"/>
                  <a:pt x="1771772" y="1760838"/>
                  <a:pt x="1547291" y="1865870"/>
                </a:cubicBezTo>
                <a:cubicBezTo>
                  <a:pt x="1322810" y="1970902"/>
                  <a:pt x="982999" y="1843215"/>
                  <a:pt x="744102" y="1940010"/>
                </a:cubicBezTo>
                <a:cubicBezTo>
                  <a:pt x="505205" y="2036805"/>
                  <a:pt x="237475" y="2228335"/>
                  <a:pt x="113907" y="2446638"/>
                </a:cubicBezTo>
                <a:cubicBezTo>
                  <a:pt x="-9661" y="2664941"/>
                  <a:pt x="-3483" y="2957384"/>
                  <a:pt x="2696" y="3249827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869591" y="3810000"/>
                <a:ext cx="3122009" cy="1830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 err="1"/>
                  <a:t>worst</a:t>
                </a:r>
                <a:r>
                  <a:rPr lang="en-US" dirty="0"/>
                  <a:t>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2(</m:t>
                        </m:r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591" y="3810000"/>
                <a:ext cx="3122009" cy="1830373"/>
              </a:xfrm>
              <a:prstGeom prst="rect">
                <a:avLst/>
              </a:prstGeom>
              <a:blipFill rotWithShape="1">
                <a:blip r:embed="rId4"/>
                <a:stretch>
                  <a:fillRect l="-5078" t="-20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438400" y="5857034"/>
                <a:ext cx="3356708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=(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e>
                      </m:nary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857034"/>
                <a:ext cx="3356708" cy="8485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5867400" y="5410200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2h(2</a:t>
            </a:r>
            <a:r>
              <a:rPr lang="en-US" baseline="30000" dirty="0"/>
              <a:t>h</a:t>
            </a:r>
            <a:r>
              <a:rPr lang="en-US" dirty="0"/>
              <a:t>-1) – 2(h-2)2</a:t>
            </a:r>
            <a:r>
              <a:rPr lang="en-US" baseline="30000" dirty="0"/>
              <a:t>h </a:t>
            </a:r>
            <a:r>
              <a:rPr lang="en-US" dirty="0"/>
              <a:t>+ 4</a:t>
            </a:r>
          </a:p>
          <a:p>
            <a:r>
              <a:rPr lang="en-US" dirty="0"/>
              <a:t>= h2</a:t>
            </a:r>
            <a:r>
              <a:rPr lang="en-US" baseline="30000" dirty="0"/>
              <a:t>h+1</a:t>
            </a:r>
            <a:r>
              <a:rPr lang="en-US" dirty="0"/>
              <a:t>-2h-h2</a:t>
            </a:r>
            <a:r>
              <a:rPr lang="en-US" baseline="30000" dirty="0"/>
              <a:t>h+1</a:t>
            </a:r>
            <a:r>
              <a:rPr lang="en-US" dirty="0"/>
              <a:t>+2*2</a:t>
            </a:r>
            <a:r>
              <a:rPr lang="en-US" baseline="30000" dirty="0"/>
              <a:t>h+1</a:t>
            </a:r>
            <a:r>
              <a:rPr lang="en-US" dirty="0"/>
              <a:t>+4</a:t>
            </a:r>
          </a:p>
          <a:p>
            <a:r>
              <a:rPr lang="en-US" dirty="0"/>
              <a:t>= 2 ( n – </a:t>
            </a:r>
            <a:r>
              <a:rPr lang="en-US" dirty="0" err="1"/>
              <a:t>lg</a:t>
            </a:r>
            <a:r>
              <a:rPr lang="en-US" dirty="0"/>
              <a:t>(n+1) + 4 )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70610" y="4104382"/>
            <a:ext cx="18614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Bu </a:t>
            </a:r>
            <a:r>
              <a:rPr lang="en-US" sz="1600" b="1" dirty="0" err="1">
                <a:solidFill>
                  <a:srgbClr val="C00000"/>
                </a:solidFill>
              </a:rPr>
              <a:t>nedenle</a:t>
            </a:r>
            <a:r>
              <a:rPr lang="en-US" sz="1600" b="1" dirty="0">
                <a:solidFill>
                  <a:srgbClr val="C00000"/>
                </a:solidFill>
              </a:rPr>
              <a:t>,</a:t>
            </a:r>
            <a:endParaRPr lang="tr-TR" sz="1600" b="1" dirty="0">
              <a:solidFill>
                <a:srgbClr val="C00000"/>
              </a:solidFill>
            </a:endParaRPr>
          </a:p>
          <a:p>
            <a:r>
              <a:rPr lang="en-US" sz="1600" b="1" dirty="0">
                <a:solidFill>
                  <a:srgbClr val="C00000"/>
                </a:solidFill>
              </a:rPr>
              <a:t> 2n'den </a:t>
            </a:r>
            <a:r>
              <a:rPr lang="en-US" sz="1600" b="1" dirty="0" err="1">
                <a:solidFill>
                  <a:srgbClr val="C00000"/>
                </a:solidFill>
              </a:rPr>
              <a:t>az</a:t>
            </a:r>
            <a:endParaRPr lang="tr-TR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karşılaştırma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endParaRPr lang="tr-TR" sz="1600" b="1" dirty="0">
              <a:solidFill>
                <a:srgbClr val="C00000"/>
              </a:solidFill>
            </a:endParaRPr>
          </a:p>
          <a:p>
            <a:r>
              <a:rPr lang="en-US" sz="1600" b="1" dirty="0" err="1">
                <a:solidFill>
                  <a:srgbClr val="C00000"/>
                </a:solidFill>
              </a:rPr>
              <a:t>yapılması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gerekir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02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37" grpId="0"/>
      <p:bldP spid="63" grpId="0" animBg="1"/>
      <p:bldP spid="66" grpId="0"/>
      <p:bldP spid="67" grpId="0"/>
      <p:bldP spid="69" grpId="0"/>
      <p:bldP spid="70" grpId="0"/>
      <p:bldP spid="71" grpId="0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33400"/>
            <a:ext cx="3962400" cy="16573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200400"/>
            <a:ext cx="1171575" cy="381000"/>
          </a:xfrm>
          <a:prstGeom prst="rect">
            <a:avLst/>
          </a:prstGeom>
        </p:spPr>
      </p:pic>
      <p:cxnSp>
        <p:nvCxnSpPr>
          <p:cNvPr id="7" name="Düz Ok Bağlayıcısı 6"/>
          <p:cNvCxnSpPr/>
          <p:nvPr/>
        </p:nvCxnSpPr>
        <p:spPr>
          <a:xfrm>
            <a:off x="4876800" y="1524000"/>
            <a:ext cx="2209800" cy="152400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497580"/>
            <a:ext cx="733425" cy="333375"/>
          </a:xfrm>
          <a:prstGeom prst="rect">
            <a:avLst/>
          </a:prstGeom>
        </p:spPr>
      </p:pic>
      <p:cxnSp>
        <p:nvCxnSpPr>
          <p:cNvPr id="10" name="Düz Ok Bağlayıcısı 9"/>
          <p:cNvCxnSpPr>
            <a:cxnSpLocks/>
          </p:cNvCxnSpPr>
          <p:nvPr/>
        </p:nvCxnSpPr>
        <p:spPr>
          <a:xfrm flipH="1">
            <a:off x="1600200" y="1219200"/>
            <a:ext cx="1219200" cy="205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2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sz="2400" dirty="0"/>
              <a:t>H</a:t>
            </a:r>
            <a:r>
              <a:rPr lang="en-US" sz="2400" dirty="0" err="1"/>
              <a:t>eap</a:t>
            </a:r>
            <a:r>
              <a:rPr lang="tr-TR" sz="2400" dirty="0"/>
              <a:t> yapılandırması</a:t>
            </a:r>
            <a:r>
              <a:rPr lang="en-US" sz="2400" dirty="0"/>
              <a:t>, </a:t>
            </a:r>
            <a:r>
              <a:rPr lang="tr-TR" sz="2400" dirty="0"/>
              <a:t>İkinci yol:</a:t>
            </a:r>
            <a:endParaRPr lang="en-US" sz="2400" dirty="0"/>
          </a:p>
          <a:p>
            <a:r>
              <a:rPr lang="en-US" sz="2400" dirty="0"/>
              <a:t> “top-down heap construction”</a:t>
            </a:r>
          </a:p>
          <a:p>
            <a:r>
              <a:rPr lang="en-US" sz="2400" dirty="0"/>
              <a:t>Idea: </a:t>
            </a:r>
            <a:r>
              <a:rPr lang="en-US" sz="2400" dirty="0" err="1"/>
              <a:t>Önceden</a:t>
            </a:r>
            <a:r>
              <a:rPr lang="en-US" sz="2400" dirty="0"/>
              <a:t> </a:t>
            </a:r>
            <a:r>
              <a:rPr lang="en-US" sz="2400" dirty="0" err="1"/>
              <a:t>oluşturulmuş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öbeğe</a:t>
            </a:r>
            <a:r>
              <a:rPr lang="en-US" sz="2400" dirty="0"/>
              <a:t> </a:t>
            </a:r>
            <a:r>
              <a:rPr lang="en-US" sz="2400" dirty="0" err="1"/>
              <a:t>başarıyla</a:t>
            </a:r>
            <a:r>
              <a:rPr lang="en-US" sz="2400" dirty="0"/>
              <a:t> </a:t>
            </a:r>
            <a:r>
              <a:rPr lang="en-US" sz="2400" dirty="0" err="1"/>
              <a:t>yeni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anahtar</a:t>
            </a:r>
            <a:r>
              <a:rPr lang="en-US" sz="2400" dirty="0"/>
              <a:t> </a:t>
            </a:r>
            <a:r>
              <a:rPr lang="en-US" sz="2400" dirty="0" err="1"/>
              <a:t>ekleyin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Mevcut</a:t>
            </a:r>
            <a:r>
              <a:rPr lang="en-US" sz="2400" dirty="0"/>
              <a:t> </a:t>
            </a:r>
            <a:r>
              <a:rPr lang="en-US" sz="2400" dirty="0" err="1"/>
              <a:t>yığının</a:t>
            </a:r>
            <a:r>
              <a:rPr lang="en-US" sz="2400" dirty="0"/>
              <a:t> son </a:t>
            </a:r>
            <a:r>
              <a:rPr lang="en-US" sz="2400" dirty="0" err="1"/>
              <a:t>yaprağından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K </a:t>
            </a:r>
            <a:r>
              <a:rPr lang="en-US" sz="2400" dirty="0" err="1"/>
              <a:t>anahtarıyla</a:t>
            </a:r>
            <a:r>
              <a:rPr lang="en-US" sz="2400" dirty="0"/>
              <a:t> </a:t>
            </a:r>
            <a:r>
              <a:rPr lang="en-US" sz="2400" dirty="0" err="1"/>
              <a:t>yeni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düğüm</a:t>
            </a:r>
            <a:r>
              <a:rPr lang="en-US" sz="2400" dirty="0"/>
              <a:t> </a:t>
            </a:r>
            <a:r>
              <a:rPr lang="en-US" sz="2400" dirty="0" err="1"/>
              <a:t>ekleyin</a:t>
            </a:r>
            <a:endParaRPr lang="tr-TR" sz="2400" dirty="0"/>
          </a:p>
          <a:p>
            <a:r>
              <a:rPr lang="tr-TR" sz="2400" dirty="0" err="1"/>
              <a:t>Heap</a:t>
            </a:r>
            <a:r>
              <a:rPr lang="tr-TR" sz="2400" dirty="0"/>
              <a:t> özelliği </a:t>
            </a:r>
            <a:r>
              <a:rPr lang="en-US" sz="2400" dirty="0" err="1"/>
              <a:t>sağlanana</a:t>
            </a:r>
            <a:r>
              <a:rPr lang="en-US" sz="2400" dirty="0"/>
              <a:t> </a:t>
            </a:r>
            <a:r>
              <a:rPr lang="en-US" sz="2400" dirty="0" err="1"/>
              <a:t>kadar</a:t>
            </a:r>
            <a:r>
              <a:rPr lang="en-US" sz="2400" dirty="0"/>
              <a:t> </a:t>
            </a:r>
            <a:r>
              <a:rPr lang="en-US" sz="2400" dirty="0" err="1"/>
              <a:t>K'yi</a:t>
            </a:r>
            <a:r>
              <a:rPr lang="en-US" sz="2400" dirty="0"/>
              <a:t> </a:t>
            </a:r>
            <a:r>
              <a:rPr lang="en-US" sz="2400" dirty="0" err="1"/>
              <a:t>yukarı</a:t>
            </a:r>
            <a:r>
              <a:rPr lang="en-US" sz="2400" dirty="0"/>
              <a:t> </a:t>
            </a:r>
            <a:r>
              <a:rPr lang="en-US" sz="2400" dirty="0" err="1"/>
              <a:t>kaldırın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 bwMode="auto">
          <a:xfrm>
            <a:off x="17526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1430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4384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57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819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524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858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3" name="Straight Connector 12"/>
          <p:cNvCxnSpPr>
            <a:stCxn id="5" idx="3"/>
            <a:endCxn id="6" idx="7"/>
          </p:cNvCxnSpPr>
          <p:nvPr/>
        </p:nvCxnSpPr>
        <p:spPr bwMode="auto">
          <a:xfrm flipH="1">
            <a:off x="1468204" y="45162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6" idx="3"/>
            <a:endCxn id="11" idx="7"/>
          </p:cNvCxnSpPr>
          <p:nvPr/>
        </p:nvCxnSpPr>
        <p:spPr bwMode="auto">
          <a:xfrm flipH="1">
            <a:off x="1011004" y="49734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6" idx="5"/>
            <a:endCxn id="10" idx="0"/>
          </p:cNvCxnSpPr>
          <p:nvPr/>
        </p:nvCxnSpPr>
        <p:spPr bwMode="auto">
          <a:xfrm>
            <a:off x="14682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5" idx="5"/>
            <a:endCxn id="7" idx="1"/>
          </p:cNvCxnSpPr>
          <p:nvPr/>
        </p:nvCxnSpPr>
        <p:spPr bwMode="auto">
          <a:xfrm>
            <a:off x="2077804" y="45162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7" idx="3"/>
            <a:endCxn id="8" idx="7"/>
          </p:cNvCxnSpPr>
          <p:nvPr/>
        </p:nvCxnSpPr>
        <p:spPr bwMode="auto">
          <a:xfrm flipH="1">
            <a:off x="2382604" y="49734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7" idx="5"/>
            <a:endCxn id="9" idx="0"/>
          </p:cNvCxnSpPr>
          <p:nvPr/>
        </p:nvCxnSpPr>
        <p:spPr bwMode="auto">
          <a:xfrm>
            <a:off x="27636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80787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200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03070" y="5117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126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70474" y="5105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146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46482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0386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3340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953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5715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4196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581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8" name="Straight Connector 37"/>
          <p:cNvCxnSpPr>
            <a:stCxn id="31" idx="3"/>
            <a:endCxn id="32" idx="7"/>
          </p:cNvCxnSpPr>
          <p:nvPr/>
        </p:nvCxnSpPr>
        <p:spPr bwMode="auto">
          <a:xfrm flipH="1">
            <a:off x="4363804" y="45162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32" idx="3"/>
            <a:endCxn id="37" idx="7"/>
          </p:cNvCxnSpPr>
          <p:nvPr/>
        </p:nvCxnSpPr>
        <p:spPr bwMode="auto">
          <a:xfrm flipH="1">
            <a:off x="3906604" y="49734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>
            <a:stCxn id="32" idx="5"/>
            <a:endCxn id="36" idx="0"/>
          </p:cNvCxnSpPr>
          <p:nvPr/>
        </p:nvCxnSpPr>
        <p:spPr bwMode="auto">
          <a:xfrm>
            <a:off x="43638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stCxn id="31" idx="5"/>
            <a:endCxn id="33" idx="1"/>
          </p:cNvCxnSpPr>
          <p:nvPr/>
        </p:nvCxnSpPr>
        <p:spPr bwMode="auto">
          <a:xfrm>
            <a:off x="4973404" y="45162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>
            <a:stCxn id="33" idx="3"/>
            <a:endCxn id="34" idx="7"/>
          </p:cNvCxnSpPr>
          <p:nvPr/>
        </p:nvCxnSpPr>
        <p:spPr bwMode="auto">
          <a:xfrm flipH="1">
            <a:off x="5278204" y="49734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33" idx="5"/>
            <a:endCxn id="35" idx="0"/>
          </p:cNvCxnSpPr>
          <p:nvPr/>
        </p:nvCxnSpPr>
        <p:spPr bwMode="auto">
          <a:xfrm>
            <a:off x="56592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470347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14800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98670" y="5117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5760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08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70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94871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10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73152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7056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80010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7620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83820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70866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2484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58" name="Straight Connector 57"/>
          <p:cNvCxnSpPr>
            <a:stCxn id="51" idx="3"/>
            <a:endCxn id="52" idx="7"/>
          </p:cNvCxnSpPr>
          <p:nvPr/>
        </p:nvCxnSpPr>
        <p:spPr bwMode="auto">
          <a:xfrm flipH="1">
            <a:off x="7030804" y="45162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>
            <a:stCxn id="52" idx="3"/>
            <a:endCxn id="57" idx="7"/>
          </p:cNvCxnSpPr>
          <p:nvPr/>
        </p:nvCxnSpPr>
        <p:spPr bwMode="auto">
          <a:xfrm flipH="1">
            <a:off x="6573604" y="49734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>
            <a:stCxn id="52" idx="5"/>
            <a:endCxn id="56" idx="0"/>
          </p:cNvCxnSpPr>
          <p:nvPr/>
        </p:nvCxnSpPr>
        <p:spPr bwMode="auto">
          <a:xfrm>
            <a:off x="70308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51" idx="5"/>
            <a:endCxn id="53" idx="1"/>
          </p:cNvCxnSpPr>
          <p:nvPr/>
        </p:nvCxnSpPr>
        <p:spPr bwMode="auto">
          <a:xfrm>
            <a:off x="7640404" y="45162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53" idx="3"/>
            <a:endCxn id="54" idx="7"/>
          </p:cNvCxnSpPr>
          <p:nvPr/>
        </p:nvCxnSpPr>
        <p:spPr bwMode="auto">
          <a:xfrm flipH="1">
            <a:off x="7945204" y="49734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53" idx="5"/>
            <a:endCxn id="55" idx="0"/>
          </p:cNvCxnSpPr>
          <p:nvPr/>
        </p:nvCxnSpPr>
        <p:spPr bwMode="auto">
          <a:xfrm>
            <a:off x="8326204" y="49734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7290486" y="4191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10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81800" y="4659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65670" y="5117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75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43727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077200" y="4648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2730843" y="4953000"/>
            <a:ext cx="246296" cy="1319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4993808" y="4524251"/>
            <a:ext cx="416392" cy="1877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Right Arrow 72"/>
          <p:cNvSpPr/>
          <p:nvPr/>
        </p:nvSpPr>
        <p:spPr bwMode="auto">
          <a:xfrm>
            <a:off x="3048000" y="4267200"/>
            <a:ext cx="723900" cy="381000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4" name="Right Arrow 73"/>
          <p:cNvSpPr/>
          <p:nvPr/>
        </p:nvSpPr>
        <p:spPr bwMode="auto">
          <a:xfrm>
            <a:off x="5905500" y="4267200"/>
            <a:ext cx="723900" cy="381000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03070" y="5887804"/>
            <a:ext cx="733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Ekleme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işlemi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öbek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ağacının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yüksekliğinin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iki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katından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fazlasını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alamaz</a:t>
            </a:r>
            <a:r>
              <a:rPr lang="en-US" b="1" dirty="0">
                <a:solidFill>
                  <a:srgbClr val="C00000"/>
                </a:solidFill>
              </a:rPr>
              <a:t>,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nedenle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tr-TR" b="1" dirty="0">
                <a:solidFill>
                  <a:srgbClr val="C00000"/>
                </a:solidFill>
              </a:rPr>
              <a:t>çalışma zamanı, </a:t>
            </a:r>
            <a:r>
              <a:rPr lang="en-US" b="1" dirty="0">
                <a:solidFill>
                  <a:srgbClr val="C00000"/>
                </a:solidFill>
              </a:rPr>
              <a:t>O (</a:t>
            </a:r>
            <a:r>
              <a:rPr lang="en-US" b="1" dirty="0" err="1">
                <a:solidFill>
                  <a:srgbClr val="C00000"/>
                </a:solidFill>
              </a:rPr>
              <a:t>lgn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49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3" grpId="0" animBg="1"/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sz="2800" dirty="0"/>
              <a:t>Bir </a:t>
            </a:r>
            <a:r>
              <a:rPr lang="en-US" sz="2800" dirty="0"/>
              <a:t>heap</a:t>
            </a:r>
            <a:r>
              <a:rPr lang="tr-TR" sz="2800" dirty="0"/>
              <a:t> ağacından </a:t>
            </a:r>
            <a:r>
              <a:rPr lang="tr-TR" sz="2800" dirty="0" err="1"/>
              <a:t>max</a:t>
            </a:r>
            <a:r>
              <a:rPr lang="tr-TR" sz="2800" dirty="0"/>
              <a:t> </a:t>
            </a:r>
            <a:r>
              <a:rPr lang="tr-TR" sz="2800" dirty="0" err="1"/>
              <a:t>key’i</a:t>
            </a:r>
            <a:r>
              <a:rPr lang="tr-TR" sz="2800" dirty="0"/>
              <a:t> silmek</a:t>
            </a:r>
            <a:endParaRPr lang="en-US" sz="2800" dirty="0"/>
          </a:p>
          <a:p>
            <a:pPr lvl="1"/>
            <a:r>
              <a:rPr lang="en-US" sz="2400" dirty="0" err="1"/>
              <a:t>Kökün</a:t>
            </a:r>
            <a:r>
              <a:rPr lang="en-US" sz="2400" dirty="0"/>
              <a:t> </a:t>
            </a:r>
            <a:r>
              <a:rPr lang="en-US" sz="2400" dirty="0" err="1"/>
              <a:t>anahtarını</a:t>
            </a:r>
            <a:r>
              <a:rPr lang="en-US" sz="2400" dirty="0"/>
              <a:t> </a:t>
            </a:r>
            <a:r>
              <a:rPr lang="tr-TR" sz="2400" dirty="0" err="1"/>
              <a:t>heap’deki</a:t>
            </a:r>
            <a:r>
              <a:rPr lang="en-US" sz="2400" dirty="0" err="1"/>
              <a:t>i</a:t>
            </a:r>
            <a:r>
              <a:rPr lang="en-US" sz="2400" dirty="0"/>
              <a:t> son K </a:t>
            </a:r>
            <a:r>
              <a:rPr lang="en-US" sz="2400" dirty="0" err="1"/>
              <a:t>anahtarıyla</a:t>
            </a:r>
            <a:r>
              <a:rPr lang="en-US" sz="2400" dirty="0"/>
              <a:t> </a:t>
            </a:r>
            <a:r>
              <a:rPr lang="en-US" sz="2400" dirty="0" err="1"/>
              <a:t>değiştirin</a:t>
            </a:r>
            <a:endParaRPr lang="tr-TR" sz="2400" dirty="0"/>
          </a:p>
          <a:p>
            <a:pPr lvl="1"/>
            <a:r>
              <a:rPr lang="en-US" sz="2400" dirty="0"/>
              <a:t>Heap</a:t>
            </a:r>
            <a:r>
              <a:rPr lang="tr-TR" sz="2400" dirty="0"/>
              <a:t> eleman sayısını 1 azaltın</a:t>
            </a:r>
            <a:endParaRPr lang="en-US" sz="2400" dirty="0"/>
          </a:p>
          <a:p>
            <a:pPr lvl="1"/>
            <a:r>
              <a:rPr lang="tr-TR" sz="2400" dirty="0"/>
              <a:t>G</a:t>
            </a:r>
            <a:r>
              <a:rPr lang="en-US" sz="2400" dirty="0" err="1"/>
              <a:t>erekli</a:t>
            </a:r>
            <a:r>
              <a:rPr lang="en-US" sz="2400" dirty="0"/>
              <a:t> </a:t>
            </a:r>
            <a:r>
              <a:rPr lang="en-US" sz="2400" dirty="0" err="1"/>
              <a:t>olduğu</a:t>
            </a:r>
            <a:r>
              <a:rPr lang="en-US" sz="2400" dirty="0"/>
              <a:t> </a:t>
            </a:r>
            <a:r>
              <a:rPr lang="en-US" sz="2400" dirty="0" err="1"/>
              <a:t>sürece</a:t>
            </a:r>
            <a:r>
              <a:rPr lang="en-US" sz="2400" dirty="0"/>
              <a:t> </a:t>
            </a:r>
            <a:r>
              <a:rPr lang="en-US" sz="2400" dirty="0" err="1"/>
              <a:t>K'yi</a:t>
            </a:r>
            <a:r>
              <a:rPr lang="en-US" sz="2400" dirty="0"/>
              <a:t> </a:t>
            </a:r>
            <a:r>
              <a:rPr lang="tr-TR" sz="2400" dirty="0"/>
              <a:t>kaydırarak</a:t>
            </a:r>
            <a:r>
              <a:rPr lang="en-US" sz="2400" dirty="0"/>
              <a:t> “</a:t>
            </a:r>
            <a:r>
              <a:rPr lang="tr-TR" sz="2400" dirty="0" err="1"/>
              <a:t>heap</a:t>
            </a:r>
            <a:r>
              <a:rPr lang="tr-TR" sz="2400" dirty="0"/>
              <a:t> özelliği</a:t>
            </a:r>
            <a:r>
              <a:rPr lang="en-US" sz="2400" dirty="0"/>
              <a:t>” </a:t>
            </a:r>
            <a:r>
              <a:rPr lang="en-US" sz="2400" dirty="0" err="1"/>
              <a:t>oluşturarak</a:t>
            </a:r>
            <a:r>
              <a:rPr lang="en-US" sz="2400" dirty="0"/>
              <a:t> “</a:t>
            </a:r>
            <a:r>
              <a:rPr lang="tr-TR" sz="2400" dirty="0" err="1"/>
              <a:t>heapleştir</a:t>
            </a:r>
            <a:r>
              <a:rPr lang="en-US" sz="2400" dirty="0"/>
              <a:t>”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4478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382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1336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526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2192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810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1" name="Straight Connector 10"/>
          <p:cNvCxnSpPr>
            <a:stCxn id="5" idx="3"/>
            <a:endCxn id="6" idx="7"/>
          </p:cNvCxnSpPr>
          <p:nvPr/>
        </p:nvCxnSpPr>
        <p:spPr bwMode="auto">
          <a:xfrm flipH="1">
            <a:off x="1163404" y="42114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stCxn id="6" idx="3"/>
            <a:endCxn id="10" idx="7"/>
          </p:cNvCxnSpPr>
          <p:nvPr/>
        </p:nvCxnSpPr>
        <p:spPr bwMode="auto">
          <a:xfrm flipH="1">
            <a:off x="706204" y="46686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6" idx="5"/>
            <a:endCxn id="9" idx="0"/>
          </p:cNvCxnSpPr>
          <p:nvPr/>
        </p:nvCxnSpPr>
        <p:spPr bwMode="auto">
          <a:xfrm>
            <a:off x="1163404" y="46686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>
            <a:stCxn id="5" idx="5"/>
            <a:endCxn id="7" idx="1"/>
          </p:cNvCxnSpPr>
          <p:nvPr/>
        </p:nvCxnSpPr>
        <p:spPr bwMode="auto">
          <a:xfrm>
            <a:off x="1773004" y="42114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>
            <a:stCxn id="7" idx="3"/>
            <a:endCxn id="8" idx="7"/>
          </p:cNvCxnSpPr>
          <p:nvPr/>
        </p:nvCxnSpPr>
        <p:spPr bwMode="auto">
          <a:xfrm flipH="1">
            <a:off x="2077804" y="46686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1503070" y="3886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4355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8270" y="4812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4800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7870" y="4800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09800" y="4343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200" y="3276600"/>
            <a:ext cx="1470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Kök düğümü</a:t>
            </a:r>
          </a:p>
          <a:p>
            <a:r>
              <a:rPr lang="tr-TR" b="1" dirty="0"/>
              <a:t>silmek </a:t>
            </a:r>
          </a:p>
          <a:p>
            <a:r>
              <a:rPr lang="tr-TR" b="1" dirty="0"/>
              <a:t>istiyoruz.</a:t>
            </a:r>
            <a:endParaRPr lang="en-US" b="1" dirty="0"/>
          </a:p>
        </p:txBody>
      </p:sp>
      <p:cxnSp>
        <p:nvCxnSpPr>
          <p:cNvPr id="24" name="Straight Arrow Connector 23"/>
          <p:cNvCxnSpPr>
            <a:endCxn id="5" idx="2"/>
          </p:cNvCxnSpPr>
          <p:nvPr/>
        </p:nvCxnSpPr>
        <p:spPr bwMode="auto">
          <a:xfrm>
            <a:off x="1163404" y="4070866"/>
            <a:ext cx="284396" cy="58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Oval 24"/>
          <p:cNvSpPr/>
          <p:nvPr/>
        </p:nvSpPr>
        <p:spPr bwMode="auto">
          <a:xfrm>
            <a:off x="394147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333187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462727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24627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71287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287467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1" name="Straight Connector 30"/>
          <p:cNvCxnSpPr>
            <a:stCxn id="25" idx="3"/>
            <a:endCxn id="26" idx="7"/>
          </p:cNvCxnSpPr>
          <p:nvPr/>
        </p:nvCxnSpPr>
        <p:spPr bwMode="auto">
          <a:xfrm flipH="1">
            <a:off x="3657074" y="36018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26" idx="3"/>
            <a:endCxn id="30" idx="7"/>
          </p:cNvCxnSpPr>
          <p:nvPr/>
        </p:nvCxnSpPr>
        <p:spPr bwMode="auto">
          <a:xfrm flipH="1">
            <a:off x="3199874" y="40590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>
            <a:stCxn id="26" idx="5"/>
            <a:endCxn id="29" idx="0"/>
          </p:cNvCxnSpPr>
          <p:nvPr/>
        </p:nvCxnSpPr>
        <p:spPr bwMode="auto">
          <a:xfrm>
            <a:off x="3657074" y="40590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>
            <a:stCxn id="25" idx="5"/>
            <a:endCxn id="27" idx="1"/>
          </p:cNvCxnSpPr>
          <p:nvPr/>
        </p:nvCxnSpPr>
        <p:spPr bwMode="auto">
          <a:xfrm>
            <a:off x="4266674" y="36018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27" idx="3"/>
            <a:endCxn id="28" idx="7"/>
          </p:cNvCxnSpPr>
          <p:nvPr/>
        </p:nvCxnSpPr>
        <p:spPr bwMode="auto">
          <a:xfrm flipH="1">
            <a:off x="4571474" y="4059004"/>
            <a:ext cx="1115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/>
          <p:cNvSpPr txBox="1"/>
          <p:nvPr/>
        </p:nvSpPr>
        <p:spPr>
          <a:xfrm>
            <a:off x="3996740" y="3276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08070" y="3745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91940" y="42026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087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0154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703470" y="3733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6608470" y="3200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99887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7294270" y="3657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637987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554167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5" name="Straight Connector 64"/>
          <p:cNvCxnSpPr>
            <a:stCxn id="59" idx="3"/>
            <a:endCxn id="60" idx="7"/>
          </p:cNvCxnSpPr>
          <p:nvPr/>
        </p:nvCxnSpPr>
        <p:spPr bwMode="auto">
          <a:xfrm flipH="1">
            <a:off x="6324074" y="35256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>
            <a:stCxn id="60" idx="3"/>
            <a:endCxn id="64" idx="7"/>
          </p:cNvCxnSpPr>
          <p:nvPr/>
        </p:nvCxnSpPr>
        <p:spPr bwMode="auto">
          <a:xfrm flipH="1">
            <a:off x="5866874" y="39828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>
            <a:stCxn id="60" idx="5"/>
            <a:endCxn id="63" idx="0"/>
          </p:cNvCxnSpPr>
          <p:nvPr/>
        </p:nvCxnSpPr>
        <p:spPr bwMode="auto">
          <a:xfrm>
            <a:off x="6324074" y="39828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stCxn id="59" idx="5"/>
            <a:endCxn id="61" idx="1"/>
          </p:cNvCxnSpPr>
          <p:nvPr/>
        </p:nvCxnSpPr>
        <p:spPr bwMode="auto">
          <a:xfrm>
            <a:off x="6933674" y="35256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TextBox 69"/>
          <p:cNvSpPr txBox="1"/>
          <p:nvPr/>
        </p:nvSpPr>
        <p:spPr>
          <a:xfrm>
            <a:off x="6663740" y="3200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075070" y="36692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58940" y="41264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17870" y="4114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70470" y="3657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6" name="Oval 75"/>
          <p:cNvSpPr/>
          <p:nvPr/>
        </p:nvSpPr>
        <p:spPr bwMode="auto">
          <a:xfrm>
            <a:off x="6989470" y="4876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637987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767527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6760870" y="5791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5922670" y="5791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81" name="Straight Connector 80"/>
          <p:cNvCxnSpPr>
            <a:stCxn id="76" idx="3"/>
            <a:endCxn id="77" idx="7"/>
          </p:cNvCxnSpPr>
          <p:nvPr/>
        </p:nvCxnSpPr>
        <p:spPr bwMode="auto">
          <a:xfrm flipH="1">
            <a:off x="6705074" y="52020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>
            <a:stCxn id="77" idx="3"/>
            <a:endCxn id="80" idx="7"/>
          </p:cNvCxnSpPr>
          <p:nvPr/>
        </p:nvCxnSpPr>
        <p:spPr bwMode="auto">
          <a:xfrm flipH="1">
            <a:off x="6247874" y="56592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>
            <a:stCxn id="77" idx="5"/>
            <a:endCxn id="79" idx="0"/>
          </p:cNvCxnSpPr>
          <p:nvPr/>
        </p:nvCxnSpPr>
        <p:spPr bwMode="auto">
          <a:xfrm>
            <a:off x="6705074" y="56592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>
            <a:stCxn id="76" idx="5"/>
            <a:endCxn id="78" idx="1"/>
          </p:cNvCxnSpPr>
          <p:nvPr/>
        </p:nvCxnSpPr>
        <p:spPr bwMode="auto">
          <a:xfrm>
            <a:off x="7314674" y="52020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/>
          <p:cNvSpPr txBox="1"/>
          <p:nvPr/>
        </p:nvSpPr>
        <p:spPr>
          <a:xfrm>
            <a:off x="7044740" y="48768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56070" y="5345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39940" y="58028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98870" y="5791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751470" y="5334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90" name="Oval 89"/>
          <p:cNvSpPr/>
          <p:nvPr/>
        </p:nvSpPr>
        <p:spPr bwMode="auto">
          <a:xfrm>
            <a:off x="40386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34290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47244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3810000" y="5943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2971800" y="5943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5" name="Straight Connector 94"/>
          <p:cNvCxnSpPr>
            <a:stCxn id="90" idx="3"/>
            <a:endCxn id="91" idx="7"/>
          </p:cNvCxnSpPr>
          <p:nvPr/>
        </p:nvCxnSpPr>
        <p:spPr bwMode="auto">
          <a:xfrm flipH="1">
            <a:off x="3754204" y="5354404"/>
            <a:ext cx="3401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>
            <a:stCxn id="91" idx="3"/>
            <a:endCxn id="94" idx="7"/>
          </p:cNvCxnSpPr>
          <p:nvPr/>
        </p:nvCxnSpPr>
        <p:spPr bwMode="auto">
          <a:xfrm flipH="1">
            <a:off x="3297004" y="5811604"/>
            <a:ext cx="1877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96"/>
          <p:cNvCxnSpPr>
            <a:stCxn id="91" idx="5"/>
            <a:endCxn id="93" idx="0"/>
          </p:cNvCxnSpPr>
          <p:nvPr/>
        </p:nvCxnSpPr>
        <p:spPr bwMode="auto">
          <a:xfrm>
            <a:off x="3754204" y="5811604"/>
            <a:ext cx="246296" cy="131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>
            <a:stCxn id="90" idx="5"/>
            <a:endCxn id="92" idx="1"/>
          </p:cNvCxnSpPr>
          <p:nvPr/>
        </p:nvCxnSpPr>
        <p:spPr bwMode="auto">
          <a:xfrm>
            <a:off x="4363804" y="5354404"/>
            <a:ext cx="416392" cy="187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Box 98"/>
          <p:cNvSpPr txBox="1"/>
          <p:nvPr/>
        </p:nvSpPr>
        <p:spPr>
          <a:xfrm>
            <a:off x="4093870" y="50292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505200" y="549806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89070" y="5955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048000" y="59436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800600" y="5486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4" name="Right Arrow 103"/>
          <p:cNvSpPr/>
          <p:nvPr/>
        </p:nvSpPr>
        <p:spPr bwMode="auto">
          <a:xfrm>
            <a:off x="2178489" y="3627093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5" name="Right Arrow 104"/>
          <p:cNvSpPr/>
          <p:nvPr/>
        </p:nvSpPr>
        <p:spPr bwMode="auto">
          <a:xfrm>
            <a:off x="5024814" y="3352800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6" name="Right Arrow 105"/>
          <p:cNvSpPr/>
          <p:nvPr/>
        </p:nvSpPr>
        <p:spPr bwMode="auto">
          <a:xfrm rot="5084155">
            <a:off x="7076783" y="4367696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7" name="Right Arrow 106"/>
          <p:cNvSpPr/>
          <p:nvPr/>
        </p:nvSpPr>
        <p:spPr bwMode="auto">
          <a:xfrm rot="10345872">
            <a:off x="5308373" y="5064340"/>
            <a:ext cx="766386" cy="373212"/>
          </a:xfrm>
          <a:prstGeom prst="rightArrow">
            <a:avLst/>
          </a:prstGeom>
          <a:solidFill>
            <a:srgbClr val="33CC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227516" y="4953000"/>
            <a:ext cx="1866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Zaman maliyeti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O(</a:t>
            </a:r>
            <a:r>
              <a:rPr lang="en-US" b="1" dirty="0" err="1">
                <a:solidFill>
                  <a:srgbClr val="C00000"/>
                </a:solidFill>
              </a:rPr>
              <a:t>lgn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30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/>
      <p:bldP spid="37" grpId="0"/>
      <p:bldP spid="38" grpId="0"/>
      <p:bldP spid="39" grpId="0"/>
      <p:bldP spid="40" grpId="0"/>
      <p:bldP spid="41" grpId="0"/>
      <p:bldP spid="59" grpId="0" animBg="1"/>
      <p:bldP spid="60" grpId="0" animBg="1"/>
      <p:bldP spid="61" grpId="0" animBg="1"/>
      <p:bldP spid="63" grpId="0" animBg="1"/>
      <p:bldP spid="64" grpId="0" animBg="1"/>
      <p:bldP spid="70" grpId="0"/>
      <p:bldP spid="71" grpId="0"/>
      <p:bldP spid="72" grpId="0"/>
      <p:bldP spid="73" grpId="0"/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5" grpId="0"/>
      <p:bldP spid="86" grpId="0"/>
      <p:bldP spid="87" grpId="0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9" grpId="0"/>
      <p:bldP spid="100" grpId="0"/>
      <p:bldP spid="101" grpId="0"/>
      <p:bldP spid="102" grpId="0"/>
      <p:bldP spid="103" grpId="0"/>
      <p:bldP spid="104" grpId="0" animBg="1"/>
      <p:bldP spid="105" grpId="0" animBg="1"/>
      <p:bldP spid="106" grpId="0" animBg="1"/>
      <p:bldP spid="107" grpId="0" animBg="1"/>
      <p:bldP spid="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Transform and Conquer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343400"/>
          </a:xfrm>
        </p:spPr>
        <p:txBody>
          <a:bodyPr>
            <a:normAutofit/>
          </a:bodyPr>
          <a:lstStyle/>
          <a:p>
            <a:r>
              <a:rPr lang="tr-TR" sz="2400" dirty="0"/>
              <a:t>Beşinci </a:t>
            </a:r>
            <a:r>
              <a:rPr lang="en-US" sz="2400" dirty="0"/>
              <a:t> </a:t>
            </a:r>
            <a:r>
              <a:rPr lang="en-US" sz="2400" dirty="0" err="1"/>
              <a:t>algorit</a:t>
            </a:r>
            <a:r>
              <a:rPr lang="tr-TR" sz="2400" dirty="0" err="1"/>
              <a:t>ma</a:t>
            </a:r>
            <a:r>
              <a:rPr lang="tr-TR" sz="2400" dirty="0"/>
              <a:t> tasarım tekniği</a:t>
            </a:r>
            <a:endParaRPr lang="en-US" sz="1200" dirty="0"/>
          </a:p>
          <a:p>
            <a:r>
              <a:rPr lang="en-US" sz="2400" dirty="0" err="1"/>
              <a:t>Üç</a:t>
            </a:r>
            <a:r>
              <a:rPr lang="en-US" sz="2400" dirty="0"/>
              <a:t> </a:t>
            </a:r>
            <a:r>
              <a:rPr lang="en-US" sz="2400" dirty="0" err="1"/>
              <a:t>ana</a:t>
            </a:r>
            <a:r>
              <a:rPr lang="en-US" sz="2400" dirty="0"/>
              <a:t> </a:t>
            </a:r>
            <a:r>
              <a:rPr lang="en-US" sz="2400" dirty="0" err="1"/>
              <a:t>varyasyon</a:t>
            </a:r>
            <a:r>
              <a:rPr lang="tr-TR" sz="2400" dirty="0"/>
              <a:t>:</a:t>
            </a:r>
            <a:endParaRPr lang="en-US" sz="2400" dirty="0"/>
          </a:p>
          <a:p>
            <a:pPr lvl="1"/>
            <a:r>
              <a:rPr lang="tr-TR" sz="2000" b="1" dirty="0"/>
              <a:t>Basitleştirme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tr-TR" sz="2000" dirty="0"/>
              <a:t>Aynı problemin daha basit yada daha uygun bir örneğine dönüştürme </a:t>
            </a:r>
          </a:p>
          <a:p>
            <a:pPr lvl="1"/>
            <a:r>
              <a:rPr lang="tr-TR" sz="2000" b="1" dirty="0"/>
              <a:t>Gösterim değişikliği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Aynı</a:t>
            </a:r>
            <a:r>
              <a:rPr lang="en-US" sz="2000" dirty="0"/>
              <a:t> </a:t>
            </a:r>
            <a:r>
              <a:rPr lang="en-US" sz="2000" dirty="0" err="1"/>
              <a:t>örneğin</a:t>
            </a:r>
            <a:r>
              <a:rPr lang="en-US" sz="2000" dirty="0"/>
              <a:t> </a:t>
            </a:r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gösterimine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dönüştürme</a:t>
            </a:r>
            <a:endParaRPr lang="en-US" sz="2000" dirty="0"/>
          </a:p>
          <a:p>
            <a:pPr lvl="1"/>
            <a:r>
              <a:rPr lang="en-US" sz="2000" b="1" dirty="0"/>
              <a:t>Problem </a:t>
            </a:r>
            <a:r>
              <a:rPr lang="tr-TR" sz="2000" b="1" dirty="0"/>
              <a:t>dönüştürme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Etkili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tr-TR" sz="2000" dirty="0"/>
              <a:t>ile çözebildiğiniz</a:t>
            </a:r>
            <a:r>
              <a:rPr lang="en-US" sz="2000" dirty="0"/>
              <a:t> </a:t>
            </a:r>
            <a:r>
              <a:rPr lang="en-US" sz="2000" dirty="0" err="1"/>
              <a:t>farklı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tr-TR" sz="2000" dirty="0"/>
              <a:t>problem</a:t>
            </a:r>
            <a:r>
              <a:rPr lang="en-US" sz="2000" dirty="0"/>
              <a:t> </a:t>
            </a:r>
            <a:r>
              <a:rPr lang="en-US" sz="2000" dirty="0" err="1"/>
              <a:t>örneğine</a:t>
            </a:r>
            <a:r>
              <a:rPr lang="en-US" sz="2000" dirty="0"/>
              <a:t> </a:t>
            </a:r>
            <a:r>
              <a:rPr lang="en-US" sz="2000" dirty="0" err="1"/>
              <a:t>dönüştürün</a:t>
            </a:r>
            <a:endParaRPr lang="en-US" sz="2000" dirty="0"/>
          </a:p>
          <a:p>
            <a:r>
              <a:rPr lang="tr-TR" sz="2400" dirty="0"/>
              <a:t>İki adımlı süreç</a:t>
            </a:r>
            <a:r>
              <a:rPr lang="en-US" sz="2400" dirty="0"/>
              <a:t>:</a:t>
            </a:r>
          </a:p>
          <a:p>
            <a:pPr lvl="1"/>
            <a:r>
              <a:rPr lang="tr-TR" sz="2000" b="1" dirty="0"/>
              <a:t>Adım</a:t>
            </a:r>
            <a:r>
              <a:rPr lang="en-US" sz="2000" b="1" dirty="0"/>
              <a:t> 1:</a:t>
            </a:r>
            <a:r>
              <a:rPr lang="en-US" sz="2000" dirty="0"/>
              <a:t> </a:t>
            </a:r>
            <a:r>
              <a:rPr lang="tr-TR" sz="2000" dirty="0"/>
              <a:t>Problemi </a:t>
            </a:r>
            <a:r>
              <a:rPr lang="en-US" sz="2000" dirty="0" err="1"/>
              <a:t>daha</a:t>
            </a:r>
            <a:r>
              <a:rPr lang="en-US" sz="2000" dirty="0"/>
              <a:t> </a:t>
            </a:r>
            <a:r>
              <a:rPr lang="en-US" sz="2000" dirty="0" err="1"/>
              <a:t>kolay</a:t>
            </a:r>
            <a:r>
              <a:rPr lang="en-US" sz="2000" dirty="0"/>
              <a:t> </a:t>
            </a:r>
            <a:r>
              <a:rPr lang="en-US" sz="2000" dirty="0" err="1"/>
              <a:t>çözülebilecek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şekilde</a:t>
            </a:r>
            <a:r>
              <a:rPr lang="en-US" sz="2000" dirty="0"/>
              <a:t> </a:t>
            </a:r>
            <a:r>
              <a:rPr lang="tr-TR" sz="2000" dirty="0"/>
              <a:t>uyarlayın</a:t>
            </a:r>
          </a:p>
          <a:p>
            <a:pPr lvl="1"/>
            <a:r>
              <a:rPr lang="tr-TR" sz="2000" b="1" dirty="0"/>
              <a:t>Adım</a:t>
            </a:r>
            <a:r>
              <a:rPr lang="en-US" sz="2000" b="1" dirty="0"/>
              <a:t> 2:</a:t>
            </a:r>
            <a:r>
              <a:rPr lang="en-US" sz="2000" dirty="0"/>
              <a:t> </a:t>
            </a:r>
            <a:r>
              <a:rPr lang="tr-TR" sz="2000" dirty="0"/>
              <a:t>Yönetin</a:t>
            </a:r>
            <a:r>
              <a:rPr lang="en-US" sz="2000" dirty="0"/>
              <a:t>!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4105910" y="147935"/>
            <a:ext cx="4722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(Brute Force, </a:t>
            </a:r>
            <a:r>
              <a:rPr lang="tr-TR" sz="1200" dirty="0" err="1"/>
              <a:t>Divide&amp;Conquer</a:t>
            </a:r>
            <a:r>
              <a:rPr lang="tr-TR" sz="1200" dirty="0"/>
              <a:t>, </a:t>
            </a:r>
            <a:r>
              <a:rPr lang="tr-TR" sz="1200" dirty="0" err="1"/>
              <a:t>Dynamic</a:t>
            </a:r>
            <a:r>
              <a:rPr lang="tr-TR" sz="1200" dirty="0"/>
              <a:t> Programming, </a:t>
            </a:r>
            <a:r>
              <a:rPr lang="tr-TR" sz="1200" dirty="0" err="1"/>
              <a:t>Greedy</a:t>
            </a:r>
            <a:r>
              <a:rPr lang="tr-TR" sz="1200" dirty="0"/>
              <a:t>, 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endParaRPr lang="tr-TR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Transform and Conquer </a:t>
            </a:r>
            <a:r>
              <a:rPr lang="tr-TR" sz="12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1264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en-US" sz="3600" b="1" dirty="0" err="1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dirty="0"/>
              <a:t>İki aşamalıdır</a:t>
            </a:r>
            <a:endParaRPr lang="en-US" dirty="0"/>
          </a:p>
          <a:p>
            <a:pPr lvl="1"/>
            <a:r>
              <a:rPr lang="tr-TR" dirty="0"/>
              <a:t>Adım</a:t>
            </a:r>
            <a:r>
              <a:rPr lang="en-US" dirty="0"/>
              <a:t> 1: </a:t>
            </a:r>
            <a:r>
              <a:rPr lang="tr-TR" dirty="0"/>
              <a:t>Verilen diziden bir </a:t>
            </a:r>
            <a:r>
              <a:rPr lang="tr-TR" dirty="0" err="1"/>
              <a:t>heap</a:t>
            </a:r>
            <a:r>
              <a:rPr lang="tr-TR" dirty="0"/>
              <a:t> ağacı oluştur (</a:t>
            </a:r>
            <a:r>
              <a:rPr lang="tr-TR" dirty="0" err="1"/>
              <a:t>Heapify</a:t>
            </a:r>
            <a:r>
              <a:rPr lang="tr-TR" dirty="0"/>
              <a:t>)</a:t>
            </a:r>
            <a:endParaRPr lang="en-US" dirty="0"/>
          </a:p>
          <a:p>
            <a:pPr lvl="1"/>
            <a:r>
              <a:rPr lang="tr-TR" dirty="0"/>
              <a:t>Adım 2</a:t>
            </a:r>
            <a:r>
              <a:rPr lang="en-US" dirty="0"/>
              <a:t>: </a:t>
            </a:r>
            <a:r>
              <a:rPr lang="tr-TR" dirty="0"/>
              <a:t>Kök silme işlemini n-1 defa uygula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77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en-US" sz="3600" b="1" dirty="0" err="1"/>
              <a:t>Heapsort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060208"/>
              </p:ext>
            </p:extLst>
          </p:nvPr>
        </p:nvGraphicFramePr>
        <p:xfrm>
          <a:off x="685801" y="13817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7000" y="609600"/>
            <a:ext cx="3927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C00000"/>
                </a:solidFill>
              </a:rPr>
              <a:t>Aşama</a:t>
            </a:r>
            <a:r>
              <a:rPr lang="en-US" sz="2000" b="1" dirty="0">
                <a:solidFill>
                  <a:srgbClr val="C00000"/>
                </a:solidFill>
              </a:rPr>
              <a:t> 1: Heap </a:t>
            </a:r>
            <a:r>
              <a:rPr lang="tr-TR" sz="2000" b="1" dirty="0">
                <a:solidFill>
                  <a:srgbClr val="C00000"/>
                </a:solidFill>
              </a:rPr>
              <a:t>yapılandırması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518501"/>
              </p:ext>
            </p:extLst>
          </p:nvPr>
        </p:nvGraphicFramePr>
        <p:xfrm>
          <a:off x="685800" y="10668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6934200" y="762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172200" y="129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772400" y="1295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6388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7056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239000" y="1828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8</a:t>
            </a:r>
          </a:p>
        </p:txBody>
      </p:sp>
      <p:cxnSp>
        <p:nvCxnSpPr>
          <p:cNvPr id="15" name="Straight Connector 14"/>
          <p:cNvCxnSpPr>
            <a:stCxn id="8" idx="3"/>
            <a:endCxn id="9" idx="7"/>
          </p:cNvCxnSpPr>
          <p:nvPr/>
        </p:nvCxnSpPr>
        <p:spPr bwMode="auto">
          <a:xfrm flipH="1">
            <a:off x="6497404" y="10872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stCxn id="9" idx="3"/>
            <a:endCxn id="11" idx="7"/>
          </p:cNvCxnSpPr>
          <p:nvPr/>
        </p:nvCxnSpPr>
        <p:spPr bwMode="auto">
          <a:xfrm flipH="1">
            <a:off x="5964004" y="1620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>
            <a:stCxn id="9" idx="5"/>
            <a:endCxn id="12" idx="1"/>
          </p:cNvCxnSpPr>
          <p:nvPr/>
        </p:nvCxnSpPr>
        <p:spPr bwMode="auto">
          <a:xfrm>
            <a:off x="6497404" y="1620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8" idx="5"/>
            <a:endCxn id="10" idx="1"/>
          </p:cNvCxnSpPr>
          <p:nvPr/>
        </p:nvCxnSpPr>
        <p:spPr bwMode="auto">
          <a:xfrm>
            <a:off x="7259404" y="10872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>
            <a:stCxn id="10" idx="3"/>
            <a:endCxn id="13" idx="7"/>
          </p:cNvCxnSpPr>
          <p:nvPr/>
        </p:nvCxnSpPr>
        <p:spPr bwMode="auto">
          <a:xfrm flipH="1">
            <a:off x="7564204" y="1620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007462"/>
              </p:ext>
            </p:extLst>
          </p:nvPr>
        </p:nvGraphicFramePr>
        <p:xfrm>
          <a:off x="685801" y="2372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531833"/>
              </p:ext>
            </p:extLst>
          </p:nvPr>
        </p:nvGraphicFramePr>
        <p:xfrm>
          <a:off x="685800" y="2057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Oval 28"/>
          <p:cNvSpPr/>
          <p:nvPr/>
        </p:nvSpPr>
        <p:spPr bwMode="auto">
          <a:xfrm>
            <a:off x="7543800" y="2743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67818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83820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2484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73152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7848600" y="3810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35" name="Straight Connector 34"/>
          <p:cNvCxnSpPr>
            <a:stCxn id="29" idx="3"/>
            <a:endCxn id="30" idx="7"/>
          </p:cNvCxnSpPr>
          <p:nvPr/>
        </p:nvCxnSpPr>
        <p:spPr bwMode="auto">
          <a:xfrm flipH="1">
            <a:off x="7107004" y="30684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stCxn id="30" idx="3"/>
            <a:endCxn id="32" idx="7"/>
          </p:cNvCxnSpPr>
          <p:nvPr/>
        </p:nvCxnSpPr>
        <p:spPr bwMode="auto">
          <a:xfrm flipH="1">
            <a:off x="6573604" y="3601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stCxn id="30" idx="5"/>
            <a:endCxn id="33" idx="1"/>
          </p:cNvCxnSpPr>
          <p:nvPr/>
        </p:nvCxnSpPr>
        <p:spPr bwMode="auto">
          <a:xfrm>
            <a:off x="7107004" y="3601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>
            <a:stCxn id="29" idx="5"/>
            <a:endCxn id="31" idx="1"/>
          </p:cNvCxnSpPr>
          <p:nvPr/>
        </p:nvCxnSpPr>
        <p:spPr bwMode="auto">
          <a:xfrm>
            <a:off x="7869004" y="30684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31" idx="3"/>
            <a:endCxn id="34" idx="7"/>
          </p:cNvCxnSpPr>
          <p:nvPr/>
        </p:nvCxnSpPr>
        <p:spPr bwMode="auto">
          <a:xfrm flipH="1">
            <a:off x="8173804" y="3601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616407"/>
              </p:ext>
            </p:extLst>
          </p:nvPr>
        </p:nvGraphicFramePr>
        <p:xfrm>
          <a:off x="609601" y="33629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355323"/>
              </p:ext>
            </p:extLst>
          </p:nvPr>
        </p:nvGraphicFramePr>
        <p:xfrm>
          <a:off x="609600" y="30480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Oval 41"/>
          <p:cNvSpPr/>
          <p:nvPr/>
        </p:nvSpPr>
        <p:spPr bwMode="auto">
          <a:xfrm>
            <a:off x="73914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66294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8229600" y="5029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0960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71628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76962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48" name="Straight Connector 47"/>
          <p:cNvCxnSpPr>
            <a:stCxn id="42" idx="3"/>
            <a:endCxn id="43" idx="7"/>
          </p:cNvCxnSpPr>
          <p:nvPr/>
        </p:nvCxnSpPr>
        <p:spPr bwMode="auto">
          <a:xfrm flipH="1">
            <a:off x="6954604" y="48210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43" idx="3"/>
            <a:endCxn id="45" idx="7"/>
          </p:cNvCxnSpPr>
          <p:nvPr/>
        </p:nvCxnSpPr>
        <p:spPr bwMode="auto">
          <a:xfrm flipH="1">
            <a:off x="6421204" y="53544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>
            <a:stCxn id="43" idx="5"/>
            <a:endCxn id="46" idx="1"/>
          </p:cNvCxnSpPr>
          <p:nvPr/>
        </p:nvCxnSpPr>
        <p:spPr bwMode="auto">
          <a:xfrm>
            <a:off x="6954604" y="53544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42" idx="5"/>
            <a:endCxn id="44" idx="1"/>
          </p:cNvCxnSpPr>
          <p:nvPr/>
        </p:nvCxnSpPr>
        <p:spPr bwMode="auto">
          <a:xfrm>
            <a:off x="7716604" y="48210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stCxn id="44" idx="3"/>
            <a:endCxn id="47" idx="7"/>
          </p:cNvCxnSpPr>
          <p:nvPr/>
        </p:nvCxnSpPr>
        <p:spPr bwMode="auto">
          <a:xfrm flipH="1">
            <a:off x="8021404" y="53544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278828"/>
              </p:ext>
            </p:extLst>
          </p:nvPr>
        </p:nvGraphicFramePr>
        <p:xfrm>
          <a:off x="609601" y="42011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123014"/>
              </p:ext>
            </p:extLst>
          </p:nvPr>
        </p:nvGraphicFramePr>
        <p:xfrm>
          <a:off x="609600" y="38862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Oval 54"/>
          <p:cNvSpPr/>
          <p:nvPr/>
        </p:nvSpPr>
        <p:spPr bwMode="auto">
          <a:xfrm>
            <a:off x="51054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43434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59436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38100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6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48768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5410200" y="5257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61" name="Straight Connector 60"/>
          <p:cNvCxnSpPr>
            <a:stCxn id="55" idx="3"/>
            <a:endCxn id="56" idx="7"/>
          </p:cNvCxnSpPr>
          <p:nvPr/>
        </p:nvCxnSpPr>
        <p:spPr bwMode="auto">
          <a:xfrm flipH="1">
            <a:off x="4668604" y="45162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56" idx="3"/>
            <a:endCxn id="58" idx="7"/>
          </p:cNvCxnSpPr>
          <p:nvPr/>
        </p:nvCxnSpPr>
        <p:spPr bwMode="auto">
          <a:xfrm flipH="1">
            <a:off x="4135204" y="5049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>
            <a:stCxn id="56" idx="5"/>
            <a:endCxn id="59" idx="1"/>
          </p:cNvCxnSpPr>
          <p:nvPr/>
        </p:nvCxnSpPr>
        <p:spPr bwMode="auto">
          <a:xfrm>
            <a:off x="4668604" y="5049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>
            <a:stCxn id="55" idx="5"/>
            <a:endCxn id="57" idx="1"/>
          </p:cNvCxnSpPr>
          <p:nvPr/>
        </p:nvCxnSpPr>
        <p:spPr bwMode="auto">
          <a:xfrm>
            <a:off x="5430604" y="45162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>
            <a:stCxn id="57" idx="3"/>
            <a:endCxn id="60" idx="7"/>
          </p:cNvCxnSpPr>
          <p:nvPr/>
        </p:nvCxnSpPr>
        <p:spPr bwMode="auto">
          <a:xfrm flipH="1">
            <a:off x="5735404" y="50496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Oval 65"/>
          <p:cNvSpPr/>
          <p:nvPr/>
        </p:nvSpPr>
        <p:spPr bwMode="auto">
          <a:xfrm>
            <a:off x="51054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43434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5943600" y="28956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8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38100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48768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5410200" y="34290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7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72" name="Straight Connector 71"/>
          <p:cNvCxnSpPr>
            <a:stCxn id="66" idx="3"/>
            <a:endCxn id="67" idx="7"/>
          </p:cNvCxnSpPr>
          <p:nvPr/>
        </p:nvCxnSpPr>
        <p:spPr bwMode="auto">
          <a:xfrm flipH="1">
            <a:off x="4668604" y="2687404"/>
            <a:ext cx="4925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>
            <a:stCxn id="67" idx="3"/>
            <a:endCxn id="69" idx="7"/>
          </p:cNvCxnSpPr>
          <p:nvPr/>
        </p:nvCxnSpPr>
        <p:spPr bwMode="auto">
          <a:xfrm flipH="1">
            <a:off x="4135204" y="3220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>
            <a:stCxn id="67" idx="5"/>
            <a:endCxn id="70" idx="1"/>
          </p:cNvCxnSpPr>
          <p:nvPr/>
        </p:nvCxnSpPr>
        <p:spPr bwMode="auto">
          <a:xfrm>
            <a:off x="4668604" y="3220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>
            <a:stCxn id="66" idx="5"/>
            <a:endCxn id="68" idx="1"/>
          </p:cNvCxnSpPr>
          <p:nvPr/>
        </p:nvCxnSpPr>
        <p:spPr bwMode="auto">
          <a:xfrm>
            <a:off x="5430604" y="2687404"/>
            <a:ext cx="5687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>
            <a:stCxn id="68" idx="3"/>
            <a:endCxn id="71" idx="7"/>
          </p:cNvCxnSpPr>
          <p:nvPr/>
        </p:nvCxnSpPr>
        <p:spPr bwMode="auto">
          <a:xfrm flipH="1">
            <a:off x="5735404" y="3220804"/>
            <a:ext cx="263992" cy="2639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326310"/>
              </p:ext>
            </p:extLst>
          </p:nvPr>
        </p:nvGraphicFramePr>
        <p:xfrm>
          <a:off x="609601" y="5039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305209"/>
              </p:ext>
            </p:extLst>
          </p:nvPr>
        </p:nvGraphicFramePr>
        <p:xfrm>
          <a:off x="609600" y="4724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Down Arrow 78"/>
          <p:cNvSpPr/>
          <p:nvPr/>
        </p:nvSpPr>
        <p:spPr bwMode="auto">
          <a:xfrm rot="20565862">
            <a:off x="7765130" y="2012670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0" name="Down Arrow 79"/>
          <p:cNvSpPr/>
          <p:nvPr/>
        </p:nvSpPr>
        <p:spPr bwMode="auto">
          <a:xfrm rot="641019">
            <a:off x="8069930" y="4168030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1" name="Down Arrow 80"/>
          <p:cNvSpPr/>
          <p:nvPr/>
        </p:nvSpPr>
        <p:spPr bwMode="auto">
          <a:xfrm rot="5589143">
            <a:off x="6639852" y="4403069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2" name="Down Arrow 81"/>
          <p:cNvSpPr/>
          <p:nvPr/>
        </p:nvSpPr>
        <p:spPr bwMode="auto">
          <a:xfrm rot="10405577">
            <a:off x="4198920" y="3793469"/>
            <a:ext cx="304800" cy="6096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05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en-US" sz="3600" b="1" dirty="0" err="1"/>
              <a:t>Heapsort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609600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C00000"/>
                </a:solidFill>
              </a:rPr>
              <a:t>Aşama</a:t>
            </a:r>
            <a:r>
              <a:rPr lang="en-US" sz="2000" b="1" dirty="0">
                <a:solidFill>
                  <a:srgbClr val="C00000"/>
                </a:solidFill>
              </a:rPr>
              <a:t> 2: Maximum</a:t>
            </a:r>
            <a:r>
              <a:rPr lang="tr-TR" sz="2000" b="1" dirty="0">
                <a:solidFill>
                  <a:srgbClr val="C00000"/>
                </a:solidFill>
              </a:rPr>
              <a:t>u sil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0017"/>
              </p:ext>
            </p:extLst>
          </p:nvPr>
        </p:nvGraphicFramePr>
        <p:xfrm>
          <a:off x="533401" y="1610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729406"/>
              </p:ext>
            </p:extLst>
          </p:nvPr>
        </p:nvGraphicFramePr>
        <p:xfrm>
          <a:off x="533400" y="1295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584807"/>
              </p:ext>
            </p:extLst>
          </p:nvPr>
        </p:nvGraphicFramePr>
        <p:xfrm>
          <a:off x="609601" y="2372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690653"/>
              </p:ext>
            </p:extLst>
          </p:nvPr>
        </p:nvGraphicFramePr>
        <p:xfrm>
          <a:off x="609600" y="2057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84117"/>
              </p:ext>
            </p:extLst>
          </p:nvPr>
        </p:nvGraphicFramePr>
        <p:xfrm>
          <a:off x="609601" y="33629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73610"/>
              </p:ext>
            </p:extLst>
          </p:nvPr>
        </p:nvGraphicFramePr>
        <p:xfrm>
          <a:off x="609600" y="30480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157746"/>
              </p:ext>
            </p:extLst>
          </p:nvPr>
        </p:nvGraphicFramePr>
        <p:xfrm>
          <a:off x="685801" y="4277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12201"/>
              </p:ext>
            </p:extLst>
          </p:nvPr>
        </p:nvGraphicFramePr>
        <p:xfrm>
          <a:off x="685800" y="3962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284023"/>
              </p:ext>
            </p:extLst>
          </p:nvPr>
        </p:nvGraphicFramePr>
        <p:xfrm>
          <a:off x="685801" y="51155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6967064"/>
              </p:ext>
            </p:extLst>
          </p:nvPr>
        </p:nvGraphicFramePr>
        <p:xfrm>
          <a:off x="685800" y="48006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491310"/>
              </p:ext>
            </p:extLst>
          </p:nvPr>
        </p:nvGraphicFramePr>
        <p:xfrm>
          <a:off x="4343401" y="16865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421855"/>
              </p:ext>
            </p:extLst>
          </p:nvPr>
        </p:nvGraphicFramePr>
        <p:xfrm>
          <a:off x="4343400" y="13716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901657"/>
              </p:ext>
            </p:extLst>
          </p:nvPr>
        </p:nvGraphicFramePr>
        <p:xfrm>
          <a:off x="4343401" y="26009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737206"/>
              </p:ext>
            </p:extLst>
          </p:nvPr>
        </p:nvGraphicFramePr>
        <p:xfrm>
          <a:off x="4343400" y="22860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609350"/>
              </p:ext>
            </p:extLst>
          </p:nvPr>
        </p:nvGraphicFramePr>
        <p:xfrm>
          <a:off x="4343401" y="35153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998132"/>
              </p:ext>
            </p:extLst>
          </p:nvPr>
        </p:nvGraphicFramePr>
        <p:xfrm>
          <a:off x="4343400" y="32004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375117"/>
              </p:ext>
            </p:extLst>
          </p:nvPr>
        </p:nvGraphicFramePr>
        <p:xfrm>
          <a:off x="4343401" y="4429760"/>
          <a:ext cx="2895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389327"/>
              </p:ext>
            </p:extLst>
          </p:nvPr>
        </p:nvGraphicFramePr>
        <p:xfrm>
          <a:off x="4343400" y="4114800"/>
          <a:ext cx="28955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53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en-US" sz="3600" b="1" dirty="0" err="1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dirty="0"/>
              <a:t>Heapsort</a:t>
            </a:r>
            <a:r>
              <a:rPr lang="tr-TR" dirty="0"/>
              <a:t>’un en kötü durum karmaşıklığı nedir?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057400"/>
            <a:ext cx="485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Aşama</a:t>
            </a:r>
            <a:r>
              <a:rPr lang="en-US" sz="2400" b="1" dirty="0"/>
              <a:t> 1: Heap </a:t>
            </a:r>
            <a:r>
              <a:rPr lang="tr-TR" sz="2400" b="1" dirty="0"/>
              <a:t>yapılandırması</a:t>
            </a:r>
            <a:r>
              <a:rPr lang="en-US" sz="2400" b="1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1751" y="20574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O(n)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140" y="2738735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Aşama</a:t>
            </a:r>
            <a:r>
              <a:rPr lang="en-US" sz="2400" b="1" dirty="0"/>
              <a:t> 2: Max</a:t>
            </a:r>
            <a:r>
              <a:rPr lang="tr-TR" sz="2400" b="1" dirty="0"/>
              <a:t> içerikli düğümü sil</a:t>
            </a:r>
            <a:r>
              <a:rPr lang="en-US" sz="2400" b="1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2743200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rgbClr val="0000CC"/>
                </a:solidFill>
              </a:rPr>
              <a:t>?</a:t>
            </a:r>
            <a:r>
              <a:rPr lang="en-US" sz="2400" b="1" dirty="0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276600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C(n)</a:t>
            </a:r>
            <a:r>
              <a:rPr lang="tr-TR" b="1" dirty="0">
                <a:solidFill>
                  <a:srgbClr val="FF0000"/>
                </a:solidFill>
              </a:rPr>
              <a:t>:Aşama 2’deki karşılaştırma sayısı olsun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0" y="4191000"/>
                <a:ext cx="7206525" cy="390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C(n) ≤ 2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𝐥𝐠</m:t>
                        </m:r>
                        <m:r>
                          <a:rPr lang="en-US" b="1" i="1" smtClean="0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/>
                  <a:t>+ 2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𝒍𝒈</m:t>
                        </m:r>
                        <m:r>
                          <a:rPr lang="en-US" b="1" i="1">
                            <a:latin typeface="Cambria Math"/>
                          </a:rPr>
                          <m:t>⁡(</m:t>
                        </m:r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/>
                  <a:t> + … … + 2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𝒍𝒈</m:t>
                        </m:r>
                        <m:r>
                          <a:rPr lang="en-US" b="1" i="1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b="1" dirty="0"/>
                  <a:t> ≤ 2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b="1" i="0" smtClean="0">
                            <a:latin typeface="Cambria Math"/>
                          </a:rPr>
                          <m:t>𝐥𝐠</m:t>
                        </m:r>
                        <m:r>
                          <a:rPr lang="en-US" b="1" i="1" smtClean="0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191000"/>
                <a:ext cx="7206525" cy="390620"/>
              </a:xfrm>
              <a:prstGeom prst="rect">
                <a:avLst/>
              </a:prstGeom>
              <a:blipFill rotWithShape="1">
                <a:blip r:embed="rId2"/>
                <a:stretch>
                  <a:fillRect l="-677" t="-107813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4600" y="3733800"/>
                <a:ext cx="3531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1" dirty="0">
                    <a:solidFill>
                      <a:srgbClr val="0000CC"/>
                    </a:solidFill>
                  </a:rPr>
                  <a:t>H</a:t>
                </a:r>
                <a14:m>
                  <m:oMath xmlns:m="http://schemas.openxmlformats.org/officeDocument/2006/math"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𝐞𝐚𝐩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ğ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𝐚𝐜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𝚤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𝚤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ü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𝐤𝐬𝐞𝐤𝐥𝐢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ğ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𝐢</m:t>
                    </m:r>
                    <m:r>
                      <a:rPr lang="tr-TR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⌊"/>
                        <m:endChr m:val="⌋"/>
                        <m:ctrlPr>
                          <a:rPr lang="en-US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𝒍𝒈𝒏</m:t>
                        </m:r>
                      </m:e>
                    </m:d>
                  </m:oMath>
                </a14:m>
                <a:endParaRPr lang="en-US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733800"/>
                <a:ext cx="353141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554" t="-8333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90600" y="4646142"/>
                <a:ext cx="5442580" cy="390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C(n) ≤ 2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b="1" i="1">
                            <a:latin typeface="Cambria Math"/>
                          </a:rPr>
                          <m:t>𝒍𝒈</m:t>
                        </m:r>
                        <m:r>
                          <a:rPr lang="en-US" b="1" i="1">
                            <a:latin typeface="Cambria Math"/>
                          </a:rPr>
                          <m:t>⁡(</m:t>
                        </m:r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dirty="0"/>
                  <a:t> = 2(n-1)</a:t>
                </a:r>
                <a:r>
                  <a:rPr lang="en-US" b="1" dirty="0" err="1"/>
                  <a:t>lg</a:t>
                </a:r>
                <a:r>
                  <a:rPr lang="en-US" b="1" dirty="0"/>
                  <a:t>(n-1) ≤ 2nlgn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646142"/>
                <a:ext cx="5442580" cy="390620"/>
              </a:xfrm>
              <a:prstGeom prst="rect">
                <a:avLst/>
              </a:prstGeom>
              <a:blipFill rotWithShape="1">
                <a:blip r:embed="rId4"/>
                <a:stretch>
                  <a:fillRect l="-1009" t="-107813" r="-112" b="-17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477000" y="465986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So, C(n) </a:t>
            </a:r>
            <a:r>
              <a:rPr lang="az-Cyrl-AZ" b="1" dirty="0">
                <a:solidFill>
                  <a:srgbClr val="0000CC"/>
                </a:solidFill>
              </a:rPr>
              <a:t>є</a:t>
            </a:r>
            <a:r>
              <a:rPr lang="en-US" b="1" dirty="0">
                <a:solidFill>
                  <a:srgbClr val="0000CC"/>
                </a:solidFill>
              </a:rPr>
              <a:t> O(</a:t>
            </a:r>
            <a:r>
              <a:rPr lang="en-US" b="1" dirty="0" err="1">
                <a:solidFill>
                  <a:srgbClr val="0000CC"/>
                </a:solidFill>
              </a:rPr>
              <a:t>nlgn</a:t>
            </a:r>
            <a:r>
              <a:rPr lang="en-US" b="1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4600" y="5181600"/>
            <a:ext cx="587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Bu nedenle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tr-TR" b="1" dirty="0">
                <a:solidFill>
                  <a:srgbClr val="C00000"/>
                </a:solidFill>
              </a:rPr>
              <a:t>aşama 2 için</a:t>
            </a:r>
            <a:r>
              <a:rPr lang="en-US" b="1" dirty="0">
                <a:solidFill>
                  <a:srgbClr val="C00000"/>
                </a:solidFill>
              </a:rPr>
              <a:t>, O(n) + O(</a:t>
            </a:r>
            <a:r>
              <a:rPr lang="en-US" b="1" dirty="0" err="1">
                <a:solidFill>
                  <a:srgbClr val="C00000"/>
                </a:solidFill>
              </a:rPr>
              <a:t>nlgn</a:t>
            </a:r>
            <a:r>
              <a:rPr lang="en-US" b="1" dirty="0">
                <a:solidFill>
                  <a:srgbClr val="C00000"/>
                </a:solidFill>
              </a:rPr>
              <a:t>) = O(</a:t>
            </a:r>
            <a:r>
              <a:rPr lang="en-US" b="1" dirty="0" err="1">
                <a:solidFill>
                  <a:srgbClr val="C00000"/>
                </a:solidFill>
              </a:rPr>
              <a:t>nlgn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211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en-US" sz="3600" b="1" dirty="0" err="1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en-US" dirty="0"/>
              <a:t>Heapsort’</a:t>
            </a:r>
            <a:r>
              <a:rPr lang="tr-TR" dirty="0"/>
              <a:t>un en iyi ve en kötü durumu 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tr-TR" dirty="0"/>
              <a:t>’da olduğu gibi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nlgn</a:t>
            </a:r>
            <a:r>
              <a:rPr lang="en-US" dirty="0"/>
              <a:t>)</a:t>
            </a:r>
            <a:r>
              <a:rPr lang="tr-TR" dirty="0"/>
              <a:t> olmaktadır.</a:t>
            </a:r>
            <a:endParaRPr lang="en-US" dirty="0"/>
          </a:p>
          <a:p>
            <a:r>
              <a:rPr lang="en-US" dirty="0"/>
              <a:t>Heapsort</a:t>
            </a:r>
            <a:r>
              <a:rPr lang="tr-TR" dirty="0"/>
              <a:t> ekstra bellek kullanmaz.</a:t>
            </a:r>
            <a:endParaRPr lang="en-US" dirty="0"/>
          </a:p>
          <a:p>
            <a:r>
              <a:rPr lang="en-US" dirty="0"/>
              <a:t>Ra</a:t>
            </a:r>
            <a:r>
              <a:rPr lang="tr-TR" dirty="0" err="1"/>
              <a:t>ndom</a:t>
            </a:r>
            <a:r>
              <a:rPr lang="tr-TR" dirty="0"/>
              <a:t> </a:t>
            </a:r>
            <a:r>
              <a:rPr lang="en-US" dirty="0" err="1"/>
              <a:t>dosyalar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tr-TR" dirty="0"/>
              <a:t> </a:t>
            </a:r>
            <a:r>
              <a:rPr lang="en-US" dirty="0" err="1"/>
              <a:t>zamanlama</a:t>
            </a:r>
            <a:r>
              <a:rPr lang="en-US" dirty="0"/>
              <a:t> </a:t>
            </a:r>
            <a:r>
              <a:rPr lang="en-US" dirty="0" err="1"/>
              <a:t>deneyleri</a:t>
            </a:r>
            <a:r>
              <a:rPr lang="en-US" dirty="0"/>
              <a:t>, </a:t>
            </a:r>
            <a:r>
              <a:rPr lang="en-US" dirty="0" err="1"/>
              <a:t>Heapsort'un</a:t>
            </a:r>
            <a:r>
              <a:rPr lang="en-US" dirty="0"/>
              <a:t> </a:t>
            </a:r>
            <a:r>
              <a:rPr lang="en-US" dirty="0" err="1"/>
              <a:t>Quicksort'tan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yavaş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rekabet</a:t>
            </a:r>
            <a:r>
              <a:rPr lang="tr-TR" dirty="0"/>
              <a:t> </a:t>
            </a:r>
            <a:r>
              <a:rPr lang="en-US" dirty="0" err="1"/>
              <a:t>edebileceğini</a:t>
            </a:r>
            <a:r>
              <a:rPr lang="en-US" dirty="0"/>
              <a:t> </a:t>
            </a:r>
            <a:r>
              <a:rPr lang="en-US" dirty="0" err="1"/>
              <a:t>göstermektedir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847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152" y="2895600"/>
            <a:ext cx="3516044" cy="2211705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76600" y="13670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Polinom</a:t>
            </a:r>
            <a:r>
              <a:rPr lang="tr-TR" b="1" dirty="0">
                <a:solidFill>
                  <a:srgbClr val="FF0000"/>
                </a:solidFill>
              </a:rPr>
              <a:t> Hesabı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64055"/>
            <a:ext cx="3467100" cy="38290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06039"/>
            <a:ext cx="6180773" cy="76009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33400" y="152686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Brute Force ?</a:t>
            </a:r>
          </a:p>
        </p:txBody>
      </p:sp>
    </p:spTree>
    <p:extLst>
      <p:ext uri="{BB962C8B-B14F-4D97-AF65-F5344CB8AC3E}">
        <p14:creationId xmlns:p14="http://schemas.microsoft.com/office/powerpoint/2010/main" val="246922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92880" y="570107"/>
            <a:ext cx="8666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 Dikkat edilirse 2.adımda n-1 çarpma n-1 toplama ve adet karşılaştırma ( k=n olduğunda 2.adımdan çıkılıyor ) yapılıyor.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41446" y="2373098"/>
            <a:ext cx="876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Genellikle , bu işlem sayısında tam  bir değer değil de bir mertebe söylememiz bizim için yeterlidir. Bu örnek için "işlem sayısı </a:t>
            </a:r>
            <a:r>
              <a:rPr lang="tr-TR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civarındadır".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2677" y="1419999"/>
            <a:ext cx="8315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Buna göre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hesaplanması için toplam (n-1)+(n-1)+n=3n-2 adet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elemanter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işlem yapılmaktadır.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75080" y="3423727"/>
            <a:ext cx="5278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Hatta “işlem sayısı n in bir sabitle çarpımı kadardır" </a:t>
            </a:r>
          </a:p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bile diyebiliriz.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1" y="3017549"/>
            <a:ext cx="2945130" cy="3230852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81000" y="499764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Çoğunlukla n in büyümesi durumunda işlem sayısının hızla büyüyüp büyümediği bizi daha çok ilgilendirir.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3197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295400" y="459935"/>
            <a:ext cx="6440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P(X)=a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+........+ 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+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 burada 	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≠0 ve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(i=0,1,......n) sabit 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6" y="1785223"/>
            <a:ext cx="5107067" cy="288220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497514" y="20091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2.adımda k </a:t>
            </a:r>
            <a:r>
              <a:rPr lang="tr-TR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kontrolünü k=1,2.....n+1 için n+1 kere yapıyoruz 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339590" y="27486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Herhangi bir k </a:t>
            </a:r>
            <a:r>
              <a:rPr lang="tr-TR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için 1 karşılaştırma,  2 toplama ,1 çarpma ve (3k-2) işlem 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hesabı için yapıyoruz.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360926" y="370099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halde 3k-2+4=3k+2 işlem yapılmaktadır. 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339590" y="41526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k=1,2,...n için 5+8+11+.....+3n+2=(3n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+7n)/2 işlem yapılıyor. 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262438" y="46674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k=n+1için yapılan karşılaştırmayı da eklersek  ( (3n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+7n)+1) /2  işlem yapılmaktadır.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497205" y="5351719"/>
            <a:ext cx="8337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Görüldüğü gibi  algoritmanın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karmaşıklılığı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bir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polinomdur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yani 1.5n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+3.5n+0.5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İşlem yükünün hesabında 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terimi daha etkin olacağından Bu algoritmanın karmaşıklığı O(n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olarak ifade edilir.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88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487058" y="392195"/>
            <a:ext cx="3958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Transform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&amp;</a:t>
            </a:r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Conquer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Horner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Yöntemi)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03" y="1752538"/>
            <a:ext cx="3854053" cy="20385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8" y="1744297"/>
            <a:ext cx="3429715" cy="231017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19180" y="3981269"/>
            <a:ext cx="5437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 Adım 2 de her  k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için 1 karşılaştırma, 1çarpma, 2 toplama, 1 çıkarma yapılmaktadır. n için 5n+1 işlem yapılmaktadır.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092892" y="4679275"/>
            <a:ext cx="5020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Önceki algoritma ile karşılaştırırsak, örneğin n=10 için 51 işleme karşı 186 işlem olacaktır.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n'in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büyük değeri için fark çok daha  artacaktır.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040695" y="59152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Horner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yönteminin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karmaşıklılığı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O(n) olduğu için Brute Force tasarım tekniğine göre daha performans üstünlüğü içeren bir algoritmadır.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2" y="1161485"/>
            <a:ext cx="1958156" cy="42442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609" y="1224872"/>
            <a:ext cx="2438451" cy="35582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061" y="1173273"/>
            <a:ext cx="2381885" cy="3261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945" y="1224873"/>
            <a:ext cx="2246321" cy="2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7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" y="1474470"/>
            <a:ext cx="6180773" cy="76009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0" y="3149864"/>
            <a:ext cx="5679281" cy="33289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2170736"/>
            <a:ext cx="3900488" cy="198264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029" y="983694"/>
            <a:ext cx="5986463" cy="3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3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Transform and Conquer ?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1524000"/>
            <a:ext cx="1676400" cy="914400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Örneği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90800" y="1143000"/>
            <a:ext cx="3733800" cy="1828800"/>
          </a:xfrm>
          <a:prstGeom prst="round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Daha basit problem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b="1" dirty="0"/>
              <a:t>yada</a:t>
            </a:r>
            <a:endParaRPr lang="en-US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Diğer bir gösterim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b="1" dirty="0"/>
              <a:t>yada</a:t>
            </a:r>
            <a:endParaRPr lang="en-US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Diğer bir problem</a:t>
            </a:r>
            <a:r>
              <a:rPr kumimoji="0" lang="tr-TR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örneğine indirgeme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934200" y="1676400"/>
            <a:ext cx="1600200" cy="609600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b="1" dirty="0"/>
              <a:t>Çözüm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1953904" y="1828800"/>
            <a:ext cx="609600" cy="242316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365544" y="1828800"/>
            <a:ext cx="533400" cy="242316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685800"/>
            <a:ext cx="1801504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1. </a:t>
            </a:r>
            <a:r>
              <a:rPr lang="tr-TR" b="1" dirty="0" err="1"/>
              <a:t>ÖnceSırala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28600" y="3505200"/>
            <a:ext cx="3012744" cy="91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1.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Heapsort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2. Horner</a:t>
            </a:r>
            <a:r>
              <a:rPr lang="tr-TR" b="1" dirty="0"/>
              <a:t> Yöntemi</a:t>
            </a:r>
            <a:endParaRPr lang="en-US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3. Binary Exponentiation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648200" y="3352800"/>
            <a:ext cx="4495800" cy="152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Küçük</a:t>
            </a:r>
            <a:r>
              <a:rPr lang="en-US" b="1" dirty="0"/>
              <a:t> </a:t>
            </a:r>
            <a:r>
              <a:rPr lang="en-US" b="1" dirty="0" err="1"/>
              <a:t>Ortak</a:t>
            </a:r>
            <a:r>
              <a:rPr lang="en-US" b="1" dirty="0"/>
              <a:t> </a:t>
            </a:r>
            <a:r>
              <a:rPr lang="en-US" b="1" dirty="0" err="1"/>
              <a:t>Çoklu</a:t>
            </a:r>
            <a:r>
              <a:rPr lang="en-US" b="1" dirty="0"/>
              <a:t> </a:t>
            </a:r>
            <a:r>
              <a:rPr lang="en-US" b="1" dirty="0" err="1"/>
              <a:t>Hesaplama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2</a:t>
            </a:r>
            <a:r>
              <a:rPr lang="tr-TR" b="1" dirty="0"/>
              <a:t>.</a:t>
            </a:r>
            <a:r>
              <a:rPr lang="en-US" b="1" dirty="0" err="1"/>
              <a:t>Gra</a:t>
            </a:r>
            <a:r>
              <a:rPr lang="tr-TR" b="1" dirty="0" err="1"/>
              <a:t>ftaki</a:t>
            </a:r>
            <a:r>
              <a:rPr lang="tr-TR" b="1" dirty="0"/>
              <a:t> yolları hesaplama</a:t>
            </a:r>
            <a:endParaRPr lang="en-US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3. </a:t>
            </a:r>
            <a:r>
              <a:rPr lang="en-US" b="1" dirty="0" err="1"/>
              <a:t>Optimiza</a:t>
            </a:r>
            <a:r>
              <a:rPr lang="tr-TR" b="1" dirty="0" err="1"/>
              <a:t>syon</a:t>
            </a:r>
            <a:r>
              <a:rPr lang="tr-TR" b="1" dirty="0"/>
              <a:t> </a:t>
            </a:r>
            <a:r>
              <a:rPr lang="en-US" b="1" dirty="0"/>
              <a:t>Problem</a:t>
            </a:r>
            <a:r>
              <a:rPr lang="tr-TR" b="1" dirty="0" err="1"/>
              <a:t>lerine</a:t>
            </a:r>
            <a:r>
              <a:rPr lang="tr-TR" b="1" dirty="0"/>
              <a:t> dönüşüm</a:t>
            </a:r>
            <a:endParaRPr lang="en-US" b="1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</a:t>
            </a:r>
            <a:r>
              <a:rPr kumimoji="0" 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Graf</a:t>
            </a:r>
            <a:r>
              <a:rPr kumimoji="0" 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problemlerine dönüşüm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2333767" y="556983"/>
            <a:ext cx="1651379" cy="725907"/>
          </a:xfrm>
          <a:custGeom>
            <a:avLst/>
            <a:gdLst>
              <a:gd name="connsiteX0" fmla="*/ 0 w 1651379"/>
              <a:gd name="connsiteY0" fmla="*/ 248235 h 725907"/>
              <a:gd name="connsiteX1" fmla="*/ 286603 w 1651379"/>
              <a:gd name="connsiteY1" fmla="*/ 139053 h 725907"/>
              <a:gd name="connsiteX2" fmla="*/ 1105469 w 1651379"/>
              <a:gd name="connsiteY2" fmla="*/ 29871 h 725907"/>
              <a:gd name="connsiteX3" fmla="*/ 1651379 w 1651379"/>
              <a:gd name="connsiteY3" fmla="*/ 725907 h 72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379" h="725907">
                <a:moveTo>
                  <a:pt x="0" y="248235"/>
                </a:moveTo>
                <a:cubicBezTo>
                  <a:pt x="51179" y="211841"/>
                  <a:pt x="102358" y="175447"/>
                  <a:pt x="286603" y="139053"/>
                </a:cubicBezTo>
                <a:cubicBezTo>
                  <a:pt x="470848" y="102659"/>
                  <a:pt x="878006" y="-67938"/>
                  <a:pt x="1105469" y="29871"/>
                </a:cubicBezTo>
                <a:cubicBezTo>
                  <a:pt x="1332932" y="127680"/>
                  <a:pt x="1492155" y="426793"/>
                  <a:pt x="1651379" y="725907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1634489" y="1992573"/>
            <a:ext cx="1436257" cy="1528549"/>
          </a:xfrm>
          <a:custGeom>
            <a:avLst/>
            <a:gdLst>
              <a:gd name="connsiteX0" fmla="*/ 126072 w 1436257"/>
              <a:gd name="connsiteY0" fmla="*/ 1528549 h 1528549"/>
              <a:gd name="connsiteX1" fmla="*/ 126072 w 1436257"/>
              <a:gd name="connsiteY1" fmla="*/ 982639 h 1528549"/>
              <a:gd name="connsiteX2" fmla="*/ 1436257 w 1436257"/>
              <a:gd name="connsiteY2" fmla="*/ 0 h 152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6257" h="1528549">
                <a:moveTo>
                  <a:pt x="126072" y="1528549"/>
                </a:moveTo>
                <a:cubicBezTo>
                  <a:pt x="16890" y="1382973"/>
                  <a:pt x="-92292" y="1237397"/>
                  <a:pt x="126072" y="982639"/>
                </a:cubicBezTo>
                <a:cubicBezTo>
                  <a:pt x="344436" y="727881"/>
                  <a:pt x="890346" y="363940"/>
                  <a:pt x="1436257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Freeform 17"/>
          <p:cNvSpPr/>
          <p:nvPr/>
        </p:nvSpPr>
        <p:spPr bwMode="auto">
          <a:xfrm>
            <a:off x="6155140" y="2538484"/>
            <a:ext cx="1055457" cy="818865"/>
          </a:xfrm>
          <a:custGeom>
            <a:avLst/>
            <a:gdLst>
              <a:gd name="connsiteX0" fmla="*/ 1023582 w 1055457"/>
              <a:gd name="connsiteY0" fmla="*/ 818865 h 818865"/>
              <a:gd name="connsiteX1" fmla="*/ 928048 w 1055457"/>
              <a:gd name="connsiteY1" fmla="*/ 313898 h 818865"/>
              <a:gd name="connsiteX2" fmla="*/ 0 w 1055457"/>
              <a:gd name="connsiteY2" fmla="*/ 0 h 81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457" h="818865">
                <a:moveTo>
                  <a:pt x="1023582" y="818865"/>
                </a:moveTo>
                <a:cubicBezTo>
                  <a:pt x="1061113" y="634620"/>
                  <a:pt x="1098645" y="450376"/>
                  <a:pt x="928048" y="313898"/>
                </a:cubicBezTo>
                <a:cubicBezTo>
                  <a:pt x="757451" y="177420"/>
                  <a:pt x="378725" y="88710"/>
                  <a:pt x="0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98" y="1052989"/>
            <a:ext cx="5972175" cy="32861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" y="2218849"/>
            <a:ext cx="3114675" cy="247173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061" y="3047524"/>
            <a:ext cx="3264694" cy="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02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341809" y="1113086"/>
            <a:ext cx="500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Horner’s Rule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ile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Polynomial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değeri Hesaplama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" y="1620202"/>
            <a:ext cx="4722019" cy="19716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21" y="3125391"/>
            <a:ext cx="3921919" cy="24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68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151" y="1153002"/>
            <a:ext cx="3949780" cy="41576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589" y="1750219"/>
            <a:ext cx="2300288" cy="18573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412" y="2165986"/>
            <a:ext cx="2813005" cy="4336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52" y="2706053"/>
            <a:ext cx="1878806" cy="2286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258" y="2706053"/>
            <a:ext cx="1614488" cy="1714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9753" y="2706053"/>
            <a:ext cx="1664494" cy="1714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3534" y="2681050"/>
            <a:ext cx="1814513" cy="192881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628" y="3474720"/>
            <a:ext cx="2321719" cy="24288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88" y="4314825"/>
            <a:ext cx="4557713" cy="54292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3802" y="3146107"/>
            <a:ext cx="4103998" cy="1883093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7951" y="5314236"/>
            <a:ext cx="2175722" cy="686514"/>
          </a:xfrm>
          <a:prstGeom prst="rect">
            <a:avLst/>
          </a:prstGeom>
        </p:spPr>
      </p:pic>
      <p:sp>
        <p:nvSpPr>
          <p:cNvPr id="17" name="Metin kutusu 16"/>
          <p:cNvSpPr txBox="1"/>
          <p:nvPr/>
        </p:nvSpPr>
        <p:spPr>
          <a:xfrm>
            <a:off x="4033361" y="5518994"/>
            <a:ext cx="243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Toplama ve çarpmaların toplamı:</a:t>
            </a:r>
          </a:p>
        </p:txBody>
      </p:sp>
    </p:spTree>
    <p:extLst>
      <p:ext uri="{BB962C8B-B14F-4D97-AF65-F5344CB8AC3E}">
        <p14:creationId xmlns:p14="http://schemas.microsoft.com/office/powerpoint/2010/main" val="104561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11" y="1063003"/>
            <a:ext cx="3770653" cy="3428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89" y="1685925"/>
            <a:ext cx="6200775" cy="9144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729413" y="2115577"/>
            <a:ext cx="226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b:n’in ikili gösterimindeki bit sayısı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701" y="2880373"/>
            <a:ext cx="3814763" cy="35718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341" y="3278981"/>
            <a:ext cx="3693319" cy="30003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90" y="3916217"/>
            <a:ext cx="3907631" cy="1593056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271" y="4561284"/>
            <a:ext cx="1357313" cy="3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2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7" y="1020128"/>
            <a:ext cx="6079331" cy="22288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709" y="3116818"/>
            <a:ext cx="4529138" cy="5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28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3" y="1067991"/>
            <a:ext cx="6257925" cy="309324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957" y="3064669"/>
            <a:ext cx="6065044" cy="4714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4442698"/>
            <a:ext cx="3207544" cy="11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21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087025" y="924491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latin typeface="Univers-Bold"/>
              </a:rPr>
              <a:t>Binary</a:t>
            </a:r>
            <a:r>
              <a:rPr lang="tr-TR" b="1" dirty="0">
                <a:latin typeface="Univers-Bold"/>
              </a:rPr>
              <a:t> </a:t>
            </a:r>
            <a:r>
              <a:rPr lang="tr-TR" b="1" dirty="0" err="1">
                <a:latin typeface="Univers-Bold"/>
              </a:rPr>
              <a:t>Exponentiation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73" y="1324362"/>
            <a:ext cx="2104823" cy="38022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104" y="1731645"/>
            <a:ext cx="3263992" cy="31298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712" y="2167503"/>
            <a:ext cx="3650873" cy="4128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970" y="2518976"/>
            <a:ext cx="3999371" cy="52426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889" y="3327559"/>
            <a:ext cx="5188416" cy="138588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6272" y="4886325"/>
            <a:ext cx="6660437" cy="97726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9120" y="660172"/>
            <a:ext cx="2950369" cy="2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81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7" y="304800"/>
            <a:ext cx="4751039" cy="244240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846" y="1866662"/>
            <a:ext cx="3885422" cy="43934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17" y="1110139"/>
            <a:ext cx="753341" cy="8572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124" y="1265516"/>
            <a:ext cx="2116335" cy="42326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9779" y="2908935"/>
            <a:ext cx="5039534" cy="742951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605790" y="39847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Algoritma tek döngüsünün her tekrarında bir veya iki çarpma yaptığından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1570" y="4167663"/>
            <a:ext cx="2854867" cy="464746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605790" y="483008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M(n):          hesabındaki çarpma sayısı, b ise bit dizisinin uzunluğudur.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3717" y="4830089"/>
            <a:ext cx="279218" cy="24279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16" y="5770092"/>
            <a:ext cx="2298014" cy="445883"/>
          </a:xfrm>
          <a:prstGeom prst="rect">
            <a:avLst/>
          </a:prstGeom>
        </p:spPr>
      </p:pic>
      <p:sp>
        <p:nvSpPr>
          <p:cNvPr id="15" name="Dikdörtgen 14"/>
          <p:cNvSpPr/>
          <p:nvPr/>
        </p:nvSpPr>
        <p:spPr>
          <a:xfrm>
            <a:off x="5142911" y="4814787"/>
            <a:ext cx="3804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 nedenle, bu algoritma her zaman n - 1 çarpımları gerektiren kaba kuvvet üssünden daha iyi bir verimlilik sınıfındadır.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2891790" y="5751224"/>
            <a:ext cx="1722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Verimlilik logaritmiktir.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847230" y="6338540"/>
            <a:ext cx="397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b:n’in ikili gösteriminin bir uzunluğudur.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1549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820504" y="117713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1" dirty="0">
                <a:latin typeface="TimesTen-BoldItalic"/>
              </a:rPr>
              <a:t>Right-</a:t>
            </a:r>
            <a:r>
              <a:rPr lang="tr-TR" b="1" i="1" dirty="0" err="1">
                <a:latin typeface="TimesTen-BoldItalic"/>
              </a:rPr>
              <a:t>to</a:t>
            </a:r>
            <a:r>
              <a:rPr lang="tr-TR" b="1" i="1" dirty="0">
                <a:latin typeface="TimesTen-BoldItalic"/>
              </a:rPr>
              <a:t>-</a:t>
            </a:r>
            <a:r>
              <a:rPr lang="tr-TR" b="1" i="1" dirty="0" err="1">
                <a:latin typeface="TimesTen-BoldItalic"/>
              </a:rPr>
              <a:t>left</a:t>
            </a:r>
            <a:r>
              <a:rPr lang="tr-TR" b="1" i="1" dirty="0">
                <a:latin typeface="TimesTen-BoldItalic"/>
              </a:rPr>
              <a:t> </a:t>
            </a:r>
            <a:r>
              <a:rPr lang="tr-TR" b="1" i="1" dirty="0" err="1">
                <a:latin typeface="TimesTen-BoldItalic"/>
              </a:rPr>
              <a:t>binary</a:t>
            </a:r>
            <a:r>
              <a:rPr lang="tr-TR" b="1" i="1" dirty="0">
                <a:latin typeface="TimesTen-BoldItalic"/>
              </a:rPr>
              <a:t> </a:t>
            </a:r>
            <a:r>
              <a:rPr lang="tr-TR" b="1" i="1" dirty="0" err="1">
                <a:latin typeface="TimesTen-BoldItalic"/>
              </a:rPr>
              <a:t>exponentiation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641"/>
            <a:ext cx="4839327" cy="43576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1" y="1704410"/>
            <a:ext cx="2660333" cy="84010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138" y="1338649"/>
            <a:ext cx="1839762" cy="51301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544515"/>
            <a:ext cx="3993356" cy="22002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431" y="3021137"/>
            <a:ext cx="3885422" cy="43934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652" y="2324933"/>
            <a:ext cx="753341" cy="8572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6409" y="2537818"/>
            <a:ext cx="2116335" cy="42326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8140" y="3552766"/>
            <a:ext cx="5188871" cy="1082279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437199" y="5140554"/>
            <a:ext cx="8429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Algoritmanın verimliliği de soldan sağa ikili çarpmanın aynı nedenden ötürü logaritmiktir. </a:t>
            </a:r>
          </a:p>
        </p:txBody>
      </p:sp>
    </p:spTree>
    <p:extLst>
      <p:ext uri="{BB962C8B-B14F-4D97-AF65-F5344CB8AC3E}">
        <p14:creationId xmlns:p14="http://schemas.microsoft.com/office/powerpoint/2010/main" val="1374075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76" y="2837498"/>
            <a:ext cx="5329238" cy="4286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20" y="3384709"/>
            <a:ext cx="1457325" cy="24288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030" y="3410426"/>
            <a:ext cx="364331" cy="2286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3410427"/>
            <a:ext cx="428625" cy="20716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347" y="3384709"/>
            <a:ext cx="364331" cy="22145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0820" y="3770471"/>
            <a:ext cx="2350294" cy="41433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9189" y="3746183"/>
            <a:ext cx="1621631" cy="4857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3314" y="3715465"/>
            <a:ext cx="1285875" cy="442913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1371" y="920874"/>
            <a:ext cx="3885422" cy="439341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1431" y="2035299"/>
            <a:ext cx="3885422" cy="439341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9296" y="1300052"/>
            <a:ext cx="753341" cy="85725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2425" y="1517043"/>
            <a:ext cx="2116335" cy="423267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852" y="986664"/>
            <a:ext cx="3461612" cy="19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Presorting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sıralanırsa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sorunun</a:t>
            </a:r>
            <a:r>
              <a:rPr lang="en-US" dirty="0"/>
              <a:t> </a:t>
            </a:r>
            <a:r>
              <a:rPr lang="en-US" dirty="0" err="1"/>
              <a:t>yanıtlanması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tr-TR" dirty="0"/>
              <a:t>. </a:t>
            </a:r>
          </a:p>
          <a:p>
            <a:r>
              <a:rPr lang="tr-TR" dirty="0"/>
              <a:t>Örnek</a:t>
            </a:r>
            <a:r>
              <a:rPr lang="en-US" dirty="0"/>
              <a:t> 1:</a:t>
            </a:r>
            <a:r>
              <a:rPr lang="tr-TR" dirty="0"/>
              <a:t>D</a:t>
            </a:r>
            <a:r>
              <a:rPr lang="en-US" dirty="0" err="1"/>
              <a:t>izideki</a:t>
            </a:r>
            <a:r>
              <a:rPr lang="en-US" dirty="0"/>
              <a:t> </a:t>
            </a:r>
            <a:r>
              <a:rPr lang="en-US" dirty="0" err="1"/>
              <a:t>öğe</a:t>
            </a:r>
            <a:r>
              <a:rPr lang="en-US" dirty="0"/>
              <a:t> </a:t>
            </a:r>
            <a:r>
              <a:rPr lang="en-US" dirty="0" err="1"/>
              <a:t>benzersizliğini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78574"/>
              </p:ext>
            </p:extLst>
          </p:nvPr>
        </p:nvGraphicFramePr>
        <p:xfrm>
          <a:off x="1066800" y="366776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267200"/>
            <a:ext cx="1830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rgbClr val="C00000"/>
                </a:solidFill>
              </a:rPr>
              <a:t>B</a:t>
            </a:r>
            <a:r>
              <a:rPr lang="en-US" sz="2000" b="1" dirty="0" err="1">
                <a:solidFill>
                  <a:srgbClr val="C00000"/>
                </a:solidFill>
              </a:rPr>
              <a:t>rute</a:t>
            </a:r>
            <a:r>
              <a:rPr lang="en-US" sz="2000" b="1" dirty="0">
                <a:solidFill>
                  <a:srgbClr val="C00000"/>
                </a:solidFill>
              </a:rPr>
              <a:t>-force?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7368" y="4772561"/>
            <a:ext cx="8816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İlk </a:t>
            </a:r>
            <a:r>
              <a:rPr lang="en-US" sz="2000" b="1" dirty="0" err="1"/>
              <a:t>elemanı</a:t>
            </a:r>
            <a:r>
              <a:rPr lang="en-US" sz="2000" b="1" dirty="0"/>
              <a:t> s</a:t>
            </a:r>
            <a:r>
              <a:rPr lang="tr-TR" sz="2000" b="1" dirty="0" err="1"/>
              <a:t>eç</a:t>
            </a:r>
            <a:r>
              <a:rPr lang="tr-TR" sz="2000" b="1" dirty="0"/>
              <a:t> ve d</a:t>
            </a:r>
            <a:r>
              <a:rPr lang="en-US" sz="2000" b="1" dirty="0" err="1"/>
              <a:t>izinin</a:t>
            </a:r>
            <a:r>
              <a:rPr lang="en-US" sz="2000" b="1" dirty="0"/>
              <a:t> </a:t>
            </a:r>
            <a:r>
              <a:rPr lang="en-US" sz="2000" b="1" dirty="0" err="1"/>
              <a:t>geri</a:t>
            </a:r>
            <a:r>
              <a:rPr lang="en-US" sz="2000" b="1" dirty="0"/>
              <a:t> </a:t>
            </a:r>
            <a:r>
              <a:rPr lang="en-US" sz="2000" b="1" dirty="0" err="1"/>
              <a:t>kalanında</a:t>
            </a:r>
            <a:r>
              <a:rPr lang="en-US" sz="2000" b="1" dirty="0"/>
              <a:t> </a:t>
            </a:r>
            <a:r>
              <a:rPr lang="en-US" sz="2000" b="1" dirty="0" err="1"/>
              <a:t>olup</a:t>
            </a:r>
            <a:r>
              <a:rPr lang="en-US" sz="2000" b="1" dirty="0"/>
              <a:t> </a:t>
            </a:r>
            <a:r>
              <a:rPr lang="en-US" sz="2000" b="1" dirty="0" err="1"/>
              <a:t>olmadığını</a:t>
            </a:r>
            <a:r>
              <a:rPr lang="en-US" sz="2000" b="1" dirty="0"/>
              <a:t> </a:t>
            </a:r>
            <a:r>
              <a:rPr lang="en-US" sz="2000" b="1" dirty="0" err="1"/>
              <a:t>kontrol</a:t>
            </a:r>
            <a:r>
              <a:rPr lang="en-US" sz="2000" b="1" dirty="0"/>
              <a:t> e</a:t>
            </a:r>
            <a:r>
              <a:rPr lang="tr-TR" sz="2000" b="1" dirty="0"/>
              <a:t>t.</a:t>
            </a:r>
          </a:p>
          <a:p>
            <a:pPr algn="ctr"/>
            <a:r>
              <a:rPr lang="tr-TR" sz="2000" b="1" dirty="0"/>
              <a:t>İ</a:t>
            </a:r>
            <a:r>
              <a:rPr lang="en-US" sz="2000" b="1" dirty="0" err="1"/>
              <a:t>kinci</a:t>
            </a:r>
            <a:r>
              <a:rPr lang="en-US" sz="2000" b="1" dirty="0"/>
              <a:t> </a:t>
            </a:r>
            <a:r>
              <a:rPr lang="en-US" sz="2000" b="1" dirty="0" err="1"/>
              <a:t>elemanı</a:t>
            </a:r>
            <a:r>
              <a:rPr lang="en-US" sz="2000" b="1" dirty="0"/>
              <a:t> </a:t>
            </a:r>
            <a:r>
              <a:rPr lang="tr-TR" sz="2000" b="1" dirty="0"/>
              <a:t>seç ve d</a:t>
            </a:r>
            <a:r>
              <a:rPr lang="en-US" sz="2000" b="1" dirty="0" err="1"/>
              <a:t>izinin</a:t>
            </a:r>
            <a:r>
              <a:rPr lang="en-US" sz="2000" b="1" dirty="0"/>
              <a:t> </a:t>
            </a:r>
            <a:r>
              <a:rPr lang="en-US" sz="2000" b="1" dirty="0" err="1"/>
              <a:t>geri</a:t>
            </a:r>
            <a:r>
              <a:rPr lang="en-US" sz="2000" b="1" dirty="0"/>
              <a:t> </a:t>
            </a:r>
            <a:r>
              <a:rPr lang="en-US" sz="2000" b="1" dirty="0" err="1"/>
              <a:t>kalanında</a:t>
            </a:r>
            <a:r>
              <a:rPr lang="en-US" sz="2000" b="1" dirty="0"/>
              <a:t> </a:t>
            </a:r>
            <a:r>
              <a:rPr lang="en-US" sz="2000" b="1" dirty="0" err="1"/>
              <a:t>olup</a:t>
            </a:r>
            <a:r>
              <a:rPr lang="en-US" sz="2000" b="1" dirty="0"/>
              <a:t> </a:t>
            </a:r>
            <a:r>
              <a:rPr lang="en-US" sz="2000" b="1" dirty="0" err="1"/>
              <a:t>olmadığını</a:t>
            </a:r>
            <a:r>
              <a:rPr lang="en-US" sz="2000" b="1" dirty="0"/>
              <a:t> </a:t>
            </a:r>
            <a:r>
              <a:rPr lang="en-US" sz="2000" b="1" dirty="0" err="1"/>
              <a:t>kontrol</a:t>
            </a:r>
            <a:r>
              <a:rPr lang="en-US" sz="2000" b="1" dirty="0"/>
              <a:t> e</a:t>
            </a:r>
            <a:r>
              <a:rPr lang="tr-TR" sz="2000" b="1" dirty="0"/>
              <a:t>t</a:t>
            </a:r>
            <a:endParaRPr lang="en-US" sz="2000" b="1" dirty="0"/>
          </a:p>
        </p:txBody>
      </p:sp>
      <p:sp>
        <p:nvSpPr>
          <p:cNvPr id="9" name="Freeform 8"/>
          <p:cNvSpPr/>
          <p:nvPr/>
        </p:nvSpPr>
        <p:spPr bwMode="auto">
          <a:xfrm>
            <a:off x="5887304" y="1732552"/>
            <a:ext cx="2465126" cy="4559066"/>
          </a:xfrm>
          <a:custGeom>
            <a:avLst/>
            <a:gdLst>
              <a:gd name="connsiteX0" fmla="*/ 2465126 w 2465126"/>
              <a:gd name="connsiteY0" fmla="*/ 205430 h 4559066"/>
              <a:gd name="connsiteX1" fmla="*/ 1755442 w 2465126"/>
              <a:gd name="connsiteY1" fmla="*/ 41657 h 4559066"/>
              <a:gd name="connsiteX2" fmla="*/ 1086702 w 2465126"/>
              <a:gd name="connsiteY2" fmla="*/ 55305 h 4559066"/>
              <a:gd name="connsiteX3" fmla="*/ 854690 w 2465126"/>
              <a:gd name="connsiteY3" fmla="*/ 642158 h 4559066"/>
              <a:gd name="connsiteX4" fmla="*/ 390666 w 2465126"/>
              <a:gd name="connsiteY4" fmla="*/ 1488320 h 4559066"/>
              <a:gd name="connsiteX5" fmla="*/ 199597 w 2465126"/>
              <a:gd name="connsiteY5" fmla="*/ 1993287 h 4559066"/>
              <a:gd name="connsiteX6" fmla="*/ 63120 w 2465126"/>
              <a:gd name="connsiteY6" fmla="*/ 2607436 h 4559066"/>
              <a:gd name="connsiteX7" fmla="*/ 1291418 w 2465126"/>
              <a:gd name="connsiteY7" fmla="*/ 2894039 h 4559066"/>
              <a:gd name="connsiteX8" fmla="*/ 1605317 w 2465126"/>
              <a:gd name="connsiteY8" fmla="*/ 3603723 h 4559066"/>
              <a:gd name="connsiteX9" fmla="*/ 1810033 w 2465126"/>
              <a:gd name="connsiteY9" fmla="*/ 4163281 h 4559066"/>
              <a:gd name="connsiteX10" fmla="*/ 1605317 w 2465126"/>
              <a:gd name="connsiteY10" fmla="*/ 4559066 h 4559066"/>
              <a:gd name="connsiteX11" fmla="*/ 1605317 w 2465126"/>
              <a:gd name="connsiteY11" fmla="*/ 4559066 h 455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65126" h="4559066">
                <a:moveTo>
                  <a:pt x="2465126" y="205430"/>
                </a:moveTo>
                <a:cubicBezTo>
                  <a:pt x="2225152" y="136054"/>
                  <a:pt x="1985179" y="66678"/>
                  <a:pt x="1755442" y="41657"/>
                </a:cubicBezTo>
                <a:cubicBezTo>
                  <a:pt x="1525705" y="16636"/>
                  <a:pt x="1236827" y="-44778"/>
                  <a:pt x="1086702" y="55305"/>
                </a:cubicBezTo>
                <a:cubicBezTo>
                  <a:pt x="936577" y="155388"/>
                  <a:pt x="970696" y="403322"/>
                  <a:pt x="854690" y="642158"/>
                </a:cubicBezTo>
                <a:cubicBezTo>
                  <a:pt x="738684" y="880994"/>
                  <a:pt x="499848" y="1263132"/>
                  <a:pt x="390666" y="1488320"/>
                </a:cubicBezTo>
                <a:cubicBezTo>
                  <a:pt x="281484" y="1713508"/>
                  <a:pt x="254188" y="1806768"/>
                  <a:pt x="199597" y="1993287"/>
                </a:cubicBezTo>
                <a:cubicBezTo>
                  <a:pt x="145006" y="2179806"/>
                  <a:pt x="-118850" y="2457311"/>
                  <a:pt x="63120" y="2607436"/>
                </a:cubicBezTo>
                <a:cubicBezTo>
                  <a:pt x="245090" y="2757561"/>
                  <a:pt x="1034385" y="2727991"/>
                  <a:pt x="1291418" y="2894039"/>
                </a:cubicBezTo>
                <a:cubicBezTo>
                  <a:pt x="1548451" y="3060087"/>
                  <a:pt x="1518881" y="3392183"/>
                  <a:pt x="1605317" y="3603723"/>
                </a:cubicBezTo>
                <a:cubicBezTo>
                  <a:pt x="1691753" y="3815263"/>
                  <a:pt x="1810033" y="4004057"/>
                  <a:pt x="1810033" y="4163281"/>
                </a:cubicBezTo>
                <a:cubicBezTo>
                  <a:pt x="1810033" y="4322505"/>
                  <a:pt x="1605317" y="4559066"/>
                  <a:pt x="1605317" y="4559066"/>
                </a:cubicBezTo>
                <a:lnTo>
                  <a:pt x="1605317" y="4559066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72200" y="3258130"/>
                <a:ext cx="2839239" cy="780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T(n) = (n-1)+(n-2)+…+1</a:t>
                </a:r>
              </a:p>
              <a:p>
                <a:r>
                  <a:rPr lang="en-US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  <a:r>
                  <a:rPr lang="az-Cyrl-AZ" b="1" dirty="0"/>
                  <a:t>є</a:t>
                </a:r>
                <a:r>
                  <a:rPr lang="en-US" b="1" dirty="0"/>
                  <a:t> </a:t>
                </a:r>
                <a:r>
                  <a:rPr lang="el-GR" b="1" dirty="0"/>
                  <a:t>Θ</a:t>
                </a:r>
                <a:r>
                  <a:rPr lang="en-US" b="1" dirty="0"/>
                  <a:t>(n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58130"/>
                <a:ext cx="2839239" cy="780470"/>
              </a:xfrm>
              <a:prstGeom prst="rect">
                <a:avLst/>
              </a:prstGeom>
              <a:blipFill rotWithShape="1">
                <a:blip r:embed="rId2"/>
                <a:stretch>
                  <a:fillRect l="-1935" t="-3101" r="-1505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33400"/>
            <a:ext cx="6657975" cy="12477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2481262"/>
            <a:ext cx="35147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36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34000" y="212824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ourier New" panose="02070309020205020404" pitchFamily="49" charset="0"/>
              </a:rPr>
              <a:t>60=  111100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70"/>
            <a:ext cx="4751039" cy="244240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1" y="3200400"/>
            <a:ext cx="8351715" cy="98107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5410199" y="762000"/>
            <a:ext cx="935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i="1" dirty="0"/>
              <a:t>x</a:t>
            </a:r>
            <a:r>
              <a:rPr lang="tr-TR" b="1" i="1" baseline="30000" dirty="0"/>
              <a:t>60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4724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Trns</a:t>
            </a:r>
            <a:r>
              <a:rPr lang="en-US" sz="3200" b="1" dirty="0"/>
              <a:t>. &amp; </a:t>
            </a:r>
            <a:r>
              <a:rPr lang="en-US" sz="3200" b="1" dirty="0" err="1"/>
              <a:t>Conq</a:t>
            </a:r>
            <a:r>
              <a:rPr lang="en-US" sz="3200" b="1" dirty="0"/>
              <a:t>.: Problem </a:t>
            </a:r>
            <a:r>
              <a:rPr lang="tr-TR" sz="3200" b="1" dirty="0"/>
              <a:t>İndirgeme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tr-TR" sz="2000" dirty="0"/>
              <a:t>İki pozitif tam sayının en küçük ortak çarpanı</a:t>
            </a:r>
            <a:r>
              <a:rPr lang="en-US" sz="2000" dirty="0"/>
              <a:t> lcm(m, n)</a:t>
            </a:r>
          </a:p>
          <a:p>
            <a:r>
              <a:rPr lang="en-US" sz="2000" dirty="0"/>
              <a:t>m = 24, </a:t>
            </a:r>
            <a:r>
              <a:rPr lang="tr-TR" sz="2000" dirty="0"/>
              <a:t>ve</a:t>
            </a:r>
            <a:r>
              <a:rPr lang="en-US" sz="2000" dirty="0"/>
              <a:t> n = 60</a:t>
            </a:r>
          </a:p>
          <a:p>
            <a:r>
              <a:rPr lang="en-US" sz="2000" dirty="0"/>
              <a:t>24 = 2*</a:t>
            </a:r>
            <a:r>
              <a:rPr lang="en-US" sz="2000" dirty="0">
                <a:solidFill>
                  <a:srgbClr val="90FE95"/>
                </a:solidFill>
              </a:rPr>
              <a:t>2*2*3</a:t>
            </a:r>
            <a:r>
              <a:rPr lang="en-US" sz="2000" dirty="0"/>
              <a:t> </a:t>
            </a:r>
            <a:r>
              <a:rPr lang="tr-TR" sz="2000" dirty="0"/>
              <a:t>ve</a:t>
            </a:r>
            <a:r>
              <a:rPr lang="en-US" sz="2000" dirty="0"/>
              <a:t> 60 = </a:t>
            </a:r>
            <a:r>
              <a:rPr lang="en-US" sz="2000" dirty="0">
                <a:solidFill>
                  <a:srgbClr val="90FE95"/>
                </a:solidFill>
              </a:rPr>
              <a:t>2*2*3</a:t>
            </a:r>
            <a:r>
              <a:rPr lang="en-US" sz="2000" dirty="0"/>
              <a:t>*5</a:t>
            </a:r>
          </a:p>
          <a:p>
            <a:r>
              <a:rPr lang="tr-TR" sz="2000" dirty="0"/>
              <a:t>m ve</a:t>
            </a:r>
            <a:r>
              <a:rPr lang="en-US" sz="2000" dirty="0"/>
              <a:t> n</a:t>
            </a:r>
            <a:r>
              <a:rPr lang="tr-TR" sz="2000" dirty="0"/>
              <a:t>’</a:t>
            </a:r>
            <a:r>
              <a:rPr lang="tr-TR" sz="2000" dirty="0" err="1"/>
              <a:t>nin</a:t>
            </a:r>
            <a:r>
              <a:rPr lang="tr-TR" sz="2000" dirty="0"/>
              <a:t> ortak çarpanlarının çarpımını al ve n’de olmayan m’nin çarpanlarını ve m’de olmayan </a:t>
            </a:r>
            <a:r>
              <a:rPr lang="tr-TR" sz="2000" dirty="0" err="1"/>
              <a:t>n’in</a:t>
            </a:r>
            <a:r>
              <a:rPr lang="tr-TR" sz="2000" dirty="0"/>
              <a:t> çarpanlarını al</a:t>
            </a:r>
            <a:endParaRPr lang="en-US" sz="2000" dirty="0"/>
          </a:p>
          <a:p>
            <a:r>
              <a:rPr lang="en-US" sz="2000" dirty="0"/>
              <a:t>lcm(24, 60) = </a:t>
            </a:r>
            <a:r>
              <a:rPr lang="en-US" sz="2000" dirty="0">
                <a:solidFill>
                  <a:srgbClr val="FF0000"/>
                </a:solidFill>
              </a:rPr>
              <a:t>(2*2*3)</a:t>
            </a:r>
            <a:r>
              <a:rPr lang="en-US" sz="2000" dirty="0"/>
              <a:t>*2*5 = 120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295400"/>
            <a:ext cx="14478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429000" y="1219200"/>
            <a:ext cx="16002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2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324600" y="1103871"/>
            <a:ext cx="1676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2</a:t>
            </a: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’</a:t>
            </a:r>
            <a:r>
              <a:rPr kumimoji="0" 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yi</a:t>
            </a: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çöz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312607" y="1295400"/>
            <a:ext cx="978408" cy="34290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193792" y="1295400"/>
            <a:ext cx="978408" cy="34290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6809" y="7620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indirgeme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400" y="7620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Alg.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6600" y="19050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Alg. A</a:t>
            </a:r>
            <a:r>
              <a:rPr lang="tr-TR" dirty="0"/>
              <a:t> ile çözülebilen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7602" y="190500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Çözülecek olan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81600" y="457200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İyi bir algoritma mı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5751" y="4953000"/>
            <a:ext cx="644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Dikkat:</a:t>
            </a:r>
            <a:r>
              <a:rPr lang="en-US" b="1" dirty="0"/>
              <a:t> 24*60 = (2*2*2*3) * (2*2*3*5) = (2*2*3)</a:t>
            </a:r>
            <a:r>
              <a:rPr lang="en-US" b="1" baseline="30000" dirty="0"/>
              <a:t>2</a:t>
            </a:r>
            <a:r>
              <a:rPr lang="en-US" b="1" dirty="0"/>
              <a:t>*2*5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4400" y="28956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00CC"/>
                </a:solidFill>
              </a:rPr>
              <a:t>Öyleyse </a:t>
            </a:r>
            <a:r>
              <a:rPr lang="en-US" b="1" dirty="0">
                <a:solidFill>
                  <a:srgbClr val="0000CC"/>
                </a:solidFill>
              </a:rPr>
              <a:t>m*n = lcm(m, n) * </a:t>
            </a:r>
            <a:r>
              <a:rPr lang="en-US" b="1" dirty="0" err="1">
                <a:solidFill>
                  <a:srgbClr val="0000CC"/>
                </a:solidFill>
              </a:rPr>
              <a:t>gcd</a:t>
            </a:r>
            <a:r>
              <a:rPr lang="en-US" b="1" dirty="0">
                <a:solidFill>
                  <a:srgbClr val="0000CC"/>
                </a:solidFill>
              </a:rPr>
              <a:t>(m,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91200" y="3276600"/>
                <a:ext cx="2670924" cy="542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CC"/>
                    </a:solidFill>
                  </a:rPr>
                  <a:t>lcm(m, 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 ∗ 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𝐠𝐜𝐝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⁡(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0000CC"/>
                    </a:solidFill>
                  </a:rPr>
                  <a:t> !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76600"/>
                <a:ext cx="2670924" cy="542713"/>
              </a:xfrm>
              <a:prstGeom prst="rect">
                <a:avLst/>
              </a:prstGeom>
              <a:blipFill rotWithShape="1">
                <a:blip r:embed="rId2"/>
                <a:stretch>
                  <a:fillRect l="-2283" r="-1370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Presorting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696200" cy="4648200"/>
          </a:xfrm>
        </p:spPr>
        <p:txBody>
          <a:bodyPr/>
          <a:lstStyle/>
          <a:p>
            <a:r>
              <a:rPr lang="tr-TR" dirty="0"/>
              <a:t>Önce-</a:t>
            </a:r>
            <a:r>
              <a:rPr lang="tr-TR" dirty="0" err="1"/>
              <a:t>sırala’yı</a:t>
            </a:r>
            <a:r>
              <a:rPr lang="tr-TR" dirty="0"/>
              <a:t> uygularsak</a:t>
            </a:r>
            <a:endParaRPr lang="en-US" dirty="0"/>
          </a:p>
          <a:p>
            <a:pPr marL="0" indent="0">
              <a:buNone/>
            </a:pPr>
            <a:r>
              <a:rPr lang="en-US" sz="2400" b="1" dirty="0"/>
              <a:t>ALGORITHM</a:t>
            </a:r>
            <a:r>
              <a:rPr lang="en-US" sz="2400" dirty="0"/>
              <a:t> </a:t>
            </a:r>
            <a:r>
              <a:rPr lang="en-US" sz="2400" dirty="0" err="1"/>
              <a:t>PresortElementUniqueness</a:t>
            </a:r>
            <a:r>
              <a:rPr lang="en-US" sz="2400" dirty="0"/>
              <a:t>(A[0..n-1])</a:t>
            </a:r>
          </a:p>
          <a:p>
            <a:pPr marL="0" indent="0">
              <a:buNone/>
            </a:pPr>
            <a:r>
              <a:rPr lang="en-US" sz="2400" dirty="0"/>
              <a:t>sort the array A</a:t>
            </a:r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&lt;- 0 </a:t>
            </a:r>
            <a:r>
              <a:rPr lang="en-US" sz="2400" b="1" dirty="0"/>
              <a:t>to</a:t>
            </a:r>
            <a:r>
              <a:rPr lang="en-US" sz="2400" dirty="0"/>
              <a:t> n-2 </a:t>
            </a:r>
            <a:r>
              <a:rPr lang="en-US" sz="2400" b="1" dirty="0"/>
              <a:t>do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if</a:t>
            </a:r>
            <a:r>
              <a:rPr lang="en-US" sz="2400" dirty="0"/>
              <a:t> A[</a:t>
            </a:r>
            <a:r>
              <a:rPr lang="en-US" sz="2400" dirty="0" err="1"/>
              <a:t>i</a:t>
            </a:r>
            <a:r>
              <a:rPr lang="en-US" sz="2400" dirty="0"/>
              <a:t>] = A[i+1] 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b="1" dirty="0"/>
              <a:t>return</a:t>
            </a:r>
            <a:r>
              <a:rPr lang="en-US" sz="2400" dirty="0"/>
              <a:t> </a:t>
            </a:r>
            <a:r>
              <a:rPr lang="en-US" sz="2400" b="1" dirty="0"/>
              <a:t>false</a:t>
            </a:r>
          </a:p>
          <a:p>
            <a:pPr marL="0" indent="0">
              <a:buNone/>
            </a:pPr>
            <a:r>
              <a:rPr lang="en-US" sz="2400" b="1" dirty="0"/>
              <a:t>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491335"/>
            <a:ext cx="777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T(n) = </a:t>
            </a:r>
            <a:r>
              <a:rPr lang="en-US" sz="2400" b="1" dirty="0" err="1">
                <a:solidFill>
                  <a:srgbClr val="0000CC"/>
                </a:solidFill>
              </a:rPr>
              <a:t>T</a:t>
            </a:r>
            <a:r>
              <a:rPr lang="en-US" sz="2400" b="1" baseline="-25000" dirty="0" err="1">
                <a:solidFill>
                  <a:srgbClr val="0000CC"/>
                </a:solidFill>
              </a:rPr>
              <a:t>sort</a:t>
            </a:r>
            <a:r>
              <a:rPr lang="en-US" sz="2400" b="1" dirty="0">
                <a:solidFill>
                  <a:srgbClr val="0000CC"/>
                </a:solidFill>
              </a:rPr>
              <a:t>(n) + </a:t>
            </a:r>
            <a:r>
              <a:rPr lang="en-US" sz="2400" b="1" dirty="0" err="1">
                <a:solidFill>
                  <a:srgbClr val="0000CC"/>
                </a:solidFill>
              </a:rPr>
              <a:t>T</a:t>
            </a:r>
            <a:r>
              <a:rPr lang="en-US" sz="2400" b="1" baseline="-25000" dirty="0" err="1">
                <a:solidFill>
                  <a:srgbClr val="0000CC"/>
                </a:solidFill>
              </a:rPr>
              <a:t>scan</a:t>
            </a:r>
            <a:r>
              <a:rPr lang="en-US" sz="2400" b="1" dirty="0">
                <a:solidFill>
                  <a:srgbClr val="0000CC"/>
                </a:solidFill>
              </a:rPr>
              <a:t>(n) </a:t>
            </a:r>
            <a:r>
              <a:rPr lang="az-Cyrl-AZ" sz="2400" b="1" dirty="0">
                <a:solidFill>
                  <a:srgbClr val="0000CC"/>
                </a:solidFill>
              </a:rPr>
              <a:t>є</a:t>
            </a:r>
            <a:r>
              <a:rPr lang="en-US" sz="2400" b="1" dirty="0">
                <a:solidFill>
                  <a:srgbClr val="0000CC"/>
                </a:solidFill>
              </a:rPr>
              <a:t> </a:t>
            </a:r>
            <a:r>
              <a:rPr lang="el-GR" sz="2400" b="1" dirty="0">
                <a:solidFill>
                  <a:srgbClr val="0000CC"/>
                </a:solidFill>
              </a:rPr>
              <a:t>Θ</a:t>
            </a:r>
            <a:r>
              <a:rPr lang="en-US" sz="2400" b="1" dirty="0">
                <a:solidFill>
                  <a:srgbClr val="0000CC"/>
                </a:solidFill>
              </a:rPr>
              <a:t>(</a:t>
            </a:r>
            <a:r>
              <a:rPr lang="en-US" sz="2400" b="1" dirty="0" err="1">
                <a:solidFill>
                  <a:srgbClr val="0000CC"/>
                </a:solidFill>
              </a:rPr>
              <a:t>nlgn</a:t>
            </a:r>
            <a:r>
              <a:rPr lang="en-US" sz="2400" b="1" dirty="0">
                <a:solidFill>
                  <a:srgbClr val="0000CC"/>
                </a:solidFill>
              </a:rPr>
              <a:t>) + </a:t>
            </a:r>
            <a:r>
              <a:rPr lang="el-GR" sz="2400" b="1" dirty="0">
                <a:solidFill>
                  <a:srgbClr val="0000CC"/>
                </a:solidFill>
              </a:rPr>
              <a:t>Θ</a:t>
            </a:r>
            <a:r>
              <a:rPr lang="en-US" sz="2400" b="1" dirty="0">
                <a:solidFill>
                  <a:srgbClr val="0000CC"/>
                </a:solidFill>
              </a:rPr>
              <a:t>(n) = </a:t>
            </a:r>
            <a:r>
              <a:rPr lang="el-GR" sz="2400" b="1" dirty="0">
                <a:solidFill>
                  <a:srgbClr val="0000CC"/>
                </a:solidFill>
              </a:rPr>
              <a:t>Θ</a:t>
            </a:r>
            <a:r>
              <a:rPr lang="en-US" sz="2400" b="1" dirty="0">
                <a:solidFill>
                  <a:srgbClr val="0000CC"/>
                </a:solidFill>
              </a:rPr>
              <a:t>(</a:t>
            </a:r>
            <a:r>
              <a:rPr lang="en-US" sz="2400" b="1" dirty="0" err="1">
                <a:solidFill>
                  <a:srgbClr val="0000CC"/>
                </a:solidFill>
              </a:rPr>
              <a:t>nlgn</a:t>
            </a:r>
            <a:r>
              <a:rPr lang="en-US" sz="2400" b="1" dirty="0">
                <a:solidFill>
                  <a:srgbClr val="0000CC"/>
                </a:solidFill>
              </a:rPr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40769"/>
              </p:ext>
            </p:extLst>
          </p:nvPr>
        </p:nvGraphicFramePr>
        <p:xfrm>
          <a:off x="3733800" y="213360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67025"/>
              </p:ext>
            </p:extLst>
          </p:nvPr>
        </p:nvGraphicFramePr>
        <p:xfrm>
          <a:off x="3733800" y="365760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own Arrow 1"/>
          <p:cNvSpPr/>
          <p:nvPr/>
        </p:nvSpPr>
        <p:spPr bwMode="auto">
          <a:xfrm>
            <a:off x="5791200" y="2590800"/>
            <a:ext cx="484632" cy="978408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72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tr-TR" sz="3600" b="1" dirty="0"/>
              <a:t>Önce Sırala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696200" cy="4724400"/>
          </a:xfrm>
        </p:spPr>
        <p:txBody>
          <a:bodyPr/>
          <a:lstStyle/>
          <a:p>
            <a:r>
              <a:rPr lang="tr-TR" sz="2400" dirty="0"/>
              <a:t>Örnek</a:t>
            </a:r>
            <a:r>
              <a:rPr lang="en-US" sz="2400" dirty="0"/>
              <a:t> 2: </a:t>
            </a:r>
            <a:r>
              <a:rPr lang="tr-TR" sz="2400" dirty="0"/>
              <a:t>M</a:t>
            </a:r>
            <a:r>
              <a:rPr lang="en-US" sz="2400" dirty="0"/>
              <a:t>od</a:t>
            </a:r>
            <a:r>
              <a:rPr lang="tr-TR" sz="2400" dirty="0"/>
              <a:t> Hesaplama</a:t>
            </a:r>
            <a:endParaRPr lang="en-US" sz="2400" dirty="0"/>
          </a:p>
          <a:p>
            <a:r>
              <a:rPr lang="da-DK" sz="2400" dirty="0"/>
              <a:t>Mod, listede en sık </a:t>
            </a:r>
            <a:r>
              <a:rPr lang="tr-TR" sz="2400" dirty="0"/>
              <a:t>tekrarlanan </a:t>
            </a:r>
            <a:r>
              <a:rPr lang="da-DK" sz="2400" dirty="0"/>
              <a:t>değerdir</a:t>
            </a:r>
            <a:r>
              <a:rPr lang="en-US" sz="2400" dirty="0"/>
              <a:t>? </a:t>
            </a:r>
          </a:p>
          <a:p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4811"/>
              </p:ext>
            </p:extLst>
          </p:nvPr>
        </p:nvGraphicFramePr>
        <p:xfrm>
          <a:off x="2286000" y="1676400"/>
          <a:ext cx="2139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5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03511" y="2133600"/>
            <a:ext cx="5500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Brute-force:</a:t>
            </a:r>
            <a:r>
              <a:rPr lang="en-US" b="1" dirty="0"/>
              <a:t> </a:t>
            </a:r>
            <a:r>
              <a:rPr lang="en-US" b="1" dirty="0" err="1"/>
              <a:t>listeyi</a:t>
            </a:r>
            <a:r>
              <a:rPr lang="en-US" b="1" dirty="0"/>
              <a:t> </a:t>
            </a:r>
            <a:r>
              <a:rPr lang="en-US" b="1" dirty="0" err="1"/>
              <a:t>tara</a:t>
            </a:r>
            <a:r>
              <a:rPr lang="tr-TR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endParaRPr lang="tr-TR" b="1" dirty="0"/>
          </a:p>
          <a:p>
            <a:pPr algn="ctr"/>
            <a:r>
              <a:rPr lang="en-US" b="1" dirty="0" err="1"/>
              <a:t>tüm</a:t>
            </a:r>
            <a:r>
              <a:rPr lang="en-US" b="1" dirty="0"/>
              <a:t> </a:t>
            </a:r>
            <a:r>
              <a:rPr lang="en-US" b="1" dirty="0" err="1"/>
              <a:t>farklı</a:t>
            </a:r>
            <a:r>
              <a:rPr lang="en-US" b="1" dirty="0"/>
              <a:t> </a:t>
            </a:r>
            <a:r>
              <a:rPr lang="en-US" b="1" dirty="0" err="1"/>
              <a:t>değerlerin</a:t>
            </a:r>
            <a:r>
              <a:rPr lang="en-US" b="1" dirty="0"/>
              <a:t> </a:t>
            </a:r>
            <a:r>
              <a:rPr lang="en-US" b="1" dirty="0" err="1"/>
              <a:t>frekanslarını</a:t>
            </a:r>
            <a:r>
              <a:rPr lang="en-US" b="1" dirty="0"/>
              <a:t> </a:t>
            </a:r>
            <a:r>
              <a:rPr lang="en-US" b="1" dirty="0" err="1"/>
              <a:t>hesapla</a:t>
            </a:r>
            <a:r>
              <a:rPr lang="en-US" b="1" dirty="0"/>
              <a:t>, </a:t>
            </a:r>
            <a:endParaRPr lang="tr-TR" b="1" dirty="0"/>
          </a:p>
          <a:p>
            <a:pPr algn="ctr"/>
            <a:r>
              <a:rPr lang="en-US" b="1" dirty="0" err="1"/>
              <a:t>ardından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yüksek</a:t>
            </a:r>
            <a:r>
              <a:rPr lang="en-US" b="1" dirty="0"/>
              <a:t> </a:t>
            </a:r>
            <a:r>
              <a:rPr lang="en-US" b="1" dirty="0" err="1"/>
              <a:t>frekansa</a:t>
            </a:r>
            <a:r>
              <a:rPr lang="en-US" b="1" dirty="0"/>
              <a:t> </a:t>
            </a:r>
            <a:r>
              <a:rPr lang="en-US" b="1" dirty="0" err="1"/>
              <a:t>sahip</a:t>
            </a:r>
            <a:r>
              <a:rPr lang="en-US" b="1" dirty="0"/>
              <a:t> </a:t>
            </a:r>
            <a:r>
              <a:rPr lang="en-US" b="1" dirty="0" err="1"/>
              <a:t>değeri</a:t>
            </a:r>
            <a:r>
              <a:rPr lang="en-US" b="1" dirty="0"/>
              <a:t> </a:t>
            </a:r>
            <a:r>
              <a:rPr lang="en-US" b="1" dirty="0" err="1"/>
              <a:t>bulun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289560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B</a:t>
            </a:r>
            <a:r>
              <a:rPr lang="en-US" b="1" dirty="0" err="1">
                <a:solidFill>
                  <a:srgbClr val="FF0000"/>
                </a:solidFill>
              </a:rPr>
              <a:t>rute</a:t>
            </a:r>
            <a:r>
              <a:rPr lang="en-US" b="1" dirty="0">
                <a:solidFill>
                  <a:srgbClr val="FF0000"/>
                </a:solidFill>
              </a:rPr>
              <a:t>-force</a:t>
            </a:r>
            <a:endParaRPr lang="tr-TR" b="1" dirty="0">
              <a:solidFill>
                <a:srgbClr val="FF0000"/>
              </a:solidFill>
            </a:endParaRPr>
          </a:p>
          <a:p>
            <a:r>
              <a:rPr lang="tr-TR" b="1" dirty="0">
                <a:solidFill>
                  <a:srgbClr val="FF0000"/>
                </a:solidFill>
              </a:rPr>
              <a:t> nasıl işletilecek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3810000"/>
            <a:ext cx="384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CC"/>
                </a:solidFill>
              </a:rPr>
              <a:t>Daha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önce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karşılaşılan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değerleri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en-US" b="1" dirty="0" err="1">
                <a:solidFill>
                  <a:srgbClr val="0000CC"/>
                </a:solidFill>
              </a:rPr>
              <a:t>frekanslarıyla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birlikte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endParaRPr lang="tr-TR" b="1" dirty="0">
              <a:solidFill>
                <a:srgbClr val="0000CC"/>
              </a:solidFill>
            </a:endParaRPr>
          </a:p>
          <a:p>
            <a:r>
              <a:rPr lang="en-US" b="1" dirty="0" err="1">
                <a:solidFill>
                  <a:srgbClr val="0000CC"/>
                </a:solidFill>
              </a:rPr>
              <a:t>ayrı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bir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listede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 err="1">
                <a:solidFill>
                  <a:srgbClr val="0000CC"/>
                </a:solidFill>
              </a:rPr>
              <a:t>saklayın</a:t>
            </a:r>
            <a:r>
              <a:rPr lang="en-US" b="1" dirty="0">
                <a:solidFill>
                  <a:srgbClr val="0000CC"/>
                </a:solidFill>
              </a:rPr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00600" y="3191469"/>
            <a:ext cx="3962400" cy="923331"/>
            <a:chOff x="4800600" y="3191469"/>
            <a:chExt cx="3962400" cy="923331"/>
          </a:xfrm>
        </p:grpSpPr>
        <p:grpSp>
          <p:nvGrpSpPr>
            <p:cNvPr id="17" name="Group 16"/>
            <p:cNvGrpSpPr/>
            <p:nvPr/>
          </p:nvGrpSpPr>
          <p:grpSpPr>
            <a:xfrm>
              <a:off x="4800600" y="3209834"/>
              <a:ext cx="762000" cy="896035"/>
              <a:chOff x="4800600" y="4437965"/>
              <a:chExt cx="762000" cy="896035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11" name="Straight Connector 10"/>
              <p:cNvCxnSpPr>
                <a:stCxn id="9" idx="1"/>
                <a:endCxn id="9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5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CC"/>
                    </a:solidFill>
                  </a:rPr>
                  <a:t>3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943600" y="3218765"/>
              <a:ext cx="762000" cy="896035"/>
              <a:chOff x="4800600" y="4437965"/>
              <a:chExt cx="762000" cy="896035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20" name="Straight Connector 19"/>
              <p:cNvCxnSpPr>
                <a:stCxn id="19" idx="1"/>
                <a:endCxn id="19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TextBox 20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CC"/>
                    </a:solidFill>
                  </a:rPr>
                  <a:t>1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34200" y="3191469"/>
              <a:ext cx="762000" cy="896035"/>
              <a:chOff x="4800600" y="4437965"/>
              <a:chExt cx="762000" cy="896035"/>
            </a:xfrm>
          </p:grpSpPr>
          <p:sp>
            <p:nvSpPr>
              <p:cNvPr id="24" name="Rounded Rectangle 23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25" name="Straight Connector 24"/>
              <p:cNvCxnSpPr>
                <a:stCxn id="24" idx="1"/>
                <a:endCxn id="24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7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CC"/>
                    </a:solidFill>
                  </a:rPr>
                  <a:t>2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8001000" y="3209834"/>
              <a:ext cx="762000" cy="896035"/>
              <a:chOff x="4800600" y="4437965"/>
              <a:chExt cx="762000" cy="896035"/>
            </a:xfrm>
          </p:grpSpPr>
          <p:sp>
            <p:nvSpPr>
              <p:cNvPr id="29" name="Rounded Rectangle 28"/>
              <p:cNvSpPr/>
              <p:nvPr/>
            </p:nvSpPr>
            <p:spPr bwMode="auto">
              <a:xfrm>
                <a:off x="4800600" y="4437965"/>
                <a:ext cx="762000" cy="896035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cxnSp>
            <p:nvCxnSpPr>
              <p:cNvPr id="30" name="Straight Connector 29"/>
              <p:cNvCxnSpPr>
                <a:stCxn id="29" idx="1"/>
                <a:endCxn id="29" idx="3"/>
              </p:cNvCxnSpPr>
              <p:nvPr/>
            </p:nvCxnSpPr>
            <p:spPr bwMode="auto">
              <a:xfrm>
                <a:off x="4800600" y="4885983"/>
                <a:ext cx="7620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TextBox 30"/>
              <p:cNvSpPr txBox="1"/>
              <p:nvPr/>
            </p:nvSpPr>
            <p:spPr>
              <a:xfrm>
                <a:off x="5029200" y="4495800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6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29200" y="4964668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00CC"/>
                    </a:solidFill>
                  </a:rPr>
                  <a:t>1</a:t>
                </a:r>
              </a:p>
            </p:txBody>
          </p:sp>
        </p:grpSp>
        <p:cxnSp>
          <p:nvCxnSpPr>
            <p:cNvPr id="34" name="Straight Arrow Connector 33"/>
            <p:cNvCxnSpPr>
              <a:stCxn id="9" idx="3"/>
            </p:cNvCxnSpPr>
            <p:nvPr/>
          </p:nvCxnSpPr>
          <p:spPr bwMode="auto">
            <a:xfrm flipV="1">
              <a:off x="5562600" y="3657851"/>
              <a:ext cx="381000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V="1">
              <a:off x="6705600" y="3648669"/>
              <a:ext cx="381000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7696200" y="3648669"/>
              <a:ext cx="381000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7" name="TextBox 36"/>
          <p:cNvSpPr txBox="1"/>
          <p:nvPr/>
        </p:nvSpPr>
        <p:spPr>
          <a:xfrm>
            <a:off x="5257800" y="4267200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Enkötü</a:t>
            </a:r>
            <a:r>
              <a:rPr lang="tr-TR" b="1" dirty="0">
                <a:solidFill>
                  <a:srgbClr val="FF0000"/>
                </a:solidFill>
              </a:rPr>
              <a:t> durum girişi nedir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34000" y="4953000"/>
            <a:ext cx="1951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00CC"/>
                </a:solidFill>
              </a:rPr>
              <a:t>Hiç eşit değeri </a:t>
            </a:r>
          </a:p>
          <a:p>
            <a:r>
              <a:rPr lang="tr-TR" b="1" dirty="0">
                <a:solidFill>
                  <a:srgbClr val="0000CC"/>
                </a:solidFill>
              </a:rPr>
              <a:t>olmayan bir dizi</a:t>
            </a:r>
            <a:endParaRPr lang="en-US" b="1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952087" y="5181600"/>
                <a:ext cx="3305713" cy="857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C(n) = 0 + 1 + … + (n-1)</a:t>
                </a:r>
              </a:p>
              <a:p>
                <a:r>
                  <a:rPr lang="en-US" sz="2000" b="1" dirty="0"/>
                  <a:t>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 smtClean="0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/>
                  <a:t> </a:t>
                </a:r>
                <a:r>
                  <a:rPr lang="az-Cyrl-AZ" sz="2000" b="1" dirty="0"/>
                  <a:t>є</a:t>
                </a:r>
                <a:r>
                  <a:rPr lang="en-US" sz="2000" b="1" dirty="0"/>
                  <a:t> </a:t>
                </a:r>
                <a:r>
                  <a:rPr lang="el-GR" sz="2000" b="1" dirty="0"/>
                  <a:t>Θ</a:t>
                </a:r>
                <a:r>
                  <a:rPr lang="en-US" sz="2000" b="1" dirty="0"/>
                  <a:t>(n</a:t>
                </a:r>
                <a:r>
                  <a:rPr lang="en-US" sz="2000" b="1" baseline="30000" dirty="0"/>
                  <a:t>2</a:t>
                </a:r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087" y="5181600"/>
                <a:ext cx="3305713" cy="857158"/>
              </a:xfrm>
              <a:prstGeom prst="rect">
                <a:avLst/>
              </a:prstGeom>
              <a:blipFill rotWithShape="1">
                <a:blip r:embed="rId2"/>
                <a:stretch>
                  <a:fillRect l="-1842" t="-3546" r="-921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027714" y="328826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Value: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05200" y="366926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Frequency: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6465" y="1676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7172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7" grpId="0"/>
      <p:bldP spid="38" grpId="0"/>
      <p:bldP spid="39" grpId="0"/>
      <p:bldP spid="2" grpId="0"/>
      <p:bldP spid="4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tr-TR" sz="3600" b="1" dirty="0"/>
              <a:t>Önce sırala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r>
              <a:rPr lang="tr-TR" dirty="0"/>
              <a:t>Örnek</a:t>
            </a:r>
            <a:r>
              <a:rPr lang="en-US" dirty="0"/>
              <a:t> 2</a:t>
            </a:r>
            <a:r>
              <a:rPr lang="tr-TR" dirty="0"/>
              <a:t>-devam</a:t>
            </a:r>
            <a:r>
              <a:rPr lang="en-US" dirty="0"/>
              <a:t>:İlk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diziyi</a:t>
            </a:r>
            <a:r>
              <a:rPr lang="en-US" dirty="0"/>
              <a:t> </a:t>
            </a:r>
            <a:r>
              <a:rPr lang="en-US" dirty="0" err="1"/>
              <a:t>sıralarsak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değerler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bitişik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Modu</a:t>
            </a:r>
            <a:r>
              <a:rPr lang="en-US" dirty="0"/>
              <a:t> </a:t>
            </a:r>
            <a:r>
              <a:rPr lang="en-US" dirty="0" err="1"/>
              <a:t>hesaplamak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bilmemiz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, </a:t>
            </a:r>
            <a:r>
              <a:rPr lang="en-US" dirty="0" err="1"/>
              <a:t>sıralanmış</a:t>
            </a:r>
            <a:r>
              <a:rPr lang="en-US" dirty="0"/>
              <a:t> </a:t>
            </a:r>
            <a:r>
              <a:rPr lang="en-US" dirty="0" err="1"/>
              <a:t>dizideki</a:t>
            </a:r>
            <a:r>
              <a:rPr lang="en-US" dirty="0"/>
              <a:t> </a:t>
            </a:r>
            <a:r>
              <a:rPr lang="en-US" dirty="0" err="1"/>
              <a:t>bitişik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değerlerin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bulmaktır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36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Presorting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pPr marL="0" indent="0">
              <a:buNone/>
            </a:pPr>
            <a:r>
              <a:rPr lang="tr-TR" sz="1800" dirty="0"/>
              <a:t>Örnek </a:t>
            </a:r>
            <a:r>
              <a:rPr lang="en-US" sz="1800" dirty="0"/>
              <a:t>2: Computing a mode (contd.)</a:t>
            </a:r>
          </a:p>
          <a:p>
            <a:pPr marL="0" indent="0">
              <a:buNone/>
            </a:pPr>
            <a:r>
              <a:rPr lang="en-US" sz="1800" b="1" dirty="0"/>
              <a:t>ALGORITHM</a:t>
            </a:r>
            <a:r>
              <a:rPr lang="en-US" sz="1800" dirty="0"/>
              <a:t> </a:t>
            </a:r>
            <a:r>
              <a:rPr lang="en-US" sz="1800" dirty="0" err="1"/>
              <a:t>PresortMode</a:t>
            </a:r>
            <a:r>
              <a:rPr lang="en-US" sz="1800" dirty="0"/>
              <a:t>( A[0..n-1] )</a:t>
            </a:r>
          </a:p>
          <a:p>
            <a:pPr marL="0" indent="0">
              <a:buNone/>
            </a:pPr>
            <a:r>
              <a:rPr lang="en-US" sz="1800" dirty="0"/>
              <a:t>sort the array A</a:t>
            </a:r>
          </a:p>
          <a:p>
            <a:pPr marL="0" indent="0">
              <a:buNone/>
            </a:pPr>
            <a:r>
              <a:rPr lang="en-US" sz="1800" dirty="0"/>
              <a:t>i &lt;- 0</a:t>
            </a:r>
          </a:p>
          <a:p>
            <a:pPr marL="0" indent="0">
              <a:buNone/>
            </a:pPr>
            <a:r>
              <a:rPr lang="en-US" sz="1800" dirty="0" err="1"/>
              <a:t>modefrequency</a:t>
            </a:r>
            <a:r>
              <a:rPr lang="en-US" sz="1800" dirty="0"/>
              <a:t> &lt;- 0</a:t>
            </a:r>
          </a:p>
          <a:p>
            <a:pPr marL="0" indent="0">
              <a:buNone/>
            </a:pPr>
            <a:r>
              <a:rPr lang="en-US" sz="1800" b="1" dirty="0"/>
              <a:t>while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≤ n-1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runlength</a:t>
            </a:r>
            <a:r>
              <a:rPr lang="en-US" sz="1800" dirty="0"/>
              <a:t> &lt;- 1; </a:t>
            </a:r>
            <a:r>
              <a:rPr lang="en-US" sz="1800" dirty="0" err="1"/>
              <a:t>runvalue</a:t>
            </a:r>
            <a:r>
              <a:rPr lang="en-US" sz="1800" dirty="0"/>
              <a:t> &lt;- A[</a:t>
            </a:r>
            <a:r>
              <a:rPr lang="en-US" sz="1800" dirty="0" err="1"/>
              <a:t>i</a:t>
            </a:r>
            <a:r>
              <a:rPr lang="en-US" sz="1800" dirty="0"/>
              <a:t>]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while</a:t>
            </a:r>
            <a:r>
              <a:rPr lang="en-US" sz="1800" dirty="0"/>
              <a:t> </a:t>
            </a:r>
            <a:r>
              <a:rPr lang="en-US" sz="1800" dirty="0" err="1"/>
              <a:t>i+runlength</a:t>
            </a:r>
            <a:r>
              <a:rPr lang="en-US" sz="1800" dirty="0"/>
              <a:t> ≤ n-1 </a:t>
            </a:r>
            <a:r>
              <a:rPr lang="en-US" sz="1800" b="1" dirty="0"/>
              <a:t>and</a:t>
            </a:r>
            <a:r>
              <a:rPr lang="en-US" sz="1800" dirty="0"/>
              <a:t> A[</a:t>
            </a:r>
            <a:r>
              <a:rPr lang="en-US" sz="1800" dirty="0" err="1"/>
              <a:t>i+runlength</a:t>
            </a:r>
            <a:r>
              <a:rPr lang="en-US" sz="1800" dirty="0"/>
              <a:t>] = </a:t>
            </a:r>
            <a:r>
              <a:rPr lang="en-US" sz="1800" dirty="0" err="1"/>
              <a:t>runvalue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runlength</a:t>
            </a:r>
            <a:r>
              <a:rPr lang="en-US" sz="1800" dirty="0"/>
              <a:t> &lt;- runlength+1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</a:t>
            </a:r>
            <a:r>
              <a:rPr lang="en-US" sz="1800" dirty="0" err="1"/>
              <a:t>runlength</a:t>
            </a:r>
            <a:r>
              <a:rPr lang="en-US" sz="1800" dirty="0"/>
              <a:t> &gt; </a:t>
            </a:r>
            <a:r>
              <a:rPr lang="en-US" sz="1800" dirty="0" err="1"/>
              <a:t>modefrequency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modefrequency</a:t>
            </a:r>
            <a:r>
              <a:rPr lang="en-US" sz="1800" dirty="0"/>
              <a:t> &lt;- </a:t>
            </a:r>
            <a:r>
              <a:rPr lang="en-US" sz="1800" dirty="0" err="1"/>
              <a:t>runlength</a:t>
            </a:r>
            <a:r>
              <a:rPr lang="en-US" sz="1800" dirty="0"/>
              <a:t>; </a:t>
            </a:r>
            <a:r>
              <a:rPr lang="en-US" sz="1800" dirty="0" err="1"/>
              <a:t>modevalue</a:t>
            </a:r>
            <a:r>
              <a:rPr lang="en-US" sz="1800" dirty="0"/>
              <a:t> &lt;- </a:t>
            </a:r>
            <a:r>
              <a:rPr lang="en-US" sz="1800" dirty="0" err="1"/>
              <a:t>runvalue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</a:t>
            </a:r>
            <a:r>
              <a:rPr lang="en-US" sz="1800" dirty="0"/>
              <a:t> &lt;- </a:t>
            </a:r>
            <a:r>
              <a:rPr lang="en-US" sz="1800" dirty="0" err="1"/>
              <a:t>i+runlength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return</a:t>
            </a:r>
            <a:r>
              <a:rPr lang="en-US" sz="1800" dirty="0"/>
              <a:t> </a:t>
            </a:r>
            <a:r>
              <a:rPr lang="en-US" sz="1800" dirty="0" err="1"/>
              <a:t>modevalue</a:t>
            </a:r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2133600" y="5181600"/>
            <a:ext cx="6745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while</a:t>
            </a:r>
            <a:r>
              <a:rPr lang="en-US" sz="2000" dirty="0">
                <a:solidFill>
                  <a:srgbClr val="FF0000"/>
                </a:solidFill>
              </a:rPr>
              <a:t> loop </a:t>
            </a:r>
            <a:r>
              <a:rPr lang="tr-TR" sz="2000" dirty="0">
                <a:solidFill>
                  <a:srgbClr val="FF0000"/>
                </a:solidFill>
              </a:rPr>
              <a:t>doğrusal zaman maliyetindedir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endParaRPr lang="tr-TR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genel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çalışma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süresin</a:t>
            </a:r>
            <a:r>
              <a:rPr lang="tr-TR" sz="2000" dirty="0">
                <a:solidFill>
                  <a:srgbClr val="FF0000"/>
                </a:solidFill>
              </a:rPr>
              <a:t>i, </a:t>
            </a:r>
            <a:r>
              <a:rPr lang="en-US" sz="2000" dirty="0" err="1">
                <a:solidFill>
                  <a:srgbClr val="FF0000"/>
                </a:solidFill>
              </a:rPr>
              <a:t>sıralama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zamanı</a:t>
            </a:r>
            <a:r>
              <a:rPr lang="tr-TR" sz="2000" dirty="0">
                <a:solidFill>
                  <a:srgbClr val="FF0000"/>
                </a:solidFill>
              </a:rPr>
              <a:t>maliyeti belirler</a:t>
            </a:r>
            <a:r>
              <a:rPr lang="en-US" sz="2000" dirty="0">
                <a:solidFill>
                  <a:srgbClr val="FF0000"/>
                </a:solidFill>
              </a:rPr>
              <a:t>,</a:t>
            </a:r>
            <a:endParaRPr lang="tr-TR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l-GR" sz="2000" dirty="0">
                <a:solidFill>
                  <a:srgbClr val="FF0000"/>
                </a:solidFill>
              </a:rPr>
              <a:t>Θ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nlgn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75589"/>
              </p:ext>
            </p:extLst>
          </p:nvPr>
        </p:nvGraphicFramePr>
        <p:xfrm>
          <a:off x="3625042" y="1828800"/>
          <a:ext cx="472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92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Trns</a:t>
            </a:r>
            <a:r>
              <a:rPr lang="en-US" sz="3600" b="1" dirty="0"/>
              <a:t>. &amp; </a:t>
            </a:r>
            <a:r>
              <a:rPr lang="en-US" sz="3600" b="1" dirty="0" err="1"/>
              <a:t>Conq</a:t>
            </a:r>
            <a:r>
              <a:rPr lang="en-US" sz="3600" b="1" dirty="0"/>
              <a:t>.: </a:t>
            </a:r>
            <a:r>
              <a:rPr lang="en-US" sz="3600" b="1" dirty="0" err="1"/>
              <a:t>Heapsort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96200" cy="4876800"/>
          </a:xfrm>
        </p:spPr>
        <p:txBody>
          <a:bodyPr/>
          <a:lstStyle/>
          <a:p>
            <a:r>
              <a:rPr lang="tr-TR" sz="2400" dirty="0"/>
              <a:t>Bir diğer </a:t>
            </a:r>
            <a:r>
              <a:rPr lang="en-US" sz="2400" dirty="0"/>
              <a:t>O(</a:t>
            </a:r>
            <a:r>
              <a:rPr lang="en-US" sz="2400" dirty="0" err="1"/>
              <a:t>nlgn</a:t>
            </a:r>
            <a:r>
              <a:rPr lang="en-US" sz="2400" dirty="0"/>
              <a:t>) </a:t>
            </a:r>
            <a:r>
              <a:rPr lang="tr-TR" sz="2400" dirty="0"/>
              <a:t>sıralama algoritması</a:t>
            </a:r>
            <a:endParaRPr lang="en-US" sz="2400" dirty="0"/>
          </a:p>
          <a:p>
            <a:r>
              <a:rPr lang="en-US" sz="2400" dirty="0"/>
              <a:t>“</a:t>
            </a:r>
            <a:r>
              <a:rPr lang="tr-TR" sz="2400" dirty="0"/>
              <a:t>(</a:t>
            </a:r>
            <a:r>
              <a:rPr lang="tr-TR" sz="2400" dirty="0" err="1"/>
              <a:t>Heap</a:t>
            </a:r>
            <a:r>
              <a:rPr lang="tr-TR" sz="2400" dirty="0"/>
              <a:t>)</a:t>
            </a:r>
            <a:r>
              <a:rPr lang="en-US" sz="2400" dirty="0"/>
              <a:t>” </a:t>
            </a:r>
            <a:r>
              <a:rPr lang="en-US" sz="2400" dirty="0" err="1"/>
              <a:t>adı</a:t>
            </a:r>
            <a:r>
              <a:rPr lang="en-US" sz="2400" dirty="0"/>
              <a:t> </a:t>
            </a:r>
            <a:r>
              <a:rPr lang="en-US" sz="2400" dirty="0" err="1"/>
              <a:t>verilen</a:t>
            </a:r>
            <a:r>
              <a:rPr lang="en-US" sz="2400" dirty="0"/>
              <a:t> </a:t>
            </a:r>
            <a:r>
              <a:rPr lang="en-US" sz="2400" dirty="0" err="1"/>
              <a:t>akıllı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veri</a:t>
            </a:r>
            <a:r>
              <a:rPr lang="en-US" sz="2400" dirty="0"/>
              <a:t> </a:t>
            </a:r>
            <a:r>
              <a:rPr lang="en-US" sz="2400" dirty="0" err="1"/>
              <a:t>yapısı</a:t>
            </a:r>
            <a:r>
              <a:rPr lang="en-US" sz="2400" dirty="0"/>
              <a:t> </a:t>
            </a:r>
            <a:r>
              <a:rPr lang="en-US" sz="2400" dirty="0" err="1"/>
              <a:t>kullanır</a:t>
            </a:r>
            <a:endParaRPr lang="tr-TR" sz="2400" dirty="0"/>
          </a:p>
          <a:p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diziyi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tr-TR" sz="2400" dirty="0" err="1"/>
              <a:t>Heap’e</a:t>
            </a:r>
            <a:r>
              <a:rPr lang="en-US" sz="2400" dirty="0"/>
              <a:t> </a:t>
            </a:r>
            <a:r>
              <a:rPr lang="en-US" sz="2400" dirty="0" err="1"/>
              <a:t>dönüştürür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sonra</a:t>
            </a:r>
            <a:r>
              <a:rPr lang="en-US" sz="2400" dirty="0"/>
              <a:t> </a:t>
            </a:r>
            <a:r>
              <a:rPr lang="en-US" sz="2400" dirty="0" err="1"/>
              <a:t>sıralama</a:t>
            </a:r>
            <a:r>
              <a:rPr lang="en-US" sz="2400" dirty="0"/>
              <a:t> </a:t>
            </a:r>
            <a:r>
              <a:rPr lang="en-US" sz="2400" dirty="0" err="1"/>
              <a:t>çok</a:t>
            </a:r>
            <a:r>
              <a:rPr lang="en-US" sz="2400" dirty="0"/>
              <a:t> </a:t>
            </a:r>
            <a:r>
              <a:rPr lang="en-US" sz="2400" dirty="0" err="1"/>
              <a:t>kolay</a:t>
            </a:r>
            <a:r>
              <a:rPr lang="en-US" sz="2400" dirty="0"/>
              <a:t> </a:t>
            </a:r>
            <a:r>
              <a:rPr lang="en-US" sz="2400" dirty="0" err="1"/>
              <a:t>olur</a:t>
            </a:r>
            <a:r>
              <a:rPr lang="tr-TR" sz="2400" dirty="0"/>
              <a:t>.</a:t>
            </a:r>
          </a:p>
          <a:p>
            <a:r>
              <a:rPr lang="en-US" sz="2400" dirty="0"/>
              <a:t>Heap</a:t>
            </a:r>
            <a:r>
              <a:rPr lang="tr-TR" sz="2400" dirty="0"/>
              <a:t>, </a:t>
            </a:r>
            <a:r>
              <a:rPr lang="en-US" sz="2400" dirty="0"/>
              <a:t>“priority queue”</a:t>
            </a:r>
            <a:r>
              <a:rPr lang="tr-TR" sz="2400" dirty="0"/>
              <a:t> gibi önemli bir kullanıma sahiptir.</a:t>
            </a:r>
          </a:p>
          <a:p>
            <a:r>
              <a:rPr lang="tr-TR" sz="2400" dirty="0"/>
              <a:t>Ö</a:t>
            </a:r>
            <a:r>
              <a:rPr lang="en-US" sz="2400" dirty="0" err="1"/>
              <a:t>ncelik</a:t>
            </a:r>
            <a:r>
              <a:rPr lang="tr-TR" sz="2400" dirty="0" err="1"/>
              <a:t>li</a:t>
            </a:r>
            <a:r>
              <a:rPr lang="tr-TR" sz="2400" dirty="0"/>
              <a:t> kuyruk</a:t>
            </a:r>
            <a:r>
              <a:rPr lang="en-US" sz="2400" dirty="0"/>
              <a:t>, </a:t>
            </a:r>
            <a:r>
              <a:rPr lang="en-US" sz="2400" dirty="0" err="1"/>
              <a:t>aşağıdaki</a:t>
            </a:r>
            <a:r>
              <a:rPr lang="en-US" sz="2400" dirty="0"/>
              <a:t> </a:t>
            </a:r>
            <a:r>
              <a:rPr lang="en-US" sz="2400" dirty="0" err="1"/>
              <a:t>işlemlerle</a:t>
            </a:r>
            <a:r>
              <a:rPr lang="en-US" sz="2400" dirty="0"/>
              <a:t> “</a:t>
            </a:r>
            <a:r>
              <a:rPr lang="en-US" sz="2400" dirty="0" err="1"/>
              <a:t>öncelik</a:t>
            </a:r>
            <a:r>
              <a:rPr lang="en-US" sz="2400" dirty="0"/>
              <a:t>” </a:t>
            </a:r>
            <a:r>
              <a:rPr lang="en-US" sz="2400" dirty="0" err="1"/>
              <a:t>adı</a:t>
            </a:r>
            <a:r>
              <a:rPr lang="en-US" sz="2400" dirty="0"/>
              <a:t> </a:t>
            </a:r>
            <a:r>
              <a:rPr lang="en-US" sz="2400" dirty="0" err="1"/>
              <a:t>verilen</a:t>
            </a:r>
            <a:r>
              <a:rPr lang="en-US" sz="2400" dirty="0"/>
              <a:t> </a:t>
            </a:r>
            <a:r>
              <a:rPr lang="en-US" sz="2400" dirty="0" err="1"/>
              <a:t>düzenlenebilir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tr-TR" sz="2400" dirty="0"/>
              <a:t>işletim oluşturur. </a:t>
            </a:r>
            <a:endParaRPr lang="en-US" sz="2400" dirty="0"/>
          </a:p>
          <a:p>
            <a:pPr lvl="1"/>
            <a:r>
              <a:rPr lang="en-US" sz="2000" b="1" dirty="0"/>
              <a:t>Find</a:t>
            </a:r>
            <a:r>
              <a:rPr lang="en-US" sz="2000" dirty="0"/>
              <a:t> </a:t>
            </a:r>
            <a:r>
              <a:rPr lang="tr-TR" sz="2000" dirty="0"/>
              <a:t>:</a:t>
            </a:r>
            <a:r>
              <a:rPr lang="tr-TR" sz="2000" dirty="0" err="1"/>
              <a:t>Enyüksek</a:t>
            </a:r>
            <a:r>
              <a:rPr lang="tr-TR" sz="2000" dirty="0"/>
              <a:t> öncelikli elemanı bulmak</a:t>
            </a:r>
            <a:endParaRPr lang="en-US" sz="2000" dirty="0"/>
          </a:p>
          <a:p>
            <a:pPr lvl="1"/>
            <a:r>
              <a:rPr lang="en-US" sz="2000" b="1" dirty="0"/>
              <a:t>Deleting</a:t>
            </a:r>
            <a:r>
              <a:rPr lang="en-US" sz="2000" dirty="0"/>
              <a:t> </a:t>
            </a:r>
            <a:r>
              <a:rPr lang="tr-TR" sz="2000" dirty="0" err="1"/>
              <a:t>Enyüksek</a:t>
            </a:r>
            <a:r>
              <a:rPr lang="tr-TR" sz="2000" dirty="0"/>
              <a:t> öncelikli elemanı silmek</a:t>
            </a:r>
            <a:endParaRPr lang="en-US" sz="2000" dirty="0"/>
          </a:p>
          <a:p>
            <a:pPr lvl="1"/>
            <a:r>
              <a:rPr lang="en-US" sz="2000" b="1" dirty="0"/>
              <a:t>Adding</a:t>
            </a:r>
            <a:r>
              <a:rPr lang="tr-TR" sz="2000" b="1" dirty="0"/>
              <a:t>:</a:t>
            </a:r>
            <a:r>
              <a:rPr lang="en-US" sz="2000" dirty="0"/>
              <a:t> </a:t>
            </a:r>
            <a:r>
              <a:rPr lang="tr-TR" sz="2000" dirty="0"/>
              <a:t>Çoklu kümeye yeni bir eleman eklemek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99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4079</TotalTime>
  <Words>2733</Words>
  <Application>Microsoft Office PowerPoint</Application>
  <PresentationFormat>Ekran Gösterisi (4:3)</PresentationFormat>
  <Paragraphs>758</Paragraphs>
  <Slides>42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Comic Sans MS</vt:lpstr>
      <vt:lpstr>Courier New</vt:lpstr>
      <vt:lpstr>Times New Roman</vt:lpstr>
      <vt:lpstr>TimesTen-BoldItalic</vt:lpstr>
      <vt:lpstr>Univers-Bold</vt:lpstr>
      <vt:lpstr>Office Teması</vt:lpstr>
      <vt:lpstr>Transform and Conquer</vt:lpstr>
      <vt:lpstr>Transform and Conquer ?</vt:lpstr>
      <vt:lpstr>Transform and Conquer ?</vt:lpstr>
      <vt:lpstr>Trns. &amp; Conq.: Presorting</vt:lpstr>
      <vt:lpstr>Trns. &amp; Conq.: Presorting</vt:lpstr>
      <vt:lpstr>Trns. &amp; Conq.: Önce Sırala</vt:lpstr>
      <vt:lpstr>Trns. &amp; Conq.: Önce sırala</vt:lpstr>
      <vt:lpstr>Trns. &amp; Conq.: Presorting</vt:lpstr>
      <vt:lpstr>Trns. &amp; Conq.: Heapsort</vt:lpstr>
      <vt:lpstr>Trns. &amp; Conq.: Heap</vt:lpstr>
      <vt:lpstr>Trns. &amp; Conq.: Heap</vt:lpstr>
      <vt:lpstr>Trns. &amp; Conq.: Heap</vt:lpstr>
      <vt:lpstr>Trns. &amp; Conq.: Heap</vt:lpstr>
      <vt:lpstr>Trns. &amp; Conq.: Heap</vt:lpstr>
      <vt:lpstr>Trns. &amp; Conq.: Heap</vt:lpstr>
      <vt:lpstr>Trns. &amp; Conq.: Heap</vt:lpstr>
      <vt:lpstr>PowerPoint Sunusu</vt:lpstr>
      <vt:lpstr>Trns. &amp; Conq.: Heap</vt:lpstr>
      <vt:lpstr>Trns. &amp; Conq.: Heap</vt:lpstr>
      <vt:lpstr>Trns. &amp; Conq.: Heapsort</vt:lpstr>
      <vt:lpstr>Trns. &amp; Conq.: Heapsort</vt:lpstr>
      <vt:lpstr>Trns. &amp; Conq.: Heapsort</vt:lpstr>
      <vt:lpstr>Trns. &amp; Conq.: Heapsort</vt:lpstr>
      <vt:lpstr>Trns. &amp; Conq.: Heapsort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Trns. &amp; Conq.: Problem İndirgeme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3100 Transform and Conquer</dc:title>
  <dc:creator>Seeker</dc:creator>
  <cp:lastModifiedBy>Sau</cp:lastModifiedBy>
  <cp:revision>256</cp:revision>
  <cp:lastPrinted>1601-01-01T00:00:00Z</cp:lastPrinted>
  <dcterms:created xsi:type="dcterms:W3CDTF">2012-02-28T15:01:08Z</dcterms:created>
  <dcterms:modified xsi:type="dcterms:W3CDTF">2025-04-21T18:53:39Z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TC102037651033</vt:lpwstr>
  </property>
</Properties>
</file>