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EA7301-EFFC-4063-BE85-00D57BC5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E70CE04-BCAE-4275-B78F-9FA947D6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E04E8D-D62C-46EF-A448-84148EC8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6349C3-4032-42ED-8C71-D7EB5436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CDEEF8-5121-4C8D-A638-0000E669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453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136920-CEB8-4E5E-A552-11421829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A205E63-5D05-4A57-96C6-990121D1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0876D22-37D2-4ADF-A8B4-32C72AF0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8B9C08-0192-423E-86A0-48D52DC6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AB46D9C-C061-4260-B219-38E0D8E3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5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163F569-BF70-4745-BD50-56C06A611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9F402B0-EB5F-46FB-A2B4-B89C7187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5297B6-9712-47F4-A28A-33A14A84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C07943-5A99-468D-9E60-5215E0F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88BFD8B-EB9D-4864-8E88-228650D7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284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F81FCE-BD9E-4665-B9E9-DE07A54B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31CBB3-B4E7-4CCC-8EEE-2931AFCC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5D8B8B1-BBF3-4A25-B318-CE1A1B24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2A8ABC-405C-40A0-BC79-89198E60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B0AA85-422F-457B-9777-54BAAB60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990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AECC42-0A35-4CA6-9700-0DE21C84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266018C-9A26-4CBC-AEFA-6CBAA025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23F2D89-ED2D-4FD5-B33D-50413F25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DC325A-4FF6-4ADC-8BA7-C16E4F89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B4427A-364E-4D25-9570-9CEE94F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18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258A33-6972-47F0-98E8-9287AA13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84DDE-8F73-447C-8B16-5CA21D03C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14C44C-FFCC-495D-9D23-414A9FC3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F8FA1AF-23C9-47CD-81ED-3B9BD87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ED4CD4-58B7-4C7F-889C-253732F5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99F4A6-AF64-49A8-869D-41DAB259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77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0C3071-43A6-4639-977D-27D847D7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CA3FFA1-F09A-41FE-AF6C-90881024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58D067D-6E90-4964-9FD5-8315A614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C49056D-3277-4297-8A37-764E9C70C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EB6C170-2F48-490E-BB22-6ADBDE0A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C07243B-B47C-4E58-AFA8-D353E083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7BA110C0-CE17-4877-B3BD-1E5AD079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40EB67E-7BA9-4A98-8A1E-788538DF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46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E224F0-30A0-409B-8312-CA07C9FB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DBABE56-4BE0-4D0E-9EDD-87D02C17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76A9BBE-A6ED-48F9-AA31-D64F1677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6204761-9D65-4A22-8C02-84816DD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75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4683900-D9F7-41C3-8029-F5BC48D6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777E78-91B6-40A5-82E9-A71EC733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06CAE0-47AF-40DB-ACB9-2607AB57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32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60C27F-0DDA-4CA8-B85D-7FB0452C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9DEDA4-D264-4257-909F-C38E8F356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6C54393-10CC-4E1F-A379-D84AA4D2E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9A3CD5-D538-4E9B-A1AA-342146FE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69F433-2BAE-4A54-B92F-18CCA890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03F7E0-8DF9-46F3-AA49-1472AEA5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9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BEE7FC-C66A-4F00-A4C2-CE8AB3C8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BEA1AD9-B1B5-47D1-B915-8EE77AEAC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A736F7-051B-47E3-A3CA-9849FAD80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F2D1976-1B53-4DD7-8664-8DFD0C85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7B89FB-DC43-491B-B494-1432679E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932581-5C8D-48A5-BED1-2C799A84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27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5C33F7C-064F-4040-914E-5A7620EE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8D0813-0469-4871-A884-91C500AD8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9A978F-0A1E-4965-B83A-777CB78F4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CFA0F-8E80-40F6-84A3-6E57651B110A}" type="datetimeFigureOut">
              <a:rPr lang="tr-TR" smtClean="0"/>
              <a:t>15.05.2025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97AC27-8C04-4DC2-8F07-64F02BB78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15C71C-623C-4241-86E7-5D404488E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0A12-FCEE-492E-A54D-65B4A43AC9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83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1710E3A-8601-428B-8BDD-B3BE092AE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9" y="1533701"/>
            <a:ext cx="5350218" cy="379059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C7F6D9E-8E27-49FF-BF98-51B8EE353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12" y="3429000"/>
            <a:ext cx="2095500" cy="2667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C1674F2-B36C-45CA-99F9-37249905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51" y="1519285"/>
            <a:ext cx="5334000" cy="29527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8B8DEB8-4C54-4514-8A12-6F53E588E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027" y="169140"/>
            <a:ext cx="5019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0A16D62-A052-4A6B-97AD-DD19C33DBA09}"/>
              </a:ext>
            </a:extLst>
          </p:cNvPr>
          <p:cNvSpPr txBox="1"/>
          <p:nvPr/>
        </p:nvSpPr>
        <p:spPr>
          <a:xfrm>
            <a:off x="2384854" y="345990"/>
            <a:ext cx="7422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Şimdi neden bunun doğru olduğunu açıklayalım:  Dizinin satır sayısı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 = 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⌊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₂ n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⌋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'dir.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Şöyle tanımlayalım: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</a:t>
            </a:r>
            <a:r>
              <a:rPr lang="tr-TR" sz="18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dizisinden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(m−1). satırda 0 bulunan sütunların silinmesi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ardından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(m−1). satırın silinmesiyle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elde edilen iki boyutlu dizidir.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b="1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tr-TR" sz="18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dizisinden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(m−1). satırda 1 bulunan sütunların silinmesi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ardından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(m−1). satırın silinmesiyle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elde edilen dizidir.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EC0E7D-A4F5-4D4B-AA5F-3B81E33A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1" y="3429000"/>
            <a:ext cx="3857625" cy="11144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FEB0D27-5502-4A9F-AF9E-097B5E55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64" y="3524249"/>
            <a:ext cx="2428875" cy="9239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8E33CE6-0B81-4908-8456-B9948F785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374" y="3524249"/>
            <a:ext cx="2400300" cy="89535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A49654B-719D-4DA9-A51D-A4AB34BEDCA7}"/>
              </a:ext>
            </a:extLst>
          </p:cNvPr>
          <p:cNvSpPr txBox="1"/>
          <p:nvPr/>
        </p:nvSpPr>
        <p:spPr>
          <a:xfrm>
            <a:off x="2809103" y="5453449"/>
            <a:ext cx="65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Aynı işlemler bir eleman kalıncaya kadar devam ettirilir. Derste tamamı çözüldü.</a:t>
            </a:r>
          </a:p>
        </p:txBody>
      </p:sp>
    </p:spTree>
    <p:extLst>
      <p:ext uri="{BB962C8B-B14F-4D97-AF65-F5344CB8AC3E}">
        <p14:creationId xmlns:p14="http://schemas.microsoft.com/office/powerpoint/2010/main" val="307497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D957846-8293-41A5-A028-44F3ED5B7E35}"/>
              </a:ext>
            </a:extLst>
          </p:cNvPr>
          <p:cNvSpPr txBox="1"/>
          <p:nvPr/>
        </p:nvSpPr>
        <p:spPr>
          <a:xfrm>
            <a:off x="659027" y="418103"/>
            <a:ext cx="11178745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MBX10"/>
                <a:ea typeface="Calibri" panose="020F0502020204030204" pitchFamily="34" charset="0"/>
                <a:cs typeface="CMBX10"/>
              </a:rPr>
              <a:t>Problem :</a:t>
            </a:r>
            <a:r>
              <a:rPr lang="tr-TR" sz="1800" dirty="0">
                <a:effectLst/>
                <a:latin typeface="CMBX10"/>
                <a:ea typeface="Calibri" panose="020F0502020204030204" pitchFamily="34" charset="0"/>
                <a:cs typeface="CMBX10"/>
              </a:rPr>
              <a:t> A dizisindeki eksik sayıyı bulma probleminde, dizideki sayıların sıralı olması(bit düzeninde gösterilmişti ve sütunların da sıralı düzende verildiğini bilerek) durumunda algoritmanın çalışma zamanı maliyetini hesaplayınız. A'ya O(</a:t>
            </a:r>
            <a:r>
              <a:rPr lang="tr-TR" sz="1800" dirty="0" err="1">
                <a:effectLst/>
                <a:latin typeface="CMBX10"/>
                <a:ea typeface="Calibri" panose="020F0502020204030204" pitchFamily="34" charset="0"/>
                <a:cs typeface="CMBX10"/>
              </a:rPr>
              <a:t>lg</a:t>
            </a:r>
            <a:r>
              <a:rPr lang="tr-TR" sz="1800" dirty="0">
                <a:effectLst/>
                <a:latin typeface="CMBX10"/>
                <a:ea typeface="Calibri" panose="020F0502020204030204" pitchFamily="34" charset="0"/>
                <a:cs typeface="CMBX10"/>
              </a:rPr>
              <a:t> n) bit erişimi mümkün müdür?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8D4A47E-7C3E-44A4-A290-E34AEF759735}"/>
              </a:ext>
            </a:extLst>
          </p:cNvPr>
          <p:cNvSpPr txBox="1"/>
          <p:nvPr/>
        </p:nvSpPr>
        <p:spPr>
          <a:xfrm>
            <a:off x="576648" y="1818435"/>
            <a:ext cx="11343502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MR10"/>
                <a:ea typeface="Calibri" panose="020F0502020204030204" pitchFamily="34" charset="0"/>
                <a:cs typeface="CMR10"/>
              </a:rPr>
              <a:t>Çözüm: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A'daki sayılar sıralanırsa, sorun önce eksik sayının en anlamlı biti, sonra ikinci en anlamlı biti, vb. yani en az anlamlı biti belirlenerek çözülebilir; böylece her bit için A'ya yalnızca bir erişim hakkı elde edilir.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D87BDA9D-3200-449A-B0D8-CFB43F09739E}"/>
              </a:ext>
            </a:extLst>
          </p:cNvPr>
          <p:cNvSpPr txBox="1"/>
          <p:nvPr/>
        </p:nvSpPr>
        <p:spPr>
          <a:xfrm>
            <a:off x="1655806" y="2671289"/>
            <a:ext cx="8542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Diyelim ki ˜A, n boyutundaki tam dizidir, yani eksik sayı yoktur. Örneğin, n = 10 </a:t>
            </a:r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7ED5030-7A3F-4519-8EDD-AE9EE6B1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93" y="3221560"/>
            <a:ext cx="5895975" cy="182880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3C1E4AD9-7340-423C-9CE7-60D159BC1833}"/>
              </a:ext>
            </a:extLst>
          </p:cNvPr>
          <p:cNvSpPr txBox="1"/>
          <p:nvPr/>
        </p:nvSpPr>
        <p:spPr>
          <a:xfrm>
            <a:off x="733167" y="5471619"/>
            <a:ext cx="11030464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Sıfırlar ve birler arasındaki en üst satırdaki sınırı düşünün. En sağdaki sıfır 7. sütundadır (7 =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10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− 1) ve en soldaki sıfır 8. sütundadır (8 =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10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). En soldaki sütun 0 sayısı olduğu sürece, sınırın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−1 ve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sütunları arasında olduğunu genelleştirmek mümkündür.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46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30F7C19-6A54-4EF8-A11D-16CEA73DE9F3}"/>
              </a:ext>
            </a:extLst>
          </p:cNvPr>
          <p:cNvSpPr txBox="1"/>
          <p:nvPr/>
        </p:nvSpPr>
        <p:spPr>
          <a:xfrm>
            <a:off x="659028" y="376714"/>
            <a:ext cx="1113755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Şimdi, n boyutundaki neredeyse tamamlanmış bir A dizisindeki sıfırlar ve birler arasındaki en üst satırdaki sınırı düşünün. Örneğin, n = 10 ve eksik sayı 6 = 0110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b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ise, A şudur: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02DAECB-A572-4740-B17D-89168417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13" y="1222438"/>
            <a:ext cx="5324475" cy="18288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B0672EC-778F-4655-B761-C75C98006B97}"/>
              </a:ext>
            </a:extLst>
          </p:cNvPr>
          <p:cNvSpPr txBox="1"/>
          <p:nvPr/>
        </p:nvSpPr>
        <p:spPr>
          <a:xfrm>
            <a:off x="584888" y="3225048"/>
            <a:ext cx="11285836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Üst sıradaki 7 =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10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− 1 ve 8 =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10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pozisyonlarını ele alalım. Şimdi sınır aralarında değildir çünkü eksik sayının en önemli biti 0'dır, bu yüzden sınır ˜A ile karşılaştırıldığında bir pozisyon sola "kaydırılır". Ancak, eksik sayının en önemli bitinin ne olduğunu bilmiyorsak, üst sıradaki 7 ve 8 pozisyonlarında iki 1 olması gerçeğinden bunun 0 olduğunu çıkarabiliriz.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AA55B78-33F1-4E1E-AF56-F38D566B81A3}"/>
              </a:ext>
            </a:extLst>
          </p:cNvPr>
          <p:cNvSpPr txBox="1"/>
          <p:nvPr/>
        </p:nvSpPr>
        <p:spPr>
          <a:xfrm>
            <a:off x="387177" y="5476035"/>
            <a:ext cx="6351373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Açıkça, eğer en üst satırda sırasıyla 7 ve 8 pozisyonlarında 0 ve 1 olsaydı, bu eksik sayının en önemli bitinin (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msb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) 1 olacağı anlamına gelirdi, tıpkı dizinin B,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n </a:t>
            </a:r>
            <a:r>
              <a:rPr lang="tr-TR" sz="1800" dirty="0">
                <a:effectLst/>
                <a:latin typeface="EUFM10"/>
                <a:ea typeface="Calibri" panose="020F0502020204030204" pitchFamily="34" charset="0"/>
                <a:cs typeface="EUFM10"/>
              </a:rPr>
              <a:t>=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10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ve eksik sayının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9 </a:t>
            </a:r>
            <a:r>
              <a:rPr lang="tr-TR" sz="1800" dirty="0">
                <a:effectLst/>
                <a:latin typeface="EUFM10"/>
                <a:ea typeface="Calibri" panose="020F0502020204030204" pitchFamily="34" charset="0"/>
                <a:cs typeface="EUFM10"/>
              </a:rPr>
              <a:t>=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1001</a:t>
            </a:r>
            <a:r>
              <a:rPr lang="tr-TR" sz="1100" dirty="0">
                <a:effectLst/>
                <a:latin typeface="CMR8"/>
                <a:ea typeface="Calibri" panose="020F0502020204030204" pitchFamily="34" charset="0"/>
                <a:cs typeface="CMR8"/>
              </a:rPr>
              <a:t>b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olduğu yandaki örnekte olduğu gibi: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FB331407-FCF1-4E43-B5BB-DA38C5E42C0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42" y="4926228"/>
            <a:ext cx="4352033" cy="168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32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5F8526B-A2A2-44E6-A9AC-BBCD154AA8EE}"/>
              </a:ext>
            </a:extLst>
          </p:cNvPr>
          <p:cNvSpPr txBox="1"/>
          <p:nvPr/>
        </p:nvSpPr>
        <p:spPr>
          <a:xfrm>
            <a:off x="2792627" y="994453"/>
            <a:ext cx="660674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Yani, sadece en üst satırdaki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−1 pozisyonunu inceleyerek, eksik sayının en önemli bitini aşağıdaki gibi çıkarabiliriz: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8112A9E-4688-444B-BB9B-D7E044CB33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395" y="2488127"/>
            <a:ext cx="6387551" cy="14577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30D816FE-EB53-4A61-8E4F-8830B90DA383}"/>
              </a:ext>
            </a:extLst>
          </p:cNvPr>
          <p:cNvSpPr txBox="1"/>
          <p:nvPr/>
        </p:nvSpPr>
        <p:spPr>
          <a:xfrm>
            <a:off x="2902946" y="4598905"/>
            <a:ext cx="6096000" cy="1264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MR10"/>
                <a:ea typeface="Calibri" panose="020F0502020204030204" pitchFamily="34" charset="0"/>
                <a:cs typeface="CMR10"/>
              </a:rPr>
              <a:t>Maliyet: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Eksik sayının en önemli bitini Ɵ(1) süresinde hesapladıktan sonra, ikinci en önemli biti Ɵ(1) süresinde hesaplarız, vb., böylece eksik sayının tüm bitlerini Ɵ(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lg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n) denemeyle hesaplayabiliriz.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24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7464E87-D712-4024-A98C-480C732C0AFA}"/>
              </a:ext>
            </a:extLst>
          </p:cNvPr>
          <p:cNvSpPr txBox="1"/>
          <p:nvPr/>
        </p:nvSpPr>
        <p:spPr>
          <a:xfrm>
            <a:off x="2314833" y="376714"/>
            <a:ext cx="6096000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CMBX10"/>
                <a:ea typeface="Calibri" panose="020F0502020204030204" pitchFamily="34" charset="0"/>
                <a:cs typeface="CMBX10"/>
              </a:rPr>
              <a:t>Durum I</a:t>
            </a:r>
            <a:r>
              <a:rPr lang="tr-TR" sz="1800" dirty="0">
                <a:effectLst/>
                <a:latin typeface="CMBX10"/>
                <a:ea typeface="Calibri" panose="020F0502020204030204" pitchFamily="34" charset="0"/>
                <a:cs typeface="CMBX10"/>
              </a:rPr>
              <a:t>: </a:t>
            </a:r>
            <a:r>
              <a:rPr lang="tr-TR" sz="1800" b="1" dirty="0">
                <a:solidFill>
                  <a:srgbClr val="FF0000"/>
                </a:solidFill>
                <a:effectLst/>
                <a:latin typeface="CMR10"/>
                <a:ea typeface="Calibri" panose="020F0502020204030204" pitchFamily="34" charset="0"/>
                <a:cs typeface="CMR10"/>
              </a:rPr>
              <a:t>En önemli bit 0 ise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, ikinci en önemli biti hesaplamak için yalnızca 0, 1, . . . ,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 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− 2 sütunları ile 1, 2, . . . , 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n satırlarından oluşan alt diziyi dikkate alırız.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630319BC-8C9E-428F-8600-4621853EFE8E}"/>
              </a:ext>
            </a:extLst>
          </p:cNvPr>
          <p:cNvSpPr txBox="1"/>
          <p:nvPr/>
        </p:nvSpPr>
        <p:spPr>
          <a:xfrm>
            <a:off x="1713470" y="1521675"/>
            <a:ext cx="767766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A'yı bir örnek olarak kullanırsak, bu alt dizi A' aşağıdaki gibi olur: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89702E4-D24A-4809-9850-454FBBB5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" y="2264376"/>
            <a:ext cx="5019675" cy="17526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0525E2F-4FCF-4B25-9B3C-570FF7E9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302" y="2357309"/>
            <a:ext cx="4905375" cy="13525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5643D8A1-7A69-478C-B9AE-65CD266BB7C0}"/>
              </a:ext>
            </a:extLst>
          </p:cNvPr>
          <p:cNvSpPr txBox="1"/>
          <p:nvPr/>
        </p:nvSpPr>
        <p:spPr>
          <a:xfrm>
            <a:off x="280086" y="4384125"/>
            <a:ext cx="11524736" cy="132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A’ ile tıpkı A ile olduğu gibi </a:t>
            </a:r>
            <a:r>
              <a:rPr lang="tr-TR" sz="1800" b="1" dirty="0">
                <a:effectLst/>
                <a:latin typeface="CMR10"/>
                <a:ea typeface="Calibri" panose="020F0502020204030204" pitchFamily="34" charset="0"/>
                <a:cs typeface="CMR10"/>
              </a:rPr>
              <a:t>yinelemeli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olarak ilerliyoruz çünkü A’ eksik  bir matris. 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A'ın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boyutunu hesaplayalım. Başlangıçtaki A herhangi bir boyutta olabilir ancak A’'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ın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boyutu n tarafından benzersiz bir şekilde belirlenir. </a:t>
            </a:r>
            <a:r>
              <a:rPr lang="tr-TR" sz="1800" b="1" dirty="0">
                <a:effectLst/>
                <a:latin typeface="CMR10"/>
                <a:ea typeface="Calibri" panose="020F0502020204030204" pitchFamily="34" charset="0"/>
                <a:cs typeface="CMR10"/>
              </a:rPr>
              <a:t>m = log</a:t>
            </a:r>
            <a:r>
              <a:rPr lang="tr-TR" sz="1800" b="1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b="1" dirty="0">
                <a:effectLst/>
                <a:latin typeface="CMR10"/>
                <a:ea typeface="Calibri" panose="020F0502020204030204" pitchFamily="34" charset="0"/>
                <a:cs typeface="CMR10"/>
              </a:rPr>
              <a:t>n+1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olsun, yani n'yi ikili sistemde temsil etmek için gereken bit sayısı (bu durumda m,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A' matrisindeki 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daki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satır sayısıdır). m’=m−1 olsun. Türetilen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A’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matrisinin boyutu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−1'dir. Buradaki “−1”,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A’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da eksik bir sayı olmasından kaynaklanmaktadır.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8F3335B-E7F3-4F5C-88A5-8712AEE3D652}"/>
              </a:ext>
            </a:extLst>
          </p:cNvPr>
          <p:cNvSpPr txBox="1"/>
          <p:nvPr/>
        </p:nvSpPr>
        <p:spPr>
          <a:xfrm>
            <a:off x="4399005" y="6196757"/>
            <a:ext cx="28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Tamamı derste çözüldü.</a:t>
            </a:r>
          </a:p>
        </p:txBody>
      </p:sp>
    </p:spTree>
    <p:extLst>
      <p:ext uri="{BB962C8B-B14F-4D97-AF65-F5344CB8AC3E}">
        <p14:creationId xmlns:p14="http://schemas.microsoft.com/office/powerpoint/2010/main" val="306215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B2C2038-2822-444D-A787-1E741277FE79}"/>
              </a:ext>
            </a:extLst>
          </p:cNvPr>
          <p:cNvSpPr txBox="1"/>
          <p:nvPr/>
        </p:nvSpPr>
        <p:spPr>
          <a:xfrm>
            <a:off x="329515" y="113809"/>
            <a:ext cx="10898658" cy="100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BX10"/>
                <a:ea typeface="Calibri" panose="020F0502020204030204" pitchFamily="34" charset="0"/>
                <a:cs typeface="CMBX10"/>
              </a:rPr>
              <a:t>Durum II: </a:t>
            </a:r>
            <a:r>
              <a:rPr lang="tr-TR" sz="1800" b="1" dirty="0">
                <a:solidFill>
                  <a:srgbClr val="FF0000"/>
                </a:solidFill>
                <a:effectLst/>
                <a:latin typeface="CMR10"/>
                <a:ea typeface="Calibri" panose="020F0502020204030204" pitchFamily="34" charset="0"/>
                <a:cs typeface="CMR10"/>
              </a:rPr>
              <a:t>Eğer en önemli bit 1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ise, ikinci en önemli biti hesaplamak için yalnızca en üst satırda sütunlarında 1'ler bulunan alt diziyi dikkate alırız. Yukarıdaki B'yi bir örnek olarak kullanarak, bu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B’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alt matrisini aşağıdaki gibi elde ederiz: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4F3927B-ED32-46DF-8C9D-D0192E91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45" y="1169901"/>
            <a:ext cx="5276850" cy="18383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BB1981-4C2F-4D52-83F1-FA2532C77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795" y="1230052"/>
            <a:ext cx="2867025" cy="152400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3BD1A0D-FE8D-4841-8555-5F0028D4812B}"/>
              </a:ext>
            </a:extLst>
          </p:cNvPr>
          <p:cNvSpPr txBox="1"/>
          <p:nvPr/>
        </p:nvSpPr>
        <p:spPr>
          <a:xfrm>
            <a:off x="8773296" y="1169901"/>
            <a:ext cx="3031526" cy="2444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B’ matrisindeki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sütun sayısını (bunu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c’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olarak adlandıralım) hesaplamak kolaydır: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c’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 n − 2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' olarak hesaplanır. Burada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 log</a:t>
            </a:r>
            <a:r>
              <a:rPr lang="tr-TR" sz="1800" baseline="-25000" dirty="0">
                <a:effectLst/>
                <a:latin typeface="CMR10"/>
                <a:ea typeface="Calibri" panose="020F0502020204030204" pitchFamily="34" charset="0"/>
                <a:cs typeface="CMR10"/>
              </a:rPr>
              <a:t>2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n 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dir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. Somut örnekte, n = 10,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 3, dolayısıyla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c’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 n−2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'=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10</a:t>
            </a:r>
            <a:r>
              <a:rPr lang="tr-TR" sz="1800" dirty="0">
                <a:effectLst/>
                <a:latin typeface="EUFM10"/>
                <a:ea typeface="Calibri" panose="020F0502020204030204" pitchFamily="34" charset="0"/>
                <a:cs typeface="EUFM10"/>
              </a:rPr>
              <a:t>−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8</a:t>
            </a:r>
            <a:r>
              <a:rPr lang="tr-TR" sz="1800" dirty="0">
                <a:effectLst/>
                <a:latin typeface="EUFM10"/>
                <a:ea typeface="Calibri" panose="020F0502020204030204" pitchFamily="34" charset="0"/>
                <a:cs typeface="EUFM10"/>
              </a:rPr>
              <a:t>=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2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4F1EEE4-E3EB-417E-80C9-A66C31952922}"/>
              </a:ext>
            </a:extLst>
          </p:cNvPr>
          <p:cNvSpPr txBox="1"/>
          <p:nvPr/>
        </p:nvSpPr>
        <p:spPr>
          <a:xfrm>
            <a:off x="205945" y="3429000"/>
            <a:ext cx="7685904" cy="25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Ancak,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B’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mutlaka neredeyse tamamlanmış bir dizi değildir; neredeyse tamamlanmış bir dizi olabilmesi için en üst satırında en az bir 1 olması gerekir. Aslında, yalnızca c’ &gt; 1/2 (2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) = 2&lt;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m’−1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olduğunda “neredeyse tamamlanmış” bir dizidir. Bu örnekte 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B’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eksik bir dizi değildir çünkü fazla bir satırı var. Eksik sayının ikinci en önemli bitinin 0 olduğunu (eksik sayı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9 </a:t>
            </a:r>
            <a:r>
              <a:rPr lang="tr-TR" sz="1800" dirty="0">
                <a:effectLst/>
                <a:latin typeface="EUFM10"/>
                <a:ea typeface="Calibri" panose="020F0502020204030204" pitchFamily="34" charset="0"/>
                <a:cs typeface="EUFM10"/>
              </a:rPr>
              <a:t>= </a:t>
            </a:r>
            <a:r>
              <a:rPr lang="tr-TR" sz="1800" dirty="0">
                <a:effectLst/>
                <a:latin typeface="EURM10"/>
                <a:ea typeface="Calibri" panose="020F0502020204030204" pitchFamily="34" charset="0"/>
                <a:cs typeface="EURM10"/>
              </a:rPr>
              <a:t>1001</a:t>
            </a:r>
            <a:r>
              <a:rPr lang="tr-TR" sz="1100" dirty="0">
                <a:effectLst/>
                <a:latin typeface="CMR8"/>
                <a:ea typeface="Calibri" panose="020F0502020204030204" pitchFamily="34" charset="0"/>
                <a:cs typeface="CMR8"/>
              </a:rPr>
              <a:t>b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) sadece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B’ matrisinin 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boyutlarını bilerek çıkarabiliriz; bu sonuca varmak için en üst sıranın bitlerini taramamıza veya incelememize gerek yok. Kural, c’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MR10"/>
              </a:rPr>
              <a:t>≤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_ 2</a:t>
            </a:r>
            <a:r>
              <a:rPr lang="tr-TR" sz="1800" baseline="30000" dirty="0">
                <a:effectLst/>
                <a:latin typeface="CMR10"/>
                <a:ea typeface="Calibri" panose="020F0502020204030204" pitchFamily="34" charset="0"/>
                <a:cs typeface="CMR10"/>
              </a:rPr>
              <a:t>m’−1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 olduğu sürece,  eksik sayıların bit pozisyonlarına 0'ları yazıp 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=</a:t>
            </a:r>
            <a:r>
              <a:rPr lang="tr-TR" sz="2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CMR10"/>
              </a:rPr>
              <a:t> m’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−1 işlemini gerçekleştirmektir.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6EF7243E-F1F1-47D2-BEE7-5D7BF529D844}"/>
              </a:ext>
            </a:extLst>
          </p:cNvPr>
          <p:cNvSpPr txBox="1"/>
          <p:nvPr/>
        </p:nvSpPr>
        <p:spPr>
          <a:xfrm>
            <a:off x="8674443" y="4449920"/>
            <a:ext cx="3229232" cy="156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Bu işlem, B0'dan gerekli sayıda üst satırı kaldırmaya eşdeğerdir. İşlem sona erdiğinde ve B0 gerektiği gibi azaltıldığında, yinelemeli olarak ele alınabilir.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874243E-2BA2-4F20-B281-793370A99997}"/>
              </a:ext>
            </a:extLst>
          </p:cNvPr>
          <p:cNvSpPr txBox="1"/>
          <p:nvPr/>
        </p:nvSpPr>
        <p:spPr>
          <a:xfrm>
            <a:off x="3772930" y="6310184"/>
            <a:ext cx="3591697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Tamamı derste çözüldü</a:t>
            </a:r>
          </a:p>
        </p:txBody>
      </p:sp>
    </p:spTree>
    <p:extLst>
      <p:ext uri="{BB962C8B-B14F-4D97-AF65-F5344CB8AC3E}">
        <p14:creationId xmlns:p14="http://schemas.microsoft.com/office/powerpoint/2010/main" val="33241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087944-F07D-4BFF-9037-E6ADBA74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389325"/>
            <a:ext cx="3895725" cy="626745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1735470-DC27-438C-A980-A403DF3B32E8}"/>
              </a:ext>
            </a:extLst>
          </p:cNvPr>
          <p:cNvSpPr txBox="1"/>
          <p:nvPr/>
        </p:nvSpPr>
        <p:spPr>
          <a:xfrm>
            <a:off x="8798011" y="2865481"/>
            <a:ext cx="339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Zaman karmaşıklığı Ɵ(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lgn</a:t>
            </a:r>
            <a:r>
              <a:rPr lang="tr-TR" sz="1800" dirty="0">
                <a:effectLst/>
                <a:latin typeface="CMR10"/>
                <a:ea typeface="Calibri" panose="020F0502020204030204" pitchFamily="34" charset="0"/>
                <a:cs typeface="CMR10"/>
              </a:rPr>
              <a:t>)'</a:t>
            </a:r>
            <a:r>
              <a:rPr lang="tr-TR" sz="1800" dirty="0" err="1">
                <a:effectLst/>
                <a:latin typeface="CMR10"/>
                <a:ea typeface="Calibri" panose="020F0502020204030204" pitchFamily="34" charset="0"/>
                <a:cs typeface="CMR10"/>
              </a:rPr>
              <a:t>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6312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05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B9CCC92-8DFC-4A92-B66D-0CD0FC77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2" y="1978754"/>
            <a:ext cx="5591175" cy="37242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4AEBB3A-1B59-4390-A878-B3ECAB87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75" y="3331433"/>
            <a:ext cx="5038725" cy="59055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4AC811F-47F5-440B-A8BE-2FB3641F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886" y="612046"/>
            <a:ext cx="50196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1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FA49645-B281-4DED-8592-31F7FEAE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70" y="11713"/>
            <a:ext cx="5019675" cy="108585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75B93B6-587A-4E29-AC59-F80431AC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" y="1379064"/>
            <a:ext cx="7642565" cy="52359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7646DAE0-A8C9-4315-ADCC-523DCFA33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008" y="296562"/>
            <a:ext cx="2436242" cy="51615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93942A6-848E-409E-B6B5-C144FDD2052A}"/>
              </a:ext>
            </a:extLst>
          </p:cNvPr>
          <p:cNvSpPr txBox="1"/>
          <p:nvPr/>
        </p:nvSpPr>
        <p:spPr>
          <a:xfrm>
            <a:off x="7478155" y="1710033"/>
            <a:ext cx="47779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tr-TR" dirty="0"/>
              <a:t>1'den </a:t>
            </a:r>
            <a:r>
              <a:rPr lang="tr-TR" dirty="0" err="1"/>
              <a:t>n'e</a:t>
            </a:r>
            <a:r>
              <a:rPr lang="tr-TR" dirty="0"/>
              <a:t> kadar olan tüm sayıları </a:t>
            </a:r>
            <a:r>
              <a:rPr lang="tr-TR" dirty="0" err="1"/>
              <a:t>XOR'la</a:t>
            </a:r>
            <a:r>
              <a:rPr lang="tr-TR" dirty="0"/>
              <a:t>. </a:t>
            </a:r>
          </a:p>
          <a:p>
            <a:pPr marL="342900" indent="-342900">
              <a:buAutoNum type="alphaLcPeriod"/>
            </a:pPr>
            <a:r>
              <a:rPr lang="tr-TR" dirty="0"/>
              <a:t> 'num1' değerini al. </a:t>
            </a:r>
          </a:p>
          <a:p>
            <a:pPr marL="342900" indent="-342900">
              <a:buAutoNum type="alphaLcPeriod"/>
            </a:pPr>
            <a:r>
              <a:rPr lang="tr-TR" dirty="0"/>
              <a:t> Dizinin tüm elemanlarını </a:t>
            </a:r>
            <a:r>
              <a:rPr lang="tr-TR" dirty="0" err="1"/>
              <a:t>XOR'la</a:t>
            </a:r>
            <a:r>
              <a:rPr lang="tr-TR" dirty="0"/>
              <a:t>. </a:t>
            </a:r>
          </a:p>
          <a:p>
            <a:pPr marL="342900" indent="-342900">
              <a:buAutoNum type="alphaLcPeriod"/>
            </a:pPr>
            <a:r>
              <a:rPr lang="tr-TR" dirty="0"/>
              <a:t> 'num2' değerini al.</a:t>
            </a:r>
          </a:p>
          <a:p>
            <a:pPr marL="342900" indent="-342900">
              <a:buAutoNum type="alphaLcPeriod"/>
            </a:pPr>
            <a:r>
              <a:rPr lang="tr-TR" dirty="0"/>
              <a:t>num1 ve num2'nin </a:t>
            </a:r>
            <a:r>
              <a:rPr lang="tr-TR" dirty="0" err="1"/>
              <a:t>XOR'unu</a:t>
            </a:r>
            <a:r>
              <a:rPr lang="tr-TR" dirty="0"/>
              <a:t> al.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94E04721-0E6A-408D-A63B-5B6CD15DC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50" y="547817"/>
            <a:ext cx="3562350" cy="6096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BCCF49A-7C90-4693-A4C2-76F79B548005}"/>
              </a:ext>
            </a:extLst>
          </p:cNvPr>
          <p:cNvSpPr txBox="1"/>
          <p:nvPr/>
        </p:nvSpPr>
        <p:spPr>
          <a:xfrm>
            <a:off x="5049794" y="5678612"/>
            <a:ext cx="6128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Tüm elemanlar tekrarlandığından, XOR 0 olur ve sıfır olmayan tek sayı eksik sayıdır. Böylece kayıp sayımızı elde ederiz. </a:t>
            </a:r>
          </a:p>
        </p:txBody>
      </p:sp>
    </p:spTree>
    <p:extLst>
      <p:ext uri="{BB962C8B-B14F-4D97-AF65-F5344CB8AC3E}">
        <p14:creationId xmlns:p14="http://schemas.microsoft.com/office/powerpoint/2010/main" val="13743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23C4B8D-8919-4AFD-8750-BE028A5B711A}"/>
              </a:ext>
            </a:extLst>
          </p:cNvPr>
          <p:cNvSpPr txBox="1"/>
          <p:nvPr/>
        </p:nvSpPr>
        <p:spPr>
          <a:xfrm>
            <a:off x="708454" y="840924"/>
            <a:ext cx="111705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Problem: Kayıp tam sayıyı bulma: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Bir dizi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A[1, ..., n]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ile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arasındaki tüm tam sayıları içeriyor, ancak bu sayılardan biri eksik. Yardımcı bir dizi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B[0, ..., n]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kullanarak A'da hangi sayıların göründüğünü işaretleyerek eksik olan sayıyı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O(n)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zamanda bulmak ,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ç,n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algoritmalar incelenmişti. Ancak bu soruda, A dizisindeki bir tam sayıya doğrudan erişim iznimiz yok. A’nın elemanları ikili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biçimde temsil ediliyor ve yalnızca şu işlemi kullanabiliyoruz: “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A[i]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'inci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bitini getir”, bu işlem sabit zamanda (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O(1)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gerçekleştirilebiliyor. 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0DF3762-7886-4ECB-9CDF-CD17E0C5F6C0}"/>
              </a:ext>
            </a:extLst>
          </p:cNvPr>
          <p:cNvSpPr txBox="1"/>
          <p:nvPr/>
        </p:nvSpPr>
        <p:spPr>
          <a:xfrm>
            <a:off x="708454" y="2502227"/>
            <a:ext cx="105279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Çözüm: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sayısını ikili olarak temsil etmek için gereken bit sayısına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diyelim. Bilindiği üzere,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m=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⌊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₂ n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⌋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+1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olur. Bu problemde,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dizisini bir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m×n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boyutunda, yalnızca 0 ve 1’lerden oluşan bir matris gibi düşüneceğiz.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’nın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numaralı satırı, dizideki sayıların en az anlamlı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least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bitlerini içerir;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m−1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numaralı satır, ikinci en az anlamlı bitleri içerir; bu şekilde devam eder ve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numaralı satır, en anlamlı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significant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bitleri içerir.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16FB868-312A-4E15-B2D0-458F99944015}"/>
              </a:ext>
            </a:extLst>
          </p:cNvPr>
          <p:cNvSpPr txBox="1"/>
          <p:nvPr/>
        </p:nvSpPr>
        <p:spPr>
          <a:xfrm>
            <a:off x="708454" y="4164912"/>
            <a:ext cx="10997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Örneğin,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= 10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 eksik sayı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= 0110₂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(ikilik tabanda 6) ise,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matrisi şu şekilde görünebilir: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97EA890-CCC4-4D2F-97E6-B77689E237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35" y="4902194"/>
            <a:ext cx="5038588" cy="1804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9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88A2D3F-EA52-4C70-970A-58FF6682FBE6}"/>
              </a:ext>
            </a:extLst>
          </p:cNvPr>
          <p:cNvSpPr txBox="1"/>
          <p:nvPr/>
        </p:nvSpPr>
        <p:spPr>
          <a:xfrm>
            <a:off x="1021491" y="408970"/>
            <a:ext cx="104208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 bir dizi (</a:t>
            </a:r>
            <a:r>
              <a:rPr lang="tr-T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boyutu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olan ve yukarıda tanımlanan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'ya benzeyen, fakat içinde eksik bir sütun (</a:t>
            </a:r>
            <a:r>
              <a:rPr lang="tr-T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bulunmayan iki boyutlu bir bit dizisi olarak tanımlanır.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Açıktır ki, böyle bir dizide toplam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+ 1 sütun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bulunur.</a:t>
            </a: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3C9EC5C-3026-461C-9222-B0E86AC63372}"/>
              </a:ext>
            </a:extLst>
          </p:cNvPr>
          <p:cNvSpPr txBox="1"/>
          <p:nvPr/>
        </p:nvSpPr>
        <p:spPr>
          <a:xfrm>
            <a:off x="3048000" y="18294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Örneğin, boyutu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olan tam bir dizi şu şekilde olurdu: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8C3A84B-3528-4997-8005-19E47FBC1B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964" y="2537255"/>
            <a:ext cx="4262841" cy="14646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FC2B190-1593-4867-82F1-BE25768877B9}"/>
              </a:ext>
            </a:extLst>
          </p:cNvPr>
          <p:cNvSpPr txBox="1"/>
          <p:nvPr/>
        </p:nvSpPr>
        <p:spPr>
          <a:xfrm>
            <a:off x="436605" y="4323964"/>
            <a:ext cx="11318789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Boyutu n olan eksik bir dizi (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tam olarak bir sütunu eksik olan iki boyutlu bir bit dizisi olarak tanımlanır.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B599BB6-13BA-4B41-82F2-E1A05CFA83F4}"/>
              </a:ext>
            </a:extLst>
          </p:cNvPr>
          <p:cNvSpPr txBox="1"/>
          <p:nvPr/>
        </p:nvSpPr>
        <p:spPr>
          <a:xfrm>
            <a:off x="2825579" y="641163"/>
            <a:ext cx="7035114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Şimdi boyutu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olan herhangi bir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 diziyi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yani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ele alalım.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 dizinin en alt satırını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temsil etsin.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satır,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’daki sayıların en az anlamlı bitlerinden oluşur.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7052F2D-DE12-4731-AF04-EF54C5364C5E}"/>
              </a:ext>
            </a:extLst>
          </p:cNvPr>
          <p:cNvSpPr txBox="1"/>
          <p:nvPr/>
        </p:nvSpPr>
        <p:spPr>
          <a:xfrm>
            <a:off x="3295136" y="2299599"/>
            <a:ext cx="6096000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Şimdi şu şekilde tanımlayalım: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˜n₀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˜L satırındaki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sıfır (0)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sayısıdır.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˜n₁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˜L satırındaki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 (1)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sayısıdır.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˜Δ = ˜n₀ − ˜n₁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şeklinde tanımlansın.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EE22FB5-BF0A-4025-9E62-94578168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981" y="2346406"/>
            <a:ext cx="2695575" cy="124777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7D4AB594-5AB8-40D3-B37A-A09A692159EA}"/>
              </a:ext>
            </a:extLst>
          </p:cNvPr>
          <p:cNvSpPr txBox="1"/>
          <p:nvPr/>
        </p:nvSpPr>
        <p:spPr>
          <a:xfrm>
            <a:off x="3748217" y="5139929"/>
            <a:ext cx="8196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Gerçekten de, basit bir tümevarım (indüksiyon) ile şu ispatlanabilir: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˜A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dizisindeki sütun sayısı (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+ 1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çift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ise, o zaman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˜Δ = 0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olur;</a:t>
            </a:r>
            <a:b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eğer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ise, o zaman </a:t>
            </a: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˜Δ = 1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733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7ED1550-BC93-4A56-A851-7D432D06DEE7}"/>
              </a:ext>
            </a:extLst>
          </p:cNvPr>
          <p:cNvSpPr txBox="1"/>
          <p:nvPr/>
        </p:nvSpPr>
        <p:spPr>
          <a:xfrm>
            <a:off x="419374" y="135304"/>
            <a:ext cx="11178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Şimdi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dizisini ele alalım: Bu,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˜A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'dan bir sütunun (yani eksik sayının) silinmesiyle elde edilen, boyutu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olan herhangi bir  eksik elemanlı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almost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complete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75B2702-2E2A-4D52-9187-66B9062787EC}"/>
              </a:ext>
            </a:extLst>
          </p:cNvPr>
          <p:cNvSpPr txBox="1"/>
          <p:nvPr/>
        </p:nvSpPr>
        <p:spPr>
          <a:xfrm>
            <a:off x="1217235" y="847085"/>
            <a:ext cx="10832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 dizisinin en alt satırı (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bottom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olsun.      Bu satır, dizideki sayıların en az anlamlı bitlerini içerir.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42794F6-19A8-4DF7-8C55-9E5623CDE6AE}"/>
              </a:ext>
            </a:extLst>
          </p:cNvPr>
          <p:cNvSpPr txBox="1"/>
          <p:nvPr/>
        </p:nvSpPr>
        <p:spPr>
          <a:xfrm>
            <a:off x="520948" y="1358861"/>
            <a:ext cx="35587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n₀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L’deki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sayısı,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n₁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L’deki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sayısı,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 = n₀ − n₁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şeklinde tanımlansın.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77EA366-97EB-4B05-881E-8F2BE277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732" y="1651134"/>
            <a:ext cx="4200525" cy="1190625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64F601E0-DD1E-4091-B821-5A83475A0BF2}"/>
              </a:ext>
            </a:extLst>
          </p:cNvPr>
          <p:cNvSpPr txBox="1"/>
          <p:nvPr/>
        </p:nvSpPr>
        <p:spPr>
          <a:xfrm>
            <a:off x="735457" y="3003413"/>
            <a:ext cx="9448800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Gerçekten de, eğer eksik olan sayı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çift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ise,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satırında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 kıyasla bir tane daha az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bulunur, fakat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sayısı aynıdır; yani:                   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n₀ = ˜n₀ − 1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n₁ = ˜n₁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Benzer şekilde, eğer eksik olan sayı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ise,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˜L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 kıyasla bir tane daha az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bulunur, fakat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sayısı aynıdır; yani:                    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n₀ = ˜n₀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n₁ = ˜n₁ − 1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913658C-DC59-4257-81CE-0E9EBCAB89C9}"/>
              </a:ext>
            </a:extLst>
          </p:cNvPr>
          <p:cNvSpPr txBox="1"/>
          <p:nvPr/>
        </p:nvSpPr>
        <p:spPr>
          <a:xfrm>
            <a:off x="7224586" y="1174195"/>
            <a:ext cx="1775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İddiamız şudur:</a:t>
            </a:r>
            <a:endParaRPr lang="tr-T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4A1651BF-2D56-42B5-A167-7364CDFBB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2" y="4530825"/>
            <a:ext cx="5076825" cy="2085975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B0BB432A-A938-471C-972A-BEE750085AC5}"/>
              </a:ext>
            </a:extLst>
          </p:cNvPr>
          <p:cNvSpPr txBox="1"/>
          <p:nvPr/>
        </p:nvSpPr>
        <p:spPr>
          <a:xfrm>
            <a:off x="6097398" y="541062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Şu sonuca varıyoruz ki: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 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{1, 2}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ise → eksik sayının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az anlamlı biti 1’dir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.          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Δ </a:t>
            </a:r>
            <a:r>
              <a:rPr lang="tr-TR" sz="1800" b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{−1, 0}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ise → eksik sayının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az anlamlı biti 0’dır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035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59B0247-5EAA-4FC2-8790-F816ECE94679}"/>
              </a:ext>
            </a:extLst>
          </p:cNvPr>
          <p:cNvSpPr txBox="1"/>
          <p:nvPr/>
        </p:nvSpPr>
        <p:spPr>
          <a:xfrm>
            <a:off x="2864141" y="52655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Yani,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dizisinin en alt satırı boyunca yapılacak tek bir lineer tarama ile Δ değeri hesaplanabilir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ve ardından sabit sürede eksik sayının en az anlamlı biti bulunabilir.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4DAE312-4B9B-44EF-94D0-BF2E89A4619C}"/>
              </a:ext>
            </a:extLst>
          </p:cNvPr>
          <p:cNvSpPr txBox="1"/>
          <p:nvPr/>
        </p:nvSpPr>
        <p:spPr>
          <a:xfrm>
            <a:off x="2864141" y="1726886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Ancak, aynı yaklaşımı eksik sayının diğer bitleri için doğrudan kullanırsak, her seferinde dizinin tüm sütunlarını taramak gerekeceğinden işlem süresi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O(n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n)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olur. Çünkü satır sayısı </a:t>
            </a:r>
            <a:r>
              <a:rPr lang="tr-T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tr-T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’in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logaritması kadardır.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FF43CC8-D04F-4920-AA67-337B87617CBF}"/>
              </a:ext>
            </a:extLst>
          </p:cNvPr>
          <p:cNvSpPr txBox="1"/>
          <p:nvPr/>
        </p:nvSpPr>
        <p:spPr>
          <a:xfrm>
            <a:off x="2864141" y="3233604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Buradaki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kilit gözlem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şudur:</a:t>
            </a:r>
            <a:b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Eksik sayının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ikinci en az anlamlı bitini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bulmak için tüm sütunları değil, sadece yaklaşık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yarısını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taramamız yeterlidir.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C9D449D-7FB1-47CD-9337-9652FBED8374}"/>
              </a:ext>
            </a:extLst>
          </p:cNvPr>
          <p:cNvSpPr txBox="1"/>
          <p:nvPr/>
        </p:nvSpPr>
        <p:spPr>
          <a:xfrm>
            <a:off x="2805418" y="4626015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Eğer en az anlamlı bit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olarak bulunmuşsa, ikinci bitin hesaplanmasında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alt satırında 1 olan sütunlar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dikkate alınır.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Eğer en az anlamlı bit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olarak bulunmuşsa, ikinci bitin hesaplanmasında </a:t>
            </a:r>
            <a:r>
              <a:rPr lang="tr-T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alt satırında 0 olan sütunlar</a:t>
            </a:r>
            <a:r>
              <a:rPr lang="tr-T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dikkate alınır.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F07080B-DB08-4C79-BA94-098374BA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84" y="650362"/>
            <a:ext cx="3152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E3C59B3-7B2D-40A7-87C0-94628477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" y="2774204"/>
            <a:ext cx="553994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dizide sabit zamanda erişilebilecek tek biçim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A[j][i]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şeklindedir.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Bu erişim biçimi “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A[i]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’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nin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'inci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bitini getir” şeklinde adlandırılır.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Burada 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ilk bit en anlamlı bit (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most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significant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bit)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olarak kabul edilir, sonraki bitler azalan öneme sahiptir.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Aşağıda C dilinde yazılmış bir programı göz önünde bulunduralım: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553003F-AA1B-47E9-A576-3B62BCCC5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12" y="125469"/>
            <a:ext cx="4626833" cy="642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5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1827</Words>
  <Application>Microsoft Office PowerPoint</Application>
  <PresentationFormat>Geniş ekran</PresentationFormat>
  <Paragraphs>62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31" baseType="lpstr">
      <vt:lpstr>Agency FB</vt:lpstr>
      <vt:lpstr>Arial</vt:lpstr>
      <vt:lpstr>Arial Unicode MS</vt:lpstr>
      <vt:lpstr>Calibri</vt:lpstr>
      <vt:lpstr>Calibri Light</vt:lpstr>
      <vt:lpstr>Cambria Math</vt:lpstr>
      <vt:lpstr>CMBX10</vt:lpstr>
      <vt:lpstr>CMR10</vt:lpstr>
      <vt:lpstr>CMR8</vt:lpstr>
      <vt:lpstr>EUFM10</vt:lpstr>
      <vt:lpstr>EURM10</vt:lpstr>
      <vt:lpstr>Symbol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Sau</dc:creator>
  <cp:lastModifiedBy>Sau</cp:lastModifiedBy>
  <cp:revision>14</cp:revision>
  <dcterms:created xsi:type="dcterms:W3CDTF">2025-05-03T15:48:44Z</dcterms:created>
  <dcterms:modified xsi:type="dcterms:W3CDTF">2025-05-14T22:41:06Z</dcterms:modified>
</cp:coreProperties>
</file>