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9C792791-F542-4F1F-BA59-9C21464947B2}"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90D2CB3-B842-4F3E-B0B9-DFC4F24BC7F6}" type="slidenum">
              <a:rPr lang="tr-TR" smtClean="0"/>
              <a:t>‹#›</a:t>
            </a:fld>
            <a:endParaRPr lang="tr-TR"/>
          </a:p>
        </p:txBody>
      </p:sp>
    </p:spTree>
    <p:extLst>
      <p:ext uri="{BB962C8B-B14F-4D97-AF65-F5344CB8AC3E}">
        <p14:creationId xmlns:p14="http://schemas.microsoft.com/office/powerpoint/2010/main" val="199690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9C792791-F542-4F1F-BA59-9C21464947B2}"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90D2CB3-B842-4F3E-B0B9-DFC4F24BC7F6}" type="slidenum">
              <a:rPr lang="tr-TR" smtClean="0"/>
              <a:t>‹#›</a:t>
            </a:fld>
            <a:endParaRPr lang="tr-TR"/>
          </a:p>
        </p:txBody>
      </p:sp>
    </p:spTree>
    <p:extLst>
      <p:ext uri="{BB962C8B-B14F-4D97-AF65-F5344CB8AC3E}">
        <p14:creationId xmlns:p14="http://schemas.microsoft.com/office/powerpoint/2010/main" val="2428082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9C792791-F542-4F1F-BA59-9C21464947B2}"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90D2CB3-B842-4F3E-B0B9-DFC4F24BC7F6}"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6015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9C792791-F542-4F1F-BA59-9C21464947B2}"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90D2CB3-B842-4F3E-B0B9-DFC4F24BC7F6}" type="slidenum">
              <a:rPr lang="tr-TR" smtClean="0"/>
              <a:t>‹#›</a:t>
            </a:fld>
            <a:endParaRPr lang="tr-TR"/>
          </a:p>
        </p:txBody>
      </p:sp>
    </p:spTree>
    <p:extLst>
      <p:ext uri="{BB962C8B-B14F-4D97-AF65-F5344CB8AC3E}">
        <p14:creationId xmlns:p14="http://schemas.microsoft.com/office/powerpoint/2010/main" val="712843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9C792791-F542-4F1F-BA59-9C21464947B2}"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90D2CB3-B842-4F3E-B0B9-DFC4F24BC7F6}"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8193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9C792791-F542-4F1F-BA59-9C21464947B2}"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90D2CB3-B842-4F3E-B0B9-DFC4F24BC7F6}" type="slidenum">
              <a:rPr lang="tr-TR" smtClean="0"/>
              <a:t>‹#›</a:t>
            </a:fld>
            <a:endParaRPr lang="tr-TR"/>
          </a:p>
        </p:txBody>
      </p:sp>
    </p:spTree>
    <p:extLst>
      <p:ext uri="{BB962C8B-B14F-4D97-AF65-F5344CB8AC3E}">
        <p14:creationId xmlns:p14="http://schemas.microsoft.com/office/powerpoint/2010/main" val="2242106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C792791-F542-4F1F-BA59-9C21464947B2}"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90D2CB3-B842-4F3E-B0B9-DFC4F24BC7F6}" type="slidenum">
              <a:rPr lang="tr-TR" smtClean="0"/>
              <a:t>‹#›</a:t>
            </a:fld>
            <a:endParaRPr lang="tr-TR"/>
          </a:p>
        </p:txBody>
      </p:sp>
    </p:spTree>
    <p:extLst>
      <p:ext uri="{BB962C8B-B14F-4D97-AF65-F5344CB8AC3E}">
        <p14:creationId xmlns:p14="http://schemas.microsoft.com/office/powerpoint/2010/main" val="1258553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C792791-F542-4F1F-BA59-9C21464947B2}"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90D2CB3-B842-4F3E-B0B9-DFC4F24BC7F6}" type="slidenum">
              <a:rPr lang="tr-TR" smtClean="0"/>
              <a:t>‹#›</a:t>
            </a:fld>
            <a:endParaRPr lang="tr-TR"/>
          </a:p>
        </p:txBody>
      </p:sp>
    </p:spTree>
    <p:extLst>
      <p:ext uri="{BB962C8B-B14F-4D97-AF65-F5344CB8AC3E}">
        <p14:creationId xmlns:p14="http://schemas.microsoft.com/office/powerpoint/2010/main" val="3558524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C792791-F542-4F1F-BA59-9C21464947B2}"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90D2CB3-B842-4F3E-B0B9-DFC4F24BC7F6}" type="slidenum">
              <a:rPr lang="tr-TR" smtClean="0"/>
              <a:t>‹#›</a:t>
            </a:fld>
            <a:endParaRPr lang="tr-TR"/>
          </a:p>
        </p:txBody>
      </p:sp>
    </p:spTree>
    <p:extLst>
      <p:ext uri="{BB962C8B-B14F-4D97-AF65-F5344CB8AC3E}">
        <p14:creationId xmlns:p14="http://schemas.microsoft.com/office/powerpoint/2010/main" val="202601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9C792791-F542-4F1F-BA59-9C21464947B2}" type="datetimeFigureOut">
              <a:rPr lang="tr-TR" smtClean="0"/>
              <a:t>15.11.2022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90D2CB3-B842-4F3E-B0B9-DFC4F24BC7F6}" type="slidenum">
              <a:rPr lang="tr-TR" smtClean="0"/>
              <a:t>‹#›</a:t>
            </a:fld>
            <a:endParaRPr lang="tr-TR"/>
          </a:p>
        </p:txBody>
      </p:sp>
    </p:spTree>
    <p:extLst>
      <p:ext uri="{BB962C8B-B14F-4D97-AF65-F5344CB8AC3E}">
        <p14:creationId xmlns:p14="http://schemas.microsoft.com/office/powerpoint/2010/main" val="2588410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9C792791-F542-4F1F-BA59-9C21464947B2}" type="datetimeFigureOut">
              <a:rPr lang="tr-TR" smtClean="0"/>
              <a:t>15.11.2022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90D2CB3-B842-4F3E-B0B9-DFC4F24BC7F6}" type="slidenum">
              <a:rPr lang="tr-TR" smtClean="0"/>
              <a:t>‹#›</a:t>
            </a:fld>
            <a:endParaRPr lang="tr-TR"/>
          </a:p>
        </p:txBody>
      </p:sp>
    </p:spTree>
    <p:extLst>
      <p:ext uri="{BB962C8B-B14F-4D97-AF65-F5344CB8AC3E}">
        <p14:creationId xmlns:p14="http://schemas.microsoft.com/office/powerpoint/2010/main" val="1049305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9C792791-F542-4F1F-BA59-9C21464947B2}" type="datetimeFigureOut">
              <a:rPr lang="tr-TR" smtClean="0"/>
              <a:t>15.11.2022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90D2CB3-B842-4F3E-B0B9-DFC4F24BC7F6}" type="slidenum">
              <a:rPr lang="tr-TR" smtClean="0"/>
              <a:t>‹#›</a:t>
            </a:fld>
            <a:endParaRPr lang="tr-TR"/>
          </a:p>
        </p:txBody>
      </p:sp>
    </p:spTree>
    <p:extLst>
      <p:ext uri="{BB962C8B-B14F-4D97-AF65-F5344CB8AC3E}">
        <p14:creationId xmlns:p14="http://schemas.microsoft.com/office/powerpoint/2010/main" val="3047508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9C792791-F542-4F1F-BA59-9C21464947B2}" type="datetimeFigureOut">
              <a:rPr lang="tr-TR" smtClean="0"/>
              <a:t>15.11.2022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90D2CB3-B842-4F3E-B0B9-DFC4F24BC7F6}" type="slidenum">
              <a:rPr lang="tr-TR" smtClean="0"/>
              <a:t>‹#›</a:t>
            </a:fld>
            <a:endParaRPr lang="tr-TR"/>
          </a:p>
        </p:txBody>
      </p:sp>
    </p:spTree>
    <p:extLst>
      <p:ext uri="{BB962C8B-B14F-4D97-AF65-F5344CB8AC3E}">
        <p14:creationId xmlns:p14="http://schemas.microsoft.com/office/powerpoint/2010/main" val="2309169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92791-F542-4F1F-BA59-9C21464947B2}" type="datetimeFigureOut">
              <a:rPr lang="tr-TR" smtClean="0"/>
              <a:t>15.11.2022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90D2CB3-B842-4F3E-B0B9-DFC4F24BC7F6}" type="slidenum">
              <a:rPr lang="tr-TR" smtClean="0"/>
              <a:t>‹#›</a:t>
            </a:fld>
            <a:endParaRPr lang="tr-TR"/>
          </a:p>
        </p:txBody>
      </p:sp>
    </p:spTree>
    <p:extLst>
      <p:ext uri="{BB962C8B-B14F-4D97-AF65-F5344CB8AC3E}">
        <p14:creationId xmlns:p14="http://schemas.microsoft.com/office/powerpoint/2010/main" val="725161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smtClean="0"/>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9C792791-F542-4F1F-BA59-9C21464947B2}" type="datetimeFigureOut">
              <a:rPr lang="tr-TR" smtClean="0"/>
              <a:t>15.11.2022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90D2CB3-B842-4F3E-B0B9-DFC4F24BC7F6}" type="slidenum">
              <a:rPr lang="tr-TR" smtClean="0"/>
              <a:t>‹#›</a:t>
            </a:fld>
            <a:endParaRPr lang="tr-TR"/>
          </a:p>
        </p:txBody>
      </p:sp>
    </p:spTree>
    <p:extLst>
      <p:ext uri="{BB962C8B-B14F-4D97-AF65-F5344CB8AC3E}">
        <p14:creationId xmlns:p14="http://schemas.microsoft.com/office/powerpoint/2010/main" val="339947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9C792791-F542-4F1F-BA59-9C21464947B2}" type="datetimeFigureOut">
              <a:rPr lang="tr-TR" smtClean="0"/>
              <a:t>15.11.2022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90D2CB3-B842-4F3E-B0B9-DFC4F24BC7F6}" type="slidenum">
              <a:rPr lang="tr-TR" smtClean="0"/>
              <a:t>‹#›</a:t>
            </a:fld>
            <a:endParaRPr lang="tr-TR"/>
          </a:p>
        </p:txBody>
      </p:sp>
    </p:spTree>
    <p:extLst>
      <p:ext uri="{BB962C8B-B14F-4D97-AF65-F5344CB8AC3E}">
        <p14:creationId xmlns:p14="http://schemas.microsoft.com/office/powerpoint/2010/main" val="86040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792791-F542-4F1F-BA59-9C21464947B2}" type="datetimeFigureOut">
              <a:rPr lang="tr-TR" smtClean="0"/>
              <a:t>15.11.2022</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0D2CB3-B842-4F3E-B0B9-DFC4F24BC7F6}" type="slidenum">
              <a:rPr lang="tr-TR" smtClean="0"/>
              <a:t>‹#›</a:t>
            </a:fld>
            <a:endParaRPr lang="tr-TR"/>
          </a:p>
        </p:txBody>
      </p:sp>
    </p:spTree>
    <p:extLst>
      <p:ext uri="{BB962C8B-B14F-4D97-AF65-F5344CB8AC3E}">
        <p14:creationId xmlns:p14="http://schemas.microsoft.com/office/powerpoint/2010/main" val="180609091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07067" y="2866352"/>
            <a:ext cx="7766936" cy="1646302"/>
          </a:xfrm>
        </p:spPr>
        <p:txBody>
          <a:bodyPr/>
          <a:lstStyle/>
          <a:p>
            <a:pPr algn="ctr"/>
            <a:r>
              <a:rPr lang="tr-TR" b="1" i="1" dirty="0">
                <a:solidFill>
                  <a:schemeClr val="accent2">
                    <a:lumMod val="75000"/>
                  </a:schemeClr>
                </a:solidFill>
                <a:latin typeface="Barlow Condensed" panose="00000506000000000000" pitchFamily="2" charset="-94"/>
              </a:rPr>
              <a:t>Görüntü İşleme Yöntemleri Kullanılarak Kiraz Meyvesinin Sınıflandırılması</a:t>
            </a:r>
          </a:p>
        </p:txBody>
      </p:sp>
      <p:sp>
        <p:nvSpPr>
          <p:cNvPr id="3" name="Alt Başlık 2"/>
          <p:cNvSpPr>
            <a:spLocks noGrp="1"/>
          </p:cNvSpPr>
          <p:nvPr>
            <p:ph type="subTitle" idx="1"/>
          </p:nvPr>
        </p:nvSpPr>
        <p:spPr>
          <a:xfrm>
            <a:off x="1292626" y="4797214"/>
            <a:ext cx="7685119" cy="1160240"/>
          </a:xfrm>
        </p:spPr>
        <p:txBody>
          <a:bodyPr>
            <a:normAutofit/>
          </a:bodyPr>
          <a:lstStyle/>
          <a:p>
            <a:endParaRPr lang="tr-TR" dirty="0"/>
          </a:p>
        </p:txBody>
      </p:sp>
    </p:spTree>
    <p:extLst>
      <p:ext uri="{BB962C8B-B14F-4D97-AF65-F5344CB8AC3E}">
        <p14:creationId xmlns:p14="http://schemas.microsoft.com/office/powerpoint/2010/main" val="3446762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249382"/>
            <a:ext cx="8475902" cy="988291"/>
          </a:xfrm>
        </p:spPr>
        <p:txBody>
          <a:bodyPr/>
          <a:lstStyle/>
          <a:p>
            <a:r>
              <a:rPr lang="tr-TR" b="1" i="1" dirty="0">
                <a:solidFill>
                  <a:schemeClr val="accent2">
                    <a:lumMod val="50000"/>
                  </a:schemeClr>
                </a:solidFill>
                <a:latin typeface="Arial Black" panose="020B0A04020102020204" pitchFamily="34" charset="0"/>
              </a:rPr>
              <a:t>2.3 UYGULAMA</a:t>
            </a:r>
            <a:endParaRPr lang="tr-TR" dirty="0"/>
          </a:p>
        </p:txBody>
      </p:sp>
      <p:sp>
        <p:nvSpPr>
          <p:cNvPr id="3" name="İçerik Yer Tutucusu 2"/>
          <p:cNvSpPr>
            <a:spLocks noGrp="1"/>
          </p:cNvSpPr>
          <p:nvPr>
            <p:ph idx="1"/>
          </p:nvPr>
        </p:nvSpPr>
        <p:spPr>
          <a:xfrm>
            <a:off x="118533" y="2929466"/>
            <a:ext cx="10447867" cy="5263187"/>
          </a:xfrm>
        </p:spPr>
        <p:txBody>
          <a:bodyPr/>
          <a:lstStyle/>
          <a:p>
            <a:r>
              <a:rPr lang="tr-TR" b="1" i="1" dirty="0">
                <a:latin typeface="Arial Narrow" panose="020B0606020202030204" pitchFamily="34" charset="0"/>
              </a:rPr>
              <a:t>Resim siyah-beyaz piksellere dönüştürülüp ters çevirme işlemi uygulandıktan sonra resimde bulunan belirli boyutun altındaki gürültü olarak tabir edilen nesneler </a:t>
            </a:r>
            <a:r>
              <a:rPr lang="tr-TR" b="1" i="1" dirty="0" err="1" smtClean="0">
                <a:latin typeface="Arial Narrow" panose="020B0606020202030204" pitchFamily="34" charset="0"/>
              </a:rPr>
              <a:t>Matlabbwareaopen</a:t>
            </a:r>
            <a:r>
              <a:rPr lang="tr-TR" b="1" i="1" dirty="0" smtClean="0">
                <a:latin typeface="Arial Narrow" panose="020B0606020202030204" pitchFamily="34" charset="0"/>
              </a:rPr>
              <a:t> </a:t>
            </a:r>
            <a:r>
              <a:rPr lang="tr-TR" b="1" i="1" dirty="0">
                <a:latin typeface="Arial Narrow" panose="020B0606020202030204" pitchFamily="34" charset="0"/>
              </a:rPr>
              <a:t>komutu ile kaldırılmıştır. Daha sonra program tarafından tespit edilen kirazların sınırları </a:t>
            </a:r>
            <a:r>
              <a:rPr lang="tr-TR" b="1" i="1" dirty="0" err="1">
                <a:latin typeface="Arial Narrow" panose="020B0606020202030204" pitchFamily="34" charset="0"/>
              </a:rPr>
              <a:t>eşikleme</a:t>
            </a:r>
            <a:r>
              <a:rPr lang="tr-TR" b="1" i="1" dirty="0">
                <a:latin typeface="Arial Narrow" panose="020B0606020202030204" pitchFamily="34" charset="0"/>
              </a:rPr>
              <a:t> yöntemi kullanılarak mavi renk ile belirlenmiş ve resimde bulunan nesne sayısı ekrana yansıtılmıştır. Aşağıdaki Şekil </a:t>
            </a:r>
            <a:r>
              <a:rPr lang="tr-TR" b="1" i="1" dirty="0" smtClean="0">
                <a:latin typeface="Arial Narrow" panose="020B0606020202030204" pitchFamily="34" charset="0"/>
              </a:rPr>
              <a:t>’de </a:t>
            </a:r>
            <a:r>
              <a:rPr lang="tr-TR" b="1" i="1" dirty="0">
                <a:latin typeface="Arial Narrow" panose="020B0606020202030204" pitchFamily="34" charset="0"/>
              </a:rPr>
              <a:t>siyah-beyaz piksellere dönüştürülen resmin </a:t>
            </a:r>
            <a:r>
              <a:rPr lang="tr-TR" b="1" i="1" dirty="0" err="1">
                <a:latin typeface="Arial Narrow" panose="020B0606020202030204" pitchFamily="34" charset="0"/>
              </a:rPr>
              <a:t>eşikleme</a:t>
            </a:r>
            <a:r>
              <a:rPr lang="tr-TR" b="1" i="1" dirty="0">
                <a:latin typeface="Arial Narrow" panose="020B0606020202030204" pitchFamily="34" charset="0"/>
              </a:rPr>
              <a:t> yöntemi ile sınırlarının mavi renge dönüştürülmüş hali gösterilmiştir.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20" y="1024625"/>
            <a:ext cx="7697913" cy="1760749"/>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445" y="4574269"/>
            <a:ext cx="7122179" cy="1973580"/>
          </a:xfrm>
          <a:prstGeom prst="rect">
            <a:avLst/>
          </a:prstGeom>
        </p:spPr>
      </p:pic>
    </p:spTree>
    <p:extLst>
      <p:ext uri="{BB962C8B-B14F-4D97-AF65-F5344CB8AC3E}">
        <p14:creationId xmlns:p14="http://schemas.microsoft.com/office/powerpoint/2010/main" val="2315068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1025236"/>
            <a:ext cx="8596668" cy="905164"/>
          </a:xfrm>
        </p:spPr>
        <p:txBody>
          <a:bodyPr>
            <a:normAutofit/>
          </a:bodyPr>
          <a:lstStyle/>
          <a:p>
            <a:r>
              <a:rPr lang="tr-TR" sz="4000" b="1" i="1" dirty="0" smtClean="0">
                <a:solidFill>
                  <a:schemeClr val="accent2">
                    <a:lumMod val="50000"/>
                  </a:schemeClr>
                </a:solidFill>
                <a:latin typeface="Arial Black" panose="020B0A04020102020204" pitchFamily="34" charset="0"/>
              </a:rPr>
              <a:t>1.1 GİRİŞ</a:t>
            </a:r>
            <a:endParaRPr lang="tr-TR" sz="4000" b="1" i="1" dirty="0">
              <a:solidFill>
                <a:schemeClr val="accent2">
                  <a:lumMod val="50000"/>
                </a:schemeClr>
              </a:solidFill>
              <a:latin typeface="Arial Black" panose="020B0A04020102020204" pitchFamily="34" charset="0"/>
            </a:endParaRPr>
          </a:p>
        </p:txBody>
      </p:sp>
      <p:sp>
        <p:nvSpPr>
          <p:cNvPr id="3" name="İçerik Yer Tutucusu 2"/>
          <p:cNvSpPr>
            <a:spLocks noGrp="1"/>
          </p:cNvSpPr>
          <p:nvPr>
            <p:ph idx="1"/>
          </p:nvPr>
        </p:nvSpPr>
        <p:spPr/>
        <p:txBody>
          <a:bodyPr>
            <a:normAutofit/>
          </a:bodyPr>
          <a:lstStyle/>
          <a:p>
            <a:r>
              <a:rPr lang="tr-TR" sz="2200" b="1" i="1" dirty="0">
                <a:latin typeface="Arial Narrow" panose="020B0606020202030204" pitchFamily="34" charset="0"/>
              </a:rPr>
              <a:t>Kiraz, gülgiller familyasındandır. Dünyada 1500 civarında kiraz çeşidi vardır. Dünyada kiraz üretiminin yapıldığı önemli ülkelerin başında yaklaşık 500 bin ton üretimle Türkiye gelmektedir. Türkiye’yi ABD, İran, Çin, İtalya, Özbekistan, İspanya, Şili, Romanya ve Ukrayna takip etmektedir </a:t>
            </a:r>
            <a:r>
              <a:rPr lang="tr-TR" sz="2200" b="1" i="1" dirty="0" smtClean="0">
                <a:latin typeface="Arial Narrow" panose="020B0606020202030204" pitchFamily="34" charset="0"/>
              </a:rPr>
              <a:t>. </a:t>
            </a:r>
            <a:r>
              <a:rPr lang="tr-TR" sz="2200" b="1" i="1" dirty="0">
                <a:latin typeface="Arial Narrow" panose="020B0606020202030204" pitchFamily="34" charset="0"/>
              </a:rPr>
              <a:t>2012 yılı TÜİK verilerine göre Türkiye sert çekirdekli meyve üretiminde 480 bin ton üretim kapasitesi ile kiraz %20’ </a:t>
            </a:r>
            <a:r>
              <a:rPr lang="tr-TR" sz="2200" b="1" i="1" dirty="0" err="1">
                <a:latin typeface="Arial Narrow" panose="020B0606020202030204" pitchFamily="34" charset="0"/>
              </a:rPr>
              <a:t>lik</a:t>
            </a:r>
            <a:r>
              <a:rPr lang="tr-TR" sz="2200" b="1" i="1" dirty="0">
                <a:latin typeface="Arial Narrow" panose="020B0606020202030204" pitchFamily="34" charset="0"/>
              </a:rPr>
              <a:t> bir paya sahiptir. Dünyadaki kiraz üretiminin ise %20’ si Türkiye de gerçekleşmektedir. Ayrıca dünya kiraz üretiminde ilk 6 ülke arasında Türkiye’nin üretimdeki payı %35’tir</a:t>
            </a:r>
          </a:p>
        </p:txBody>
      </p:sp>
    </p:spTree>
    <p:extLst>
      <p:ext uri="{BB962C8B-B14F-4D97-AF65-F5344CB8AC3E}">
        <p14:creationId xmlns:p14="http://schemas.microsoft.com/office/powerpoint/2010/main" val="1193158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1108364"/>
            <a:ext cx="8365066" cy="822036"/>
          </a:xfrm>
        </p:spPr>
        <p:txBody>
          <a:bodyPr>
            <a:normAutofit/>
          </a:bodyPr>
          <a:lstStyle/>
          <a:p>
            <a:r>
              <a:rPr lang="tr-TR" sz="4000" b="1" i="1" dirty="0" smtClean="0">
                <a:solidFill>
                  <a:schemeClr val="accent2">
                    <a:lumMod val="50000"/>
                  </a:schemeClr>
                </a:solidFill>
                <a:latin typeface="Arial Black" panose="020B0A04020102020204" pitchFamily="34" charset="0"/>
              </a:rPr>
              <a:t>1.2 GİRİŞ</a:t>
            </a:r>
            <a:endParaRPr lang="tr-TR" sz="4000" b="1" i="1" dirty="0">
              <a:solidFill>
                <a:schemeClr val="accent2">
                  <a:lumMod val="50000"/>
                </a:schemeClr>
              </a:solidFill>
              <a:latin typeface="Arial Black" panose="020B0A04020102020204" pitchFamily="34" charset="0"/>
            </a:endParaRPr>
          </a:p>
        </p:txBody>
      </p:sp>
      <p:sp>
        <p:nvSpPr>
          <p:cNvPr id="3" name="İçerik Yer Tutucusu 2"/>
          <p:cNvSpPr>
            <a:spLocks noGrp="1"/>
          </p:cNvSpPr>
          <p:nvPr>
            <p:ph idx="1"/>
          </p:nvPr>
        </p:nvSpPr>
        <p:spPr/>
        <p:txBody>
          <a:bodyPr>
            <a:normAutofit/>
          </a:bodyPr>
          <a:lstStyle/>
          <a:p>
            <a:r>
              <a:rPr lang="tr-TR" b="1" i="1" dirty="0">
                <a:latin typeface="Arial Narrow" panose="020B0606020202030204" pitchFamily="34" charset="0"/>
              </a:rPr>
              <a:t>Dünya meyve ticaretinde belirli standartlara göre sınıflandırılmış kaliteli ürünler tercih edilmektedir. Günümüzde artan talep oranlarına bağlı olarak teknolojinin gelişmesi ile birlikte otomatik olarak nesnelerin sınıflandırılması ve tasnif edilmesi önemli bir alan haline gelmiştir. Sınıflandırma işlemi insanlar ve makinalar ile gerçekleştirilebilmektedir ancak ürünlerdeki şekilsel farklılıklar ve insanlardan kaynaklanan hatalar nedeniyle verimli bir sınıflandırma yapılamamaktadır. Bu nedenle ölçümler sırasında görüntü işleme tekniklerinin tarım sektöründe önemli bir yeri vardır </a:t>
            </a:r>
            <a:r>
              <a:rPr lang="tr-TR" b="1" i="1" dirty="0" smtClean="0">
                <a:latin typeface="Arial Narrow" panose="020B0606020202030204" pitchFamily="34" charset="0"/>
              </a:rPr>
              <a:t>. </a:t>
            </a:r>
            <a:r>
              <a:rPr lang="tr-TR" b="1" i="1" dirty="0">
                <a:latin typeface="Arial Narrow" panose="020B0606020202030204" pitchFamily="34" charset="0"/>
              </a:rPr>
              <a:t>Görüntü, gölge, ışık ve çevresel faktörlerden oluşan tümleşik bir ifadedir. Bu tümleşik görüntülerdeki katmanları doğru ve kayıpsız şekilde analiz edebilmek için çeşitli filtre ve ışık kaynaklarına ihtiyaç vardır. Bazı görüntü işleme donanımlarında kullanılan bu ışık kaynakları UR, NIR, IR gibi </a:t>
            </a:r>
            <a:r>
              <a:rPr lang="tr-TR" b="1" i="1" dirty="0" err="1">
                <a:latin typeface="Arial Narrow" panose="020B0606020202030204" pitchFamily="34" charset="0"/>
              </a:rPr>
              <a:t>infarred</a:t>
            </a:r>
            <a:r>
              <a:rPr lang="tr-TR" b="1" i="1" dirty="0">
                <a:latin typeface="Arial Narrow" panose="020B0606020202030204" pitchFamily="34" charset="0"/>
              </a:rPr>
              <a:t> ve </a:t>
            </a:r>
            <a:r>
              <a:rPr lang="tr-TR" b="1" i="1" dirty="0" err="1">
                <a:latin typeface="Arial Narrow" panose="020B0606020202030204" pitchFamily="34" charset="0"/>
              </a:rPr>
              <a:t>ultraviole</a:t>
            </a:r>
            <a:r>
              <a:rPr lang="tr-TR" b="1" i="1" dirty="0">
                <a:latin typeface="Arial Narrow" panose="020B0606020202030204" pitchFamily="34" charset="0"/>
              </a:rPr>
              <a:t> ışınlardır </a:t>
            </a:r>
            <a:r>
              <a:rPr lang="tr-TR" b="1" i="1" dirty="0" smtClean="0">
                <a:latin typeface="Arial Narrow" panose="020B0606020202030204" pitchFamily="34" charset="0"/>
              </a:rPr>
              <a:t>. </a:t>
            </a:r>
            <a:r>
              <a:rPr lang="tr-TR" b="1" i="1" dirty="0">
                <a:latin typeface="Arial Narrow" panose="020B0606020202030204" pitchFamily="34" charset="0"/>
              </a:rPr>
              <a:t>Görüntü işleme kısaca, kamera, tarayıcı vb. diğer cihazlar ile bilgisayar ortamına aktarılan görüntülerin belirli programlar aracılığı ile analiz edilmesidir</a:t>
            </a:r>
          </a:p>
        </p:txBody>
      </p:sp>
    </p:spTree>
    <p:extLst>
      <p:ext uri="{BB962C8B-B14F-4D97-AF65-F5344CB8AC3E}">
        <p14:creationId xmlns:p14="http://schemas.microsoft.com/office/powerpoint/2010/main" val="26718023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1043708"/>
            <a:ext cx="8466666" cy="886691"/>
          </a:xfrm>
        </p:spPr>
        <p:txBody>
          <a:bodyPr>
            <a:normAutofit/>
          </a:bodyPr>
          <a:lstStyle/>
          <a:p>
            <a:r>
              <a:rPr lang="tr-TR" sz="4000" b="1" i="1" dirty="0" smtClean="0">
                <a:solidFill>
                  <a:schemeClr val="accent2">
                    <a:lumMod val="50000"/>
                  </a:schemeClr>
                </a:solidFill>
                <a:latin typeface="Arial Black" panose="020B0A04020102020204" pitchFamily="34" charset="0"/>
              </a:rPr>
              <a:t>1.3 GİRİŞ</a:t>
            </a:r>
            <a:endParaRPr lang="tr-TR" sz="4000" b="1" i="1" dirty="0">
              <a:solidFill>
                <a:schemeClr val="accent2">
                  <a:lumMod val="50000"/>
                </a:schemeClr>
              </a:solidFill>
              <a:latin typeface="Arial Black" panose="020B0A04020102020204" pitchFamily="34" charset="0"/>
            </a:endParaRPr>
          </a:p>
        </p:txBody>
      </p:sp>
      <p:sp>
        <p:nvSpPr>
          <p:cNvPr id="3" name="İçerik Yer Tutucusu 2"/>
          <p:cNvSpPr>
            <a:spLocks noGrp="1"/>
          </p:cNvSpPr>
          <p:nvPr>
            <p:ph idx="1"/>
          </p:nvPr>
        </p:nvSpPr>
        <p:spPr/>
        <p:txBody>
          <a:bodyPr>
            <a:normAutofit/>
          </a:bodyPr>
          <a:lstStyle/>
          <a:p>
            <a:r>
              <a:rPr lang="tr-TR" sz="2200" b="1" i="1" dirty="0">
                <a:latin typeface="Arial Narrow" panose="020B0606020202030204" pitchFamily="34" charset="0"/>
              </a:rPr>
              <a:t>Yapılan çalışmada, ülkemizde yaygın olarak yetiştirilen ve önemli ihracat ürünlerinden biri olan kiraz meyvesinin, </a:t>
            </a:r>
            <a:r>
              <a:rPr lang="tr-TR" sz="2200" b="1" i="1" dirty="0" err="1">
                <a:latin typeface="Arial Narrow" panose="020B0606020202030204" pitchFamily="34" charset="0"/>
              </a:rPr>
              <a:t>Matlab</a:t>
            </a:r>
            <a:r>
              <a:rPr lang="tr-TR" sz="2200" b="1" i="1" dirty="0">
                <a:latin typeface="Arial Narrow" panose="020B0606020202030204" pitchFamily="34" charset="0"/>
              </a:rPr>
              <a:t> R2013a programı kullanılarak büyüklüklerine göre sınıflandırılması amaçlanmıştır. Bu amaçla, görüntü işleme yöntemleri ile görüntünün arka planı siyah bir zemin haline getirilerek sınıflandırılacak kiraz meyvesinin arka planı temizlenmiştir. Daha sonra elde edilen görüntü çeşitli filtreleme işlemlerine tabi tutulmuş ve belirli algoritmalar ile kirazların sınır alanları belirlenmiştir. Sınırları belirlenen kirazlara ait boyut bilgisi hesaplanarak, kirazlara ait boyutsal sınıflandırma işlemi gerçekleştirilmiştir</a:t>
            </a:r>
          </a:p>
        </p:txBody>
      </p:sp>
    </p:spTree>
    <p:extLst>
      <p:ext uri="{BB962C8B-B14F-4D97-AF65-F5344CB8AC3E}">
        <p14:creationId xmlns:p14="http://schemas.microsoft.com/office/powerpoint/2010/main" val="984983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b="1" i="1" dirty="0" smtClean="0">
                <a:solidFill>
                  <a:schemeClr val="accent2">
                    <a:lumMod val="50000"/>
                  </a:schemeClr>
                </a:solidFill>
                <a:latin typeface="Arial Black" panose="020B0A04020102020204" pitchFamily="34" charset="0"/>
              </a:rPr>
              <a:t>2.1 KİRAZ MEYVESİ</a:t>
            </a:r>
            <a:endParaRPr lang="tr-TR" sz="4000" b="1" i="1" dirty="0">
              <a:solidFill>
                <a:schemeClr val="accent2">
                  <a:lumMod val="50000"/>
                </a:schemeClr>
              </a:solidFill>
              <a:latin typeface="Arial Black" panose="020B0A04020102020204" pitchFamily="34" charset="0"/>
            </a:endParaRPr>
          </a:p>
        </p:txBody>
      </p:sp>
      <p:sp>
        <p:nvSpPr>
          <p:cNvPr id="3" name="İçerik Yer Tutucusu 2"/>
          <p:cNvSpPr>
            <a:spLocks noGrp="1"/>
          </p:cNvSpPr>
          <p:nvPr>
            <p:ph idx="1"/>
          </p:nvPr>
        </p:nvSpPr>
        <p:spPr>
          <a:xfrm>
            <a:off x="589935" y="1698770"/>
            <a:ext cx="8771466" cy="4697411"/>
          </a:xfrm>
        </p:spPr>
        <p:txBody>
          <a:bodyPr>
            <a:normAutofit/>
          </a:bodyPr>
          <a:lstStyle/>
          <a:p>
            <a:r>
              <a:rPr lang="tr-TR" b="1" i="1" dirty="0" smtClean="0">
                <a:latin typeface="Arial Narrow" panose="020B0606020202030204" pitchFamily="34" charset="0"/>
              </a:rPr>
              <a:t> </a:t>
            </a:r>
            <a:r>
              <a:rPr lang="tr-TR" b="1" i="1" dirty="0">
                <a:latin typeface="Arial Narrow" panose="020B0606020202030204" pitchFamily="34" charset="0"/>
              </a:rPr>
              <a:t>Kiraz Meyvesi Latince ismi 'Prunus </a:t>
            </a:r>
            <a:r>
              <a:rPr lang="tr-TR" b="1" i="1" dirty="0" err="1">
                <a:latin typeface="Arial Narrow" panose="020B0606020202030204" pitchFamily="34" charset="0"/>
              </a:rPr>
              <a:t>avium</a:t>
            </a:r>
            <a:r>
              <a:rPr lang="tr-TR" b="1" i="1" dirty="0">
                <a:latin typeface="Arial Narrow" panose="020B0606020202030204" pitchFamily="34" charset="0"/>
              </a:rPr>
              <a:t>' olan kiraz ağacı, Gülgiller (</a:t>
            </a:r>
            <a:r>
              <a:rPr lang="tr-TR" b="1" i="1" dirty="0" err="1">
                <a:latin typeface="Arial Narrow" panose="020B0606020202030204" pitchFamily="34" charset="0"/>
              </a:rPr>
              <a:t>Rosaceae</a:t>
            </a:r>
            <a:r>
              <a:rPr lang="tr-TR" b="1" i="1" dirty="0">
                <a:latin typeface="Arial Narrow" panose="020B0606020202030204" pitchFamily="34" charset="0"/>
              </a:rPr>
              <a:t>) familyasının bir </a:t>
            </a:r>
            <a:r>
              <a:rPr lang="tr-TR" b="1" i="1" dirty="0" smtClean="0">
                <a:latin typeface="Arial Narrow" panose="020B0606020202030204" pitchFamily="34" charset="0"/>
              </a:rPr>
              <a:t>üyesidir. </a:t>
            </a:r>
            <a:r>
              <a:rPr lang="tr-TR" b="1" i="1" dirty="0">
                <a:latin typeface="Arial Narrow" panose="020B0606020202030204" pitchFamily="34" charset="0"/>
              </a:rPr>
              <a:t>Dünyada 1500 civarında çeşidi olan kiraz, tatlı aromalı, sulu ve sert çekirdekli bir meyve türüdür. Kiraz; kalsiyum, çinko, potasyum, </a:t>
            </a:r>
            <a:r>
              <a:rPr lang="tr-TR" b="1" i="1" dirty="0" err="1">
                <a:latin typeface="Arial Narrow" panose="020B0606020202030204" pitchFamily="34" charset="0"/>
              </a:rPr>
              <a:t>karotenoidler</a:t>
            </a:r>
            <a:r>
              <a:rPr lang="tr-TR" b="1" i="1" dirty="0">
                <a:latin typeface="Arial Narrow" panose="020B0606020202030204" pitchFamily="34" charset="0"/>
              </a:rPr>
              <a:t>, lif, ve C vitamini, demir, </a:t>
            </a:r>
            <a:r>
              <a:rPr lang="tr-TR" b="1" i="1" dirty="0" err="1">
                <a:latin typeface="Arial Narrow" panose="020B0606020202030204" pitchFamily="34" charset="0"/>
              </a:rPr>
              <a:t>tiamin</a:t>
            </a:r>
            <a:r>
              <a:rPr lang="tr-TR" b="1" i="1" dirty="0">
                <a:latin typeface="Arial Narrow" panose="020B0606020202030204" pitchFamily="34" charset="0"/>
              </a:rPr>
              <a:t>, </a:t>
            </a:r>
            <a:r>
              <a:rPr lang="tr-TR" b="1" i="1" dirty="0" err="1">
                <a:latin typeface="Arial Narrow" panose="020B0606020202030204" pitchFamily="34" charset="0"/>
              </a:rPr>
              <a:t>riboflavin</a:t>
            </a:r>
            <a:r>
              <a:rPr lang="tr-TR" b="1" i="1" dirty="0">
                <a:latin typeface="Arial Narrow" panose="020B0606020202030204" pitchFamily="34" charset="0"/>
              </a:rPr>
              <a:t>, </a:t>
            </a:r>
            <a:r>
              <a:rPr lang="tr-TR" b="1" i="1" dirty="0" err="1">
                <a:latin typeface="Arial Narrow" panose="020B0606020202030204" pitchFamily="34" charset="0"/>
              </a:rPr>
              <a:t>niasin</a:t>
            </a:r>
            <a:r>
              <a:rPr lang="tr-TR" b="1" i="1" dirty="0">
                <a:latin typeface="Arial Narrow" panose="020B0606020202030204" pitchFamily="34" charset="0"/>
              </a:rPr>
              <a:t>, magnezyum, E ve B6 vitaminleri bakımından zengin bir meyvedir </a:t>
            </a:r>
            <a:r>
              <a:rPr lang="tr-TR" b="1" i="1" dirty="0" smtClean="0">
                <a:latin typeface="Arial Narrow" panose="020B0606020202030204" pitchFamily="34" charset="0"/>
              </a:rPr>
              <a:t>. </a:t>
            </a:r>
            <a:r>
              <a:rPr lang="tr-TR" b="1" i="1" dirty="0">
                <a:latin typeface="Arial Narrow" panose="020B0606020202030204" pitchFamily="34" charset="0"/>
              </a:rPr>
              <a:t>2014-2018 yılları arası kiraz üretimi incelendiğinde, beş yıllık üretim ortalaması 570 bin ton olan Türkiye’nin dünya liderliğini aldığı, ikinci sırada ise 333 bin ton üretim ile ABD’nin ülkemizi takip ettiği görülmektedir. Aşağıdaki Şekil </a:t>
            </a:r>
            <a:r>
              <a:rPr lang="tr-TR" b="1" i="1" dirty="0" smtClean="0">
                <a:latin typeface="Arial Narrow" panose="020B0606020202030204" pitchFamily="34" charset="0"/>
              </a:rPr>
              <a:t>’de </a:t>
            </a:r>
            <a:r>
              <a:rPr lang="tr-TR" b="1" i="1" dirty="0">
                <a:latin typeface="Arial Narrow" panose="020B0606020202030204" pitchFamily="34" charset="0"/>
              </a:rPr>
              <a:t>ülkeler bazında yıllara göre dünya kiraz üretim miktarları (ton) </a:t>
            </a:r>
            <a:r>
              <a:rPr lang="tr-TR" b="1" i="1" dirty="0" smtClean="0">
                <a:latin typeface="Arial Narrow" panose="020B0606020202030204" pitchFamily="34" charset="0"/>
              </a:rPr>
              <a:t>gösterilmiştir</a:t>
            </a:r>
            <a:endParaRPr lang="tr-TR" b="1" i="1" dirty="0">
              <a:latin typeface="Arial Narrow" panose="020B0606020202030204" pitchFamily="34"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296" y="4047475"/>
            <a:ext cx="7773939" cy="2156460"/>
          </a:xfrm>
          <a:prstGeom prst="rect">
            <a:avLst/>
          </a:prstGeom>
        </p:spPr>
      </p:pic>
    </p:spTree>
    <p:extLst>
      <p:ext uri="{BB962C8B-B14F-4D97-AF65-F5344CB8AC3E}">
        <p14:creationId xmlns:p14="http://schemas.microsoft.com/office/powerpoint/2010/main" val="2756752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b="1" i="1" dirty="0" smtClean="0">
                <a:solidFill>
                  <a:schemeClr val="accent2">
                    <a:lumMod val="50000"/>
                  </a:schemeClr>
                </a:solidFill>
                <a:latin typeface="Arial Black" panose="020B0A04020102020204" pitchFamily="34" charset="0"/>
              </a:rPr>
              <a:t>2.2 GÖRÜNTÜ İŞLEME</a:t>
            </a:r>
            <a:endParaRPr lang="tr-TR" sz="4000" b="1" i="1" dirty="0">
              <a:solidFill>
                <a:schemeClr val="accent2">
                  <a:lumMod val="50000"/>
                </a:schemeClr>
              </a:solidFill>
              <a:latin typeface="Arial Black" panose="020B0A04020102020204" pitchFamily="34" charset="0"/>
            </a:endParaRPr>
          </a:p>
        </p:txBody>
      </p:sp>
      <p:sp>
        <p:nvSpPr>
          <p:cNvPr id="5" name="İçerik Yer Tutucusu 4"/>
          <p:cNvSpPr>
            <a:spLocks noGrp="1"/>
          </p:cNvSpPr>
          <p:nvPr>
            <p:ph idx="1"/>
          </p:nvPr>
        </p:nvSpPr>
        <p:spPr>
          <a:xfrm>
            <a:off x="553336" y="1842704"/>
            <a:ext cx="8720666" cy="5279302"/>
          </a:xfrm>
        </p:spPr>
        <p:txBody>
          <a:bodyPr>
            <a:normAutofit/>
          </a:bodyPr>
          <a:lstStyle/>
          <a:p>
            <a:r>
              <a:rPr lang="tr-TR" sz="1600" b="1" i="1" dirty="0">
                <a:latin typeface="Arial Narrow" panose="020B0606020202030204" pitchFamily="34" charset="0"/>
              </a:rPr>
              <a:t>Görüntü işleme, görüntüyü dijital form haline getirerek spesifik görüntü elde etmek yada </a:t>
            </a:r>
            <a:r>
              <a:rPr lang="tr-TR" sz="1600" b="1" i="1" dirty="0" err="1">
                <a:latin typeface="Arial Narrow" panose="020B0606020202030204" pitchFamily="34" charset="0"/>
              </a:rPr>
              <a:t>yazılımsal</a:t>
            </a:r>
            <a:r>
              <a:rPr lang="tr-TR" sz="1600" b="1" i="1" dirty="0">
                <a:latin typeface="Arial Narrow" panose="020B0606020202030204" pitchFamily="34" charset="0"/>
              </a:rPr>
              <a:t> olarak görüntü üzerinde istenilen sonucu elde etmek için kullanılan bir </a:t>
            </a:r>
            <a:r>
              <a:rPr lang="tr-TR" sz="1600" b="1" i="1" dirty="0" smtClean="0">
                <a:latin typeface="Arial Narrow" panose="020B0606020202030204" pitchFamily="34" charset="0"/>
              </a:rPr>
              <a:t>yöntemdir. </a:t>
            </a:r>
            <a:r>
              <a:rPr lang="tr-TR" sz="1600" b="1" i="1" dirty="0">
                <a:latin typeface="Arial Narrow" panose="020B0606020202030204" pitchFamily="34" charset="0"/>
              </a:rPr>
              <a:t>Günümüzde görüntü işleme tıp, askeri alanlar, güvenlik, yüz tanıma, duygu analizi, robotik, sınıflandırma gibi </a:t>
            </a:r>
            <a:r>
              <a:rPr lang="tr-TR" sz="1600" b="1" i="1" dirty="0" err="1">
                <a:latin typeface="Arial Narrow" panose="020B0606020202030204" pitchFamily="34" charset="0"/>
              </a:rPr>
              <a:t>pekçok</a:t>
            </a:r>
            <a:r>
              <a:rPr lang="tr-TR" sz="1600" b="1" i="1" dirty="0">
                <a:latin typeface="Arial Narrow" panose="020B0606020202030204" pitchFamily="34" charset="0"/>
              </a:rPr>
              <a:t> alanda kullanılmaktadır. Görüntü işlemeyi matrisler üzerinde yapılan işlemler bütünü şeklinde de tanımlayabiliriz. Resimler çeşitli renklerin bir araya geldiği karelerden oluşmaktadır. Halbuki </a:t>
            </a:r>
            <a:r>
              <a:rPr lang="tr-TR" sz="1600" b="1" i="1" dirty="0" err="1">
                <a:latin typeface="Arial Narrow" panose="020B0606020202030204" pitchFamily="34" charset="0"/>
              </a:rPr>
              <a:t>resimi</a:t>
            </a:r>
            <a:r>
              <a:rPr lang="tr-TR" sz="1600" b="1" i="1" dirty="0">
                <a:latin typeface="Arial Narrow" panose="020B0606020202030204" pitchFamily="34" charset="0"/>
              </a:rPr>
              <a:t> en küçük parçalarına böldüğümüzde </a:t>
            </a:r>
            <a:r>
              <a:rPr lang="tr-TR" sz="1600" b="1" i="1" dirty="0" err="1">
                <a:latin typeface="Arial Narrow" panose="020B0606020202030204" pitchFamily="34" charset="0"/>
              </a:rPr>
              <a:t>pixsel</a:t>
            </a:r>
            <a:r>
              <a:rPr lang="tr-TR" sz="1600" b="1" i="1" dirty="0">
                <a:latin typeface="Arial Narrow" panose="020B0606020202030204" pitchFamily="34" charset="0"/>
              </a:rPr>
              <a:t> adını verdiğimiz matrislerden oluştuğunu görmekteyiz. Görüntü işleme yöntemlerinde pikseli oluşturan matris hücrelerinin üzerinden işlemler yapılmaktadır. Aşağıdaki </a:t>
            </a:r>
            <a:r>
              <a:rPr lang="tr-TR" sz="1600" b="1" i="1" dirty="0" err="1" smtClean="0">
                <a:latin typeface="Arial Narrow" panose="020B0606020202030204" pitchFamily="34" charset="0"/>
              </a:rPr>
              <a:t>Şekil’de</a:t>
            </a:r>
            <a:r>
              <a:rPr lang="tr-TR" sz="1600" b="1" i="1" dirty="0" smtClean="0">
                <a:latin typeface="Arial Narrow" panose="020B0606020202030204" pitchFamily="34" charset="0"/>
              </a:rPr>
              <a:t> </a:t>
            </a:r>
            <a:r>
              <a:rPr lang="tr-TR" sz="1600" b="1" i="1" dirty="0">
                <a:latin typeface="Arial Narrow" panose="020B0606020202030204" pitchFamily="34" charset="0"/>
              </a:rPr>
              <a:t>görsel bir karakterin sayısallaştırılması gösterilmiştir.</a:t>
            </a: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366" y="4482355"/>
            <a:ext cx="5066645" cy="1934711"/>
          </a:xfrm>
          <a:prstGeom prst="rect">
            <a:avLst/>
          </a:prstGeom>
        </p:spPr>
      </p:pic>
    </p:spTree>
    <p:extLst>
      <p:ext uri="{BB962C8B-B14F-4D97-AF65-F5344CB8AC3E}">
        <p14:creationId xmlns:p14="http://schemas.microsoft.com/office/powerpoint/2010/main" val="3504028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609600"/>
            <a:ext cx="8596668" cy="951345"/>
          </a:xfrm>
        </p:spPr>
        <p:txBody>
          <a:bodyPr>
            <a:normAutofit/>
          </a:bodyPr>
          <a:lstStyle/>
          <a:p>
            <a:r>
              <a:rPr lang="tr-TR" sz="4000" b="1" i="1" dirty="0" smtClean="0">
                <a:solidFill>
                  <a:schemeClr val="accent2">
                    <a:lumMod val="50000"/>
                  </a:schemeClr>
                </a:solidFill>
                <a:latin typeface="Arial Black" panose="020B0A04020102020204" pitchFamily="34" charset="0"/>
              </a:rPr>
              <a:t>2.3 UYGULAMA</a:t>
            </a:r>
            <a:endParaRPr lang="tr-TR" sz="4000" b="1" i="1" dirty="0">
              <a:solidFill>
                <a:schemeClr val="accent2">
                  <a:lumMod val="50000"/>
                </a:schemeClr>
              </a:solidFill>
              <a:latin typeface="Arial Black" panose="020B0A04020102020204" pitchFamily="34" charset="0"/>
            </a:endParaRPr>
          </a:p>
        </p:txBody>
      </p:sp>
      <p:sp>
        <p:nvSpPr>
          <p:cNvPr id="3" name="İçerik Yer Tutucusu 2"/>
          <p:cNvSpPr>
            <a:spLocks noGrp="1"/>
          </p:cNvSpPr>
          <p:nvPr>
            <p:ph idx="1"/>
          </p:nvPr>
        </p:nvSpPr>
        <p:spPr>
          <a:xfrm>
            <a:off x="677334" y="1495571"/>
            <a:ext cx="8596668" cy="4785156"/>
          </a:xfrm>
        </p:spPr>
        <p:txBody>
          <a:bodyPr/>
          <a:lstStyle/>
          <a:p>
            <a:r>
              <a:rPr lang="tr-TR" b="1" i="1" dirty="0">
                <a:latin typeface="Arial Narrow" panose="020B0606020202030204" pitchFamily="34" charset="0"/>
              </a:rPr>
              <a:t>Yapılan çalışmada ülkemizde yaygın olarak yetiştirilen kiraz meyvesi ele alınmıştır. Kirazların görüntü işleme yöntemi ile sınıflandırılması için </a:t>
            </a:r>
            <a:r>
              <a:rPr lang="tr-TR" b="1" i="1" dirty="0" err="1">
                <a:latin typeface="Arial Narrow" panose="020B0606020202030204" pitchFamily="34" charset="0"/>
              </a:rPr>
              <a:t>Matlab</a:t>
            </a:r>
            <a:r>
              <a:rPr lang="tr-TR" b="1" i="1" dirty="0">
                <a:latin typeface="Arial Narrow" panose="020B0606020202030204" pitchFamily="34" charset="0"/>
              </a:rPr>
              <a:t> R2013a programı kullanılmıştır. Sınıflandırma işlemi yapılacak kirazlar Türk Standardı Tasarısı 793’de belirlenen veriler ve diğer kaynaklardan elde edilen boyut standartlarına göre sınıflandırılmıştır </a:t>
            </a:r>
            <a:r>
              <a:rPr lang="tr-TR" b="1" i="1" dirty="0" smtClean="0">
                <a:latin typeface="Arial Narrow" panose="020B0606020202030204" pitchFamily="34" charset="0"/>
              </a:rPr>
              <a:t>. </a:t>
            </a:r>
            <a:r>
              <a:rPr lang="tr-TR" b="1" i="1" dirty="0">
                <a:latin typeface="Arial Narrow" panose="020B0606020202030204" pitchFamily="34" charset="0"/>
              </a:rPr>
              <a:t>Aşağıdaki </a:t>
            </a:r>
            <a:r>
              <a:rPr lang="tr-TR" b="1" i="1" dirty="0" err="1" smtClean="0">
                <a:latin typeface="Arial Narrow" panose="020B0606020202030204" pitchFamily="34" charset="0"/>
              </a:rPr>
              <a:t>Tablo’dA</a:t>
            </a:r>
            <a:r>
              <a:rPr lang="tr-TR" b="1" i="1" dirty="0" smtClean="0">
                <a:latin typeface="Arial Narrow" panose="020B0606020202030204" pitchFamily="34" charset="0"/>
              </a:rPr>
              <a:t> </a:t>
            </a:r>
            <a:r>
              <a:rPr lang="tr-TR" b="1" i="1" dirty="0">
                <a:latin typeface="Arial Narrow" panose="020B0606020202030204" pitchFamily="34" charset="0"/>
              </a:rPr>
              <a:t>kirazların boyutlarına karşılık gelen sınıflar gösterilmiştir.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87" y="3366948"/>
            <a:ext cx="6219268" cy="2311051"/>
          </a:xfrm>
          <a:prstGeom prst="rect">
            <a:avLst/>
          </a:prstGeom>
        </p:spPr>
      </p:pic>
    </p:spTree>
    <p:extLst>
      <p:ext uri="{BB962C8B-B14F-4D97-AF65-F5344CB8AC3E}">
        <p14:creationId xmlns:p14="http://schemas.microsoft.com/office/powerpoint/2010/main" val="4049298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b="1" i="1" dirty="0" smtClean="0">
                <a:solidFill>
                  <a:schemeClr val="accent2">
                    <a:lumMod val="50000"/>
                  </a:schemeClr>
                </a:solidFill>
                <a:latin typeface="Arial Black" panose="020B0A04020102020204" pitchFamily="34" charset="0"/>
              </a:rPr>
              <a:t>2.3 UYGULAMA</a:t>
            </a:r>
            <a:endParaRPr lang="tr-TR" sz="4000" b="1" i="1" dirty="0">
              <a:solidFill>
                <a:schemeClr val="accent2">
                  <a:lumMod val="50000"/>
                </a:schemeClr>
              </a:solidFill>
              <a:latin typeface="Arial Black" panose="020B0A04020102020204" pitchFamily="34" charset="0"/>
            </a:endParaRPr>
          </a:p>
        </p:txBody>
      </p:sp>
      <p:sp>
        <p:nvSpPr>
          <p:cNvPr id="3" name="İçerik Yer Tutucusu 2"/>
          <p:cNvSpPr>
            <a:spLocks noGrp="1"/>
          </p:cNvSpPr>
          <p:nvPr>
            <p:ph idx="1"/>
          </p:nvPr>
        </p:nvSpPr>
        <p:spPr>
          <a:xfrm>
            <a:off x="677333" y="1644073"/>
            <a:ext cx="8743757" cy="4710545"/>
          </a:xfrm>
        </p:spPr>
        <p:txBody>
          <a:bodyPr/>
          <a:lstStyle/>
          <a:p>
            <a:r>
              <a:rPr lang="tr-TR" b="1" i="1" dirty="0" err="1" smtClean="0">
                <a:latin typeface="Arial Narrow" panose="020B0606020202030204" pitchFamily="34" charset="0"/>
              </a:rPr>
              <a:t>Tablo‘da</a:t>
            </a:r>
            <a:r>
              <a:rPr lang="tr-TR" b="1" i="1" dirty="0" smtClean="0">
                <a:latin typeface="Arial Narrow" panose="020B0606020202030204" pitchFamily="34" charset="0"/>
              </a:rPr>
              <a:t> </a:t>
            </a:r>
            <a:r>
              <a:rPr lang="tr-TR" b="1" i="1" dirty="0">
                <a:latin typeface="Arial Narrow" panose="020B0606020202030204" pitchFamily="34" charset="0"/>
              </a:rPr>
              <a:t>belirtilen boyutlara göre, sınıflandırılacak olan kirazların hangi sınıfa dahil oldukları gösterilmiştir. Ancak bu boyutlar kiraz çeşidi ve sınıflandırma biçimine göre gerçekleştirilen program da değiştirilebilmektedir. Yapılan çalışmada, görüntüsü alınan kirazların </a:t>
            </a:r>
            <a:r>
              <a:rPr lang="tr-TR" b="1" i="1" dirty="0" err="1" smtClean="0">
                <a:latin typeface="Arial Narrow" panose="020B0606020202030204" pitchFamily="34" charset="0"/>
              </a:rPr>
              <a:t>Tablo’da</a:t>
            </a:r>
            <a:r>
              <a:rPr lang="tr-TR" b="1" i="1" dirty="0" smtClean="0">
                <a:latin typeface="Arial Narrow" panose="020B0606020202030204" pitchFamily="34" charset="0"/>
              </a:rPr>
              <a:t> belirlenen </a:t>
            </a:r>
            <a:r>
              <a:rPr lang="tr-TR" b="1" i="1" dirty="0">
                <a:latin typeface="Arial Narrow" panose="020B0606020202030204" pitchFamily="34" charset="0"/>
              </a:rPr>
              <a:t>standartlara göre </a:t>
            </a:r>
            <a:r>
              <a:rPr lang="tr-TR" b="1" i="1" dirty="0" err="1">
                <a:latin typeface="Arial Narrow" panose="020B0606020202030204" pitchFamily="34" charset="0"/>
              </a:rPr>
              <a:t>Matlab</a:t>
            </a:r>
            <a:r>
              <a:rPr lang="tr-TR" b="1" i="1" dirty="0">
                <a:latin typeface="Arial Narrow" panose="020B0606020202030204" pitchFamily="34" charset="0"/>
              </a:rPr>
              <a:t> programı ile sınıflandırılması yapılmıştır. Kiraz meyvesinin sınıflandırılması için gerekli olan işlem adımları aşağıdaki </a:t>
            </a:r>
            <a:r>
              <a:rPr lang="tr-TR" b="1" i="1" dirty="0" err="1" smtClean="0">
                <a:latin typeface="Arial Narrow" panose="020B0606020202030204" pitchFamily="34" charset="0"/>
              </a:rPr>
              <a:t>Şekil’de</a:t>
            </a:r>
            <a:r>
              <a:rPr lang="tr-TR" b="1" i="1" dirty="0" smtClean="0">
                <a:latin typeface="Arial Narrow" panose="020B0606020202030204" pitchFamily="34" charset="0"/>
              </a:rPr>
              <a:t> </a:t>
            </a:r>
            <a:r>
              <a:rPr lang="tr-TR" b="1" i="1" dirty="0">
                <a:latin typeface="Arial Narrow" panose="020B0606020202030204" pitchFamily="34" charset="0"/>
              </a:rPr>
              <a:t>gösterilmiştir</a:t>
            </a: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967" y="3783292"/>
            <a:ext cx="8372488" cy="2571326"/>
          </a:xfrm>
          <a:prstGeom prst="rect">
            <a:avLst/>
          </a:prstGeom>
        </p:spPr>
      </p:pic>
    </p:spTree>
    <p:extLst>
      <p:ext uri="{BB962C8B-B14F-4D97-AF65-F5344CB8AC3E}">
        <p14:creationId xmlns:p14="http://schemas.microsoft.com/office/powerpoint/2010/main" val="2057898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b="1" i="1" dirty="0" smtClean="0">
                <a:solidFill>
                  <a:schemeClr val="accent2">
                    <a:lumMod val="50000"/>
                  </a:schemeClr>
                </a:solidFill>
                <a:latin typeface="Arial Black" panose="020B0A04020102020204" pitchFamily="34" charset="0"/>
              </a:rPr>
              <a:t>2.3 UYGULAMA</a:t>
            </a:r>
            <a:endParaRPr lang="tr-TR" sz="4000" b="1" i="1" dirty="0">
              <a:solidFill>
                <a:schemeClr val="accent2">
                  <a:lumMod val="50000"/>
                </a:schemeClr>
              </a:solidFill>
              <a:latin typeface="Arial Black" panose="020B0A04020102020204" pitchFamily="34" charset="0"/>
            </a:endParaRPr>
          </a:p>
        </p:txBody>
      </p:sp>
      <p:sp>
        <p:nvSpPr>
          <p:cNvPr id="5" name="İçerik Yer Tutucusu 4"/>
          <p:cNvSpPr>
            <a:spLocks noGrp="1"/>
          </p:cNvSpPr>
          <p:nvPr>
            <p:ph idx="1"/>
          </p:nvPr>
        </p:nvSpPr>
        <p:spPr>
          <a:xfrm>
            <a:off x="541867" y="4184893"/>
            <a:ext cx="8596668" cy="3880773"/>
          </a:xfrm>
        </p:spPr>
        <p:txBody>
          <a:bodyPr/>
          <a:lstStyle/>
          <a:p>
            <a:r>
              <a:rPr lang="tr-TR" b="1" i="1" dirty="0">
                <a:latin typeface="Arial Narrow" panose="020B0606020202030204" pitchFamily="34" charset="0"/>
              </a:rPr>
              <a:t>İşlenmiş olarak sisteme yüklenen resim siyah- beyaz piksellere dönüştürülmektedir. Resmin siyah-beyaz piksellere yani </a:t>
            </a:r>
            <a:r>
              <a:rPr lang="tr-TR" b="1" i="1" dirty="0" err="1">
                <a:latin typeface="Arial Narrow" panose="020B0606020202030204" pitchFamily="34" charset="0"/>
              </a:rPr>
              <a:t>binary</a:t>
            </a:r>
            <a:r>
              <a:rPr lang="tr-TR" b="1" i="1" dirty="0">
                <a:latin typeface="Arial Narrow" panose="020B0606020202030204" pitchFamily="34" charset="0"/>
              </a:rPr>
              <a:t> moda dönüştürülmesi iki aşamada gerçekleşmektedir. İlk aşamada resmin arka planı beyaza kirazlar ise siyaha dönüştürülmektedir. İkinci aşamada ise </a:t>
            </a:r>
            <a:r>
              <a:rPr lang="tr-TR" b="1" i="1" dirty="0" err="1">
                <a:latin typeface="Arial Narrow" panose="020B0606020202030204" pitchFamily="34" charset="0"/>
              </a:rPr>
              <a:t>binary</a:t>
            </a:r>
            <a:r>
              <a:rPr lang="tr-TR" b="1" i="1" dirty="0">
                <a:latin typeface="Arial Narrow" panose="020B0606020202030204" pitchFamily="34" charset="0"/>
              </a:rPr>
              <a:t> </a:t>
            </a:r>
            <a:r>
              <a:rPr lang="tr-TR" b="1" i="1" dirty="0" err="1">
                <a:latin typeface="Arial Narrow" panose="020B0606020202030204" pitchFamily="34" charset="0"/>
              </a:rPr>
              <a:t>moddaki</a:t>
            </a:r>
            <a:r>
              <a:rPr lang="tr-TR" b="1" i="1" dirty="0">
                <a:latin typeface="Arial Narrow" panose="020B0606020202030204" pitchFamily="34" charset="0"/>
              </a:rPr>
              <a:t> resim </a:t>
            </a:r>
            <a:r>
              <a:rPr lang="tr-TR" b="1" i="1" dirty="0" err="1">
                <a:latin typeface="Arial Narrow" panose="020B0606020202030204" pitchFamily="34" charset="0"/>
              </a:rPr>
              <a:t>Matlab</a:t>
            </a:r>
            <a:r>
              <a:rPr lang="tr-TR" b="1" i="1" dirty="0">
                <a:latin typeface="Arial Narrow" panose="020B0606020202030204" pitchFamily="34" charset="0"/>
              </a:rPr>
              <a:t> </a:t>
            </a:r>
            <a:r>
              <a:rPr lang="tr-TR" b="1" i="1" dirty="0" err="1">
                <a:latin typeface="Arial Narrow" panose="020B0606020202030204" pitchFamily="34" charset="0"/>
              </a:rPr>
              <a:t>bwboundaries</a:t>
            </a:r>
            <a:r>
              <a:rPr lang="tr-TR" b="1" i="1" dirty="0">
                <a:latin typeface="Arial Narrow" panose="020B0606020202030204" pitchFamily="34" charset="0"/>
              </a:rPr>
              <a:t> komutu ile ters çevrilerek arka plan siyaha sınıflandırılacak olan kirazlar beyaza dönüştürülmektedir. Aşağıdaki </a:t>
            </a:r>
            <a:r>
              <a:rPr lang="tr-TR" b="1" i="1" dirty="0" err="1" smtClean="0">
                <a:latin typeface="Arial Narrow" panose="020B0606020202030204" pitchFamily="34" charset="0"/>
              </a:rPr>
              <a:t>Şekil’de</a:t>
            </a:r>
            <a:r>
              <a:rPr lang="tr-TR" b="1" i="1" dirty="0" smtClean="0">
                <a:latin typeface="Arial Narrow" panose="020B0606020202030204" pitchFamily="34" charset="0"/>
              </a:rPr>
              <a:t> </a:t>
            </a:r>
            <a:r>
              <a:rPr lang="tr-TR" b="1" i="1" dirty="0">
                <a:latin typeface="Arial Narrow" panose="020B0606020202030204" pitchFamily="34" charset="0"/>
              </a:rPr>
              <a:t>resmin siyah-beyaz piksellere dönüştürülmüş hali gösterilmiştir. </a:t>
            </a: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825" y="1520919"/>
            <a:ext cx="5469466" cy="2432097"/>
          </a:xfrm>
          <a:prstGeom prst="rect">
            <a:avLst/>
          </a:prstGeom>
        </p:spPr>
      </p:pic>
    </p:spTree>
    <p:extLst>
      <p:ext uri="{BB962C8B-B14F-4D97-AF65-F5344CB8AC3E}">
        <p14:creationId xmlns:p14="http://schemas.microsoft.com/office/powerpoint/2010/main" val="3107130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Yüzeyler">
  <a:themeElements>
    <a:clrScheme name="Sarı">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TotalTime>
  <Words>805</Words>
  <Application>Microsoft Office PowerPoint</Application>
  <PresentationFormat>Geniş ekran</PresentationFormat>
  <Paragraphs>19</Paragraphs>
  <Slides>10</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10</vt:i4>
      </vt:variant>
    </vt:vector>
  </HeadingPairs>
  <TitlesOfParts>
    <vt:vector size="17" baseType="lpstr">
      <vt:lpstr>Arial</vt:lpstr>
      <vt:lpstr>Arial Black</vt:lpstr>
      <vt:lpstr>Arial Narrow</vt:lpstr>
      <vt:lpstr>Barlow Condensed</vt:lpstr>
      <vt:lpstr>Trebuchet MS</vt:lpstr>
      <vt:lpstr>Wingdings 3</vt:lpstr>
      <vt:lpstr>Yüzeyler</vt:lpstr>
      <vt:lpstr>Görüntü İşleme Yöntemleri Kullanılarak Kiraz Meyvesinin Sınıflandırılması</vt:lpstr>
      <vt:lpstr>1.1 GİRİŞ</vt:lpstr>
      <vt:lpstr>1.2 GİRİŞ</vt:lpstr>
      <vt:lpstr>1.3 GİRİŞ</vt:lpstr>
      <vt:lpstr>2.1 KİRAZ MEYVESİ</vt:lpstr>
      <vt:lpstr>2.2 GÖRÜNTÜ İŞLEME</vt:lpstr>
      <vt:lpstr>2.3 UYGULAMA</vt:lpstr>
      <vt:lpstr>2.3 UYGULAMA</vt:lpstr>
      <vt:lpstr>2.3 UYGULAMA</vt:lpstr>
      <vt:lpstr>2.3 UYGULAMA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Görüntü İşleme Yöntemleri Kullanılarak Kiraz Meyvesinin Sınıflandırılması</dc:title>
  <dc:creator>bmhbu</dc:creator>
  <cp:lastModifiedBy>bmhbu</cp:lastModifiedBy>
  <cp:revision>5</cp:revision>
  <dcterms:created xsi:type="dcterms:W3CDTF">2022-11-15T10:32:09Z</dcterms:created>
  <dcterms:modified xsi:type="dcterms:W3CDTF">2022-11-15T11:14:13Z</dcterms:modified>
</cp:coreProperties>
</file>