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6" r:id="rId3"/>
    <p:sldId id="262" r:id="rId4"/>
    <p:sldId id="263" r:id="rId5"/>
    <p:sldId id="264" r:id="rId6"/>
    <p:sldId id="265" r:id="rId7"/>
    <p:sldId id="266" r:id="rId8"/>
    <p:sldId id="267" r:id="rId9"/>
    <p:sldId id="268" r:id="rId10"/>
    <p:sldId id="272" r:id="rId11"/>
    <p:sldId id="269" r:id="rId12"/>
    <p:sldId id="270" r:id="rId13"/>
    <p:sldId id="271" r:id="rId14"/>
    <p:sldId id="273" r:id="rId15"/>
    <p:sldId id="274" r:id="rId16"/>
    <p:sldId id="275" r:id="rId17"/>
    <p:sldId id="276" r:id="rId18"/>
    <p:sldId id="277" r:id="rId19"/>
    <p:sldId id="279" r:id="rId20"/>
    <p:sldId id="280" r:id="rId21"/>
    <p:sldId id="281" r:id="rId22"/>
    <p:sldId id="282" r:id="rId23"/>
    <p:sldId id="283" r:id="rId24"/>
    <p:sldId id="284" r:id="rId25"/>
    <p:sldId id="285" r:id="rId26"/>
    <p:sldId id="286"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48"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22222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90590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748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2643280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3268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1775908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3219635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40651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335180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9EB0837-ADAF-4634-B0F2-6A8B2D8E6508}"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406033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9EB0837-ADAF-4634-B0F2-6A8B2D8E6508}"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241488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9EB0837-ADAF-4634-B0F2-6A8B2D8E6508}"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168269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9EB0837-ADAF-4634-B0F2-6A8B2D8E6508}"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411036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B0837-ADAF-4634-B0F2-6A8B2D8E6508}"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312645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9EB0837-ADAF-4634-B0F2-6A8B2D8E6508}"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158959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9EB0837-ADAF-4634-B0F2-6A8B2D8E6508}"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DA77680-BF06-45C8-8CCB-50CA12BA56C1}" type="slidenum">
              <a:rPr lang="tr-TR" smtClean="0"/>
              <a:t>‹#›</a:t>
            </a:fld>
            <a:endParaRPr lang="tr-TR"/>
          </a:p>
        </p:txBody>
      </p:sp>
    </p:spTree>
    <p:extLst>
      <p:ext uri="{BB962C8B-B14F-4D97-AF65-F5344CB8AC3E}">
        <p14:creationId xmlns:p14="http://schemas.microsoft.com/office/powerpoint/2010/main" val="270644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B0837-ADAF-4634-B0F2-6A8B2D8E6508}" type="datetimeFigureOut">
              <a:rPr lang="tr-TR" smtClean="0"/>
              <a:t>15.12.2022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A77680-BF06-45C8-8CCB-50CA12BA56C1}" type="slidenum">
              <a:rPr lang="tr-TR" smtClean="0"/>
              <a:t>‹#›</a:t>
            </a:fld>
            <a:endParaRPr lang="tr-TR"/>
          </a:p>
        </p:txBody>
      </p:sp>
    </p:spTree>
    <p:extLst>
      <p:ext uri="{BB962C8B-B14F-4D97-AF65-F5344CB8AC3E}">
        <p14:creationId xmlns:p14="http://schemas.microsoft.com/office/powerpoint/2010/main" val="3772773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4400" y="2184400"/>
            <a:ext cx="8596668" cy="2133599"/>
          </a:xfrm>
        </p:spPr>
        <p:txBody>
          <a:bodyPr>
            <a:normAutofit/>
          </a:bodyPr>
          <a:lstStyle/>
          <a:p>
            <a:pPr algn="ctr"/>
            <a:r>
              <a:rPr lang="tr-TR" sz="6600" b="1" i="1" dirty="0" smtClean="0">
                <a:latin typeface="Arial Black" panose="020B0A04020102020204" pitchFamily="34" charset="0"/>
              </a:rPr>
              <a:t>02205076036</a:t>
            </a:r>
            <a:br>
              <a:rPr lang="tr-TR" sz="6600" b="1" i="1" dirty="0" smtClean="0">
                <a:latin typeface="Arial Black" panose="020B0A04020102020204" pitchFamily="34" charset="0"/>
              </a:rPr>
            </a:br>
            <a:r>
              <a:rPr lang="tr-TR" sz="6600" b="1" i="1" dirty="0" smtClean="0">
                <a:latin typeface="Arial Black" panose="020B0A04020102020204" pitchFamily="34" charset="0"/>
              </a:rPr>
              <a:t>BURAK SEMERCİ</a:t>
            </a:r>
            <a:endParaRPr lang="tr-TR" sz="6600" b="1" i="1" dirty="0">
              <a:latin typeface="Arial Black" panose="020B0A04020102020204" pitchFamily="34" charset="0"/>
            </a:endParaRPr>
          </a:p>
        </p:txBody>
      </p:sp>
    </p:spTree>
    <p:extLst>
      <p:ext uri="{BB962C8B-B14F-4D97-AF65-F5344CB8AC3E}">
        <p14:creationId xmlns:p14="http://schemas.microsoft.com/office/powerpoint/2010/main" val="322981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69334"/>
            <a:ext cx="8596668" cy="1320800"/>
          </a:xfrm>
        </p:spPr>
        <p:txBody>
          <a:bodyPr>
            <a:normAutofit fontScale="90000"/>
          </a:bodyPr>
          <a:lstStyle/>
          <a:p>
            <a:r>
              <a:rPr lang="tr-TR" b="1" dirty="0">
                <a:latin typeface="Arial Black" panose="020B0A04020102020204" pitchFamily="34" charset="0"/>
              </a:rPr>
              <a:t>2.3. Sınıflandırma işlemi aşamasına ait adımlar(</a:t>
            </a:r>
            <a:r>
              <a:rPr lang="tr-TR" b="1" dirty="0" err="1">
                <a:latin typeface="Arial Black" panose="020B0A04020102020204" pitchFamily="34" charset="0"/>
              </a:rPr>
              <a:t>Classification</a:t>
            </a:r>
            <a:r>
              <a:rPr lang="tr-TR" b="1" dirty="0">
                <a:latin typeface="Arial Black" panose="020B0A04020102020204" pitchFamily="34" charset="0"/>
              </a:rPr>
              <a:t> </a:t>
            </a:r>
            <a:r>
              <a:rPr lang="tr-TR" b="1" dirty="0" err="1">
                <a:latin typeface="Arial Black" panose="020B0A04020102020204" pitchFamily="34" charset="0"/>
              </a:rPr>
              <a:t>stage</a:t>
            </a:r>
            <a:r>
              <a:rPr lang="tr-TR" b="1" dirty="0">
                <a:latin typeface="Arial Black" panose="020B0A04020102020204" pitchFamily="34" charset="0"/>
              </a:rPr>
              <a:t> </a:t>
            </a:r>
            <a:r>
              <a:rPr lang="tr-TR" b="1" dirty="0" err="1">
                <a:latin typeface="Arial Black" panose="020B0A04020102020204" pitchFamily="34" charset="0"/>
              </a:rPr>
              <a:t>steps</a:t>
            </a:r>
            <a:r>
              <a:rPr lang="tr-TR" b="1" dirty="0">
                <a:latin typeface="Arial Black" panose="020B0A04020102020204" pitchFamily="34" charset="0"/>
              </a:rPr>
              <a:t>)</a:t>
            </a:r>
          </a:p>
        </p:txBody>
      </p:sp>
      <p:sp>
        <p:nvSpPr>
          <p:cNvPr id="3" name="İçerik Yer Tutucusu 2"/>
          <p:cNvSpPr>
            <a:spLocks noGrp="1"/>
          </p:cNvSpPr>
          <p:nvPr>
            <p:ph idx="1"/>
          </p:nvPr>
        </p:nvSpPr>
        <p:spPr>
          <a:xfrm>
            <a:off x="677334" y="1930400"/>
            <a:ext cx="8596668" cy="4673600"/>
          </a:xfrm>
        </p:spPr>
        <p:txBody>
          <a:bodyPr>
            <a:noAutofit/>
          </a:bodyPr>
          <a:lstStyle/>
          <a:p>
            <a:r>
              <a:rPr lang="tr-TR" sz="2000" b="1" i="1" dirty="0"/>
              <a:t>Kümeleme, fiziksel veya soyut nesneleri benzer nesne sınıfları içerisinde gruplama sürecidir [23]. Veri kümeleme, küme analizi olarak da tanımlanmaktadır. Kümeleme analizinde desen, nokta veya nesnelerin doğal olarak gruplandırılması yapılmaktadır. Kümeleme analizi ile çok değişkenli özellikler içeren veriler </a:t>
            </a:r>
            <a:r>
              <a:rPr lang="tr-TR" sz="2000" b="1" i="1" dirty="0" err="1"/>
              <a:t>kümelendirilebilmektedir</a:t>
            </a:r>
            <a:r>
              <a:rPr lang="tr-TR" sz="2000" b="1" i="1" dirty="0"/>
              <a:t>. Kümeleme yöntemi örüntü tanıma, veri analizi, görüntü işleme, market araştırmaları, vb. gibi çeşitli alanlarda kullanılmaktadır. </a:t>
            </a:r>
            <a:endParaRPr lang="tr-TR" sz="2000" b="1" i="1" dirty="0" smtClean="0"/>
          </a:p>
          <a:p>
            <a:r>
              <a:rPr lang="tr-TR" sz="2000" b="1" i="1" dirty="0" smtClean="0"/>
              <a:t>Önerilen </a:t>
            </a:r>
            <a:r>
              <a:rPr lang="tr-TR" sz="2000" b="1" i="1" dirty="0"/>
              <a:t>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p>
        </p:txBody>
      </p:sp>
    </p:spTree>
    <p:extLst>
      <p:ext uri="{BB962C8B-B14F-4D97-AF65-F5344CB8AC3E}">
        <p14:creationId xmlns:p14="http://schemas.microsoft.com/office/powerpoint/2010/main" val="1121499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66254"/>
            <a:ext cx="8596668" cy="1320800"/>
          </a:xfrm>
        </p:spPr>
        <p:txBody>
          <a:bodyPr>
            <a:normAutofit/>
          </a:bodyPr>
          <a:lstStyle/>
          <a:p>
            <a:r>
              <a:rPr lang="tr-TR" sz="3200" b="1" dirty="0">
                <a:latin typeface="Arial Black" panose="020B0A04020102020204" pitchFamily="34" charset="0"/>
              </a:rPr>
              <a:t>2.3.1. Ortalama tabanlı sınıflandırma (</a:t>
            </a:r>
            <a:r>
              <a:rPr lang="tr-TR" sz="3200" b="1" dirty="0" err="1">
                <a:latin typeface="Arial Black" panose="020B0A04020102020204" pitchFamily="34" charset="0"/>
              </a:rPr>
              <a:t>Meanbased</a:t>
            </a:r>
            <a:r>
              <a:rPr lang="tr-TR" sz="3200" b="1" dirty="0">
                <a:latin typeface="Arial Black" panose="020B0A04020102020204" pitchFamily="34" charset="0"/>
              </a:rPr>
              <a:t> </a:t>
            </a:r>
            <a:r>
              <a:rPr lang="tr-TR" sz="3200" b="1" dirty="0" err="1">
                <a:latin typeface="Arial Black" panose="020B0A04020102020204" pitchFamily="34" charset="0"/>
              </a:rPr>
              <a:t>classification</a:t>
            </a:r>
            <a:r>
              <a:rPr lang="tr-TR" sz="3200" b="1" dirty="0" smtClean="0">
                <a:latin typeface="Arial Black" panose="020B0A04020102020204" pitchFamily="34" charset="0"/>
              </a:rPr>
              <a:t>):</a:t>
            </a:r>
            <a:endParaRPr lang="tr-TR" sz="3200" b="1" dirty="0">
              <a:latin typeface="Arial Black" panose="020B0A04020102020204" pitchFamily="34" charset="0"/>
            </a:endParaRPr>
          </a:p>
        </p:txBody>
      </p:sp>
      <p:sp>
        <p:nvSpPr>
          <p:cNvPr id="3" name="İçerik Yer Tutucusu 2"/>
          <p:cNvSpPr>
            <a:spLocks noGrp="1"/>
          </p:cNvSpPr>
          <p:nvPr>
            <p:ph idx="1"/>
          </p:nvPr>
        </p:nvSpPr>
        <p:spPr>
          <a:xfrm>
            <a:off x="638003" y="1310844"/>
            <a:ext cx="8596668" cy="4997592"/>
          </a:xfrm>
        </p:spPr>
        <p:txBody>
          <a:bodyPr/>
          <a:lstStyle/>
          <a:p>
            <a:r>
              <a:rPr lang="tr-TR" b="1" i="1" dirty="0"/>
              <a:t>Önerilen ilk yöntemde ortamda bulunan nesneler kendi aralarında otomatik olarak 3 sınıfa ayrıştırılmaktadır. Sınıflandırma işleminde oluşturulan ilk küme merkezi hesaplanırken denklem 13’te sunulan formül kullanılmaktadır. Denklemde K2, ortanca (ikinci) küme merkezini, N ortamda bulunan nesne sayısını, </a:t>
            </a:r>
            <a:r>
              <a:rPr lang="tr-TR" b="1" i="1" dirty="0" err="1"/>
              <a:t>Ax</a:t>
            </a:r>
            <a:r>
              <a:rPr lang="tr-TR" b="1" i="1" dirty="0"/>
              <a:t> (m00) x </a:t>
            </a:r>
            <a:r>
              <a:rPr lang="tr-TR" b="1" i="1" dirty="0" err="1"/>
              <a:t>indisli</a:t>
            </a:r>
            <a:r>
              <a:rPr lang="tr-TR" b="1" i="1" dirty="0"/>
              <a:t> nesnenin alanını ifade </a:t>
            </a:r>
            <a:r>
              <a:rPr lang="tr-TR" b="1" i="1" dirty="0" smtClean="0"/>
              <a:t>etmektedir</a:t>
            </a:r>
          </a:p>
          <a:p>
            <a:endParaRPr lang="tr-TR" b="1" i="1" dirty="0"/>
          </a:p>
          <a:p>
            <a:endParaRPr lang="tr-TR" b="1" i="1" dirty="0" smtClean="0"/>
          </a:p>
          <a:p>
            <a:endParaRPr lang="tr-TR" b="1" i="1" dirty="0"/>
          </a:p>
          <a:p>
            <a:r>
              <a:rPr lang="tr-TR" b="1" i="1" dirty="0"/>
              <a:t>Diğer iki küme merkezi hesaplanırken ilk olarak en büyük (</a:t>
            </a:r>
            <a:r>
              <a:rPr lang="tr-TR" b="1" i="1" dirty="0" err="1"/>
              <a:t>maksAlan</a:t>
            </a:r>
            <a:r>
              <a:rPr lang="tr-TR" b="1" i="1" dirty="0"/>
              <a:t>) ve en küçük (</a:t>
            </a:r>
            <a:r>
              <a:rPr lang="tr-TR" b="1" i="1" dirty="0" err="1"/>
              <a:t>minAlan</a:t>
            </a:r>
            <a:r>
              <a:rPr lang="tr-TR" b="1" i="1" dirty="0"/>
              <a:t>) alan hesaplanmaktadır. K1 ve K3 küme merkezlerinin hesaplanmasını gösteren ifadeler, denklem 14 ve denklem 15’te sunulmaktadır.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04" y="3323166"/>
            <a:ext cx="2240874" cy="842434"/>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966" y="5214030"/>
            <a:ext cx="3099701" cy="1647735"/>
          </a:xfrm>
          <a:prstGeom prst="rect">
            <a:avLst/>
          </a:prstGeom>
        </p:spPr>
      </p:pic>
    </p:spTree>
    <p:extLst>
      <p:ext uri="{BB962C8B-B14F-4D97-AF65-F5344CB8AC3E}">
        <p14:creationId xmlns:p14="http://schemas.microsoft.com/office/powerpoint/2010/main" val="4163925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69333"/>
            <a:ext cx="8596668" cy="1320800"/>
          </a:xfrm>
        </p:spPr>
        <p:txBody>
          <a:bodyPr>
            <a:normAutofit/>
          </a:bodyPr>
          <a:lstStyle/>
          <a:p>
            <a:r>
              <a:rPr lang="en-US" sz="3200" dirty="0">
                <a:latin typeface="Arial Black" panose="020B0A04020102020204" pitchFamily="34" charset="0"/>
              </a:rPr>
              <a:t>2.3.2. K-means </a:t>
            </a:r>
            <a:r>
              <a:rPr lang="en-US" sz="3200" dirty="0" err="1">
                <a:latin typeface="Arial Black" panose="020B0A04020102020204" pitchFamily="34" charset="0"/>
              </a:rPr>
              <a:t>kümeleme</a:t>
            </a:r>
            <a:r>
              <a:rPr lang="en-US" sz="3200" dirty="0">
                <a:latin typeface="Arial Black" panose="020B0A04020102020204" pitchFamily="34" charset="0"/>
              </a:rPr>
              <a:t> </a:t>
            </a:r>
            <a:r>
              <a:rPr lang="en-US" sz="3200" dirty="0" err="1">
                <a:latin typeface="Arial Black" panose="020B0A04020102020204" pitchFamily="34" charset="0"/>
              </a:rPr>
              <a:t>yöntemi</a:t>
            </a:r>
            <a:r>
              <a:rPr lang="en-US" sz="3200" dirty="0">
                <a:latin typeface="Arial Black" panose="020B0A04020102020204" pitchFamily="34" charset="0"/>
              </a:rPr>
              <a:t> (K-means clustering method</a:t>
            </a:r>
            <a:r>
              <a:rPr lang="en-US" sz="3200" dirty="0" smtClean="0">
                <a:latin typeface="Arial Black" panose="020B0A04020102020204" pitchFamily="34" charset="0"/>
              </a:rPr>
              <a:t>)</a:t>
            </a:r>
            <a:r>
              <a:rPr lang="tr-TR" sz="3200" dirty="0" smtClean="0">
                <a:latin typeface="Arial Black" panose="020B0A04020102020204" pitchFamily="34" charset="0"/>
              </a:rPr>
              <a:t> :</a:t>
            </a:r>
            <a:endParaRPr lang="tr-TR" sz="3200" dirty="0">
              <a:latin typeface="Arial Black" panose="020B0A04020102020204" pitchFamily="34" charset="0"/>
            </a:endParaRPr>
          </a:p>
        </p:txBody>
      </p:sp>
      <p:sp>
        <p:nvSpPr>
          <p:cNvPr id="3" name="İçerik Yer Tutucusu 2"/>
          <p:cNvSpPr>
            <a:spLocks noGrp="1"/>
          </p:cNvSpPr>
          <p:nvPr>
            <p:ph idx="1"/>
          </p:nvPr>
        </p:nvSpPr>
        <p:spPr>
          <a:xfrm>
            <a:off x="677334" y="1490133"/>
            <a:ext cx="8596668" cy="5080000"/>
          </a:xfrm>
        </p:spPr>
        <p:txBody>
          <a:bodyPr/>
          <a:lstStyle/>
          <a:p>
            <a:r>
              <a:rPr lang="tr-TR" b="1" i="1" dirty="0"/>
              <a:t>K-</a:t>
            </a:r>
            <a:r>
              <a:rPr lang="tr-TR" b="1" i="1" dirty="0" err="1"/>
              <a:t>means</a:t>
            </a:r>
            <a:r>
              <a:rPr lang="tr-TR" b="1" i="1" dirty="0"/>
              <a:t> algoritması, N adet veri nesnesinin K adet kümeye bölünmesidir. K-</a:t>
            </a:r>
            <a:r>
              <a:rPr lang="tr-TR" b="1" i="1" dirty="0" err="1"/>
              <a:t>means</a:t>
            </a:r>
            <a:r>
              <a:rPr lang="tr-TR" b="1" i="1" dirty="0"/>
              <a:t> kümeleme, </a:t>
            </a:r>
            <a:r>
              <a:rPr lang="tr-TR" b="1" i="1" dirty="0" err="1"/>
              <a:t>karesel</a:t>
            </a:r>
            <a:r>
              <a:rPr lang="tr-TR" b="1" i="1" dirty="0"/>
              <a:t> hatayı en aza indirgemek için N tane veriyi K adet kümeye bölümlemeyi amaçlamaktadır [18, 24]. K-</a:t>
            </a:r>
            <a:r>
              <a:rPr lang="tr-TR" b="1" i="1" dirty="0" err="1"/>
              <a:t>means</a:t>
            </a:r>
            <a:r>
              <a:rPr lang="tr-TR" b="1" i="1" dirty="0"/>
              <a:t> algoritmasının temel amacı bölümleme sonucunda elde edilen küme içindeki verilerin benzerliklerinin maksimum, kümeler arasındaki benzerliklerin ise minimum olmasıdır. K-</a:t>
            </a:r>
            <a:r>
              <a:rPr lang="tr-TR" b="1" i="1" dirty="0" err="1"/>
              <a:t>means</a:t>
            </a:r>
            <a:r>
              <a:rPr lang="tr-TR" b="1" i="1" dirty="0"/>
              <a:t> algoritmasının çalışma sürecini maddeler halinde sunulan 4 aşamada ifade </a:t>
            </a:r>
            <a:r>
              <a:rPr lang="tr-TR" b="1" i="1" dirty="0" smtClean="0"/>
              <a:t>edilmektedir</a:t>
            </a:r>
          </a:p>
          <a:p>
            <a:r>
              <a:rPr lang="tr-TR" b="1" i="1" dirty="0"/>
              <a:t>1. İlk olarak, K adet küme için rastgele başlangıç küme merkezleri belirlenmektedir, </a:t>
            </a:r>
            <a:endParaRPr lang="tr-TR" b="1" i="1" dirty="0" smtClean="0"/>
          </a:p>
          <a:p>
            <a:r>
              <a:rPr lang="tr-TR" b="1" i="1" dirty="0" smtClean="0"/>
              <a:t>2</a:t>
            </a:r>
            <a:r>
              <a:rPr lang="tr-TR" b="1" i="1" dirty="0"/>
              <a:t>. Her nesnenin seçilmiş olan küme merkez noktalarına olan uzaklığı hesaplanmaktadır. Küme merkez noktalarına olan uzaklıklarına göre tüm nesneler k adet kümeden en yakın olan kümeye yerleştirilmektedir, </a:t>
            </a:r>
            <a:endParaRPr lang="tr-TR" b="1" i="1" dirty="0" smtClean="0"/>
          </a:p>
          <a:p>
            <a:r>
              <a:rPr lang="tr-TR" b="1" i="1" dirty="0" smtClean="0"/>
              <a:t>3</a:t>
            </a:r>
            <a:r>
              <a:rPr lang="tr-TR" b="1" i="1" dirty="0"/>
              <a:t>. Yeni oluşan kümelerin merkez noktaları, o kümedeki tüm nesnelerin ortalama değerlerinden elde edilmiş veriye göre değiştirilmektedir</a:t>
            </a:r>
            <a:r>
              <a:rPr lang="tr-TR" b="1" i="1" dirty="0" smtClean="0"/>
              <a:t>,</a:t>
            </a:r>
          </a:p>
          <a:p>
            <a:r>
              <a:rPr lang="tr-TR" b="1" i="1" dirty="0" smtClean="0"/>
              <a:t> </a:t>
            </a:r>
            <a:r>
              <a:rPr lang="tr-TR" b="1" i="1" dirty="0"/>
              <a:t>4. Küme merkez noktaları sabit olmadığı sürece 2. ve 3. adımlar tekrarlanmaktadır. </a:t>
            </a:r>
          </a:p>
        </p:txBody>
      </p:sp>
    </p:spTree>
    <p:extLst>
      <p:ext uri="{BB962C8B-B14F-4D97-AF65-F5344CB8AC3E}">
        <p14:creationId xmlns:p14="http://schemas.microsoft.com/office/powerpoint/2010/main" val="2652984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69333"/>
            <a:ext cx="8596668" cy="1320800"/>
          </a:xfrm>
        </p:spPr>
        <p:txBody>
          <a:bodyPr>
            <a:normAutofit fontScale="90000"/>
          </a:bodyPr>
          <a:lstStyle/>
          <a:p>
            <a:r>
              <a:rPr lang="en-US" dirty="0">
                <a:latin typeface="Arial Black" panose="020B0A04020102020204" pitchFamily="34" charset="0"/>
              </a:rPr>
              <a:t>2.3.2. K-means </a:t>
            </a:r>
            <a:r>
              <a:rPr lang="en-US" dirty="0" err="1">
                <a:latin typeface="Arial Black" panose="020B0A04020102020204" pitchFamily="34" charset="0"/>
              </a:rPr>
              <a:t>kümeleme</a:t>
            </a:r>
            <a:r>
              <a:rPr lang="en-US" dirty="0">
                <a:latin typeface="Arial Black" panose="020B0A04020102020204" pitchFamily="34" charset="0"/>
              </a:rPr>
              <a:t> </a:t>
            </a:r>
            <a:r>
              <a:rPr lang="en-US" dirty="0" err="1">
                <a:latin typeface="Arial Black" panose="020B0A04020102020204" pitchFamily="34" charset="0"/>
              </a:rPr>
              <a:t>yöntemi</a:t>
            </a:r>
            <a:r>
              <a:rPr lang="en-US" dirty="0">
                <a:latin typeface="Arial Black" panose="020B0A04020102020204" pitchFamily="34" charset="0"/>
              </a:rPr>
              <a:t> (K-means clustering method)</a:t>
            </a:r>
            <a:r>
              <a:rPr lang="tr-TR" dirty="0">
                <a:latin typeface="Arial Black" panose="020B0A04020102020204" pitchFamily="34" charset="0"/>
              </a:rPr>
              <a:t> :</a:t>
            </a:r>
            <a:endParaRPr lang="tr-TR" dirty="0"/>
          </a:p>
        </p:txBody>
      </p:sp>
      <p:sp>
        <p:nvSpPr>
          <p:cNvPr id="3" name="İçerik Yer Tutucusu 2"/>
          <p:cNvSpPr>
            <a:spLocks noGrp="1"/>
          </p:cNvSpPr>
          <p:nvPr>
            <p:ph idx="1"/>
          </p:nvPr>
        </p:nvSpPr>
        <p:spPr>
          <a:xfrm>
            <a:off x="677334" y="1490133"/>
            <a:ext cx="8596668" cy="4551229"/>
          </a:xfrm>
        </p:spPr>
        <p:txBody>
          <a:bodyPr/>
          <a:lstStyle/>
          <a:p>
            <a:r>
              <a:rPr lang="tr-TR" dirty="0"/>
              <a:t>Makalede kullanılmakta olan K-</a:t>
            </a:r>
            <a:r>
              <a:rPr lang="tr-TR" dirty="0" err="1"/>
              <a:t>means</a:t>
            </a:r>
            <a:r>
              <a:rPr lang="tr-TR" dirty="0"/>
              <a:t> algoritmasının akış diyagramı </a:t>
            </a:r>
            <a:r>
              <a:rPr lang="tr-TR" dirty="0" smtClean="0"/>
              <a:t>Şekilde </a:t>
            </a:r>
            <a:r>
              <a:rPr lang="tr-TR" dirty="0"/>
              <a:t>gösterilmektedir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170402"/>
            <a:ext cx="3166533" cy="4582902"/>
          </a:xfrm>
          <a:prstGeom prst="rect">
            <a:avLst/>
          </a:prstGeom>
        </p:spPr>
      </p:pic>
    </p:spTree>
    <p:extLst>
      <p:ext uri="{BB962C8B-B14F-4D97-AF65-F5344CB8AC3E}">
        <p14:creationId xmlns:p14="http://schemas.microsoft.com/office/powerpoint/2010/main" val="71459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69333"/>
            <a:ext cx="8596668" cy="1320800"/>
          </a:xfrm>
        </p:spPr>
        <p:txBody>
          <a:bodyPr>
            <a:noAutofit/>
          </a:bodyPr>
          <a:lstStyle/>
          <a:p>
            <a:r>
              <a:rPr lang="en-US" sz="4400" b="1" i="1" dirty="0">
                <a:latin typeface="Arial Black" panose="020B0A04020102020204" pitchFamily="34" charset="0"/>
              </a:rPr>
              <a:t>3. DENEYSEL ÇALIŞMA </a:t>
            </a:r>
            <a:r>
              <a:rPr lang="tr-TR" sz="4400" b="1" i="1" dirty="0" smtClean="0">
                <a:latin typeface="Arial Black" panose="020B0A04020102020204" pitchFamily="34" charset="0"/>
              </a:rPr>
              <a:t/>
            </a:r>
            <a:br>
              <a:rPr lang="tr-TR" sz="4400" b="1" i="1" dirty="0" smtClean="0">
                <a:latin typeface="Arial Black" panose="020B0A04020102020204" pitchFamily="34" charset="0"/>
              </a:rPr>
            </a:br>
            <a:r>
              <a:rPr lang="en-US" sz="4400" b="1" i="1" dirty="0" smtClean="0">
                <a:latin typeface="Arial Black" panose="020B0A04020102020204" pitchFamily="34" charset="0"/>
              </a:rPr>
              <a:t>(</a:t>
            </a:r>
            <a:r>
              <a:rPr lang="en-US" sz="4400" b="1" i="1" dirty="0">
                <a:latin typeface="Arial Black" panose="020B0A04020102020204" pitchFamily="34" charset="0"/>
              </a:rPr>
              <a:t>EXPERIMENTAL STUDY</a:t>
            </a:r>
            <a:r>
              <a:rPr lang="en-US" sz="4400" b="1" i="1" dirty="0" smtClean="0">
                <a:latin typeface="Arial Black" panose="020B0A04020102020204" pitchFamily="34" charset="0"/>
              </a:rPr>
              <a:t>)</a:t>
            </a:r>
            <a:r>
              <a:rPr lang="tr-TR" sz="4400" b="1" i="1" dirty="0" smtClean="0">
                <a:latin typeface="Arial Black" panose="020B0A04020102020204" pitchFamily="34" charset="0"/>
              </a:rPr>
              <a:t>:</a:t>
            </a:r>
            <a:endParaRPr lang="tr-TR" sz="4400" b="1" i="1" dirty="0">
              <a:latin typeface="Arial Black" panose="020B0A04020102020204" pitchFamily="34" charset="0"/>
            </a:endParaRPr>
          </a:p>
        </p:txBody>
      </p:sp>
      <p:sp>
        <p:nvSpPr>
          <p:cNvPr id="3" name="İçerik Yer Tutucusu 2"/>
          <p:cNvSpPr>
            <a:spLocks noGrp="1"/>
          </p:cNvSpPr>
          <p:nvPr>
            <p:ph idx="1"/>
          </p:nvPr>
        </p:nvSpPr>
        <p:spPr>
          <a:xfrm>
            <a:off x="677334" y="1676401"/>
            <a:ext cx="8596668" cy="4961466"/>
          </a:xfrm>
        </p:spPr>
        <p:txBody>
          <a:bodyPr>
            <a:normAutofit/>
          </a:bodyPr>
          <a:lstStyle/>
          <a:p>
            <a:r>
              <a:rPr lang="tr-TR" sz="2000" b="1" i="1" dirty="0"/>
              <a:t>Önerilen yöntem ile ortamda bulunan fındıkların tespit edilerek kümelenmesine yönelik deneysel çalışma yapılmaktadır. Çalışmada 1.3 </a:t>
            </a:r>
            <a:r>
              <a:rPr lang="tr-TR" sz="2000" b="1" i="1" dirty="0" err="1"/>
              <a:t>Megapiksel</a:t>
            </a:r>
            <a:r>
              <a:rPr lang="tr-TR" sz="2000" b="1" i="1" dirty="0"/>
              <a:t> CMOS, 640 x 480 çözünürlükteki </a:t>
            </a:r>
            <a:r>
              <a:rPr lang="tr-TR" sz="2000" b="1" i="1" dirty="0" err="1"/>
              <a:t>Logitech</a:t>
            </a:r>
            <a:r>
              <a:rPr lang="tr-TR" sz="2000" b="1" i="1" dirty="0"/>
              <a:t> C110 USB kamera kullanılarak görüntüler alınmaktadır. Alınan görüntüler, </a:t>
            </a:r>
            <a:r>
              <a:rPr lang="tr-TR" sz="2000" b="1" i="1" dirty="0" err="1"/>
              <a:t>Ubuntu</a:t>
            </a:r>
            <a:r>
              <a:rPr lang="tr-TR" sz="2000" b="1" i="1" dirty="0"/>
              <a:t> 12.04 işletim sistemine sahip bir bilgisayar üzerinde işlenmektedir. Görüntülerin işlenmesi ve sınıflandırılması aşamalarında </a:t>
            </a:r>
            <a:r>
              <a:rPr lang="tr-TR" sz="2000" b="1" i="1" dirty="0" err="1"/>
              <a:t>OpenCV</a:t>
            </a:r>
            <a:r>
              <a:rPr lang="tr-TR" sz="2000" b="1" i="1" dirty="0"/>
              <a:t> Kütüphanesi ve </a:t>
            </a:r>
            <a:r>
              <a:rPr lang="tr-TR" sz="2000" b="1" i="1" dirty="0" err="1"/>
              <a:t>Weka</a:t>
            </a:r>
            <a:r>
              <a:rPr lang="tr-TR" sz="2000" b="1" i="1" dirty="0"/>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p:txBody>
      </p:sp>
    </p:spTree>
    <p:extLst>
      <p:ext uri="{BB962C8B-B14F-4D97-AF65-F5344CB8AC3E}">
        <p14:creationId xmlns:p14="http://schemas.microsoft.com/office/powerpoint/2010/main" val="78915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54000"/>
            <a:ext cx="8596668" cy="1320800"/>
          </a:xfrm>
        </p:spPr>
        <p:txBody>
          <a:bodyPr/>
          <a:lstStyle/>
          <a:p>
            <a:r>
              <a:rPr lang="en-US" b="1" i="1" dirty="0">
                <a:latin typeface="Arial Black" panose="020B0A04020102020204" pitchFamily="34" charset="0"/>
              </a:rPr>
              <a:t>3. DENEYSEL ÇALIŞMA </a:t>
            </a:r>
            <a:r>
              <a:rPr lang="tr-TR" b="1" i="1" dirty="0">
                <a:latin typeface="Arial Black" panose="020B0A04020102020204" pitchFamily="34" charset="0"/>
              </a:rPr>
              <a:t/>
            </a:r>
            <a:br>
              <a:rPr lang="tr-TR" b="1" i="1" dirty="0">
                <a:latin typeface="Arial Black" panose="020B0A04020102020204" pitchFamily="34" charset="0"/>
              </a:rPr>
            </a:br>
            <a:r>
              <a:rPr lang="en-US" b="1" i="1" dirty="0">
                <a:latin typeface="Arial Black" panose="020B0A04020102020204" pitchFamily="34" charset="0"/>
              </a:rPr>
              <a:t>(EXPERIMENTAL STUDY)</a:t>
            </a:r>
            <a:r>
              <a:rPr lang="tr-TR" b="1" i="1" dirty="0">
                <a:latin typeface="Arial Black" panose="020B0A04020102020204" pitchFamily="34" charset="0"/>
              </a:rPr>
              <a:t>:</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74799"/>
            <a:ext cx="8940799" cy="4385733"/>
          </a:xfrm>
        </p:spPr>
      </p:pic>
    </p:spTree>
    <p:extLst>
      <p:ext uri="{BB962C8B-B14F-4D97-AF65-F5344CB8AC3E}">
        <p14:creationId xmlns:p14="http://schemas.microsoft.com/office/powerpoint/2010/main" val="447058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i="1" dirty="0">
                <a:latin typeface="Arial Black" panose="020B0A04020102020204" pitchFamily="34" charset="0"/>
              </a:rPr>
              <a:t>3. DENEYSEL ÇALIŞMA </a:t>
            </a:r>
            <a:r>
              <a:rPr lang="tr-TR" b="1" i="1" dirty="0">
                <a:latin typeface="Arial Black" panose="020B0A04020102020204" pitchFamily="34" charset="0"/>
              </a:rPr>
              <a:t/>
            </a:r>
            <a:br>
              <a:rPr lang="tr-TR" b="1" i="1" dirty="0">
                <a:latin typeface="Arial Black" panose="020B0A04020102020204" pitchFamily="34" charset="0"/>
              </a:rPr>
            </a:br>
            <a:r>
              <a:rPr lang="en-US" b="1" i="1" dirty="0">
                <a:latin typeface="Arial Black" panose="020B0A04020102020204" pitchFamily="34" charset="0"/>
              </a:rPr>
              <a:t>(EXPERIMENTAL STUDY)</a:t>
            </a:r>
            <a:r>
              <a:rPr lang="tr-TR" b="1" i="1" dirty="0">
                <a:latin typeface="Arial Black" panose="020B0A04020102020204" pitchFamily="34" charset="0"/>
              </a:rPr>
              <a:t>:</a:t>
            </a:r>
            <a:endParaRPr lang="tr-TR" dirty="0"/>
          </a:p>
        </p:txBody>
      </p:sp>
      <p:sp>
        <p:nvSpPr>
          <p:cNvPr id="3" name="İçerik Yer Tutucusu 2"/>
          <p:cNvSpPr>
            <a:spLocks noGrp="1"/>
          </p:cNvSpPr>
          <p:nvPr>
            <p:ph idx="1"/>
          </p:nvPr>
        </p:nvSpPr>
        <p:spPr/>
        <p:txBody>
          <a:bodyPr>
            <a:normAutofit lnSpcReduction="10000"/>
          </a:bodyPr>
          <a:lstStyle/>
          <a:p>
            <a:r>
              <a:rPr lang="tr-TR" b="1" i="1" dirty="0"/>
              <a:t>Bu işlemden sonra görüntü ön işleme aşamasına geçilmektedir. Görüntü ön işleme aşamasında, resim üzerinde filtreleme, grileştirme, </a:t>
            </a:r>
            <a:r>
              <a:rPr lang="tr-TR" b="1" i="1" dirty="0" err="1"/>
              <a:t>eşikleşme</a:t>
            </a:r>
            <a:r>
              <a:rPr lang="tr-TR" b="1" i="1" dirty="0"/>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Ortalama tabanlı ve K-</a:t>
            </a:r>
            <a:r>
              <a:rPr lang="tr-TR" b="1" i="1" dirty="0" err="1"/>
              <a:t>means</a:t>
            </a:r>
            <a:r>
              <a:rPr lang="tr-TR" b="1" i="1" dirty="0"/>
              <a:t> algoritmasına göre kümeleme işleminde, piksel cinsinden bulunan alan değerleri kullanılarak küme merkezleri elde edilmektedir. Küme merkezleri elde edilirken çalışma ortamına 150 adet fındık yerleştirilerek bilgi </a:t>
            </a:r>
            <a:r>
              <a:rPr lang="tr-TR" b="1" i="1" dirty="0" err="1"/>
              <a:t>veritabanı</a:t>
            </a:r>
            <a:r>
              <a:rPr lang="tr-TR" b="1" i="1" dirty="0"/>
              <a:t> oluşturulmaktadır. Ortalama tabanlı ve K-</a:t>
            </a:r>
            <a:r>
              <a:rPr lang="tr-TR" b="1" i="1" dirty="0" err="1"/>
              <a:t>means</a:t>
            </a:r>
            <a:r>
              <a:rPr lang="tr-TR" b="1" i="1" dirty="0"/>
              <a:t> algoritmaları kullanılarak elde edilen küme merkezleri tablo 1’de sunulmaktadır.</a:t>
            </a:r>
          </a:p>
        </p:txBody>
      </p:sp>
    </p:spTree>
    <p:extLst>
      <p:ext uri="{BB962C8B-B14F-4D97-AF65-F5344CB8AC3E}">
        <p14:creationId xmlns:p14="http://schemas.microsoft.com/office/powerpoint/2010/main" val="3059673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i="1" dirty="0">
                <a:latin typeface="Arial Black" panose="020B0A04020102020204" pitchFamily="34" charset="0"/>
              </a:rPr>
              <a:t>3. DENEYSEL ÇALIŞMA </a:t>
            </a:r>
            <a:r>
              <a:rPr lang="tr-TR" b="1" i="1" dirty="0">
                <a:latin typeface="Arial Black" panose="020B0A04020102020204" pitchFamily="34" charset="0"/>
              </a:rPr>
              <a:t/>
            </a:r>
            <a:br>
              <a:rPr lang="tr-TR" b="1" i="1" dirty="0">
                <a:latin typeface="Arial Black" panose="020B0A04020102020204" pitchFamily="34" charset="0"/>
              </a:rPr>
            </a:br>
            <a:r>
              <a:rPr lang="en-US" b="1" i="1" dirty="0">
                <a:latin typeface="Arial Black" panose="020B0A04020102020204" pitchFamily="34" charset="0"/>
              </a:rPr>
              <a:t>(EXPERIMENTAL STUDY)</a:t>
            </a:r>
            <a:r>
              <a:rPr lang="tr-TR" b="1" i="1" dirty="0">
                <a:latin typeface="Arial Black" panose="020B0A04020102020204" pitchFamily="34" charset="0"/>
              </a:rPr>
              <a:t>:</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7902627" cy="1303020"/>
          </a:xfrm>
        </p:spPr>
      </p:pic>
      <p:sp>
        <p:nvSpPr>
          <p:cNvPr id="5" name="Dikdörtgen 4"/>
          <p:cNvSpPr/>
          <p:nvPr/>
        </p:nvSpPr>
        <p:spPr>
          <a:xfrm>
            <a:off x="677334" y="3553937"/>
            <a:ext cx="8427336" cy="2031325"/>
          </a:xfrm>
          <a:prstGeom prst="rect">
            <a:avLst/>
          </a:prstGeom>
        </p:spPr>
        <p:txBody>
          <a:bodyPr wrap="square">
            <a:spAutoFit/>
          </a:bodyPr>
          <a:lstStyle/>
          <a:p>
            <a:r>
              <a:rPr lang="tr-TR" b="1" i="1" dirty="0"/>
              <a:t>Örnek çalışmada ortamda bulunan 25 adet fındık önerilen yöntem kullanılarak %100 başarım oranı ile tespit edilmektedir. Ayrıca, çalışmanın yöntem kısmında sunulan kümeleme metotlarına göre fındıklar </a:t>
            </a:r>
            <a:r>
              <a:rPr lang="tr-TR" b="1" i="1" dirty="0" err="1"/>
              <a:t>ayrıştırılmaktadırDeneysel</a:t>
            </a:r>
            <a:r>
              <a:rPr lang="tr-TR" b="1" i="1" dirty="0"/>
              <a:t> çalışmada, ortalama tabanlı yöntem kullanılarak 3 adet küçük, 12 adet orta ve 10 adet büyük sınıf fındık bulunmaktadır. K-</a:t>
            </a:r>
            <a:r>
              <a:rPr lang="tr-TR" b="1" i="1" dirty="0" err="1"/>
              <a:t>means</a:t>
            </a:r>
            <a:r>
              <a:rPr lang="tr-TR" b="1" i="1" dirty="0"/>
              <a:t> algoritması kullanılarak yapılan kümelemede 3 adet küçük, 10 adet orta, 12 adet büyük fındık tespit edilmektedir</a:t>
            </a:r>
          </a:p>
        </p:txBody>
      </p:sp>
    </p:spTree>
    <p:extLst>
      <p:ext uri="{BB962C8B-B14F-4D97-AF65-F5344CB8AC3E}">
        <p14:creationId xmlns:p14="http://schemas.microsoft.com/office/powerpoint/2010/main" val="336480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54000"/>
            <a:ext cx="8596668" cy="1320800"/>
          </a:xfrm>
        </p:spPr>
        <p:txBody>
          <a:bodyPr/>
          <a:lstStyle/>
          <a:p>
            <a:r>
              <a:rPr lang="en-US" b="1" i="1" dirty="0">
                <a:latin typeface="Arial Black" panose="020B0A04020102020204" pitchFamily="34" charset="0"/>
              </a:rPr>
              <a:t>3. DENEYSEL ÇALIŞMA </a:t>
            </a:r>
            <a:r>
              <a:rPr lang="tr-TR" b="1" i="1" dirty="0">
                <a:latin typeface="Arial Black" panose="020B0A04020102020204" pitchFamily="34" charset="0"/>
              </a:rPr>
              <a:t/>
            </a:r>
            <a:br>
              <a:rPr lang="tr-TR" b="1" i="1" dirty="0">
                <a:latin typeface="Arial Black" panose="020B0A04020102020204" pitchFamily="34" charset="0"/>
              </a:rPr>
            </a:br>
            <a:r>
              <a:rPr lang="en-US" b="1" i="1" dirty="0">
                <a:latin typeface="Arial Black" panose="020B0A04020102020204" pitchFamily="34" charset="0"/>
              </a:rPr>
              <a:t>(EXPERIMENTAL STUDY)</a:t>
            </a:r>
            <a:r>
              <a:rPr lang="tr-TR" b="1" i="1" dirty="0">
                <a:latin typeface="Arial Black" panose="020B0A04020102020204" pitchFamily="34" charset="0"/>
              </a:rPr>
              <a:t>:</a:t>
            </a:r>
            <a:endParaRPr lang="tr-TR" dirty="0"/>
          </a:p>
        </p:txBody>
      </p:sp>
      <p:sp>
        <p:nvSpPr>
          <p:cNvPr id="3" name="İçerik Yer Tutucusu 2"/>
          <p:cNvSpPr>
            <a:spLocks noGrp="1"/>
          </p:cNvSpPr>
          <p:nvPr>
            <p:ph idx="1"/>
          </p:nvPr>
        </p:nvSpPr>
        <p:spPr>
          <a:xfrm>
            <a:off x="677334" y="1456266"/>
            <a:ext cx="8596668" cy="5401733"/>
          </a:xfrm>
        </p:spPr>
        <p:txBody>
          <a:bodyPr>
            <a:normAutofit lnSpcReduction="10000"/>
          </a:bodyPr>
          <a:lstStyle/>
          <a:p>
            <a:r>
              <a:rPr lang="tr-TR" b="1" i="1" dirty="0"/>
              <a:t>Tablo 2’de örnek çalışmada elde edilen bazı veriler sunulmaktadır. Bulunan fındıkların indis numarası, piksel cinsinden görüntü düzleminde kaplamış oldukları alan, mm2 cinsinden hesaplanan alan, ortalama tabanlı yöntem ve </a:t>
            </a:r>
            <a:r>
              <a:rPr lang="tr-TR" b="1" i="1" dirty="0" err="1"/>
              <a:t>Kmeans</a:t>
            </a:r>
            <a:r>
              <a:rPr lang="tr-TR" b="1" i="1" dirty="0"/>
              <a:t> algoritması kullanılarak hangi fındığın hangi kümeye girdiğini gösteren bilgiler sunulmaktadır. Sunulan örnek çalışmada, iki yöntem ile kümelemenin %92 oranda benzerlik gösterdiği gözlenmektedir. Tablo 3’te deneysel çalışma ortamına farklı sayıda fındıklar yerleştirilerek kümeleme işlemi gerçekleştirilmekte ve elde edilen sonuçlar </a:t>
            </a:r>
            <a:r>
              <a:rPr lang="tr-TR" b="1" i="1" dirty="0" err="1" smtClean="0"/>
              <a:t>özeth</a:t>
            </a:r>
            <a:r>
              <a:rPr lang="tr-TR" b="1" i="1" dirty="0" smtClean="0"/>
              <a:t> alinde </a:t>
            </a:r>
            <a:r>
              <a:rPr lang="tr-TR" b="1" i="1" dirty="0"/>
              <a:t>sunulmaktadır. Ortama yerleştirilen fındıkların görüntü işleme tekniği kullanılarak %100 oranında tespit edildiği gözlenmiştir. </a:t>
            </a:r>
            <a:r>
              <a:rPr lang="tr-TR" b="1" i="1" dirty="0" err="1"/>
              <a:t>Kmeans</a:t>
            </a:r>
            <a:r>
              <a:rPr lang="tr-TR" b="1" i="1" dirty="0"/>
              <a:t> ve ortalama tabanlı kümeleme yöntemleri kullanılarak yapılan sınıflama sonuçlarındaki benzeşen fındık sayısı ve iki yöntemin benzerlik oranları tablo 3’te sunulmaktadır. 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a:t>
            </a:r>
            <a:r>
              <a:rPr lang="tr-TR" b="1" i="1" dirty="0" err="1"/>
              <a:t>Kmeans</a:t>
            </a:r>
            <a:r>
              <a:rPr lang="tr-TR" b="1" i="1" dirty="0"/>
              <a:t> ve ortalama tabanlı kümeleme yöntemleri ile elde edilen sınıflama sonuçlarının birbirine benzerlik oranı %90 ile %100 arasında bulunmaktadır</a:t>
            </a:r>
          </a:p>
        </p:txBody>
      </p:sp>
    </p:spTree>
    <p:extLst>
      <p:ext uri="{BB962C8B-B14F-4D97-AF65-F5344CB8AC3E}">
        <p14:creationId xmlns:p14="http://schemas.microsoft.com/office/powerpoint/2010/main" val="305351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7200" b="1" i="1" dirty="0" smtClean="0">
                <a:solidFill>
                  <a:schemeClr val="tx1"/>
                </a:solidFill>
                <a:latin typeface="Arial Rounded MT Bold" panose="020F0704030504030204" pitchFamily="34" charset="0"/>
              </a:rPr>
              <a:t>MAKALE -2</a:t>
            </a:r>
            <a:endParaRPr lang="tr-TR" sz="7200" b="1" i="1" dirty="0">
              <a:solidFill>
                <a:schemeClr val="tx1"/>
              </a:solidFill>
              <a:latin typeface="Arial Rounded MT Bold" panose="020F0704030504030204" pitchFamily="34" charset="0"/>
            </a:endParaRPr>
          </a:p>
        </p:txBody>
      </p:sp>
      <p:sp>
        <p:nvSpPr>
          <p:cNvPr id="3" name="İçerik Yer Tutucusu 2"/>
          <p:cNvSpPr>
            <a:spLocks noGrp="1"/>
          </p:cNvSpPr>
          <p:nvPr>
            <p:ph idx="1"/>
          </p:nvPr>
        </p:nvSpPr>
        <p:spPr/>
        <p:txBody>
          <a:bodyPr>
            <a:normAutofit/>
          </a:bodyPr>
          <a:lstStyle/>
          <a:p>
            <a:pPr marL="0" indent="0" algn="ctr">
              <a:buNone/>
            </a:pPr>
            <a:r>
              <a:rPr lang="tr-TR" sz="5400" b="1" i="1" dirty="0">
                <a:solidFill>
                  <a:schemeClr val="accent1"/>
                </a:solidFill>
                <a:latin typeface="Arial Black" panose="020B0A04020102020204" pitchFamily="34" charset="0"/>
              </a:rPr>
              <a:t>Retina kan damarlarını çıkarmak için </a:t>
            </a:r>
            <a:r>
              <a:rPr lang="tr-TR" sz="5400" b="1" i="1" dirty="0" err="1">
                <a:solidFill>
                  <a:schemeClr val="accent1"/>
                </a:solidFill>
                <a:latin typeface="Arial Black" panose="020B0A04020102020204" pitchFamily="34" charset="0"/>
              </a:rPr>
              <a:t>eşikleme</a:t>
            </a:r>
            <a:r>
              <a:rPr lang="tr-TR" sz="5400" b="1" i="1" dirty="0">
                <a:solidFill>
                  <a:schemeClr val="accent1"/>
                </a:solidFill>
                <a:latin typeface="Arial Black" panose="020B0A04020102020204" pitchFamily="34" charset="0"/>
              </a:rPr>
              <a:t> temelli morfolojik bir yöntem</a:t>
            </a:r>
          </a:p>
        </p:txBody>
      </p:sp>
    </p:spTree>
    <p:extLst>
      <p:ext uri="{BB962C8B-B14F-4D97-AF65-F5344CB8AC3E}">
        <p14:creationId xmlns:p14="http://schemas.microsoft.com/office/powerpoint/2010/main" val="265318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807065" y="2201334"/>
            <a:ext cx="7766936" cy="3793067"/>
          </a:xfrm>
        </p:spPr>
        <p:txBody>
          <a:bodyPr/>
          <a:lstStyle/>
          <a:p>
            <a:pPr algn="ctr"/>
            <a:r>
              <a:rPr lang="tr-TR" sz="4400" b="1" i="1" dirty="0" smtClean="0">
                <a:latin typeface="Arial Black" panose="020B0A04020102020204" pitchFamily="34" charset="0"/>
              </a:rPr>
              <a:t/>
            </a:r>
            <a:br>
              <a:rPr lang="tr-TR" sz="4400" b="1" i="1" dirty="0" smtClean="0">
                <a:latin typeface="Arial Black" panose="020B0A04020102020204" pitchFamily="34" charset="0"/>
              </a:rPr>
            </a:br>
            <a:r>
              <a:rPr lang="tr-TR" sz="4400" b="1" i="1" dirty="0">
                <a:latin typeface="Arial Black" panose="020B0A04020102020204" pitchFamily="34" charset="0"/>
              </a:rPr>
              <a:t/>
            </a:r>
            <a:br>
              <a:rPr lang="tr-TR" sz="4400" b="1" i="1" dirty="0">
                <a:latin typeface="Arial Black" panose="020B0A04020102020204" pitchFamily="34" charset="0"/>
              </a:rPr>
            </a:br>
            <a:r>
              <a:rPr lang="tr-TR" sz="4400" b="1" i="1" dirty="0" smtClean="0">
                <a:latin typeface="Arial Black" panose="020B0A04020102020204" pitchFamily="34" charset="0"/>
              </a:rPr>
              <a:t>Görüntü </a:t>
            </a:r>
            <a:r>
              <a:rPr lang="tr-TR" sz="4400" b="1" i="1" dirty="0">
                <a:latin typeface="Arial Black" panose="020B0A04020102020204" pitchFamily="34" charset="0"/>
              </a:rPr>
              <a:t>işleme teknikleri ve kümeleme yöntemleri kullanılarak fındık meyvesinin tespit ve sınıflandırılması</a:t>
            </a:r>
          </a:p>
        </p:txBody>
      </p:sp>
      <p:sp>
        <p:nvSpPr>
          <p:cNvPr id="4" name="Metin kutusu 3"/>
          <p:cNvSpPr txBox="1"/>
          <p:nvPr/>
        </p:nvSpPr>
        <p:spPr>
          <a:xfrm>
            <a:off x="1524000" y="541867"/>
            <a:ext cx="6705600" cy="1323439"/>
          </a:xfrm>
          <a:prstGeom prst="rect">
            <a:avLst/>
          </a:prstGeom>
          <a:noFill/>
        </p:spPr>
        <p:txBody>
          <a:bodyPr wrap="square" rtlCol="0">
            <a:spAutoFit/>
          </a:bodyPr>
          <a:lstStyle/>
          <a:p>
            <a:pPr algn="ctr"/>
            <a:r>
              <a:rPr lang="tr-TR" sz="8000" b="1" i="1" dirty="0" smtClean="0">
                <a:latin typeface="Arial Rounded MT Bold" panose="020F0704030504030204" pitchFamily="34" charset="0"/>
              </a:rPr>
              <a:t>MAKALE-1</a:t>
            </a:r>
            <a:endParaRPr lang="tr-TR" sz="8000" b="1" i="1" dirty="0">
              <a:latin typeface="Arial Rounded MT Bold" panose="020F0704030504030204" pitchFamily="34" charset="0"/>
            </a:endParaRPr>
          </a:p>
        </p:txBody>
      </p:sp>
    </p:spTree>
    <p:extLst>
      <p:ext uri="{BB962C8B-B14F-4D97-AF65-F5344CB8AC3E}">
        <p14:creationId xmlns:p14="http://schemas.microsoft.com/office/powerpoint/2010/main" val="3852970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86267"/>
            <a:ext cx="8596668" cy="1320800"/>
          </a:xfrm>
        </p:spPr>
        <p:txBody>
          <a:bodyPr>
            <a:normAutofit/>
          </a:bodyPr>
          <a:lstStyle/>
          <a:p>
            <a:r>
              <a:rPr lang="tr-TR" sz="4800" b="1" i="1" dirty="0" smtClean="0">
                <a:latin typeface="Arial Black" panose="020B0A04020102020204" pitchFamily="34" charset="0"/>
              </a:rPr>
              <a:t>Giriş1.1:</a:t>
            </a:r>
            <a:endParaRPr lang="tr-TR" sz="4800" b="1" i="1" dirty="0">
              <a:latin typeface="Arial Black" panose="020B0A04020102020204" pitchFamily="34" charset="0"/>
            </a:endParaRPr>
          </a:p>
        </p:txBody>
      </p:sp>
      <p:sp>
        <p:nvSpPr>
          <p:cNvPr id="3" name="İçerik Yer Tutucusu 2"/>
          <p:cNvSpPr>
            <a:spLocks noGrp="1"/>
          </p:cNvSpPr>
          <p:nvPr>
            <p:ph idx="1"/>
          </p:nvPr>
        </p:nvSpPr>
        <p:spPr>
          <a:xfrm>
            <a:off x="677334" y="1507067"/>
            <a:ext cx="8596668" cy="4859866"/>
          </a:xfrm>
        </p:spPr>
        <p:txBody>
          <a:bodyPr>
            <a:normAutofit/>
          </a:bodyPr>
          <a:lstStyle/>
          <a:p>
            <a:r>
              <a:rPr lang="tr-TR" sz="2000" b="1" i="1" dirty="0"/>
              <a:t>Diyabete bağlı retina bozuklukları kişilerde körlüğe sebep olan ve Diyabetik </a:t>
            </a:r>
            <a:r>
              <a:rPr lang="tr-TR" sz="2000" b="1" i="1" dirty="0" err="1"/>
              <a:t>Retinopati</a:t>
            </a:r>
            <a:r>
              <a:rPr lang="tr-TR" sz="2000" b="1" i="1" dirty="0"/>
              <a:t> (DR) olarak adlandırılan en önemli hastalıklardan biridir. Bu hastalığın erken teşhis edilmesi, kişilerde görme yetisinin kaybolmaması açısından önemlidir. DR hastalığının erken ve doğru teşhis edilmesi için retina damarlarının doğru bir şekilde </a:t>
            </a:r>
            <a:r>
              <a:rPr lang="tr-TR" sz="2000" b="1" i="1" dirty="0" err="1"/>
              <a:t>bölütlenmesi</a:t>
            </a:r>
            <a:r>
              <a:rPr lang="tr-TR" sz="2000" b="1" i="1" dirty="0"/>
              <a:t> gerekir. Retina görüntülerinin tespit edilmesi için bilgisayar destekli sistemler geliştirilmiştir. Bu sistemler yenilikçi yöntemler kullanarak sürekli geliştirilmektedir. Literatürde retina damar </a:t>
            </a:r>
            <a:r>
              <a:rPr lang="tr-TR" sz="2000" b="1" i="1" dirty="0" err="1"/>
              <a:t>bölütleme</a:t>
            </a:r>
            <a:r>
              <a:rPr lang="tr-TR" sz="2000" b="1" i="1" dirty="0"/>
              <a:t> işlemi işin geleneksel yöntemler ve son zamanlarda popüler hale gelen derin öğrenme yöntemleri önerilmiştir. Derin öğrenme yöntemleri ile retina damar </a:t>
            </a:r>
            <a:r>
              <a:rPr lang="tr-TR" sz="2000" b="1" i="1" dirty="0" err="1"/>
              <a:t>bölütleme</a:t>
            </a:r>
            <a:r>
              <a:rPr lang="tr-TR" sz="2000" b="1" i="1" dirty="0"/>
              <a:t> sistemlerinin geliştirilmesi daha sağlam sonuçlar verir ancak donanım bağlılığı gerektirir. </a:t>
            </a:r>
          </a:p>
        </p:txBody>
      </p:sp>
    </p:spTree>
    <p:extLst>
      <p:ext uri="{BB962C8B-B14F-4D97-AF65-F5344CB8AC3E}">
        <p14:creationId xmlns:p14="http://schemas.microsoft.com/office/powerpoint/2010/main" val="54833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86267"/>
            <a:ext cx="8596668" cy="1185333"/>
          </a:xfrm>
        </p:spPr>
        <p:txBody>
          <a:bodyPr>
            <a:normAutofit/>
          </a:bodyPr>
          <a:lstStyle/>
          <a:p>
            <a:r>
              <a:rPr lang="tr-TR" sz="4800" b="1" i="1" dirty="0" smtClean="0">
                <a:latin typeface="Arial Black" panose="020B0A04020102020204" pitchFamily="34" charset="0"/>
              </a:rPr>
              <a:t>Giriş1.2:</a:t>
            </a:r>
            <a:endParaRPr lang="tr-TR" sz="4800" dirty="0"/>
          </a:p>
        </p:txBody>
      </p:sp>
      <p:sp>
        <p:nvSpPr>
          <p:cNvPr id="3" name="İçerik Yer Tutucusu 2"/>
          <p:cNvSpPr>
            <a:spLocks noGrp="1"/>
          </p:cNvSpPr>
          <p:nvPr>
            <p:ph idx="1"/>
          </p:nvPr>
        </p:nvSpPr>
        <p:spPr>
          <a:xfrm>
            <a:off x="677334" y="1371601"/>
            <a:ext cx="8596668" cy="5103090"/>
          </a:xfrm>
        </p:spPr>
        <p:txBody>
          <a:bodyPr/>
          <a:lstStyle/>
          <a:p>
            <a:r>
              <a:rPr lang="tr-TR" b="1" i="1" dirty="0">
                <a:latin typeface="+mj-lt"/>
              </a:rPr>
              <a:t>Ancak geleneksel yöntemler olarak </a:t>
            </a:r>
            <a:r>
              <a:rPr lang="tr-TR" b="1" i="1" dirty="0" smtClean="0">
                <a:latin typeface="+mj-lt"/>
              </a:rPr>
              <a:t>adlandırılan </a:t>
            </a:r>
            <a:r>
              <a:rPr lang="tr-TR" b="1" i="1" dirty="0">
                <a:latin typeface="+mj-lt"/>
              </a:rPr>
              <a:t>denetimli/denetimsiz öğrenme yöntemleri </a:t>
            </a:r>
            <a:r>
              <a:rPr lang="tr-TR" b="1" i="1" dirty="0" smtClean="0">
                <a:latin typeface="+mj-lt"/>
              </a:rPr>
              <a:t>, </a:t>
            </a:r>
            <a:r>
              <a:rPr lang="tr-TR" b="1" i="1" dirty="0">
                <a:latin typeface="+mj-lt"/>
              </a:rPr>
              <a:t>morfolojik yöntemler </a:t>
            </a:r>
            <a:r>
              <a:rPr lang="tr-TR" b="1" i="1" dirty="0" smtClean="0">
                <a:latin typeface="+mj-lt"/>
              </a:rPr>
              <a:t>, </a:t>
            </a:r>
            <a:r>
              <a:rPr lang="tr-TR" b="1" i="1" dirty="0">
                <a:latin typeface="+mj-lt"/>
              </a:rPr>
              <a:t>uyum süzgeci </a:t>
            </a:r>
            <a:r>
              <a:rPr lang="tr-TR" b="1" i="1" dirty="0" smtClean="0">
                <a:latin typeface="+mj-lt"/>
              </a:rPr>
              <a:t> </a:t>
            </a:r>
            <a:r>
              <a:rPr lang="tr-TR" b="1" i="1" dirty="0">
                <a:latin typeface="+mj-lt"/>
              </a:rPr>
              <a:t>gibi yöntemler daha hızlı ve daha anlaşılabilir yöntemlerdir. Bu makalede geleneksel bir yöntem olan morfolojik tabanlı bir yöntem kullanılmış olup literatürde önerilen diğer yöntemler şöyledir: </a:t>
            </a:r>
            <a:r>
              <a:rPr lang="tr-TR" b="1" i="1" dirty="0" err="1">
                <a:latin typeface="+mj-lt"/>
              </a:rPr>
              <a:t>Soares</a:t>
            </a:r>
            <a:r>
              <a:rPr lang="tr-TR" b="1" i="1" dirty="0">
                <a:latin typeface="+mj-lt"/>
              </a:rPr>
              <a:t> vd. </a:t>
            </a:r>
            <a:r>
              <a:rPr lang="tr-TR" b="1" i="1" dirty="0" smtClean="0">
                <a:latin typeface="+mj-lt"/>
              </a:rPr>
              <a:t> </a:t>
            </a:r>
            <a:r>
              <a:rPr lang="tr-TR" b="1" i="1" dirty="0">
                <a:latin typeface="+mj-lt"/>
              </a:rPr>
              <a:t>tarafından retina görüntülerinin piksel parlaklık değerleri üzerinde faklı ölçeklerde </a:t>
            </a:r>
            <a:r>
              <a:rPr lang="tr-TR" b="1" i="1" dirty="0" err="1">
                <a:latin typeface="+mj-lt"/>
              </a:rPr>
              <a:t>Gabor</a:t>
            </a:r>
            <a:r>
              <a:rPr lang="tr-TR" b="1" i="1" dirty="0">
                <a:latin typeface="+mj-lt"/>
              </a:rPr>
              <a:t>-Dalgacık dönüşümü uygulanmıştır. Elde edilen farklı ölçekteki </a:t>
            </a:r>
            <a:r>
              <a:rPr lang="tr-TR" b="1" i="1" dirty="0" err="1">
                <a:latin typeface="+mj-lt"/>
              </a:rPr>
              <a:t>GaborDalgacık</a:t>
            </a:r>
            <a:r>
              <a:rPr lang="tr-TR" b="1" i="1" dirty="0">
                <a:latin typeface="+mj-lt"/>
              </a:rPr>
              <a:t> dönüşüm çıktıları özellik olarak kullanılmıştır. Daha sonra tüm görüntüye </a:t>
            </a:r>
            <a:r>
              <a:rPr lang="tr-TR" b="1" i="1" dirty="0" err="1">
                <a:latin typeface="+mj-lt"/>
              </a:rPr>
              <a:t>Bayes</a:t>
            </a:r>
            <a:r>
              <a:rPr lang="tr-TR" b="1" i="1" dirty="0">
                <a:latin typeface="+mj-lt"/>
              </a:rPr>
              <a:t> Sınıflandırıcı uygulanarak </a:t>
            </a:r>
            <a:r>
              <a:rPr lang="tr-TR" b="1" i="1" dirty="0" err="1">
                <a:latin typeface="+mj-lt"/>
              </a:rPr>
              <a:t>fundus</a:t>
            </a:r>
            <a:r>
              <a:rPr lang="tr-TR" b="1" i="1" dirty="0">
                <a:latin typeface="+mj-lt"/>
              </a:rPr>
              <a:t> görüntüleri damar ya da damar olmayan bölgelere ayrılmıştır. </a:t>
            </a:r>
            <a:r>
              <a:rPr lang="tr-TR" b="1" i="1" dirty="0" err="1">
                <a:latin typeface="+mj-lt"/>
              </a:rPr>
              <a:t>Niemeijer</a:t>
            </a:r>
            <a:r>
              <a:rPr lang="tr-TR" b="1" i="1" dirty="0">
                <a:latin typeface="+mj-lt"/>
              </a:rPr>
              <a:t> vd. </a:t>
            </a:r>
            <a:r>
              <a:rPr lang="tr-TR" b="1" i="1" dirty="0" smtClean="0">
                <a:latin typeface="+mj-lt"/>
              </a:rPr>
              <a:t>, </a:t>
            </a:r>
            <a:r>
              <a:rPr lang="tr-TR" b="1" i="1" dirty="0">
                <a:latin typeface="+mj-lt"/>
              </a:rPr>
              <a:t>piksel sınıflandırma yöntemini önermişlerdir. Önerdikleri bu sistemde Matematiksel Morfoloji, Bölge Büyütme, Eşleştirilmiş Filtre ve Doğrulama Tabanlı Yerel Eşik yaklaşımı karşılaştırılmıştır.</a:t>
            </a:r>
          </a:p>
        </p:txBody>
      </p:sp>
    </p:spTree>
    <p:extLst>
      <p:ext uri="{BB962C8B-B14F-4D97-AF65-F5344CB8AC3E}">
        <p14:creationId xmlns:p14="http://schemas.microsoft.com/office/powerpoint/2010/main" val="129085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57018"/>
            <a:ext cx="8596668" cy="1320800"/>
          </a:xfrm>
        </p:spPr>
        <p:txBody>
          <a:bodyPr/>
          <a:lstStyle/>
          <a:p>
            <a:r>
              <a:rPr lang="tr-TR" b="1" i="1" dirty="0" smtClean="0">
                <a:latin typeface="Arial Black" panose="020B0A04020102020204" pitchFamily="34" charset="0"/>
              </a:rPr>
              <a:t>MATERYAL VE METOT 1.1:</a:t>
            </a:r>
            <a:endParaRPr lang="tr-TR" dirty="0"/>
          </a:p>
        </p:txBody>
      </p:sp>
      <p:sp>
        <p:nvSpPr>
          <p:cNvPr id="3" name="İçerik Yer Tutucusu 2"/>
          <p:cNvSpPr>
            <a:spLocks noGrp="1"/>
          </p:cNvSpPr>
          <p:nvPr>
            <p:ph idx="1"/>
          </p:nvPr>
        </p:nvSpPr>
        <p:spPr>
          <a:xfrm>
            <a:off x="677334" y="1385455"/>
            <a:ext cx="8596668" cy="5472545"/>
          </a:xfrm>
        </p:spPr>
        <p:txBody>
          <a:bodyPr/>
          <a:lstStyle/>
          <a:p>
            <a:r>
              <a:rPr lang="tr-TR" b="1" i="1" dirty="0"/>
              <a:t>Bu bölüm, önerilen yöntemin arkasındaki ilgili teorik materyal ve metotların kısa bir incelemesini içerir. İlgili her çalışma sonraki alt bölümlerde detaylandırılmıştır</a:t>
            </a:r>
            <a:r>
              <a:rPr lang="tr-TR" b="1" i="1" dirty="0" smtClean="0"/>
              <a:t>.</a:t>
            </a:r>
          </a:p>
          <a:p>
            <a:r>
              <a:rPr lang="tr-TR" b="1" i="1" dirty="0" smtClean="0"/>
              <a:t> </a:t>
            </a:r>
            <a:r>
              <a:rPr lang="tr-TR" sz="2000" b="1" i="1" u="sng" dirty="0">
                <a:solidFill>
                  <a:schemeClr val="accent1"/>
                </a:solidFill>
              </a:rPr>
              <a:t>2.1 Morfolojik işlemler </a:t>
            </a:r>
            <a:endParaRPr lang="tr-TR" sz="2000" b="1" i="1" u="sng" dirty="0" smtClean="0">
              <a:solidFill>
                <a:schemeClr val="accent1"/>
              </a:solidFill>
            </a:endParaRPr>
          </a:p>
          <a:p>
            <a:r>
              <a:rPr lang="tr-TR" b="1" i="1" dirty="0" smtClean="0"/>
              <a:t>Morfolojik </a:t>
            </a:r>
            <a:r>
              <a:rPr lang="tr-TR" b="1" i="1" dirty="0"/>
              <a:t>işlemlerin temel amacı, görüntünün temel özelliklerini korumak ve görüntüyü basitleştirmektir. Bu çalışmada, üst-şapka ve alt-şapka dönüşümleri kan damarlarına belirginlik kazandırmak için kullanılır. </a:t>
            </a:r>
            <a:r>
              <a:rPr lang="tr-TR" b="1" i="1" dirty="0" smtClean="0"/>
              <a:t>Üst şapka </a:t>
            </a:r>
            <a:r>
              <a:rPr lang="tr-TR" b="1" i="1" dirty="0"/>
              <a:t>dönüşümü, bir giriş görüntüsüne morfolojik açma işlemi uygulandıktan sonra uygulama sonucunun orijinal giriş görüntüsünden çıkarılması işlemidir. Bu işlemin matematiksel ifadesi Denklem </a:t>
            </a:r>
            <a:r>
              <a:rPr lang="tr-TR" b="1" i="1" dirty="0" smtClean="0"/>
              <a:t>de </a:t>
            </a:r>
            <a:r>
              <a:rPr lang="tr-TR" b="1" i="1" dirty="0"/>
              <a:t>verilmiştir. Alt-şapka dönüşümü, bir giriş görüntüsüne morfolojik bir kapama işlemi uygulandıktan sonra uygulama sonucunun orijinal giriş görüntüsünden çıkarılması işlemidir. Bu işlemin matematiksel ifadesi Denklem </a:t>
            </a:r>
            <a:r>
              <a:rPr lang="tr-TR" b="1" i="1" dirty="0" smtClean="0"/>
              <a:t> de </a:t>
            </a:r>
            <a:r>
              <a:rPr lang="tr-TR" b="1" i="1" dirty="0"/>
              <a:t>verilmiştir.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63" y="5604933"/>
            <a:ext cx="3459904" cy="1253067"/>
          </a:xfrm>
          <a:prstGeom prst="rect">
            <a:avLst/>
          </a:prstGeom>
        </p:spPr>
      </p:pic>
    </p:spTree>
    <p:extLst>
      <p:ext uri="{BB962C8B-B14F-4D97-AF65-F5344CB8AC3E}">
        <p14:creationId xmlns:p14="http://schemas.microsoft.com/office/powerpoint/2010/main" val="884015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35466"/>
            <a:ext cx="8596668" cy="1320800"/>
          </a:xfrm>
        </p:spPr>
        <p:txBody>
          <a:bodyPr/>
          <a:lstStyle/>
          <a:p>
            <a:r>
              <a:rPr lang="tr-TR" b="1" i="1" dirty="0">
                <a:latin typeface="Arial Black" panose="020B0A04020102020204" pitchFamily="34" charset="0"/>
              </a:rPr>
              <a:t>MATERYAL VE METOT </a:t>
            </a:r>
            <a:r>
              <a:rPr lang="tr-TR" b="1" i="1" dirty="0" smtClean="0">
                <a:latin typeface="Arial Black" panose="020B0A04020102020204" pitchFamily="34" charset="0"/>
              </a:rPr>
              <a:t>1.2:</a:t>
            </a:r>
            <a:endParaRPr lang="tr-TR" dirty="0"/>
          </a:p>
        </p:txBody>
      </p:sp>
      <p:sp>
        <p:nvSpPr>
          <p:cNvPr id="3" name="İçerik Yer Tutucusu 2"/>
          <p:cNvSpPr>
            <a:spLocks noGrp="1"/>
          </p:cNvSpPr>
          <p:nvPr>
            <p:ph idx="1"/>
          </p:nvPr>
        </p:nvSpPr>
        <p:spPr>
          <a:xfrm>
            <a:off x="677334" y="948268"/>
            <a:ext cx="8596668" cy="5655732"/>
          </a:xfrm>
        </p:spPr>
        <p:txBody>
          <a:bodyPr>
            <a:normAutofit lnSpcReduction="10000"/>
          </a:bodyPr>
          <a:lstStyle/>
          <a:p>
            <a:r>
              <a:rPr lang="tr-TR" sz="2000" b="1" i="1" u="sng" dirty="0">
                <a:solidFill>
                  <a:schemeClr val="accent1"/>
                </a:solidFill>
              </a:rPr>
              <a:t>2.2 </a:t>
            </a:r>
            <a:r>
              <a:rPr lang="tr-TR" sz="2000" b="1" i="1" u="sng" dirty="0" err="1">
                <a:solidFill>
                  <a:schemeClr val="accent1"/>
                </a:solidFill>
              </a:rPr>
              <a:t>Eşikleme</a:t>
            </a:r>
            <a:r>
              <a:rPr lang="tr-TR" sz="2000" b="1" i="1" u="sng" dirty="0">
                <a:solidFill>
                  <a:schemeClr val="accent1"/>
                </a:solidFill>
              </a:rPr>
              <a:t> </a:t>
            </a:r>
            <a:r>
              <a:rPr lang="tr-TR" sz="2000" b="1" i="1" u="sng" dirty="0" smtClean="0">
                <a:solidFill>
                  <a:schemeClr val="accent1"/>
                </a:solidFill>
              </a:rPr>
              <a:t>yöntemleri</a:t>
            </a:r>
          </a:p>
          <a:p>
            <a:r>
              <a:rPr lang="tr-TR" b="1" i="1" dirty="0" smtClean="0"/>
              <a:t> </a:t>
            </a:r>
            <a:r>
              <a:rPr lang="tr-TR" b="1" i="1" dirty="0"/>
              <a:t>Görüntü </a:t>
            </a:r>
            <a:r>
              <a:rPr lang="tr-TR" b="1" i="1" dirty="0" err="1"/>
              <a:t>eşikleme</a:t>
            </a:r>
            <a:r>
              <a:rPr lang="tr-TR" b="1" i="1" dirty="0"/>
              <a:t> sadeliği ve sağlamlığı nedeni ile en sık kullanılan görüntü </a:t>
            </a:r>
            <a:r>
              <a:rPr lang="tr-TR" b="1" i="1" dirty="0" err="1"/>
              <a:t>bölütleme</a:t>
            </a:r>
            <a:r>
              <a:rPr lang="tr-TR" b="1" i="1" dirty="0"/>
              <a:t> yöntemlerinden biridir. </a:t>
            </a:r>
            <a:r>
              <a:rPr lang="tr-TR" b="1" i="1" dirty="0" err="1"/>
              <a:t>Eşikleme</a:t>
            </a:r>
            <a:r>
              <a:rPr lang="tr-TR" b="1" i="1" dirty="0"/>
              <a:t> işlemi, gri ölçekli bir görünün yoğunluk seviyesine göre sınıflara ayrıldığı bir işlemdir. Bu sınıflandırma işlemi için tanımlanmış kurallara uygun bir eşik değeri seçmek gerekir. Bu çalışmada kullanılan </a:t>
            </a:r>
            <a:r>
              <a:rPr lang="tr-TR" b="1" i="1" dirty="0" err="1"/>
              <a:t>eşikleme</a:t>
            </a:r>
            <a:r>
              <a:rPr lang="tr-TR" b="1" i="1" dirty="0"/>
              <a:t> yöntemleri şöyledir</a:t>
            </a:r>
            <a:r>
              <a:rPr lang="tr-TR" b="1" i="1" dirty="0" smtClean="0"/>
              <a:t>;</a:t>
            </a:r>
          </a:p>
          <a:p>
            <a:r>
              <a:rPr lang="tr-TR" sz="2000" b="1" i="1" u="sng" dirty="0">
                <a:solidFill>
                  <a:schemeClr val="accent1"/>
                </a:solidFill>
              </a:rPr>
              <a:t>2.2.1 Çok seviyeli </a:t>
            </a:r>
            <a:r>
              <a:rPr lang="tr-TR" sz="2000" b="1" i="1" u="sng" dirty="0" err="1" smtClean="0">
                <a:solidFill>
                  <a:schemeClr val="accent1"/>
                </a:solidFill>
              </a:rPr>
              <a:t>eşikleme</a:t>
            </a:r>
            <a:endParaRPr lang="tr-TR" sz="2000" b="1" i="1" u="sng" dirty="0" smtClean="0">
              <a:solidFill>
                <a:schemeClr val="accent1"/>
              </a:solidFill>
            </a:endParaRPr>
          </a:p>
          <a:p>
            <a:r>
              <a:rPr lang="tr-TR" b="1" i="1" dirty="0"/>
              <a:t>2.2.1 Çok seviyeli </a:t>
            </a:r>
            <a:r>
              <a:rPr lang="tr-TR" b="1" i="1" dirty="0" err="1"/>
              <a:t>eşikleme</a:t>
            </a:r>
            <a:r>
              <a:rPr lang="tr-TR" b="1" i="1" dirty="0"/>
              <a:t> Gri ölçekli görüntüyü birkaç farklı bölgeye ayırabilen bir işlemdir </a:t>
            </a:r>
            <a:r>
              <a:rPr lang="tr-TR" b="1" i="1" dirty="0" smtClean="0"/>
              <a:t>. </a:t>
            </a:r>
            <a:r>
              <a:rPr lang="tr-TR" b="1" i="1" dirty="0"/>
              <a:t>Bu işleme ait uyulması gereken kural </a:t>
            </a:r>
            <a:r>
              <a:rPr lang="tr-TR" b="1" i="1" dirty="0" smtClean="0"/>
              <a:t>Denklemde </a:t>
            </a:r>
            <a:r>
              <a:rPr lang="tr-TR" b="1" i="1" dirty="0"/>
              <a:t>matematiksel olarak ifade edilmiştir</a:t>
            </a:r>
            <a:r>
              <a:rPr lang="tr-TR" b="1" i="1" dirty="0" smtClean="0"/>
              <a:t>.</a:t>
            </a:r>
          </a:p>
          <a:p>
            <a:r>
              <a:rPr lang="tr-TR" sz="2000" b="1" i="1" u="sng" dirty="0">
                <a:solidFill>
                  <a:schemeClr val="accent1"/>
                </a:solidFill>
              </a:rPr>
              <a:t>2.2.2 Maksimum </a:t>
            </a:r>
            <a:r>
              <a:rPr lang="tr-TR" sz="2000" b="1" i="1" u="sng" dirty="0" err="1">
                <a:solidFill>
                  <a:schemeClr val="accent1"/>
                </a:solidFill>
              </a:rPr>
              <a:t>entropi</a:t>
            </a:r>
            <a:r>
              <a:rPr lang="tr-TR" sz="2000" b="1" i="1" u="sng" dirty="0">
                <a:solidFill>
                  <a:schemeClr val="accent1"/>
                </a:solidFill>
              </a:rPr>
              <a:t> tabanlı </a:t>
            </a:r>
            <a:r>
              <a:rPr lang="tr-TR" sz="2000" b="1" i="1" u="sng" dirty="0" err="1" smtClean="0">
                <a:solidFill>
                  <a:schemeClr val="accent1"/>
                </a:solidFill>
              </a:rPr>
              <a:t>eşikleme</a:t>
            </a:r>
            <a:endParaRPr lang="tr-TR" sz="2000" b="1" i="1" u="sng" dirty="0" smtClean="0">
              <a:solidFill>
                <a:schemeClr val="accent1"/>
              </a:solidFill>
            </a:endParaRPr>
          </a:p>
          <a:p>
            <a:r>
              <a:rPr lang="tr-TR" b="1" i="1" dirty="0" err="1"/>
              <a:t>Entopi</a:t>
            </a:r>
            <a:r>
              <a:rPr lang="tr-TR" b="1" i="1" dirty="0"/>
              <a:t> yöntemlerine bağlı </a:t>
            </a:r>
            <a:r>
              <a:rPr lang="tr-TR" b="1" i="1" dirty="0" err="1"/>
              <a:t>eşikleme</a:t>
            </a:r>
            <a:r>
              <a:rPr lang="tr-TR" b="1" i="1" dirty="0"/>
              <a:t> işlemi araştırmacılar tarafından tercih edilen bir yöntemdir </a:t>
            </a:r>
            <a:r>
              <a:rPr lang="tr-TR" b="1" i="1" dirty="0" smtClean="0"/>
              <a:t>. </a:t>
            </a:r>
            <a:r>
              <a:rPr lang="tr-TR" b="1" i="1" dirty="0" err="1"/>
              <a:t>Otsu’nun</a:t>
            </a:r>
            <a:r>
              <a:rPr lang="tr-TR" b="1" i="1" dirty="0"/>
              <a:t> </a:t>
            </a:r>
            <a:r>
              <a:rPr lang="tr-TR" b="1" i="1" dirty="0" err="1"/>
              <a:t>eşikleme</a:t>
            </a:r>
            <a:r>
              <a:rPr lang="tr-TR" b="1" i="1" dirty="0"/>
              <a:t> algoritmasından farklı olarak sınıflar arasındaki </a:t>
            </a:r>
            <a:r>
              <a:rPr lang="tr-TR" b="1" i="1" dirty="0" err="1"/>
              <a:t>varyansı</a:t>
            </a:r>
            <a:r>
              <a:rPr lang="tr-TR" b="1" i="1" dirty="0"/>
              <a:t> maksimize etmek ya da sınıf içi </a:t>
            </a:r>
            <a:r>
              <a:rPr lang="tr-TR" b="1" i="1" dirty="0" err="1"/>
              <a:t>varyansı</a:t>
            </a:r>
            <a:r>
              <a:rPr lang="tr-TR" b="1" i="1" dirty="0"/>
              <a:t> minimize etmek yerine sınıflar arası </a:t>
            </a:r>
            <a:r>
              <a:rPr lang="tr-TR" b="1" i="1" dirty="0" err="1"/>
              <a:t>entropi</a:t>
            </a:r>
            <a:r>
              <a:rPr lang="tr-TR" b="1" i="1" dirty="0"/>
              <a:t> maksimize edilir. Bu yönteme göre, bir görüntüdeki yoğunluk değerlerinin olasılık dağılımına katkı veren ön ve arka plan görüntüsüne ait </a:t>
            </a:r>
            <a:r>
              <a:rPr lang="tr-TR" b="1" i="1" dirty="0" err="1"/>
              <a:t>entropi</a:t>
            </a:r>
            <a:r>
              <a:rPr lang="tr-TR" b="1" i="1" dirty="0"/>
              <a:t> değerleri ayrı ayrı hesaplanır ve toplamları maksimize edilir. Ardından, </a:t>
            </a:r>
            <a:r>
              <a:rPr lang="tr-TR" b="1" i="1" dirty="0" err="1"/>
              <a:t>entropinin</a:t>
            </a:r>
            <a:r>
              <a:rPr lang="tr-TR" b="1" i="1" dirty="0"/>
              <a:t> toplamını maksimize eden bir optimum eşik değeri hesaplanır </a:t>
            </a:r>
            <a:r>
              <a:rPr lang="tr-TR" b="1" i="1" dirty="0" smtClean="0"/>
              <a:t>.</a:t>
            </a:r>
            <a:endParaRPr lang="tr-TR" b="1" i="1" dirty="0"/>
          </a:p>
        </p:txBody>
      </p:sp>
    </p:spTree>
    <p:extLst>
      <p:ext uri="{BB962C8B-B14F-4D97-AF65-F5344CB8AC3E}">
        <p14:creationId xmlns:p14="http://schemas.microsoft.com/office/powerpoint/2010/main" val="14168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69334"/>
            <a:ext cx="8596668" cy="1320800"/>
          </a:xfrm>
        </p:spPr>
        <p:txBody>
          <a:bodyPr/>
          <a:lstStyle/>
          <a:p>
            <a:r>
              <a:rPr lang="tr-TR" b="1" i="1" dirty="0" smtClean="0">
                <a:latin typeface="Arial Black" panose="020B0A04020102020204" pitchFamily="34" charset="0"/>
              </a:rPr>
              <a:t>KULLANILAN YÖNTEM 1.1:</a:t>
            </a:r>
            <a:endParaRPr lang="tr-TR" dirty="0"/>
          </a:p>
        </p:txBody>
      </p:sp>
      <p:sp>
        <p:nvSpPr>
          <p:cNvPr id="3" name="İçerik Yer Tutucusu 2"/>
          <p:cNvSpPr>
            <a:spLocks noGrp="1"/>
          </p:cNvSpPr>
          <p:nvPr>
            <p:ph idx="1"/>
          </p:nvPr>
        </p:nvSpPr>
        <p:spPr>
          <a:xfrm>
            <a:off x="677334" y="1185333"/>
            <a:ext cx="8596668" cy="5249334"/>
          </a:xfrm>
        </p:spPr>
        <p:txBody>
          <a:bodyPr>
            <a:normAutofit/>
          </a:bodyPr>
          <a:lstStyle/>
          <a:p>
            <a:r>
              <a:rPr lang="tr-TR" sz="2000" b="1" i="1" dirty="0"/>
              <a:t>Önerilen yöntemde, veri setinde bulunan </a:t>
            </a:r>
            <a:r>
              <a:rPr lang="tr-TR" sz="2000" b="1" i="1" dirty="0" err="1"/>
              <a:t>fundus</a:t>
            </a:r>
            <a:r>
              <a:rPr lang="tr-TR" sz="2000" b="1" i="1" dirty="0"/>
              <a:t> görüntülerine ait damarların </a:t>
            </a:r>
            <a:r>
              <a:rPr lang="tr-TR" sz="2000" b="1" i="1" dirty="0" err="1"/>
              <a:t>bölütlenmesi</a:t>
            </a:r>
            <a:r>
              <a:rPr lang="tr-TR" sz="2000" b="1" i="1" dirty="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 y="3809999"/>
            <a:ext cx="6631042" cy="2472267"/>
          </a:xfrm>
          <a:prstGeom prst="rect">
            <a:avLst/>
          </a:prstGeom>
        </p:spPr>
      </p:pic>
    </p:spTree>
    <p:extLst>
      <p:ext uri="{BB962C8B-B14F-4D97-AF65-F5344CB8AC3E}">
        <p14:creationId xmlns:p14="http://schemas.microsoft.com/office/powerpoint/2010/main" val="2485735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0"/>
            <a:ext cx="8596668" cy="1320800"/>
          </a:xfrm>
        </p:spPr>
        <p:txBody>
          <a:bodyPr/>
          <a:lstStyle/>
          <a:p>
            <a:r>
              <a:rPr lang="tr-TR" b="1" i="1" dirty="0">
                <a:latin typeface="Arial Black" panose="020B0A04020102020204" pitchFamily="34" charset="0"/>
              </a:rPr>
              <a:t>KULLANILAN YÖNTEM 1.1:</a:t>
            </a:r>
            <a:endParaRPr lang="tr-TR" dirty="0"/>
          </a:p>
        </p:txBody>
      </p:sp>
      <p:sp>
        <p:nvSpPr>
          <p:cNvPr id="3" name="İçerik Yer Tutucusu 2"/>
          <p:cNvSpPr>
            <a:spLocks noGrp="1"/>
          </p:cNvSpPr>
          <p:nvPr>
            <p:ph idx="1"/>
          </p:nvPr>
        </p:nvSpPr>
        <p:spPr>
          <a:xfrm>
            <a:off x="677334" y="1016001"/>
            <a:ext cx="8596668" cy="5367866"/>
          </a:xfrm>
        </p:spPr>
        <p:txBody>
          <a:bodyPr/>
          <a:lstStyle/>
          <a:p>
            <a:r>
              <a:rPr lang="tr-TR" b="1" i="1" u="sng" dirty="0">
                <a:solidFill>
                  <a:schemeClr val="accent1"/>
                </a:solidFill>
              </a:rPr>
              <a:t>3.1 Veri </a:t>
            </a:r>
            <a:r>
              <a:rPr lang="tr-TR" b="1" i="1" u="sng" dirty="0" smtClean="0">
                <a:solidFill>
                  <a:schemeClr val="accent1"/>
                </a:solidFill>
              </a:rPr>
              <a:t>seti</a:t>
            </a:r>
          </a:p>
          <a:p>
            <a:r>
              <a:rPr lang="tr-TR" b="1" i="1" dirty="0"/>
              <a:t>Önerilen yöntem diğer yöntemlerle kıyaslanabilir olması açısından halka açık olarak sunulan DRIVE veri seti üzerinde test edilmiştir. DRIVE veri setindeki görüntüler 45°görüş alanında </a:t>
            </a:r>
            <a:r>
              <a:rPr lang="tr-TR" b="1" i="1" dirty="0" err="1"/>
              <a:t>Canon</a:t>
            </a:r>
            <a:r>
              <a:rPr lang="tr-TR" b="1" i="1" dirty="0"/>
              <a:t> 3CCD ile </a:t>
            </a:r>
            <a:r>
              <a:rPr lang="tr-TR" b="1" i="1" dirty="0" smtClean="0"/>
              <a:t>çekilmiştir.</a:t>
            </a:r>
          </a:p>
          <a:p>
            <a:r>
              <a:rPr lang="tr-TR" b="1" i="1" u="sng" dirty="0">
                <a:solidFill>
                  <a:schemeClr val="accent1"/>
                </a:solidFill>
              </a:rPr>
              <a:t>3.2 Morfolojik </a:t>
            </a:r>
            <a:r>
              <a:rPr lang="tr-TR" b="1" i="1" u="sng" dirty="0" smtClean="0">
                <a:solidFill>
                  <a:schemeClr val="accent1"/>
                </a:solidFill>
              </a:rPr>
              <a:t>işlemler</a:t>
            </a:r>
          </a:p>
          <a:p>
            <a:r>
              <a:rPr lang="tr-TR" b="1" i="1"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a:t>
            </a:r>
            <a:r>
              <a:rPr lang="tr-TR" b="1" i="1" dirty="0" smtClean="0"/>
              <a:t>uygulanır.</a:t>
            </a:r>
          </a:p>
          <a:p>
            <a:endParaRPr lang="tr-TR" b="1" i="1" u="sng" dirty="0">
              <a:solidFill>
                <a:schemeClr val="accent1"/>
              </a:solidFill>
            </a:endParaRPr>
          </a:p>
          <a:p>
            <a:endParaRPr lang="tr-TR" b="1" i="1" u="sng" dirty="0" smtClean="0">
              <a:solidFill>
                <a:schemeClr val="accent1"/>
              </a:solidFill>
            </a:endParaRPr>
          </a:p>
          <a:p>
            <a:endParaRPr lang="tr-TR" b="1" i="1" u="sng" dirty="0">
              <a:solidFill>
                <a:schemeClr val="accent1"/>
              </a:solidFill>
            </a:endParaRPr>
          </a:p>
          <a:p>
            <a:pPr marL="0" indent="0">
              <a:buNone/>
            </a:pPr>
            <a:endParaRPr lang="tr-TR" b="1" i="1" u="sng" dirty="0">
              <a:solidFill>
                <a:schemeClr val="accent1"/>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337" y="4481829"/>
            <a:ext cx="4304554" cy="1427903"/>
          </a:xfrm>
          <a:prstGeom prst="rect">
            <a:avLst/>
          </a:prstGeom>
        </p:spPr>
      </p:pic>
    </p:spTree>
    <p:extLst>
      <p:ext uri="{BB962C8B-B14F-4D97-AF65-F5344CB8AC3E}">
        <p14:creationId xmlns:p14="http://schemas.microsoft.com/office/powerpoint/2010/main" val="912302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03200"/>
            <a:ext cx="8596668" cy="1320800"/>
          </a:xfrm>
        </p:spPr>
        <p:txBody>
          <a:bodyPr/>
          <a:lstStyle/>
          <a:p>
            <a:r>
              <a:rPr lang="tr-TR" b="1" i="1" dirty="0" smtClean="0">
                <a:latin typeface="Arial Black" panose="020B0A04020102020204" pitchFamily="34" charset="0"/>
              </a:rPr>
              <a:t>BULGULAR VE TARTIŞMA1.1:</a:t>
            </a:r>
            <a:endParaRPr lang="tr-TR" dirty="0"/>
          </a:p>
        </p:txBody>
      </p:sp>
      <p:sp>
        <p:nvSpPr>
          <p:cNvPr id="3" name="İçerik Yer Tutucusu 2"/>
          <p:cNvSpPr>
            <a:spLocks noGrp="1"/>
          </p:cNvSpPr>
          <p:nvPr>
            <p:ph idx="1"/>
          </p:nvPr>
        </p:nvSpPr>
        <p:spPr>
          <a:xfrm>
            <a:off x="677334" y="1117600"/>
            <a:ext cx="8596668" cy="5604933"/>
          </a:xfrm>
        </p:spPr>
        <p:txBody>
          <a:bodyPr/>
          <a:lstStyle/>
          <a:p>
            <a:r>
              <a:rPr lang="tr-TR" b="1" i="1" u="sng" dirty="0">
                <a:solidFill>
                  <a:schemeClr val="accent1"/>
                </a:solidFill>
              </a:rPr>
              <a:t>4.1 </a:t>
            </a:r>
            <a:r>
              <a:rPr lang="tr-TR" b="1" i="1" u="sng" dirty="0" err="1">
                <a:solidFill>
                  <a:schemeClr val="accent1"/>
                </a:solidFill>
              </a:rPr>
              <a:t>Bölütleme</a:t>
            </a:r>
            <a:r>
              <a:rPr lang="tr-TR" b="1" i="1" u="sng" dirty="0">
                <a:solidFill>
                  <a:schemeClr val="accent1"/>
                </a:solidFill>
              </a:rPr>
              <a:t> </a:t>
            </a:r>
            <a:r>
              <a:rPr lang="tr-TR" b="1" i="1" u="sng" dirty="0" smtClean="0">
                <a:solidFill>
                  <a:schemeClr val="accent1"/>
                </a:solidFill>
              </a:rPr>
              <a:t>sonuçları</a:t>
            </a:r>
          </a:p>
          <a:p>
            <a:r>
              <a:rPr lang="tr-TR" b="1" i="1" dirty="0"/>
              <a:t>Üç farklı </a:t>
            </a:r>
            <a:r>
              <a:rPr lang="tr-TR" b="1" i="1" dirty="0" err="1"/>
              <a:t>eşikleme</a:t>
            </a:r>
            <a:r>
              <a:rPr lang="tr-TR" b="1" i="1" dirty="0"/>
              <a:t> algoritması iyileştirilmiş </a:t>
            </a:r>
            <a:r>
              <a:rPr lang="tr-TR" b="1" i="1" dirty="0" err="1"/>
              <a:t>fundus</a:t>
            </a:r>
            <a:r>
              <a:rPr lang="tr-TR" b="1" i="1" dirty="0"/>
              <a:t> görüntüleri üzerinde uygulanarak damar piksellerinin </a:t>
            </a:r>
            <a:r>
              <a:rPr lang="tr-TR" b="1" i="1" dirty="0" err="1"/>
              <a:t>bölütlenmesi</a:t>
            </a:r>
            <a:r>
              <a:rPr lang="tr-TR" b="1" i="1" dirty="0"/>
              <a:t> sağlanmıştır. İyileştirilmiş görüntüler </a:t>
            </a:r>
            <a:r>
              <a:rPr lang="tr-TR" b="1" i="1" dirty="0" err="1" smtClean="0"/>
              <a:t>eşikleme</a:t>
            </a:r>
            <a:r>
              <a:rPr lang="tr-TR" b="1" i="1" dirty="0"/>
              <a:t>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a:t>
            </a:r>
            <a:r>
              <a:rPr lang="tr-TR" b="1" i="1" dirty="0" smtClean="0"/>
              <a:t>doldurulmuştur</a:t>
            </a:r>
            <a:endParaRPr lang="tr-TR" b="1" i="1" u="sng" dirty="0">
              <a:solidFill>
                <a:schemeClr val="accent1"/>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47" y="3894667"/>
            <a:ext cx="6827520" cy="2827866"/>
          </a:xfrm>
          <a:prstGeom prst="rect">
            <a:avLst/>
          </a:prstGeom>
        </p:spPr>
      </p:pic>
    </p:spTree>
    <p:extLst>
      <p:ext uri="{BB962C8B-B14F-4D97-AF65-F5344CB8AC3E}">
        <p14:creationId xmlns:p14="http://schemas.microsoft.com/office/powerpoint/2010/main" val="3069143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4934" y="169333"/>
            <a:ext cx="8596668" cy="1320800"/>
          </a:xfrm>
        </p:spPr>
        <p:txBody>
          <a:bodyPr/>
          <a:lstStyle/>
          <a:p>
            <a:r>
              <a:rPr lang="tr-TR" b="1" i="1" dirty="0" smtClean="0">
                <a:latin typeface="Arial Black" panose="020B0A04020102020204" pitchFamily="34" charset="0"/>
              </a:rPr>
              <a:t>SONUÇ 1.1</a:t>
            </a:r>
            <a:r>
              <a:rPr lang="tr-TR" b="1" i="1" dirty="0">
                <a:latin typeface="Arial Black" panose="020B0A04020102020204" pitchFamily="34" charset="0"/>
              </a:rPr>
              <a:t>:</a:t>
            </a:r>
            <a:endParaRPr lang="tr-TR" dirty="0"/>
          </a:p>
        </p:txBody>
      </p:sp>
      <p:sp>
        <p:nvSpPr>
          <p:cNvPr id="3" name="İçerik Yer Tutucusu 2"/>
          <p:cNvSpPr>
            <a:spLocks noGrp="1"/>
          </p:cNvSpPr>
          <p:nvPr>
            <p:ph idx="1"/>
          </p:nvPr>
        </p:nvSpPr>
        <p:spPr>
          <a:xfrm>
            <a:off x="677334" y="1490133"/>
            <a:ext cx="8596668" cy="4551229"/>
          </a:xfrm>
        </p:spPr>
        <p:txBody>
          <a:bodyPr>
            <a:normAutofit/>
          </a:bodyPr>
          <a:lstStyle/>
          <a:p>
            <a:r>
              <a:rPr lang="tr-TR" sz="2000" b="1" i="1" dirty="0"/>
              <a:t>Bu makalede, paylaşıma açık olarak sunulan DRIVE veri seti üzerinde morfolojik işlemlere dayalı bir damar iyileştirme yöntemi kullanılmıştır. Damar iyileştirme aşamasından sonra Çoklu </a:t>
            </a:r>
            <a:r>
              <a:rPr lang="tr-TR" sz="2000" b="1" i="1" dirty="0" err="1"/>
              <a:t>Eşikleme</a:t>
            </a:r>
            <a:r>
              <a:rPr lang="tr-TR" sz="2000" b="1" i="1" dirty="0"/>
              <a:t>, Bulanık Mantık Tabanlı </a:t>
            </a:r>
            <a:r>
              <a:rPr lang="tr-TR" sz="2000" b="1" i="1" dirty="0" err="1"/>
              <a:t>Eşikleme</a:t>
            </a:r>
            <a:r>
              <a:rPr lang="tr-TR" sz="2000" b="1" i="1" dirty="0"/>
              <a:t> ve Maksimum </a:t>
            </a:r>
            <a:r>
              <a:rPr lang="tr-TR" sz="2000" b="1" i="1" dirty="0" err="1"/>
              <a:t>Eşikleme</a:t>
            </a:r>
            <a:r>
              <a:rPr lang="tr-TR" sz="2000" b="1" i="1" dirty="0"/>
              <a:t> yöntemleri kullanılarak damar </a:t>
            </a:r>
            <a:r>
              <a:rPr lang="tr-TR" sz="2000" b="1" i="1" dirty="0" err="1"/>
              <a:t>bölütlemesi</a:t>
            </a:r>
            <a:r>
              <a:rPr lang="tr-TR" sz="2000" b="1" i="1" dirty="0"/>
              <a:t> yapılmıştır. Bu yöntem temelde morfolojik işlemlere dayanmış olsa da asıl amaç </a:t>
            </a:r>
            <a:r>
              <a:rPr lang="tr-TR" sz="2000" b="1" i="1" dirty="0" err="1"/>
              <a:t>eşikleme</a:t>
            </a:r>
            <a:r>
              <a:rPr lang="tr-TR" sz="2000" b="1" i="1" dirty="0"/>
              <a:t> algoritmalarının yöntem üzerindeki performanslarının karşılaştırılmasıdır. </a:t>
            </a:r>
            <a:r>
              <a:rPr lang="tr-TR" sz="2000" b="1" i="1" dirty="0" err="1"/>
              <a:t>Eşikleme</a:t>
            </a:r>
            <a:r>
              <a:rPr lang="tr-TR" sz="2000" b="1" i="1" dirty="0"/>
              <a:t> yöntemleri, doğası ne olursa olsun tüm veriler üzerinde kullanılabilir. Ancak, farklı </a:t>
            </a:r>
            <a:r>
              <a:rPr lang="tr-TR" sz="2000" b="1" i="1" dirty="0" err="1"/>
              <a:t>eşikleme</a:t>
            </a:r>
            <a:r>
              <a:rPr lang="tr-TR" sz="2000" b="1" i="1" dirty="0"/>
              <a:t> yöntemlerinin aynı iyileştirilmiş görüntü üzerinde farklı sonuçlar verdiği gözlemlenmiştir. Bu makalede, Bulanık Mantık Tabanlı </a:t>
            </a:r>
            <a:r>
              <a:rPr lang="tr-TR" sz="2000" b="1" i="1" dirty="0" err="1"/>
              <a:t>Eşikleme</a:t>
            </a:r>
            <a:r>
              <a:rPr lang="tr-TR" sz="2000" b="1" i="1" dirty="0"/>
              <a:t> yönteminin ortalama doğruluk oranı 0.952 olarak hesaplanmış ve diğer iki </a:t>
            </a:r>
            <a:r>
              <a:rPr lang="tr-TR" sz="2000" b="1" i="1" dirty="0" err="1"/>
              <a:t>eşikleme</a:t>
            </a:r>
            <a:r>
              <a:rPr lang="tr-TR" sz="2000" b="1" i="1" dirty="0"/>
              <a:t> yönteminden daha yüksek bir değere sahip olmuştur. </a:t>
            </a:r>
          </a:p>
        </p:txBody>
      </p:sp>
    </p:spTree>
    <p:extLst>
      <p:ext uri="{BB962C8B-B14F-4D97-AF65-F5344CB8AC3E}">
        <p14:creationId xmlns:p14="http://schemas.microsoft.com/office/powerpoint/2010/main" val="273713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800" b="1" dirty="0" smtClean="0">
                <a:latin typeface="Arial Black" panose="020B0A04020102020204" pitchFamily="34" charset="0"/>
              </a:rPr>
              <a:t>GİRİŞ1.1:</a:t>
            </a:r>
            <a:endParaRPr lang="tr-TR" sz="4800" b="1" dirty="0">
              <a:latin typeface="Arial Black" panose="020B0A04020102020204" pitchFamily="34" charset="0"/>
            </a:endParaRPr>
          </a:p>
        </p:txBody>
      </p:sp>
      <p:sp>
        <p:nvSpPr>
          <p:cNvPr id="3" name="İçerik Yer Tutucusu 2"/>
          <p:cNvSpPr>
            <a:spLocks noGrp="1"/>
          </p:cNvSpPr>
          <p:nvPr>
            <p:ph idx="1"/>
          </p:nvPr>
        </p:nvSpPr>
        <p:spPr/>
        <p:txBody>
          <a:bodyPr>
            <a:normAutofit/>
          </a:bodyPr>
          <a:lstStyle/>
          <a:p>
            <a:r>
              <a:rPr lang="tr-TR" sz="2400" b="1" i="1" dirty="0"/>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p>
        </p:txBody>
      </p:sp>
    </p:spTree>
    <p:extLst>
      <p:ext uri="{BB962C8B-B14F-4D97-AF65-F5344CB8AC3E}">
        <p14:creationId xmlns:p14="http://schemas.microsoft.com/office/powerpoint/2010/main" val="1172853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800" b="1" dirty="0" smtClean="0">
                <a:latin typeface="Arial Black" panose="020B0A04020102020204" pitchFamily="34" charset="0"/>
              </a:rPr>
              <a:t>GİRİŞ 1.2 :</a:t>
            </a:r>
            <a:endParaRPr lang="tr-TR" sz="4800" b="1" dirty="0">
              <a:latin typeface="Arial Black" panose="020B0A04020102020204" pitchFamily="34" charset="0"/>
            </a:endParaRPr>
          </a:p>
        </p:txBody>
      </p:sp>
      <p:sp>
        <p:nvSpPr>
          <p:cNvPr id="3" name="İçerik Yer Tutucusu 2"/>
          <p:cNvSpPr>
            <a:spLocks noGrp="1"/>
          </p:cNvSpPr>
          <p:nvPr>
            <p:ph idx="1"/>
          </p:nvPr>
        </p:nvSpPr>
        <p:spPr/>
        <p:txBody>
          <a:bodyPr>
            <a:normAutofit/>
          </a:bodyPr>
          <a:lstStyle/>
          <a:p>
            <a:r>
              <a:rPr lang="tr-TR" sz="2000" b="1" i="1" dirty="0"/>
              <a:t>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a:t>
            </a:r>
            <a:r>
              <a:rPr lang="tr-TR" sz="2000" b="1" i="1" dirty="0" smtClean="0"/>
              <a:t>, </a:t>
            </a:r>
            <a:r>
              <a:rPr lang="tr-TR" sz="2000" b="1" i="1" dirty="0"/>
              <a:t>karmaşık arka plan çıkarımı ile tanıma </a:t>
            </a:r>
            <a:r>
              <a:rPr lang="tr-TR" sz="2000" b="1" i="1" dirty="0" smtClean="0"/>
              <a:t>, </a:t>
            </a:r>
            <a:r>
              <a:rPr lang="tr-TR" sz="2000" b="1" i="1" dirty="0"/>
              <a:t>şekil tanıma, renk tanıma, kenar ve köşe tanıma, istatistiksel örüntü tanıma, şablon eşleme gibi çeşitli yöntemler kullanılmaktadır </a:t>
            </a:r>
            <a:r>
              <a:rPr lang="tr-TR" sz="2000" b="1" i="1" dirty="0" smtClean="0"/>
              <a:t>.</a:t>
            </a:r>
            <a:endParaRPr lang="tr-TR" sz="2000" b="1" i="1" dirty="0"/>
          </a:p>
        </p:txBody>
      </p:sp>
    </p:spTree>
    <p:extLst>
      <p:ext uri="{BB962C8B-B14F-4D97-AF65-F5344CB8AC3E}">
        <p14:creationId xmlns:p14="http://schemas.microsoft.com/office/powerpoint/2010/main" val="1264110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21673"/>
            <a:ext cx="8596668" cy="1062182"/>
          </a:xfrm>
        </p:spPr>
        <p:txBody>
          <a:bodyPr>
            <a:noAutofit/>
          </a:bodyPr>
          <a:lstStyle/>
          <a:p>
            <a:r>
              <a:rPr lang="en-US" sz="4000" b="1" dirty="0" smtClean="0">
                <a:latin typeface="Arial Black" panose="020B0A04020102020204" pitchFamily="34" charset="0"/>
              </a:rPr>
              <a:t>ÖNERİLEN YÖNTEM </a:t>
            </a:r>
            <a:r>
              <a:rPr lang="en-US" sz="4000" b="1" dirty="0">
                <a:latin typeface="Arial Black" panose="020B0A04020102020204" pitchFamily="34" charset="0"/>
              </a:rPr>
              <a:t>(PROPOSED </a:t>
            </a:r>
            <a:r>
              <a:rPr lang="en-US" sz="4000" b="1" dirty="0" smtClean="0">
                <a:latin typeface="Arial Black" panose="020B0A04020102020204" pitchFamily="34" charset="0"/>
              </a:rPr>
              <a:t>METHOD)</a:t>
            </a:r>
            <a:r>
              <a:rPr lang="tr-TR" sz="4000" b="1" dirty="0" smtClean="0">
                <a:latin typeface="Arial Black" panose="020B0A04020102020204" pitchFamily="34" charset="0"/>
              </a:rPr>
              <a:t>2.1:</a:t>
            </a:r>
            <a:br>
              <a:rPr lang="tr-TR" sz="4000" b="1" dirty="0" smtClean="0">
                <a:latin typeface="Arial Black" panose="020B0A04020102020204" pitchFamily="34" charset="0"/>
              </a:rPr>
            </a:br>
            <a:endParaRPr lang="tr-TR" sz="4000" b="1" dirty="0">
              <a:latin typeface="Arial Black" panose="020B0A04020102020204" pitchFamily="34" charset="0"/>
            </a:endParaRPr>
          </a:p>
        </p:txBody>
      </p:sp>
      <p:sp>
        <p:nvSpPr>
          <p:cNvPr id="3" name="İçerik Yer Tutucusu 2"/>
          <p:cNvSpPr>
            <a:spLocks noGrp="1"/>
          </p:cNvSpPr>
          <p:nvPr>
            <p:ph idx="1"/>
          </p:nvPr>
        </p:nvSpPr>
        <p:spPr>
          <a:xfrm>
            <a:off x="677334" y="1422400"/>
            <a:ext cx="9482666" cy="5310909"/>
          </a:xfrm>
        </p:spPr>
        <p:txBody>
          <a:bodyPr>
            <a:normAutofit/>
          </a:bodyPr>
          <a:lstStyle/>
          <a:p>
            <a:r>
              <a:rPr lang="tr-TR" sz="1600" b="1" i="1" dirty="0"/>
              <a:t>Ortamda bulunan aynı nesnelerin tespit edilerek, sınıflandırılmasına yönelik yapılan çalışmada üç aşamalı bir yöntem önerilmektedir. Önerilen yönteme ait aşamalar </a:t>
            </a:r>
            <a:r>
              <a:rPr lang="tr-TR" sz="1600" b="1" i="1" dirty="0" err="1" smtClean="0"/>
              <a:t>Şekil’de</a:t>
            </a:r>
            <a:r>
              <a:rPr lang="tr-TR" sz="1600" b="1" i="1" dirty="0"/>
              <a:t> </a:t>
            </a:r>
            <a:r>
              <a:rPr lang="tr-TR" sz="1600" b="1" i="1" dirty="0" smtClean="0"/>
              <a:t>sunulmaktadır</a:t>
            </a:r>
          </a:p>
          <a:p>
            <a:r>
              <a:rPr lang="tr-TR" sz="1600" b="1" i="1" dirty="0" smtClean="0"/>
              <a:t>Nesnelerin </a:t>
            </a:r>
            <a:r>
              <a:rPr lang="tr-TR" sz="1600" b="1" i="1" dirty="0"/>
              <a:t>bulunduğu ortamdan alınan görüntü, aşama 1 adımında yer alan “Görüntü Ön İşleme” işlemine tabi tutulmaktadır. Aşama 2’de “Nesne Bulma ve Özellik Çıkarımı İşlemi” ile ortamdaki nesnelerin, boyut ve alan gibi özellikleri çıkartılmaktadır. Son aşamada ise, aşama </a:t>
            </a:r>
            <a:r>
              <a:rPr lang="tr-TR" sz="1600" b="1" i="1" dirty="0" smtClean="0"/>
              <a:t>2’de </a:t>
            </a:r>
            <a:r>
              <a:rPr lang="tr-TR" sz="1600" b="1" i="1" dirty="0"/>
              <a:t>elde edilen veriler kullanılarak her bir nesnenin sınıflandırılması gerçekleştirilmektedir. </a:t>
            </a:r>
            <a:endParaRPr lang="tr-TR" sz="1600" b="1" i="1"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720" y="3577125"/>
            <a:ext cx="3013789" cy="3335974"/>
          </a:xfrm>
          <a:prstGeom prst="rect">
            <a:avLst/>
          </a:prstGeom>
        </p:spPr>
      </p:pic>
    </p:spTree>
    <p:extLst>
      <p:ext uri="{BB962C8B-B14F-4D97-AF65-F5344CB8AC3E}">
        <p14:creationId xmlns:p14="http://schemas.microsoft.com/office/powerpoint/2010/main" val="1586585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84728"/>
            <a:ext cx="8596668" cy="1320800"/>
          </a:xfrm>
        </p:spPr>
        <p:txBody>
          <a:bodyPr>
            <a:noAutofit/>
          </a:bodyPr>
          <a:lstStyle/>
          <a:p>
            <a:r>
              <a:rPr lang="tr-TR" sz="4400" b="1" dirty="0">
                <a:latin typeface="Arial Black" panose="020B0A04020102020204" pitchFamily="34" charset="0"/>
              </a:rPr>
              <a:t>Görüntü ön işleme aşaması </a:t>
            </a:r>
            <a:r>
              <a:rPr lang="tr-TR" sz="4400" b="1" dirty="0" smtClean="0">
                <a:latin typeface="Arial Black" panose="020B0A04020102020204" pitchFamily="34" charset="0"/>
              </a:rPr>
              <a:t/>
            </a:r>
            <a:br>
              <a:rPr lang="tr-TR" sz="4400" b="1" dirty="0" smtClean="0">
                <a:latin typeface="Arial Black" panose="020B0A04020102020204" pitchFamily="34" charset="0"/>
              </a:rPr>
            </a:br>
            <a:r>
              <a:rPr lang="tr-TR" sz="4400" b="1" dirty="0" smtClean="0">
                <a:latin typeface="Arial Black" panose="020B0A04020102020204" pitchFamily="34" charset="0"/>
              </a:rPr>
              <a:t>(</a:t>
            </a:r>
            <a:r>
              <a:rPr lang="tr-TR" sz="4400" b="1" dirty="0">
                <a:latin typeface="Arial Black" panose="020B0A04020102020204" pitchFamily="34" charset="0"/>
              </a:rPr>
              <a:t>Image </a:t>
            </a:r>
            <a:r>
              <a:rPr lang="tr-TR" sz="4400" b="1" dirty="0" err="1">
                <a:latin typeface="Arial Black" panose="020B0A04020102020204" pitchFamily="34" charset="0"/>
              </a:rPr>
              <a:t>preprocessing</a:t>
            </a:r>
            <a:r>
              <a:rPr lang="tr-TR" sz="4400" b="1" dirty="0" smtClean="0">
                <a:latin typeface="Arial Black" panose="020B0A04020102020204" pitchFamily="34" charset="0"/>
              </a:rPr>
              <a:t>) 2.2 :</a:t>
            </a:r>
            <a:endParaRPr lang="tr-TR" sz="4400" b="1" dirty="0">
              <a:latin typeface="Arial Black" panose="020B0A04020102020204" pitchFamily="34" charset="0"/>
            </a:endParaRPr>
          </a:p>
        </p:txBody>
      </p:sp>
      <p:sp>
        <p:nvSpPr>
          <p:cNvPr id="3" name="İçerik Yer Tutucusu 2"/>
          <p:cNvSpPr>
            <a:spLocks noGrp="1"/>
          </p:cNvSpPr>
          <p:nvPr>
            <p:ph idx="1"/>
          </p:nvPr>
        </p:nvSpPr>
        <p:spPr>
          <a:xfrm>
            <a:off x="677334" y="1708007"/>
            <a:ext cx="8596668" cy="3880773"/>
          </a:xfrm>
        </p:spPr>
        <p:txBody>
          <a:bodyPr/>
          <a:lstStyle/>
          <a:p>
            <a:r>
              <a:rPr lang="tr-TR" b="1" i="1"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a:t>
            </a:r>
            <a:r>
              <a:rPr lang="tr-TR" b="1" i="1" dirty="0" smtClean="0"/>
              <a:t>’de </a:t>
            </a:r>
            <a:r>
              <a:rPr lang="tr-TR" b="1" i="1" dirty="0"/>
              <a:t>görüntü ön işleme aşamasında uygulanan adımlar sunulmaktadır.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28" y="3484033"/>
            <a:ext cx="3276407" cy="3373967"/>
          </a:xfrm>
          <a:prstGeom prst="rect">
            <a:avLst/>
          </a:prstGeom>
        </p:spPr>
      </p:pic>
    </p:spTree>
    <p:extLst>
      <p:ext uri="{BB962C8B-B14F-4D97-AF65-F5344CB8AC3E}">
        <p14:creationId xmlns:p14="http://schemas.microsoft.com/office/powerpoint/2010/main" val="134072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20073"/>
            <a:ext cx="8596668" cy="1320800"/>
          </a:xfrm>
        </p:spPr>
        <p:txBody>
          <a:bodyPr/>
          <a:lstStyle/>
          <a:p>
            <a:r>
              <a:rPr lang="tr-TR" b="1" dirty="0">
                <a:latin typeface="Arial Black" panose="020B0A04020102020204" pitchFamily="34" charset="0"/>
              </a:rPr>
              <a:t>Görüntü ön işleme aşaması </a:t>
            </a:r>
            <a:br>
              <a:rPr lang="tr-TR" b="1" dirty="0">
                <a:latin typeface="Arial Black" panose="020B0A04020102020204" pitchFamily="34" charset="0"/>
              </a:rPr>
            </a:br>
            <a:r>
              <a:rPr lang="tr-TR" b="1" dirty="0">
                <a:latin typeface="Arial Black" panose="020B0A04020102020204" pitchFamily="34" charset="0"/>
              </a:rPr>
              <a:t>(Image </a:t>
            </a:r>
            <a:r>
              <a:rPr lang="tr-TR" b="1" dirty="0" err="1">
                <a:latin typeface="Arial Black" panose="020B0A04020102020204" pitchFamily="34" charset="0"/>
              </a:rPr>
              <a:t>preprocessing</a:t>
            </a:r>
            <a:r>
              <a:rPr lang="tr-TR" b="1" dirty="0">
                <a:latin typeface="Arial Black" panose="020B0A04020102020204" pitchFamily="34" charset="0"/>
              </a:rPr>
              <a:t>) </a:t>
            </a:r>
            <a:r>
              <a:rPr lang="tr-TR" b="1" dirty="0" smtClean="0">
                <a:latin typeface="Arial Black" panose="020B0A04020102020204" pitchFamily="34" charset="0"/>
              </a:rPr>
              <a:t>2.3 </a:t>
            </a:r>
            <a:r>
              <a:rPr lang="tr-TR" b="1" dirty="0">
                <a:latin typeface="Arial Black" panose="020B0A04020102020204" pitchFamily="34" charset="0"/>
              </a:rPr>
              <a:t>:</a:t>
            </a:r>
            <a:endParaRPr lang="tr-TR" dirty="0"/>
          </a:p>
        </p:txBody>
      </p:sp>
      <p:sp>
        <p:nvSpPr>
          <p:cNvPr id="3" name="İçerik Yer Tutucusu 2"/>
          <p:cNvSpPr>
            <a:spLocks noGrp="1"/>
          </p:cNvSpPr>
          <p:nvPr>
            <p:ph idx="1"/>
          </p:nvPr>
        </p:nvSpPr>
        <p:spPr>
          <a:xfrm>
            <a:off x="677334" y="1357026"/>
            <a:ext cx="8596668" cy="5274683"/>
          </a:xfrm>
        </p:spPr>
        <p:txBody>
          <a:bodyPr>
            <a:normAutofit/>
          </a:bodyPr>
          <a:lstStyle/>
          <a:p>
            <a:r>
              <a:rPr lang="tr-TR" sz="1600" b="1" i="1" dirty="0"/>
              <a:t>Filtre uygulama adımında, görüntü üzerinde yer alan tuz biber gürültülerinin giderilmesi ve resimde yer alan gereksiz ayrıntıların azaltılması sağlanmaktadır. Kameradan alınan görüntü matrisi üzerinde, 3x3, 5x5 </a:t>
            </a:r>
            <a:r>
              <a:rPr lang="tr-TR" sz="1600" b="1" i="1" dirty="0" err="1"/>
              <a:t>vb</a:t>
            </a:r>
            <a:r>
              <a:rPr lang="tr-TR" sz="1600" b="1" i="1" dirty="0"/>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Çalışmada ortalama filtre uygulaması için seçilen çekirdek matris, denklem 1’de sunulmaktadır. Çekirdek matrisi, görüntü üzerinde kayan pencere yöntemi kullanılarak gezdirilmekte ve her bir piksel için, yeni değerler hesaplanmaktadır. </a:t>
            </a:r>
            <a:endParaRPr lang="tr-TR" sz="1600" b="1" i="1" dirty="0" smtClean="0"/>
          </a:p>
          <a:p>
            <a:endParaRPr lang="tr-TR" sz="1600" b="1" i="1" dirty="0"/>
          </a:p>
          <a:p>
            <a:pPr marL="0" indent="0">
              <a:buNone/>
            </a:pPr>
            <a:endParaRPr lang="tr-TR" sz="1600" b="1" i="1" dirty="0" smtClean="0"/>
          </a:p>
          <a:p>
            <a:endParaRPr lang="tr-TR" sz="1600" b="1" i="1" dirty="0" smtClean="0"/>
          </a:p>
          <a:p>
            <a:r>
              <a:rPr lang="tr-TR" sz="1600" b="1" i="1" dirty="0" smtClean="0"/>
              <a:t>K</a:t>
            </a:r>
            <a:r>
              <a:rPr lang="tr-TR" sz="1600" b="1" i="1" dirty="0"/>
              <a:t>, </a:t>
            </a:r>
            <a:r>
              <a:rPr lang="tr-TR" sz="1600" b="1" i="1" dirty="0" err="1"/>
              <a:t>NxN</a:t>
            </a:r>
            <a:r>
              <a:rPr lang="tr-TR" sz="1600" b="1" i="1" dirty="0"/>
              <a:t> boyutlarında filtreleme için kullanılan çekirdek matrisini, IR, kameradan alınan renkli görüntüye ait matrisi, I R I , filtreleme sonunda oluşan yeni görüntü matrisini ifade etmektedir. Denklem 2’de her piksele ait yeni değerlerin hesaplanmasını gösteren formül sunulmaktadır. </a:t>
            </a:r>
            <a:endParaRPr lang="tr-TR" sz="1600" b="1" i="1" dirty="0" smtClean="0"/>
          </a:p>
          <a:p>
            <a:endParaRPr lang="tr-TR" sz="1600" b="1" i="1"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740" y="3892767"/>
            <a:ext cx="2681277" cy="1122578"/>
          </a:xfrm>
          <a:prstGeom prst="rect">
            <a:avLst/>
          </a:prstGeom>
        </p:spPr>
      </p:pic>
    </p:spTree>
    <p:extLst>
      <p:ext uri="{BB962C8B-B14F-4D97-AF65-F5344CB8AC3E}">
        <p14:creationId xmlns:p14="http://schemas.microsoft.com/office/powerpoint/2010/main" val="144952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93964"/>
            <a:ext cx="8596668" cy="1320800"/>
          </a:xfrm>
        </p:spPr>
        <p:txBody>
          <a:bodyPr/>
          <a:lstStyle/>
          <a:p>
            <a:r>
              <a:rPr lang="tr-TR" b="1" dirty="0">
                <a:latin typeface="Arial Black" panose="020B0A04020102020204" pitchFamily="34" charset="0"/>
              </a:rPr>
              <a:t>Görüntü ön işleme aşaması </a:t>
            </a:r>
            <a:br>
              <a:rPr lang="tr-TR" b="1" dirty="0">
                <a:latin typeface="Arial Black" panose="020B0A04020102020204" pitchFamily="34" charset="0"/>
              </a:rPr>
            </a:br>
            <a:r>
              <a:rPr lang="tr-TR" b="1" dirty="0">
                <a:latin typeface="Arial Black" panose="020B0A04020102020204" pitchFamily="34" charset="0"/>
              </a:rPr>
              <a:t>(Image </a:t>
            </a:r>
            <a:r>
              <a:rPr lang="tr-TR" b="1" dirty="0" err="1">
                <a:latin typeface="Arial Black" panose="020B0A04020102020204" pitchFamily="34" charset="0"/>
              </a:rPr>
              <a:t>preprocessing</a:t>
            </a:r>
            <a:r>
              <a:rPr lang="tr-TR" b="1" dirty="0">
                <a:latin typeface="Arial Black" panose="020B0A04020102020204" pitchFamily="34" charset="0"/>
              </a:rPr>
              <a:t>) </a:t>
            </a:r>
            <a:r>
              <a:rPr lang="tr-TR" b="1" dirty="0" smtClean="0">
                <a:latin typeface="Arial Black" panose="020B0A04020102020204" pitchFamily="34" charset="0"/>
              </a:rPr>
              <a:t>2.4 </a:t>
            </a:r>
            <a:r>
              <a:rPr lang="tr-TR" b="1" dirty="0">
                <a:latin typeface="Arial Black" panose="020B0A04020102020204" pitchFamily="34" charset="0"/>
              </a:rPr>
              <a:t>:</a:t>
            </a:r>
            <a:endParaRPr lang="tr-TR" dirty="0"/>
          </a:p>
        </p:txBody>
      </p:sp>
      <p:sp>
        <p:nvSpPr>
          <p:cNvPr id="3" name="İçerik Yer Tutucusu 2"/>
          <p:cNvSpPr>
            <a:spLocks noGrp="1"/>
          </p:cNvSpPr>
          <p:nvPr>
            <p:ph idx="1"/>
          </p:nvPr>
        </p:nvSpPr>
        <p:spPr>
          <a:xfrm>
            <a:off x="677334" y="1514764"/>
            <a:ext cx="8596668" cy="5181599"/>
          </a:xfrm>
        </p:spPr>
        <p:txBody>
          <a:bodyPr>
            <a:normAutofit/>
          </a:bodyPr>
          <a:lstStyle/>
          <a:p>
            <a:endParaRPr lang="tr-TR" b="1" i="1" dirty="0" smtClean="0"/>
          </a:p>
          <a:p>
            <a:endParaRPr lang="tr-TR" b="1" i="1" dirty="0"/>
          </a:p>
          <a:p>
            <a:endParaRPr lang="tr-TR" b="1" i="1" dirty="0" smtClean="0"/>
          </a:p>
          <a:p>
            <a:pPr marL="0" indent="0">
              <a:buNone/>
            </a:pPr>
            <a:endParaRPr lang="tr-TR" b="1" i="1" dirty="0" smtClean="0"/>
          </a:p>
          <a:p>
            <a:r>
              <a:rPr lang="tr-TR" b="1" i="1" dirty="0" smtClean="0"/>
              <a:t>Filtreleme </a:t>
            </a:r>
            <a:r>
              <a:rPr lang="tr-TR" b="1" i="1" dirty="0"/>
              <a:t>işlemi sırasında, IR matrisinde negatif değerler kullanılmak istenmektedir. Bu durumda, ilgili indislere en yakın indisteki değer kullanılmaktadır. Örneğin, hesaplama sırasında I R I (0,0) için K(0,0)</a:t>
            </a:r>
            <a:r>
              <a:rPr lang="tr-TR" b="1" i="1" dirty="0" err="1"/>
              <a:t>xIR</a:t>
            </a:r>
            <a:r>
              <a:rPr lang="tr-TR" b="1" i="1" dirty="0"/>
              <a:t>(-1,-1) ile çarpılması sırasında matris içerisindeki en yakın değer olan IR(0,0) kullanılmaktadır. Kameradan alınan görüntü üç kanallı olup RGB (</a:t>
            </a:r>
            <a:r>
              <a:rPr lang="tr-TR" b="1" i="1" dirty="0" err="1"/>
              <a:t>Red</a:t>
            </a:r>
            <a:r>
              <a:rPr lang="tr-TR" b="1" i="1" dirty="0"/>
              <a:t>, Gren, Blue) renk uzayında alındığından, IR görüntü matrisinde üç renk için bulunan değerler denklem 2 kullanılarak güncellenmektedir. Filtreleme işleminden sonra renkli görüntünün, grileştirilmesi adımı gerçekleştirilmektedir. Grileştirme işlemine ait formül denklem 3’te sunulmaktadır. Denklemde, IG grileştirilmiş yeni görüntü matrisini , I RK I , I RY I ve I IRM sırasıyla filtrelenmiş renkli görüntüdeki kırmızı, yeşil ve mavi renk değerini ifade etmektedir </a:t>
            </a:r>
            <a:r>
              <a:rPr lang="tr-TR" b="1" i="1" dirty="0" smtClean="0"/>
              <a:t>. </a:t>
            </a:r>
            <a:endParaRPr lang="tr-TR" b="1" i="1"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036" y="1659468"/>
            <a:ext cx="5289551" cy="1340020"/>
          </a:xfrm>
          <a:prstGeom prst="rect">
            <a:avLst/>
          </a:prstGeom>
        </p:spPr>
      </p:pic>
    </p:spTree>
    <p:extLst>
      <p:ext uri="{BB962C8B-B14F-4D97-AF65-F5344CB8AC3E}">
        <p14:creationId xmlns:p14="http://schemas.microsoft.com/office/powerpoint/2010/main" val="2281211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Black" panose="020B0A04020102020204" pitchFamily="34" charset="0"/>
              </a:rPr>
              <a:t>Görüntü ön işleme aşaması </a:t>
            </a:r>
            <a:br>
              <a:rPr lang="tr-TR" b="1" dirty="0">
                <a:latin typeface="Arial Black" panose="020B0A04020102020204" pitchFamily="34" charset="0"/>
              </a:rPr>
            </a:br>
            <a:r>
              <a:rPr lang="tr-TR" b="1" dirty="0">
                <a:latin typeface="Arial Black" panose="020B0A04020102020204" pitchFamily="34" charset="0"/>
              </a:rPr>
              <a:t>(Image </a:t>
            </a:r>
            <a:r>
              <a:rPr lang="tr-TR" b="1" dirty="0" err="1">
                <a:latin typeface="Arial Black" panose="020B0A04020102020204" pitchFamily="34" charset="0"/>
              </a:rPr>
              <a:t>preprocessing</a:t>
            </a:r>
            <a:r>
              <a:rPr lang="tr-TR" b="1" dirty="0">
                <a:latin typeface="Arial Black" panose="020B0A04020102020204" pitchFamily="34" charset="0"/>
              </a:rPr>
              <a:t>) </a:t>
            </a:r>
            <a:r>
              <a:rPr lang="tr-TR" b="1" dirty="0" smtClean="0">
                <a:latin typeface="Arial Black" panose="020B0A04020102020204" pitchFamily="34" charset="0"/>
              </a:rPr>
              <a:t>2.5 </a:t>
            </a:r>
            <a:r>
              <a:rPr lang="tr-TR" b="1" dirty="0">
                <a:latin typeface="Arial Black" panose="020B0A04020102020204" pitchFamily="34" charset="0"/>
              </a:rPr>
              <a:t>:</a:t>
            </a:r>
            <a:endParaRPr lang="tr-TR" dirty="0"/>
          </a:p>
        </p:txBody>
      </p:sp>
      <p:sp>
        <p:nvSpPr>
          <p:cNvPr id="3" name="İçerik Yer Tutucusu 2"/>
          <p:cNvSpPr>
            <a:spLocks noGrp="1"/>
          </p:cNvSpPr>
          <p:nvPr>
            <p:ph idx="1"/>
          </p:nvPr>
        </p:nvSpPr>
        <p:spPr/>
        <p:txBody>
          <a:bodyPr>
            <a:normAutofit lnSpcReduction="10000"/>
          </a:bodyPr>
          <a:lstStyle/>
          <a:p>
            <a:endParaRPr lang="tr-TR" dirty="0" smtClean="0"/>
          </a:p>
          <a:p>
            <a:endParaRPr lang="tr-TR" dirty="0"/>
          </a:p>
          <a:p>
            <a:endParaRPr lang="tr-TR" dirty="0" smtClean="0"/>
          </a:p>
          <a:p>
            <a:r>
              <a:rPr lang="tr-TR" sz="2000" b="1" dirty="0"/>
              <a:t>Gri olarak elde edilen görüntü üzerinde, </a:t>
            </a:r>
            <a:r>
              <a:rPr lang="tr-TR" sz="2000" b="1" dirty="0" err="1"/>
              <a:t>eşikleme</a:t>
            </a:r>
            <a:r>
              <a:rPr lang="tr-TR" sz="2000" b="1" dirty="0"/>
              <a:t> işlemi uygulanarak sadece ilgili nesnelere ait yer alan bölümler kullanılmaktadır. </a:t>
            </a:r>
            <a:r>
              <a:rPr lang="tr-TR" sz="2000" b="1" dirty="0" err="1"/>
              <a:t>Eşikleme</a:t>
            </a:r>
            <a:r>
              <a:rPr lang="tr-TR" sz="2000" b="1" dirty="0"/>
              <a:t> işleminde kullanılan en küçük (</a:t>
            </a:r>
            <a:r>
              <a:rPr lang="tr-TR" sz="2000" b="1" dirty="0" err="1"/>
              <a:t>min</a:t>
            </a:r>
            <a:r>
              <a:rPr lang="tr-TR" sz="2000" b="1" dirty="0"/>
              <a:t>) ve en büyük değerler (</a:t>
            </a:r>
            <a:r>
              <a:rPr lang="tr-TR" sz="2000" b="1" dirty="0" err="1"/>
              <a:t>max</a:t>
            </a:r>
            <a:r>
              <a:rPr lang="tr-TR" sz="2000" b="1" dirty="0"/>
              <a:t>) deneysel çalışmalar sonucunda belirlenmektedir. Gri görüntü içerisinde yer alan piksel değerleri </a:t>
            </a:r>
            <a:r>
              <a:rPr lang="tr-TR" sz="2000" b="1" dirty="0" err="1"/>
              <a:t>min</a:t>
            </a:r>
            <a:r>
              <a:rPr lang="tr-TR" sz="2000" b="1" dirty="0"/>
              <a:t> ve </a:t>
            </a:r>
            <a:r>
              <a:rPr lang="tr-TR" sz="2000" b="1" dirty="0" err="1"/>
              <a:t>max</a:t>
            </a:r>
            <a:r>
              <a:rPr lang="tr-TR" sz="2000" b="1" dirty="0"/>
              <a:t> değerleri arasında bulunup bulunmadığı karşılaştırılarak, ikili görüntü için yeni değer ataması gerçekleştirilmektedir. Denklem 4’te ikili görüntü oluşturma işlemine ait formül sunulmaktadır.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732" y="2411729"/>
            <a:ext cx="7763301" cy="551603"/>
          </a:xfrm>
          <a:prstGeom prst="rect">
            <a:avLst/>
          </a:prstGeom>
        </p:spPr>
      </p:pic>
    </p:spTree>
    <p:extLst>
      <p:ext uri="{BB962C8B-B14F-4D97-AF65-F5344CB8AC3E}">
        <p14:creationId xmlns:p14="http://schemas.microsoft.com/office/powerpoint/2010/main" val="3784886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Yüzeyler">
  <a:themeElements>
    <a:clrScheme name="Kırmızı Turuncu">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200</TotalTime>
  <Words>2494</Words>
  <Application>Microsoft Office PowerPoint</Application>
  <PresentationFormat>Geniş ekran</PresentationFormat>
  <Paragraphs>86</Paragraphs>
  <Slides>27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Arial Black</vt:lpstr>
      <vt:lpstr>Arial Rounded MT Bold</vt:lpstr>
      <vt:lpstr>Trebuchet MS</vt:lpstr>
      <vt:lpstr>Wingdings 3</vt:lpstr>
      <vt:lpstr>Yüzeyler</vt:lpstr>
      <vt:lpstr>02205076036 BURAK SEMERCİ</vt:lpstr>
      <vt:lpstr>  Görüntü işleme teknikleri ve kümeleme yöntemleri kullanılarak fındık meyvesinin tespit ve sınıflandırılması</vt:lpstr>
      <vt:lpstr>GİRİŞ1.1:</vt:lpstr>
      <vt:lpstr>GİRİŞ 1.2 :</vt:lpstr>
      <vt:lpstr>ÖNERİLEN YÖNTEM (PROPOSED METHOD)2.1: </vt:lpstr>
      <vt:lpstr>Görüntü ön işleme aşaması  (Image preprocessing) 2.2 :</vt:lpstr>
      <vt:lpstr>Görüntü ön işleme aşaması  (Image preprocessing) 2.3 :</vt:lpstr>
      <vt:lpstr>Görüntü ön işleme aşaması  (Image preprocessing) 2.4 :</vt:lpstr>
      <vt:lpstr>Görüntü ön işleme aşaması  (Image preprocessing) 2.5 :</vt:lpstr>
      <vt:lpstr>2.3. Sınıflandırma işlemi aşamasına ait adımlar(Classification stage steps)</vt:lpstr>
      <vt:lpstr>2.3.1. Ortalama tabanlı sınıflandırma (Meanbased classification):</vt:lpstr>
      <vt:lpstr>2.3.2. K-means kümeleme yöntemi (K-means clustering method) :</vt:lpstr>
      <vt:lpstr>2.3.2. K-means kümeleme yöntemi (K-means clustering method) :</vt:lpstr>
      <vt:lpstr>3. DENEYSEL ÇALIŞMA  (EXPERIMENTAL STUDY):</vt:lpstr>
      <vt:lpstr>3. DENEYSEL ÇALIŞMA  (EXPERIMENTAL STUDY):</vt:lpstr>
      <vt:lpstr>3. DENEYSEL ÇALIŞMA  (EXPERIMENTAL STUDY):</vt:lpstr>
      <vt:lpstr>3. DENEYSEL ÇALIŞMA  (EXPERIMENTAL STUDY):</vt:lpstr>
      <vt:lpstr>3. DENEYSEL ÇALIŞMA  (EXPERIMENTAL STUDY):</vt:lpstr>
      <vt:lpstr>MAKALE -2</vt:lpstr>
      <vt:lpstr>Giriş1.1:</vt:lpstr>
      <vt:lpstr>Giriş1.2:</vt:lpstr>
      <vt:lpstr>MATERYAL VE METOT 1.1:</vt:lpstr>
      <vt:lpstr>MATERYAL VE METOT 1.2:</vt:lpstr>
      <vt:lpstr>KULLANILAN YÖNTEM 1.1:</vt:lpstr>
      <vt:lpstr>KULLANILAN YÖNTEM 1.1:</vt:lpstr>
      <vt:lpstr>BULGULAR VE TARTIŞMA1.1:</vt:lpstr>
      <vt:lpstr>SONUÇ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bmhbu</dc:creator>
  <cp:lastModifiedBy>bmhbu</cp:lastModifiedBy>
  <cp:revision>12</cp:revision>
  <dcterms:created xsi:type="dcterms:W3CDTF">2022-12-15T08:30:01Z</dcterms:created>
  <dcterms:modified xsi:type="dcterms:W3CDTF">2022-12-15T17:13:56Z</dcterms:modified>
</cp:coreProperties>
</file>