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314" r:id="rId4"/>
    <p:sldId id="257" r:id="rId5"/>
    <p:sldId id="258" r:id="rId6"/>
    <p:sldId id="259" r:id="rId7"/>
    <p:sldId id="260" r:id="rId8"/>
    <p:sldId id="277" r:id="rId9"/>
    <p:sldId id="316" r:id="rId10"/>
    <p:sldId id="265" r:id="rId11"/>
    <p:sldId id="275" r:id="rId12"/>
    <p:sldId id="317" r:id="rId13"/>
    <p:sldId id="266" r:id="rId14"/>
    <p:sldId id="318" r:id="rId15"/>
    <p:sldId id="268" r:id="rId16"/>
    <p:sldId id="278" r:id="rId17"/>
    <p:sldId id="270" r:id="rId18"/>
    <p:sldId id="279" r:id="rId19"/>
    <p:sldId id="271" r:id="rId20"/>
    <p:sldId id="280" r:id="rId21"/>
    <p:sldId id="272" r:id="rId22"/>
    <p:sldId id="281" r:id="rId23"/>
    <p:sldId id="273" r:id="rId24"/>
    <p:sldId id="282" r:id="rId25"/>
    <p:sldId id="283" r:id="rId26"/>
    <p:sldId id="274"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2" r:id="rId47"/>
    <p:sldId id="304" r:id="rId48"/>
    <p:sldId id="305" r:id="rId49"/>
    <p:sldId id="306" r:id="rId50"/>
    <p:sldId id="308" r:id="rId51"/>
    <p:sldId id="310" r:id="rId52"/>
    <p:sldId id="309" r:id="rId53"/>
    <p:sldId id="311" r:id="rId54"/>
    <p:sldId id="312" r:id="rId55"/>
    <p:sldId id="307" r:id="rId56"/>
    <p:sldId id="31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81" d="100"/>
          <a:sy n="81" d="100"/>
        </p:scale>
        <p:origin x="76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AEB3D95-658C-4AB7-B558-534392466B9A}" type="datetimeFigureOut">
              <a:rPr lang="tr-TR" smtClean="0"/>
              <a:t>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F4F330-1696-406C-B6DB-2AA05CFC953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85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AEB3D95-658C-4AB7-B558-534392466B9A}" type="datetimeFigureOut">
              <a:rPr lang="tr-TR" smtClean="0"/>
              <a:t>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123984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AEB3D95-658C-4AB7-B558-534392466B9A}" type="datetimeFigureOut">
              <a:rPr lang="tr-TR" smtClean="0"/>
              <a:t>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309961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AEB3D95-658C-4AB7-B558-534392466B9A}" type="datetimeFigureOut">
              <a:rPr lang="tr-TR" smtClean="0"/>
              <a:t>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394843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AEB3D95-658C-4AB7-B558-534392466B9A}" type="datetimeFigureOut">
              <a:rPr lang="tr-TR" smtClean="0"/>
              <a:t>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F4F330-1696-406C-B6DB-2AA05CFC953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AEB3D95-658C-4AB7-B558-534392466B9A}" type="datetimeFigureOut">
              <a:rPr lang="tr-TR" smtClean="0"/>
              <a:t>8.01.2024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70713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AEB3D95-658C-4AB7-B558-534392466B9A}" type="datetimeFigureOut">
              <a:rPr lang="tr-TR" smtClean="0"/>
              <a:t>8.01.2024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151547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AEB3D95-658C-4AB7-B558-534392466B9A}" type="datetimeFigureOut">
              <a:rPr lang="tr-TR" smtClean="0"/>
              <a:t>8.01.2024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54264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B3D95-658C-4AB7-B558-534392466B9A}" type="datetimeFigureOut">
              <a:rPr lang="tr-TR" smtClean="0"/>
              <a:t>8.01.2024</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224991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EB3D95-658C-4AB7-B558-534392466B9A}" type="datetimeFigureOut">
              <a:rPr lang="tr-TR" smtClean="0"/>
              <a:t>8.01.2024</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F4F330-1696-406C-B6DB-2AA05CFC9535}" type="slidenum">
              <a:rPr lang="tr-TR" smtClean="0"/>
              <a:t>‹#›</a:t>
            </a:fld>
            <a:endParaRPr lang="tr-TR"/>
          </a:p>
        </p:txBody>
      </p:sp>
    </p:spTree>
    <p:extLst>
      <p:ext uri="{BB962C8B-B14F-4D97-AF65-F5344CB8AC3E}">
        <p14:creationId xmlns:p14="http://schemas.microsoft.com/office/powerpoint/2010/main" val="416994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AEB3D95-658C-4AB7-B558-534392466B9A}" type="datetimeFigureOut">
              <a:rPr lang="tr-TR" smtClean="0"/>
              <a:t>8.01.2024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6F4F330-1696-406C-B6DB-2AA05CFC9535}" type="slidenum">
              <a:rPr lang="tr-TR" smtClean="0"/>
              <a:t>‹#›</a:t>
            </a:fld>
            <a:endParaRPr lang="tr-TR"/>
          </a:p>
        </p:txBody>
      </p:sp>
    </p:spTree>
    <p:extLst>
      <p:ext uri="{BB962C8B-B14F-4D97-AF65-F5344CB8AC3E}">
        <p14:creationId xmlns:p14="http://schemas.microsoft.com/office/powerpoint/2010/main" val="354586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EB3D95-658C-4AB7-B558-534392466B9A}" type="datetimeFigureOut">
              <a:rPr lang="tr-TR" smtClean="0"/>
              <a:t>8.01.2024</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F4F330-1696-406C-B6DB-2AA05CFC9535}"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2946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8E42D5-7E24-E1E1-2059-2E32037F9FE0}"/>
              </a:ext>
            </a:extLst>
          </p:cNvPr>
          <p:cNvSpPr>
            <a:spLocks noGrp="1"/>
          </p:cNvSpPr>
          <p:nvPr>
            <p:ph type="ctrTitle"/>
          </p:nvPr>
        </p:nvSpPr>
        <p:spPr>
          <a:xfrm>
            <a:off x="1097280" y="716946"/>
            <a:ext cx="10058400" cy="2573009"/>
          </a:xfrm>
        </p:spPr>
        <p:txBody>
          <a:bodyPr/>
          <a:lstStyle/>
          <a:p>
            <a:pPr>
              <a:lnSpc>
                <a:spcPct val="107000"/>
              </a:lnSpc>
              <a:spcAft>
                <a:spcPts val="800"/>
              </a:spcAft>
              <a:tabLst>
                <a:tab pos="2260600" algn="l"/>
              </a:tabLst>
            </a:pP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T.C. </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                                                                  SELÇUK ÜNİVERSİTESİ </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                                                                 TEKNOLOJİ FAKÜLTESİ</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ELEKTRİK-ELEKTRONİK MÜHENDİSLİĞİ</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r>
              <a:rPr lang="tr-TR"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dirty="0"/>
          </a:p>
        </p:txBody>
      </p:sp>
      <p:sp>
        <p:nvSpPr>
          <p:cNvPr id="3" name="Alt Başlık 2">
            <a:extLst>
              <a:ext uri="{FF2B5EF4-FFF2-40B4-BE49-F238E27FC236}">
                <a16:creationId xmlns:a16="http://schemas.microsoft.com/office/drawing/2014/main" id="{992ACFA8-023F-625B-D148-BE00574D3130}"/>
              </a:ext>
            </a:extLst>
          </p:cNvPr>
          <p:cNvSpPr>
            <a:spLocks noGrp="1"/>
          </p:cNvSpPr>
          <p:nvPr>
            <p:ph type="subTitle" idx="1"/>
          </p:nvPr>
        </p:nvSpPr>
        <p:spPr>
          <a:xfrm>
            <a:off x="1100051" y="3676454"/>
            <a:ext cx="10058400" cy="2318993"/>
          </a:xfrm>
        </p:spPr>
        <p:txBody>
          <a:bodyPr>
            <a:normAutofit/>
          </a:bodyPr>
          <a:lstStyle/>
          <a:p>
            <a:r>
              <a:rPr lang="tr-TR" dirty="0">
                <a:solidFill>
                  <a:srgbClr val="FF0000"/>
                </a:solidFill>
              </a:rPr>
              <a:t>                             VHDL ile TEMEL İMGE İŞLEME</a:t>
            </a:r>
          </a:p>
          <a:p>
            <a:endParaRPr lang="tr-TR" sz="1900" dirty="0">
              <a:solidFill>
                <a:srgbClr val="0070C0"/>
              </a:solidFill>
            </a:endParaRPr>
          </a:p>
          <a:p>
            <a:r>
              <a:rPr lang="tr-TR" sz="1900" dirty="0">
                <a:solidFill>
                  <a:srgbClr val="0070C0"/>
                </a:solidFill>
              </a:rPr>
              <a:t>                                                   203302022</a:t>
            </a:r>
          </a:p>
          <a:p>
            <a:r>
              <a:rPr lang="tr-TR" sz="1900" dirty="0">
                <a:solidFill>
                  <a:srgbClr val="0070C0"/>
                </a:solidFill>
              </a:rPr>
              <a:t>                                                 Burak </a:t>
            </a:r>
            <a:r>
              <a:rPr lang="tr-TR" sz="1900" dirty="0" err="1">
                <a:solidFill>
                  <a:srgbClr val="0070C0"/>
                </a:solidFill>
              </a:rPr>
              <a:t>özsoy</a:t>
            </a:r>
            <a:endParaRPr lang="tr-TR" sz="1900" dirty="0">
              <a:solidFill>
                <a:srgbClr val="0070C0"/>
              </a:solidFill>
            </a:endParaRPr>
          </a:p>
        </p:txBody>
      </p:sp>
      <p:pic>
        <p:nvPicPr>
          <p:cNvPr id="4" name="Resim 3" descr="logo içeren bir resim&#10;&#10;Açıklama otomatik olarak oluşturuldu">
            <a:extLst>
              <a:ext uri="{FF2B5EF4-FFF2-40B4-BE49-F238E27FC236}">
                <a16:creationId xmlns:a16="http://schemas.microsoft.com/office/drawing/2014/main" id="{63313BE1-A84B-3766-A71B-0BABD4223D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764080"/>
            <a:ext cx="1857375" cy="990600"/>
          </a:xfrm>
          <a:prstGeom prst="rect">
            <a:avLst/>
          </a:prstGeom>
        </p:spPr>
      </p:pic>
      <p:pic>
        <p:nvPicPr>
          <p:cNvPr id="5" name="Resim 4">
            <a:extLst>
              <a:ext uri="{FF2B5EF4-FFF2-40B4-BE49-F238E27FC236}">
                <a16:creationId xmlns:a16="http://schemas.microsoft.com/office/drawing/2014/main" id="{F45718B5-065A-6C53-A670-5113EDEE7F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980" y="681530"/>
            <a:ext cx="1155700" cy="1155700"/>
          </a:xfrm>
          <a:prstGeom prst="rect">
            <a:avLst/>
          </a:prstGeom>
        </p:spPr>
      </p:pic>
    </p:spTree>
    <p:extLst>
      <p:ext uri="{BB962C8B-B14F-4D97-AF65-F5344CB8AC3E}">
        <p14:creationId xmlns:p14="http://schemas.microsoft.com/office/powerpoint/2010/main" val="98455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4" descr="metin, ekran görüntüsü, yazılım, ekran, görüntüleme içeren bir resim&#10;&#10;Açıklama otomatik olarak oluşturuldu">
            <a:extLst>
              <a:ext uri="{FF2B5EF4-FFF2-40B4-BE49-F238E27FC236}">
                <a16:creationId xmlns:a16="http://schemas.microsoft.com/office/drawing/2014/main" id="{801F2E23-444B-B603-376C-01DAAE819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862" y="129619"/>
            <a:ext cx="9231305" cy="6060957"/>
          </a:xfrm>
          <a:prstGeom prst="rect">
            <a:avLst/>
          </a:prstGeom>
        </p:spPr>
      </p:pic>
    </p:spTree>
    <p:extLst>
      <p:ext uri="{BB962C8B-B14F-4D97-AF65-F5344CB8AC3E}">
        <p14:creationId xmlns:p14="http://schemas.microsoft.com/office/powerpoint/2010/main" val="240370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çizgi, yazı tipi içeren bir resim&#10;&#10;Açıklama otomatik olarak oluşturuldu">
            <a:extLst>
              <a:ext uri="{FF2B5EF4-FFF2-40B4-BE49-F238E27FC236}">
                <a16:creationId xmlns:a16="http://schemas.microsoft.com/office/drawing/2014/main" id="{6E2E2029-B61F-F177-3BA9-F4F6B9F3B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64" y="753267"/>
            <a:ext cx="11228119" cy="3639623"/>
          </a:xfrm>
          <a:prstGeom prst="rect">
            <a:avLst/>
          </a:prstGeom>
        </p:spPr>
      </p:pic>
    </p:spTree>
    <p:extLst>
      <p:ext uri="{BB962C8B-B14F-4D97-AF65-F5344CB8AC3E}">
        <p14:creationId xmlns:p14="http://schemas.microsoft.com/office/powerpoint/2010/main" val="208747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6790D1D-E416-698B-747C-B6781EA0E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74" y="2701452"/>
            <a:ext cx="11626696" cy="531941"/>
          </a:xfrm>
          <a:prstGeom prst="rect">
            <a:avLst/>
          </a:prstGeom>
        </p:spPr>
      </p:pic>
    </p:spTree>
    <p:extLst>
      <p:ext uri="{BB962C8B-B14F-4D97-AF65-F5344CB8AC3E}">
        <p14:creationId xmlns:p14="http://schemas.microsoft.com/office/powerpoint/2010/main" val="317204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ekran, görüntüleme, yazılım içeren bir resim&#10;&#10;Açıklama otomatik olarak oluşturuldu">
            <a:extLst>
              <a:ext uri="{FF2B5EF4-FFF2-40B4-BE49-F238E27FC236}">
                <a16:creationId xmlns:a16="http://schemas.microsoft.com/office/drawing/2014/main" id="{E9335E3E-679E-A1A8-4B71-D9C8A1838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90" y="138095"/>
            <a:ext cx="9717765" cy="6127216"/>
          </a:xfrm>
          <a:prstGeom prst="rect">
            <a:avLst/>
          </a:prstGeom>
        </p:spPr>
      </p:pic>
    </p:spTree>
    <p:extLst>
      <p:ext uri="{BB962C8B-B14F-4D97-AF65-F5344CB8AC3E}">
        <p14:creationId xmlns:p14="http://schemas.microsoft.com/office/powerpoint/2010/main" val="147001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nsan yüzü, kadın, ekran görüntüsü içeren bir resim&#10;&#10;Açıklama otomatik olarak oluşturuldu">
            <a:extLst>
              <a:ext uri="{FF2B5EF4-FFF2-40B4-BE49-F238E27FC236}">
                <a16:creationId xmlns:a16="http://schemas.microsoft.com/office/drawing/2014/main" id="{8CE54F9D-A1B3-E1E0-2659-8F30387EF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526" y="702886"/>
            <a:ext cx="9129445" cy="4873845"/>
          </a:xfrm>
          <a:prstGeom prst="rect">
            <a:avLst/>
          </a:prstGeom>
        </p:spPr>
      </p:pic>
    </p:spTree>
    <p:extLst>
      <p:ext uri="{BB962C8B-B14F-4D97-AF65-F5344CB8AC3E}">
        <p14:creationId xmlns:p14="http://schemas.microsoft.com/office/powerpoint/2010/main" val="1186205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0D6DF8-139A-941E-B6BE-F0F72B496C3E}"/>
              </a:ext>
            </a:extLst>
          </p:cNvPr>
          <p:cNvSpPr>
            <a:spLocks noGrp="1"/>
          </p:cNvSpPr>
          <p:nvPr>
            <p:ph type="title"/>
          </p:nvPr>
        </p:nvSpPr>
        <p:spPr>
          <a:xfrm>
            <a:off x="1097280" y="707010"/>
            <a:ext cx="10058400" cy="1030350"/>
          </a:xfrm>
        </p:spPr>
        <p:txBody>
          <a:bodyPr>
            <a:normAutofit/>
          </a:bodyPr>
          <a:lstStyle/>
          <a:p>
            <a:r>
              <a:rPr lang="tr-TR" dirty="0">
                <a:solidFill>
                  <a:srgbClr val="0070C0"/>
                </a:solidFill>
              </a:rPr>
              <a:t>Aynalama</a:t>
            </a:r>
            <a:endParaRPr lang="tr-TR" dirty="0">
              <a:solidFill>
                <a:schemeClr val="tx1"/>
              </a:solidFill>
            </a:endParaRPr>
          </a:p>
        </p:txBody>
      </p:sp>
      <p:sp>
        <p:nvSpPr>
          <p:cNvPr id="3" name="İçerik Yer Tutucusu 2">
            <a:extLst>
              <a:ext uri="{FF2B5EF4-FFF2-40B4-BE49-F238E27FC236}">
                <a16:creationId xmlns:a16="http://schemas.microsoft.com/office/drawing/2014/main" id="{A34C8732-5233-65AD-C7A5-6CCD4E5BC6AD}"/>
              </a:ext>
            </a:extLst>
          </p:cNvPr>
          <p:cNvSpPr>
            <a:spLocks noGrp="1"/>
          </p:cNvSpPr>
          <p:nvPr>
            <p:ph sz="half" idx="1"/>
          </p:nvPr>
        </p:nvSpPr>
        <p:spPr>
          <a:xfrm>
            <a:off x="1097279" y="1845734"/>
            <a:ext cx="10337434" cy="4023360"/>
          </a:xfrm>
        </p:spPr>
        <p:txBody>
          <a:bodyPr>
            <a:normAutofit/>
          </a:bodyPr>
          <a:lstStyle/>
          <a:p>
            <a:r>
              <a:rPr lang="tr-TR" sz="2400" dirty="0">
                <a:solidFill>
                  <a:schemeClr val="tx1"/>
                </a:solidFill>
              </a:rPr>
              <a:t>Aynalama işleminde en soldaki sütun en sağdaki sütuna, en sağdaki sütun ise en soldaki sütuna yazılacak şekilde imge elemanları yer değiştirir.</a:t>
            </a:r>
          </a:p>
          <a:p>
            <a:endParaRPr lang="tr-TR" sz="2400" dirty="0">
              <a:solidFill>
                <a:schemeClr val="tx1"/>
              </a:solidFill>
            </a:endParaRPr>
          </a:p>
        </p:txBody>
      </p:sp>
      <p:pic>
        <p:nvPicPr>
          <p:cNvPr id="6" name="Resim 5" descr="dikdörtgen, kare, çizgi, ekran görüntüsü içeren bir resim&#10;&#10;Açıklama otomatik olarak oluşturuldu">
            <a:extLst>
              <a:ext uri="{FF2B5EF4-FFF2-40B4-BE49-F238E27FC236}">
                <a16:creationId xmlns:a16="http://schemas.microsoft.com/office/drawing/2014/main" id="{F0282461-A532-E267-C17A-53DDDBA08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147" y="2873531"/>
            <a:ext cx="7778831" cy="2895673"/>
          </a:xfrm>
          <a:prstGeom prst="rect">
            <a:avLst/>
          </a:prstGeom>
        </p:spPr>
      </p:pic>
    </p:spTree>
    <p:extLst>
      <p:ext uri="{BB962C8B-B14F-4D97-AF65-F5344CB8AC3E}">
        <p14:creationId xmlns:p14="http://schemas.microsoft.com/office/powerpoint/2010/main" val="93846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8BF231-E1EB-83D3-EC84-C743F5822125}"/>
              </a:ext>
            </a:extLst>
          </p:cNvPr>
          <p:cNvSpPr>
            <a:spLocks noGrp="1"/>
          </p:cNvSpPr>
          <p:nvPr>
            <p:ph type="title"/>
          </p:nvPr>
        </p:nvSpPr>
        <p:spPr/>
        <p:txBody>
          <a:bodyPr/>
          <a:lstStyle/>
          <a:p>
            <a:r>
              <a:rPr lang="tr-TR" dirty="0">
                <a:solidFill>
                  <a:srgbClr val="0070C0"/>
                </a:solidFill>
              </a:rPr>
              <a:t>Aynalama</a:t>
            </a:r>
            <a:endParaRPr lang="tr-TR" dirty="0"/>
          </a:p>
        </p:txBody>
      </p:sp>
      <p:pic>
        <p:nvPicPr>
          <p:cNvPr id="5" name="İçerik Yer Tutucusu 4" descr="metin, insan yüzü, ekran görüntüsü, moda aksesuar içeren bir resim&#10;&#10;Açıklama otomatik olarak oluşturuldu">
            <a:extLst>
              <a:ext uri="{FF2B5EF4-FFF2-40B4-BE49-F238E27FC236}">
                <a16:creationId xmlns:a16="http://schemas.microsoft.com/office/drawing/2014/main" id="{FACD9E1D-4561-3C84-237C-19624B1F4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907" y="1944748"/>
            <a:ext cx="3724776" cy="4022417"/>
          </a:xfrm>
        </p:spPr>
      </p:pic>
      <p:sp>
        <p:nvSpPr>
          <p:cNvPr id="6" name="Ok: Sağ 5">
            <a:extLst>
              <a:ext uri="{FF2B5EF4-FFF2-40B4-BE49-F238E27FC236}">
                <a16:creationId xmlns:a16="http://schemas.microsoft.com/office/drawing/2014/main" id="{7F126E81-E00E-47CC-34EC-BBF34496FBF7}"/>
              </a:ext>
            </a:extLst>
          </p:cNvPr>
          <p:cNvSpPr/>
          <p:nvPr/>
        </p:nvSpPr>
        <p:spPr>
          <a:xfrm>
            <a:off x="5156462" y="3429000"/>
            <a:ext cx="1894787" cy="12466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insan yüzü, ekran görüntüsü, moda aksesuar içeren bir resim&#10;&#10;Açıklama otomatik olarak oluşturuldu">
            <a:extLst>
              <a:ext uri="{FF2B5EF4-FFF2-40B4-BE49-F238E27FC236}">
                <a16:creationId xmlns:a16="http://schemas.microsoft.com/office/drawing/2014/main" id="{2CF4AD37-1674-3961-A4B0-C7751D2CD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906" y="2071980"/>
            <a:ext cx="3663132" cy="3895185"/>
          </a:xfrm>
          <a:prstGeom prst="rect">
            <a:avLst/>
          </a:prstGeom>
        </p:spPr>
      </p:pic>
    </p:spTree>
    <p:extLst>
      <p:ext uri="{BB962C8B-B14F-4D97-AF65-F5344CB8AC3E}">
        <p14:creationId xmlns:p14="http://schemas.microsoft.com/office/powerpoint/2010/main" val="44905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448925-F968-0652-3090-065B5E416047}"/>
              </a:ext>
            </a:extLst>
          </p:cNvPr>
          <p:cNvSpPr>
            <a:spLocks noGrp="1"/>
          </p:cNvSpPr>
          <p:nvPr>
            <p:ph type="title"/>
          </p:nvPr>
        </p:nvSpPr>
        <p:spPr/>
        <p:txBody>
          <a:bodyPr/>
          <a:lstStyle/>
          <a:p>
            <a:r>
              <a:rPr lang="tr-TR" dirty="0">
                <a:solidFill>
                  <a:srgbClr val="0070C0"/>
                </a:solidFill>
              </a:rPr>
              <a:t>Ters Çevirme</a:t>
            </a:r>
          </a:p>
        </p:txBody>
      </p:sp>
      <p:sp>
        <p:nvSpPr>
          <p:cNvPr id="3" name="İçerik Yer Tutucusu 2">
            <a:extLst>
              <a:ext uri="{FF2B5EF4-FFF2-40B4-BE49-F238E27FC236}">
                <a16:creationId xmlns:a16="http://schemas.microsoft.com/office/drawing/2014/main" id="{44C1A1E0-A7E8-417B-0A38-C076FBD3403D}"/>
              </a:ext>
            </a:extLst>
          </p:cNvPr>
          <p:cNvSpPr>
            <a:spLocks noGrp="1"/>
          </p:cNvSpPr>
          <p:nvPr>
            <p:ph idx="1"/>
          </p:nvPr>
        </p:nvSpPr>
        <p:spPr/>
        <p:txBody>
          <a:bodyPr/>
          <a:lstStyle/>
          <a:p>
            <a:r>
              <a:rPr lang="tr-TR" sz="2400" dirty="0"/>
              <a:t>Ters çevirme işleminde en alttaki satır en üstteki satıra, en üstteki satır ise en alttaki satıra yazılacak şekilde imge elemanları yer değiştirir.</a:t>
            </a:r>
          </a:p>
          <a:p>
            <a:endParaRPr lang="tr-TR" sz="2400" dirty="0"/>
          </a:p>
          <a:p>
            <a:endParaRPr lang="tr-TR" dirty="0"/>
          </a:p>
          <a:p>
            <a:endParaRPr lang="tr-TR" dirty="0"/>
          </a:p>
        </p:txBody>
      </p:sp>
      <p:pic>
        <p:nvPicPr>
          <p:cNvPr id="5" name="Resim 4" descr="dikdörtgen, çizgi, ekran görüntüsü, diyagram içeren bir resim&#10;&#10;Açıklama otomatik olarak oluşturuldu">
            <a:extLst>
              <a:ext uri="{FF2B5EF4-FFF2-40B4-BE49-F238E27FC236}">
                <a16:creationId xmlns:a16="http://schemas.microsoft.com/office/drawing/2014/main" id="{DC53E071-8CF5-BE5C-E7FD-D83BCB9BC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299" y="2623451"/>
            <a:ext cx="2644111" cy="3645373"/>
          </a:xfrm>
          <a:prstGeom prst="rect">
            <a:avLst/>
          </a:prstGeom>
        </p:spPr>
      </p:pic>
    </p:spTree>
    <p:extLst>
      <p:ext uri="{BB962C8B-B14F-4D97-AF65-F5344CB8AC3E}">
        <p14:creationId xmlns:p14="http://schemas.microsoft.com/office/powerpoint/2010/main" val="358048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561C2C-DE4D-B8E4-AC32-D34963964F54}"/>
              </a:ext>
            </a:extLst>
          </p:cNvPr>
          <p:cNvSpPr>
            <a:spLocks noGrp="1"/>
          </p:cNvSpPr>
          <p:nvPr>
            <p:ph type="title"/>
          </p:nvPr>
        </p:nvSpPr>
        <p:spPr/>
        <p:txBody>
          <a:bodyPr/>
          <a:lstStyle/>
          <a:p>
            <a:r>
              <a:rPr lang="tr-TR" dirty="0">
                <a:solidFill>
                  <a:srgbClr val="0070C0"/>
                </a:solidFill>
              </a:rPr>
              <a:t>Ters Çevirme</a:t>
            </a:r>
            <a:endParaRPr lang="tr-TR" dirty="0"/>
          </a:p>
        </p:txBody>
      </p:sp>
      <p:pic>
        <p:nvPicPr>
          <p:cNvPr id="5" name="İçerik Yer Tutucusu 4" descr="metin, insan yüzü, ekran görüntüsü, moda aksesuar içeren bir resim&#10;&#10;Açıklama otomatik olarak oluşturuldu">
            <a:extLst>
              <a:ext uri="{FF2B5EF4-FFF2-40B4-BE49-F238E27FC236}">
                <a16:creationId xmlns:a16="http://schemas.microsoft.com/office/drawing/2014/main" id="{7A60231C-9669-91BB-1EFB-10E05532CF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42216"/>
            <a:ext cx="3804658" cy="4108683"/>
          </a:xfrm>
        </p:spPr>
      </p:pic>
      <p:sp>
        <p:nvSpPr>
          <p:cNvPr id="6" name="Ok: Sağ 5">
            <a:extLst>
              <a:ext uri="{FF2B5EF4-FFF2-40B4-BE49-F238E27FC236}">
                <a16:creationId xmlns:a16="http://schemas.microsoft.com/office/drawing/2014/main" id="{CD3C7123-760F-88AC-BF17-93D2073C9804}"/>
              </a:ext>
            </a:extLst>
          </p:cNvPr>
          <p:cNvSpPr/>
          <p:nvPr/>
        </p:nvSpPr>
        <p:spPr>
          <a:xfrm>
            <a:off x="5533534" y="3110845"/>
            <a:ext cx="2177592" cy="16402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ekran görüntüsü, insan yüzü, kadın içeren bir resim&#10;&#10;Açıklama otomatik olarak oluşturuldu">
            <a:extLst>
              <a:ext uri="{FF2B5EF4-FFF2-40B4-BE49-F238E27FC236}">
                <a16:creationId xmlns:a16="http://schemas.microsoft.com/office/drawing/2014/main" id="{CAF00689-E9D0-3222-11C4-87C821205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834" y="2084958"/>
            <a:ext cx="3671856" cy="3965941"/>
          </a:xfrm>
          <a:prstGeom prst="rect">
            <a:avLst/>
          </a:prstGeom>
        </p:spPr>
      </p:pic>
    </p:spTree>
    <p:extLst>
      <p:ext uri="{BB962C8B-B14F-4D97-AF65-F5344CB8AC3E}">
        <p14:creationId xmlns:p14="http://schemas.microsoft.com/office/powerpoint/2010/main" val="327993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2F19F7-78F4-BC38-347C-B9452D2CCE4D}"/>
              </a:ext>
            </a:extLst>
          </p:cNvPr>
          <p:cNvSpPr>
            <a:spLocks noGrp="1"/>
          </p:cNvSpPr>
          <p:nvPr>
            <p:ph type="title"/>
          </p:nvPr>
        </p:nvSpPr>
        <p:spPr/>
        <p:txBody>
          <a:bodyPr/>
          <a:lstStyle/>
          <a:p>
            <a:r>
              <a:rPr lang="tr-TR" dirty="0" err="1">
                <a:solidFill>
                  <a:srgbClr val="0070C0"/>
                </a:solidFill>
              </a:rPr>
              <a:t>Negatifleme</a:t>
            </a:r>
            <a:endParaRPr lang="tr-TR" dirty="0">
              <a:solidFill>
                <a:srgbClr val="0070C0"/>
              </a:solidFill>
            </a:endParaRPr>
          </a:p>
        </p:txBody>
      </p:sp>
      <p:sp>
        <p:nvSpPr>
          <p:cNvPr id="3" name="İçerik Yer Tutucusu 2">
            <a:extLst>
              <a:ext uri="{FF2B5EF4-FFF2-40B4-BE49-F238E27FC236}">
                <a16:creationId xmlns:a16="http://schemas.microsoft.com/office/drawing/2014/main" id="{7FB929C0-49D4-FB68-11D2-F38F9218C0D0}"/>
              </a:ext>
            </a:extLst>
          </p:cNvPr>
          <p:cNvSpPr>
            <a:spLocks noGrp="1"/>
          </p:cNvSpPr>
          <p:nvPr>
            <p:ph idx="1"/>
          </p:nvPr>
        </p:nvSpPr>
        <p:spPr/>
        <p:txBody>
          <a:bodyPr>
            <a:normAutofit/>
          </a:bodyPr>
          <a:lstStyle/>
          <a:p>
            <a:r>
              <a:rPr lang="tr-TR" sz="2400" dirty="0"/>
              <a:t>İmge değerlerinin ters çevrilmesi ile yapılmaktadır. Aşağıda </a:t>
            </a:r>
            <a:r>
              <a:rPr lang="tr-TR" sz="2400" dirty="0" err="1"/>
              <a:t>negatifleme</a:t>
            </a:r>
            <a:r>
              <a:rPr lang="tr-TR" sz="2400" dirty="0"/>
              <a:t> işlemine ilişkin denklem verilmiştir. 255 değeri 8 bitlik bir beneğin alabileceği azami değer olup, farklı bit uzunlukları için bu değer değişebilir. </a:t>
            </a:r>
          </a:p>
        </p:txBody>
      </p:sp>
      <p:pic>
        <p:nvPicPr>
          <p:cNvPr id="5" name="Resim 4">
            <a:extLst>
              <a:ext uri="{FF2B5EF4-FFF2-40B4-BE49-F238E27FC236}">
                <a16:creationId xmlns:a16="http://schemas.microsoft.com/office/drawing/2014/main" id="{1CCEBDCA-838D-D826-F321-DBEC9F95F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269" y="3662861"/>
            <a:ext cx="7632445" cy="649570"/>
          </a:xfrm>
          <a:prstGeom prst="rect">
            <a:avLst/>
          </a:prstGeom>
        </p:spPr>
      </p:pic>
    </p:spTree>
    <p:extLst>
      <p:ext uri="{BB962C8B-B14F-4D97-AF65-F5344CB8AC3E}">
        <p14:creationId xmlns:p14="http://schemas.microsoft.com/office/powerpoint/2010/main" val="371085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A2E5E4-5AED-13D4-EE95-01CEEBD175CE}"/>
              </a:ext>
            </a:extLst>
          </p:cNvPr>
          <p:cNvSpPr>
            <a:spLocks noGrp="1"/>
          </p:cNvSpPr>
          <p:nvPr>
            <p:ph type="title"/>
          </p:nvPr>
        </p:nvSpPr>
        <p:spPr>
          <a:xfrm>
            <a:off x="1097280" y="286603"/>
            <a:ext cx="10058400" cy="1476209"/>
          </a:xfrm>
        </p:spPr>
        <p:txBody>
          <a:bodyPr>
            <a:normAutofit/>
          </a:bodyPr>
          <a:lstStyle/>
          <a:p>
            <a:r>
              <a:rPr lang="tr-TR" sz="2800" dirty="0">
                <a:solidFill>
                  <a:schemeClr val="tx1"/>
                </a:solidFill>
              </a:rPr>
              <a:t>	VHDL dili ile temel görüntü algoritmaları kullanılarak Aynalama, Ters Çevirme, </a:t>
            </a:r>
            <a:r>
              <a:rPr lang="tr-TR" sz="2800" dirty="0" err="1">
                <a:solidFill>
                  <a:schemeClr val="tx1"/>
                </a:solidFill>
              </a:rPr>
              <a:t>Negatifleme</a:t>
            </a:r>
            <a:r>
              <a:rPr lang="tr-TR" sz="2800" dirty="0">
                <a:solidFill>
                  <a:schemeClr val="tx1"/>
                </a:solidFill>
              </a:rPr>
              <a:t>, Eşikleme, Parlaklık, Karşıtlık gibi görüntü durumları gözlemlenmektedir.</a:t>
            </a:r>
          </a:p>
        </p:txBody>
      </p:sp>
      <p:pic>
        <p:nvPicPr>
          <p:cNvPr id="5" name="İçerik Yer Tutucusu 4" descr="metin, insan yüzü, kadın, ekran görüntüsü içeren bir resim&#10;&#10;Açıklama otomatik olarak oluşturuldu">
            <a:extLst>
              <a:ext uri="{FF2B5EF4-FFF2-40B4-BE49-F238E27FC236}">
                <a16:creationId xmlns:a16="http://schemas.microsoft.com/office/drawing/2014/main" id="{FB6BB60F-DF9B-2A46-9837-1987ABE08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62812"/>
            <a:ext cx="5798848" cy="3095776"/>
          </a:xfrm>
        </p:spPr>
      </p:pic>
      <p:pic>
        <p:nvPicPr>
          <p:cNvPr id="7" name="Resim 6" descr="metin, insan yüzü, adam, insan, ekran görüntüsü içeren bir resim&#10;&#10;Açıklama otomatik olarak oluşturuldu">
            <a:extLst>
              <a:ext uri="{FF2B5EF4-FFF2-40B4-BE49-F238E27FC236}">
                <a16:creationId xmlns:a16="http://schemas.microsoft.com/office/drawing/2014/main" id="{ADBA4C11-82CB-A802-91FB-52B93952B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496" y="2651753"/>
            <a:ext cx="6393504" cy="3390827"/>
          </a:xfrm>
          <a:prstGeom prst="rect">
            <a:avLst/>
          </a:prstGeom>
        </p:spPr>
      </p:pic>
    </p:spTree>
    <p:extLst>
      <p:ext uri="{BB962C8B-B14F-4D97-AF65-F5344CB8AC3E}">
        <p14:creationId xmlns:p14="http://schemas.microsoft.com/office/powerpoint/2010/main" val="145702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4F2B0D-12CD-1FEC-293E-FAFD3C919D76}"/>
              </a:ext>
            </a:extLst>
          </p:cNvPr>
          <p:cNvSpPr>
            <a:spLocks noGrp="1"/>
          </p:cNvSpPr>
          <p:nvPr>
            <p:ph type="title"/>
          </p:nvPr>
        </p:nvSpPr>
        <p:spPr/>
        <p:txBody>
          <a:bodyPr/>
          <a:lstStyle/>
          <a:p>
            <a:r>
              <a:rPr lang="tr-TR" dirty="0" err="1">
                <a:solidFill>
                  <a:srgbClr val="0070C0"/>
                </a:solidFill>
              </a:rPr>
              <a:t>Negatifleme</a:t>
            </a:r>
            <a:endParaRPr lang="tr-TR" dirty="0"/>
          </a:p>
        </p:txBody>
      </p:sp>
      <p:pic>
        <p:nvPicPr>
          <p:cNvPr id="5" name="İçerik Yer Tutucusu 4" descr="metin, insan yüzü, ekran görüntüsü, moda aksesuar içeren bir resim&#10;&#10;Açıklama otomatik olarak oluşturuldu">
            <a:extLst>
              <a:ext uri="{FF2B5EF4-FFF2-40B4-BE49-F238E27FC236}">
                <a16:creationId xmlns:a16="http://schemas.microsoft.com/office/drawing/2014/main" id="{038C563B-396F-2D77-4FB9-DB6D49247B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773" y="1847949"/>
            <a:ext cx="3788226" cy="4090938"/>
          </a:xfrm>
        </p:spPr>
      </p:pic>
      <p:sp>
        <p:nvSpPr>
          <p:cNvPr id="6" name="Ok: Sağ 5">
            <a:extLst>
              <a:ext uri="{FF2B5EF4-FFF2-40B4-BE49-F238E27FC236}">
                <a16:creationId xmlns:a16="http://schemas.microsoft.com/office/drawing/2014/main" id="{E9E523E3-B0C0-5304-AE63-05F549C92AFC}"/>
              </a:ext>
            </a:extLst>
          </p:cNvPr>
          <p:cNvSpPr/>
          <p:nvPr/>
        </p:nvSpPr>
        <p:spPr>
          <a:xfrm>
            <a:off x="4977353" y="3242821"/>
            <a:ext cx="2394408" cy="18778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ekran görüntüsü, insan yüzü içeren bir resim&#10;&#10;Açıklama otomatik olarak oluşturuldu">
            <a:extLst>
              <a:ext uri="{FF2B5EF4-FFF2-40B4-BE49-F238E27FC236}">
                <a16:creationId xmlns:a16="http://schemas.microsoft.com/office/drawing/2014/main" id="{AC7AEC0A-628F-2880-C3F8-4747D1209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003" y="1905973"/>
            <a:ext cx="3695802" cy="3974889"/>
          </a:xfrm>
          <a:prstGeom prst="rect">
            <a:avLst/>
          </a:prstGeom>
        </p:spPr>
      </p:pic>
    </p:spTree>
    <p:extLst>
      <p:ext uri="{BB962C8B-B14F-4D97-AF65-F5344CB8AC3E}">
        <p14:creationId xmlns:p14="http://schemas.microsoft.com/office/powerpoint/2010/main" val="354088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5FD966-7057-B810-4047-BCAD4F98E455}"/>
              </a:ext>
            </a:extLst>
          </p:cNvPr>
          <p:cNvSpPr>
            <a:spLocks noGrp="1"/>
          </p:cNvSpPr>
          <p:nvPr>
            <p:ph type="title"/>
          </p:nvPr>
        </p:nvSpPr>
        <p:spPr/>
        <p:txBody>
          <a:bodyPr/>
          <a:lstStyle/>
          <a:p>
            <a:r>
              <a:rPr lang="tr-TR" dirty="0">
                <a:solidFill>
                  <a:srgbClr val="0070C0"/>
                </a:solidFill>
              </a:rPr>
              <a:t>Eşikleme</a:t>
            </a:r>
          </a:p>
        </p:txBody>
      </p:sp>
      <p:sp>
        <p:nvSpPr>
          <p:cNvPr id="3" name="İçerik Yer Tutucusu 2">
            <a:extLst>
              <a:ext uri="{FF2B5EF4-FFF2-40B4-BE49-F238E27FC236}">
                <a16:creationId xmlns:a16="http://schemas.microsoft.com/office/drawing/2014/main" id="{0B5AEC22-C5B4-75CC-97A8-A68C420E7611}"/>
              </a:ext>
            </a:extLst>
          </p:cNvPr>
          <p:cNvSpPr>
            <a:spLocks noGrp="1"/>
          </p:cNvSpPr>
          <p:nvPr>
            <p:ph idx="1"/>
          </p:nvPr>
        </p:nvSpPr>
        <p:spPr/>
        <p:txBody>
          <a:bodyPr>
            <a:normAutofit/>
          </a:bodyPr>
          <a:lstStyle/>
          <a:p>
            <a:r>
              <a:rPr lang="tr-TR" sz="2400" dirty="0"/>
              <a:t>İmge değerlerinin bir sayı değerinden büyük veya küçük olması durumuna göre eşikleme yapılmaktadır. Aşağıda eşikleme işlemine ilişkin denklem verilmiştir. </a:t>
            </a:r>
          </a:p>
          <a:p>
            <a:endParaRPr lang="tr-TR" sz="2400" dirty="0"/>
          </a:p>
        </p:txBody>
      </p:sp>
      <p:pic>
        <p:nvPicPr>
          <p:cNvPr id="5" name="Resim 4" descr="metin, yazı tipi, beyaz, çizgi içeren bir resim&#10;&#10;Açıklama otomatik olarak oluşturuldu">
            <a:extLst>
              <a:ext uri="{FF2B5EF4-FFF2-40B4-BE49-F238E27FC236}">
                <a16:creationId xmlns:a16="http://schemas.microsoft.com/office/drawing/2014/main" id="{743681A2-A340-E227-9C2D-5890B20CF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09" y="3361848"/>
            <a:ext cx="7060533" cy="1181872"/>
          </a:xfrm>
          <a:prstGeom prst="rect">
            <a:avLst/>
          </a:prstGeom>
        </p:spPr>
      </p:pic>
    </p:spTree>
    <p:extLst>
      <p:ext uri="{BB962C8B-B14F-4D97-AF65-F5344CB8AC3E}">
        <p14:creationId xmlns:p14="http://schemas.microsoft.com/office/powerpoint/2010/main" val="513090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AA07C-67DC-F77E-8508-86F8BE008523}"/>
              </a:ext>
            </a:extLst>
          </p:cNvPr>
          <p:cNvSpPr>
            <a:spLocks noGrp="1"/>
          </p:cNvSpPr>
          <p:nvPr>
            <p:ph type="title"/>
          </p:nvPr>
        </p:nvSpPr>
        <p:spPr/>
        <p:txBody>
          <a:bodyPr/>
          <a:lstStyle/>
          <a:p>
            <a:r>
              <a:rPr lang="tr-TR" dirty="0">
                <a:solidFill>
                  <a:srgbClr val="0070C0"/>
                </a:solidFill>
              </a:rPr>
              <a:t>Eşikleme</a:t>
            </a:r>
            <a:endParaRPr lang="tr-TR" dirty="0"/>
          </a:p>
        </p:txBody>
      </p:sp>
      <p:pic>
        <p:nvPicPr>
          <p:cNvPr id="5" name="İçerik Yer Tutucusu 4" descr="metin, insan yüzü, ekran görüntüsü, moda aksesuar içeren bir resim&#10;&#10;Açıklama otomatik olarak oluşturuldu">
            <a:extLst>
              <a:ext uri="{FF2B5EF4-FFF2-40B4-BE49-F238E27FC236}">
                <a16:creationId xmlns:a16="http://schemas.microsoft.com/office/drawing/2014/main" id="{311738C5-D3DB-44B8-FD0C-1E51E9F13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08204"/>
            <a:ext cx="3649813" cy="3941465"/>
          </a:xfrm>
        </p:spPr>
      </p:pic>
      <p:sp>
        <p:nvSpPr>
          <p:cNvPr id="6" name="Ok: Sağ 5">
            <a:extLst>
              <a:ext uri="{FF2B5EF4-FFF2-40B4-BE49-F238E27FC236}">
                <a16:creationId xmlns:a16="http://schemas.microsoft.com/office/drawing/2014/main" id="{233B4126-1EF9-109E-522E-4CBEC8A24FE0}"/>
              </a:ext>
            </a:extLst>
          </p:cNvPr>
          <p:cNvSpPr/>
          <p:nvPr/>
        </p:nvSpPr>
        <p:spPr>
          <a:xfrm>
            <a:off x="5050501" y="3242821"/>
            <a:ext cx="2394408" cy="18778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ekran görüntüsü, insan yüzü, grafik tasarım içeren bir resim&#10;&#10;Açıklama otomatik olarak oluşturuldu">
            <a:extLst>
              <a:ext uri="{FF2B5EF4-FFF2-40B4-BE49-F238E27FC236}">
                <a16:creationId xmlns:a16="http://schemas.microsoft.com/office/drawing/2014/main" id="{DA27D990-D9BD-DBD4-CA46-253FE3B8A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199" y="2021051"/>
            <a:ext cx="3649813" cy="3928618"/>
          </a:xfrm>
          <a:prstGeom prst="rect">
            <a:avLst/>
          </a:prstGeom>
        </p:spPr>
      </p:pic>
    </p:spTree>
    <p:extLst>
      <p:ext uri="{BB962C8B-B14F-4D97-AF65-F5344CB8AC3E}">
        <p14:creationId xmlns:p14="http://schemas.microsoft.com/office/powerpoint/2010/main" val="24781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64265-C33C-99BA-3CD3-C2F3D0D1E8AA}"/>
              </a:ext>
            </a:extLst>
          </p:cNvPr>
          <p:cNvSpPr>
            <a:spLocks noGrp="1"/>
          </p:cNvSpPr>
          <p:nvPr>
            <p:ph type="title"/>
          </p:nvPr>
        </p:nvSpPr>
        <p:spPr/>
        <p:txBody>
          <a:bodyPr/>
          <a:lstStyle/>
          <a:p>
            <a:r>
              <a:rPr lang="tr-TR" dirty="0">
                <a:solidFill>
                  <a:srgbClr val="0070C0"/>
                </a:solidFill>
              </a:rPr>
              <a:t>Parlaklık</a:t>
            </a:r>
          </a:p>
        </p:txBody>
      </p:sp>
      <p:sp>
        <p:nvSpPr>
          <p:cNvPr id="3" name="İçerik Yer Tutucusu 2">
            <a:extLst>
              <a:ext uri="{FF2B5EF4-FFF2-40B4-BE49-F238E27FC236}">
                <a16:creationId xmlns:a16="http://schemas.microsoft.com/office/drawing/2014/main" id="{46C8C171-25CA-5665-D1BF-029B4AEE26FE}"/>
              </a:ext>
            </a:extLst>
          </p:cNvPr>
          <p:cNvSpPr>
            <a:spLocks noGrp="1"/>
          </p:cNvSpPr>
          <p:nvPr>
            <p:ph idx="1"/>
          </p:nvPr>
        </p:nvSpPr>
        <p:spPr/>
        <p:txBody>
          <a:bodyPr>
            <a:normAutofit/>
          </a:bodyPr>
          <a:lstStyle/>
          <a:p>
            <a:r>
              <a:rPr lang="tr-TR" sz="2400" dirty="0"/>
              <a:t>İmge değerlerinin bir sayı değeriyle toplanması veya çıkarılması ile parlaklık ayarı yapılmaktadır. Aşağıda parlaklık ayarlamasına ilişkin denklem verilmiştir. Bu işlem yapılırken her bir beneğin alabileceği azami ve asgari değerlere dikkat edilmelidir, aksi halde istenmeyen sonuçlar oluşabilir. Örneğin, 250 değerine sahip bir beneğe 1 O eklenirse değerde taşma oluşacak ve beneğin yeni değeri 5 olacağı için siyaha dönecektir (imgenin beneklerinin 8 bitlik uzunluğa sahip olduğu kabul edilmiştir). </a:t>
            </a:r>
          </a:p>
          <a:p>
            <a:endParaRPr lang="tr-TR" sz="2400" dirty="0"/>
          </a:p>
        </p:txBody>
      </p:sp>
      <p:pic>
        <p:nvPicPr>
          <p:cNvPr id="5" name="Resim 4">
            <a:extLst>
              <a:ext uri="{FF2B5EF4-FFF2-40B4-BE49-F238E27FC236}">
                <a16:creationId xmlns:a16="http://schemas.microsoft.com/office/drawing/2014/main" id="{D3428C3C-82BB-8585-6AF5-A97E91F90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238" y="4753180"/>
            <a:ext cx="7102969" cy="683825"/>
          </a:xfrm>
          <a:prstGeom prst="rect">
            <a:avLst/>
          </a:prstGeom>
        </p:spPr>
      </p:pic>
    </p:spTree>
    <p:extLst>
      <p:ext uri="{BB962C8B-B14F-4D97-AF65-F5344CB8AC3E}">
        <p14:creationId xmlns:p14="http://schemas.microsoft.com/office/powerpoint/2010/main" val="2779887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C7FE4B-9119-0F4C-C177-AE0DF11DD22F}"/>
              </a:ext>
            </a:extLst>
          </p:cNvPr>
          <p:cNvSpPr>
            <a:spLocks noGrp="1"/>
          </p:cNvSpPr>
          <p:nvPr>
            <p:ph type="title"/>
          </p:nvPr>
        </p:nvSpPr>
        <p:spPr/>
        <p:txBody>
          <a:bodyPr/>
          <a:lstStyle/>
          <a:p>
            <a:r>
              <a:rPr lang="tr-TR" dirty="0">
                <a:solidFill>
                  <a:srgbClr val="0070C0"/>
                </a:solidFill>
              </a:rPr>
              <a:t>Parlaklık Arttırma</a:t>
            </a:r>
            <a:endParaRPr lang="tr-TR" dirty="0"/>
          </a:p>
        </p:txBody>
      </p:sp>
      <p:pic>
        <p:nvPicPr>
          <p:cNvPr id="5" name="İçerik Yer Tutucusu 4" descr="metin, insan yüzü, ekran görüntüsü, moda aksesuar içeren bir resim&#10;&#10;Açıklama otomatik olarak oluşturuldu">
            <a:extLst>
              <a:ext uri="{FF2B5EF4-FFF2-40B4-BE49-F238E27FC236}">
                <a16:creationId xmlns:a16="http://schemas.microsoft.com/office/drawing/2014/main" id="{9B08C044-AE1F-D956-F7DD-C3CA53C62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747" y="1904510"/>
            <a:ext cx="3706375" cy="4002546"/>
          </a:xfrm>
        </p:spPr>
      </p:pic>
      <p:sp>
        <p:nvSpPr>
          <p:cNvPr id="6" name="Ok: Sağ 5">
            <a:extLst>
              <a:ext uri="{FF2B5EF4-FFF2-40B4-BE49-F238E27FC236}">
                <a16:creationId xmlns:a16="http://schemas.microsoft.com/office/drawing/2014/main" id="{864E4529-AB75-3A38-938B-7D75F903CA0E}"/>
              </a:ext>
            </a:extLst>
          </p:cNvPr>
          <p:cNvSpPr/>
          <p:nvPr/>
        </p:nvSpPr>
        <p:spPr>
          <a:xfrm>
            <a:off x="5050501" y="3242821"/>
            <a:ext cx="2394408" cy="18778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ekran görüntüsü, insan yüzü, kadın içeren bir resim&#10;&#10;Açıklama otomatik olarak oluşturuldu">
            <a:extLst>
              <a:ext uri="{FF2B5EF4-FFF2-40B4-BE49-F238E27FC236}">
                <a16:creationId xmlns:a16="http://schemas.microsoft.com/office/drawing/2014/main" id="{679802E4-AA96-914A-0F12-3FB2E35EA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579" y="1904510"/>
            <a:ext cx="3706375" cy="3985623"/>
          </a:xfrm>
          <a:prstGeom prst="rect">
            <a:avLst/>
          </a:prstGeom>
        </p:spPr>
      </p:pic>
    </p:spTree>
    <p:extLst>
      <p:ext uri="{BB962C8B-B14F-4D97-AF65-F5344CB8AC3E}">
        <p14:creationId xmlns:p14="http://schemas.microsoft.com/office/powerpoint/2010/main" val="90158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C5C7BA-A905-2B3E-21B6-E56ACF7BDCC1}"/>
              </a:ext>
            </a:extLst>
          </p:cNvPr>
          <p:cNvSpPr>
            <a:spLocks noGrp="1"/>
          </p:cNvSpPr>
          <p:nvPr>
            <p:ph type="title"/>
          </p:nvPr>
        </p:nvSpPr>
        <p:spPr/>
        <p:txBody>
          <a:bodyPr/>
          <a:lstStyle/>
          <a:p>
            <a:r>
              <a:rPr lang="tr-TR" dirty="0">
                <a:solidFill>
                  <a:srgbClr val="0070C0"/>
                </a:solidFill>
              </a:rPr>
              <a:t>Parlaklık Azaltma</a:t>
            </a:r>
            <a:endParaRPr lang="tr-TR" dirty="0"/>
          </a:p>
        </p:txBody>
      </p:sp>
      <p:pic>
        <p:nvPicPr>
          <p:cNvPr id="7" name="İçerik Yer Tutucusu 4" descr="metin, insan yüzü, ekran görüntüsü, moda aksesuar içeren bir resim&#10;&#10;Açıklama otomatik olarak oluşturuldu">
            <a:extLst>
              <a:ext uri="{FF2B5EF4-FFF2-40B4-BE49-F238E27FC236}">
                <a16:creationId xmlns:a16="http://schemas.microsoft.com/office/drawing/2014/main" id="{89369E3C-DBB9-CE33-04E0-815BC1B5F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125" y="2027057"/>
            <a:ext cx="3412867" cy="3685585"/>
          </a:xfrm>
        </p:spPr>
      </p:pic>
      <p:sp>
        <p:nvSpPr>
          <p:cNvPr id="8" name="Ok: Sağ 7">
            <a:extLst>
              <a:ext uri="{FF2B5EF4-FFF2-40B4-BE49-F238E27FC236}">
                <a16:creationId xmlns:a16="http://schemas.microsoft.com/office/drawing/2014/main" id="{20A73E63-2461-F0B3-1052-4D7E395A2D7B}"/>
              </a:ext>
            </a:extLst>
          </p:cNvPr>
          <p:cNvSpPr/>
          <p:nvPr/>
        </p:nvSpPr>
        <p:spPr>
          <a:xfrm>
            <a:off x="4929276" y="3229625"/>
            <a:ext cx="2394408" cy="18778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Resim 9" descr="metin, insan yüzü, ekran görüntüsü, moda aksesuar içeren bir resim&#10;&#10;Açıklama otomatik olarak oluşturuldu">
            <a:extLst>
              <a:ext uri="{FF2B5EF4-FFF2-40B4-BE49-F238E27FC236}">
                <a16:creationId xmlns:a16="http://schemas.microsoft.com/office/drawing/2014/main" id="{E1AC169C-345C-62D5-E22C-B0C66F9ED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7968" y="1901678"/>
            <a:ext cx="3567712" cy="3810964"/>
          </a:xfrm>
          <a:prstGeom prst="rect">
            <a:avLst/>
          </a:prstGeom>
        </p:spPr>
      </p:pic>
    </p:spTree>
    <p:extLst>
      <p:ext uri="{BB962C8B-B14F-4D97-AF65-F5344CB8AC3E}">
        <p14:creationId xmlns:p14="http://schemas.microsoft.com/office/powerpoint/2010/main" val="200420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C917A7-3FD3-0251-E090-F940ED175D51}"/>
              </a:ext>
            </a:extLst>
          </p:cNvPr>
          <p:cNvSpPr>
            <a:spLocks noGrp="1"/>
          </p:cNvSpPr>
          <p:nvPr>
            <p:ph type="title"/>
          </p:nvPr>
        </p:nvSpPr>
        <p:spPr/>
        <p:txBody>
          <a:bodyPr/>
          <a:lstStyle/>
          <a:p>
            <a:r>
              <a:rPr lang="tr-TR" dirty="0">
                <a:solidFill>
                  <a:srgbClr val="0070C0"/>
                </a:solidFill>
              </a:rPr>
              <a:t>Karşıtlık</a:t>
            </a:r>
          </a:p>
        </p:txBody>
      </p:sp>
      <p:sp>
        <p:nvSpPr>
          <p:cNvPr id="3" name="İçerik Yer Tutucusu 2">
            <a:extLst>
              <a:ext uri="{FF2B5EF4-FFF2-40B4-BE49-F238E27FC236}">
                <a16:creationId xmlns:a16="http://schemas.microsoft.com/office/drawing/2014/main" id="{F60DEFCA-4D70-D52D-AE53-E69612638A5C}"/>
              </a:ext>
            </a:extLst>
          </p:cNvPr>
          <p:cNvSpPr>
            <a:spLocks noGrp="1"/>
          </p:cNvSpPr>
          <p:nvPr>
            <p:ph idx="1"/>
          </p:nvPr>
        </p:nvSpPr>
        <p:spPr/>
        <p:txBody>
          <a:bodyPr>
            <a:normAutofit/>
          </a:bodyPr>
          <a:lstStyle/>
          <a:p>
            <a:r>
              <a:rPr lang="tr-TR" sz="2400" dirty="0"/>
              <a:t>İmge değerlerinin bir sayı değeriyle çarpılması ile karşıtlık ayarı yapılmaktadır. Aşağıda karşıtlık ayarlamasına ilişkin denklem verilmiştir. Bu işlem yapılırken her bir beneğin alabileceği azami ve asgari değerlere dikkat edilmelidir, aksi halde istenmeyen sonuçlar oluşabilir. </a:t>
            </a:r>
          </a:p>
          <a:p>
            <a:endParaRPr lang="tr-TR" sz="2400" dirty="0"/>
          </a:p>
          <a:p>
            <a:endParaRPr lang="tr-TR" sz="2400" dirty="0"/>
          </a:p>
        </p:txBody>
      </p:sp>
      <p:pic>
        <p:nvPicPr>
          <p:cNvPr id="5" name="Resim 4">
            <a:extLst>
              <a:ext uri="{FF2B5EF4-FFF2-40B4-BE49-F238E27FC236}">
                <a16:creationId xmlns:a16="http://schemas.microsoft.com/office/drawing/2014/main" id="{1D37301F-E0DD-3C8C-90AB-BF3F2341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401" y="4074230"/>
            <a:ext cx="9055729" cy="817935"/>
          </a:xfrm>
          <a:prstGeom prst="rect">
            <a:avLst/>
          </a:prstGeom>
        </p:spPr>
      </p:pic>
    </p:spTree>
    <p:extLst>
      <p:ext uri="{BB962C8B-B14F-4D97-AF65-F5344CB8AC3E}">
        <p14:creationId xmlns:p14="http://schemas.microsoft.com/office/powerpoint/2010/main" val="3045304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C198B-42D7-1A4D-4646-F23B499E0226}"/>
              </a:ext>
            </a:extLst>
          </p:cNvPr>
          <p:cNvSpPr>
            <a:spLocks noGrp="1"/>
          </p:cNvSpPr>
          <p:nvPr>
            <p:ph type="title"/>
          </p:nvPr>
        </p:nvSpPr>
        <p:spPr/>
        <p:txBody>
          <a:bodyPr/>
          <a:lstStyle/>
          <a:p>
            <a:r>
              <a:rPr lang="tr-TR" dirty="0">
                <a:solidFill>
                  <a:srgbClr val="0070C0"/>
                </a:solidFill>
              </a:rPr>
              <a:t>Karşıtlık Arttırma</a:t>
            </a:r>
            <a:endParaRPr lang="tr-TR" dirty="0"/>
          </a:p>
        </p:txBody>
      </p:sp>
      <p:pic>
        <p:nvPicPr>
          <p:cNvPr id="5" name="İçerik Yer Tutucusu 4" descr="metin, insan yüzü, ekran görüntüsü, moda aksesuar içeren bir resim&#10;&#10;Açıklama otomatik olarak oluşturuldu">
            <a:extLst>
              <a:ext uri="{FF2B5EF4-FFF2-40B4-BE49-F238E27FC236}">
                <a16:creationId xmlns:a16="http://schemas.microsoft.com/office/drawing/2014/main" id="{33C940AD-8597-4257-E794-2A865848B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61070"/>
            <a:ext cx="3616122" cy="3905081"/>
          </a:xfrm>
        </p:spPr>
      </p:pic>
      <p:sp>
        <p:nvSpPr>
          <p:cNvPr id="6" name="Ok: Sağ 5">
            <a:extLst>
              <a:ext uri="{FF2B5EF4-FFF2-40B4-BE49-F238E27FC236}">
                <a16:creationId xmlns:a16="http://schemas.microsoft.com/office/drawing/2014/main" id="{B11004EC-B4A8-9AAD-FDE0-176AFA56E138}"/>
              </a:ext>
            </a:extLst>
          </p:cNvPr>
          <p:cNvSpPr/>
          <p:nvPr/>
        </p:nvSpPr>
        <p:spPr>
          <a:xfrm>
            <a:off x="4929276" y="3229625"/>
            <a:ext cx="2394408" cy="18778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insan yüzü, ekran görüntüsü içeren bir resim&#10;&#10;Açıklama otomatik olarak oluşturuldu">
            <a:extLst>
              <a:ext uri="{FF2B5EF4-FFF2-40B4-BE49-F238E27FC236}">
                <a16:creationId xmlns:a16="http://schemas.microsoft.com/office/drawing/2014/main" id="{828069B5-D54D-68AF-E6B9-EA1F9188E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518" y="2109905"/>
            <a:ext cx="3555162" cy="3756245"/>
          </a:xfrm>
          <a:prstGeom prst="rect">
            <a:avLst/>
          </a:prstGeom>
        </p:spPr>
      </p:pic>
    </p:spTree>
    <p:extLst>
      <p:ext uri="{BB962C8B-B14F-4D97-AF65-F5344CB8AC3E}">
        <p14:creationId xmlns:p14="http://schemas.microsoft.com/office/powerpoint/2010/main" val="1755474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64ED5B-D811-511D-DB2F-531D59F933C0}"/>
              </a:ext>
            </a:extLst>
          </p:cNvPr>
          <p:cNvSpPr>
            <a:spLocks noGrp="1"/>
          </p:cNvSpPr>
          <p:nvPr>
            <p:ph type="title"/>
          </p:nvPr>
        </p:nvSpPr>
        <p:spPr/>
        <p:txBody>
          <a:bodyPr/>
          <a:lstStyle/>
          <a:p>
            <a:r>
              <a:rPr lang="tr-TR" dirty="0">
                <a:solidFill>
                  <a:srgbClr val="0070C0"/>
                </a:solidFill>
              </a:rPr>
              <a:t>Karşıtlık Azaltma</a:t>
            </a:r>
            <a:endParaRPr lang="tr-TR" dirty="0"/>
          </a:p>
        </p:txBody>
      </p:sp>
      <p:pic>
        <p:nvPicPr>
          <p:cNvPr id="5" name="İçerik Yer Tutucusu 4" descr="metin, insan yüzü, ekran görüntüsü, moda aksesuar içeren bir resim&#10;&#10;Açıklama otomatik olarak oluşturuldu">
            <a:extLst>
              <a:ext uri="{FF2B5EF4-FFF2-40B4-BE49-F238E27FC236}">
                <a16:creationId xmlns:a16="http://schemas.microsoft.com/office/drawing/2014/main" id="{2D2121D6-49E8-AC3D-E68D-443DEE9C0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710" y="1961070"/>
            <a:ext cx="3640387" cy="3931285"/>
          </a:xfrm>
        </p:spPr>
      </p:pic>
      <p:sp>
        <p:nvSpPr>
          <p:cNvPr id="6" name="Ok: Sağ 5">
            <a:extLst>
              <a:ext uri="{FF2B5EF4-FFF2-40B4-BE49-F238E27FC236}">
                <a16:creationId xmlns:a16="http://schemas.microsoft.com/office/drawing/2014/main" id="{A5C9D053-662C-E359-12D0-F665401DAFD7}"/>
              </a:ext>
            </a:extLst>
          </p:cNvPr>
          <p:cNvSpPr/>
          <p:nvPr/>
        </p:nvSpPr>
        <p:spPr>
          <a:xfrm>
            <a:off x="4980497" y="3242821"/>
            <a:ext cx="2394408" cy="18778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descr="metin, insan yüzü, ekran görüntüsü, multimedya yazılımı içeren bir resim&#10;&#10;Açıklama otomatik olarak oluşturuldu">
            <a:extLst>
              <a:ext uri="{FF2B5EF4-FFF2-40B4-BE49-F238E27FC236}">
                <a16:creationId xmlns:a16="http://schemas.microsoft.com/office/drawing/2014/main" id="{3B9A3541-8DD8-A54D-B3B9-BD0D3F5DB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561" y="2019249"/>
            <a:ext cx="3640387" cy="3873106"/>
          </a:xfrm>
          <a:prstGeom prst="rect">
            <a:avLst/>
          </a:prstGeom>
        </p:spPr>
      </p:pic>
    </p:spTree>
    <p:extLst>
      <p:ext uri="{BB962C8B-B14F-4D97-AF65-F5344CB8AC3E}">
        <p14:creationId xmlns:p14="http://schemas.microsoft.com/office/powerpoint/2010/main" val="93241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9118690-3559-B193-D496-9B756B04F11F}"/>
              </a:ext>
            </a:extLst>
          </p:cNvPr>
          <p:cNvSpPr txBox="1"/>
          <p:nvPr/>
        </p:nvSpPr>
        <p:spPr>
          <a:xfrm>
            <a:off x="3648173" y="2507531"/>
            <a:ext cx="6655323" cy="1200329"/>
          </a:xfrm>
          <a:prstGeom prst="rect">
            <a:avLst/>
          </a:prstGeom>
          <a:noFill/>
        </p:spPr>
        <p:txBody>
          <a:bodyPr wrap="square" rtlCol="0">
            <a:spAutoFit/>
          </a:bodyPr>
          <a:lstStyle/>
          <a:p>
            <a:r>
              <a:rPr lang="tr-TR" sz="7200" b="1" dirty="0">
                <a:solidFill>
                  <a:srgbClr val="0070C0"/>
                </a:solidFill>
              </a:rPr>
              <a:t>TOP LEVEL </a:t>
            </a:r>
          </a:p>
        </p:txBody>
      </p:sp>
    </p:spTree>
    <p:extLst>
      <p:ext uri="{BB962C8B-B14F-4D97-AF65-F5344CB8AC3E}">
        <p14:creationId xmlns:p14="http://schemas.microsoft.com/office/powerpoint/2010/main" val="395077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03DEF91E-B6DE-0B93-5340-F8E3B2C491F6}"/>
              </a:ext>
            </a:extLst>
          </p:cNvPr>
          <p:cNvSpPr txBox="1"/>
          <p:nvPr/>
        </p:nvSpPr>
        <p:spPr>
          <a:xfrm>
            <a:off x="1329179" y="1008668"/>
            <a:ext cx="8427563" cy="4247317"/>
          </a:xfrm>
          <a:prstGeom prst="rect">
            <a:avLst/>
          </a:prstGeom>
          <a:noFill/>
        </p:spPr>
        <p:txBody>
          <a:bodyPr wrap="square" rtlCol="0">
            <a:spAutoFit/>
          </a:bodyPr>
          <a:lstStyle/>
          <a:p>
            <a:pPr marL="342900" indent="-342900">
              <a:buFont typeface="+mj-lt"/>
              <a:buAutoNum type="arabicPeriod"/>
            </a:pPr>
            <a:r>
              <a:rPr lang="tr-TR" sz="2800" dirty="0">
                <a:solidFill>
                  <a:srgbClr val="002060"/>
                </a:solidFill>
              </a:rPr>
              <a:t>Görüntü İşleme Üzerine Temel Bilgiler</a:t>
            </a:r>
          </a:p>
          <a:p>
            <a:pPr marL="342900" indent="-342900">
              <a:buFont typeface="+mj-lt"/>
              <a:buAutoNum type="arabicPeriod"/>
            </a:pPr>
            <a:r>
              <a:rPr lang="tr-TR" sz="2800" dirty="0">
                <a:solidFill>
                  <a:srgbClr val="002060"/>
                </a:solidFill>
              </a:rPr>
              <a:t>MATLAB ile İmgeden Dosya Oluşturma ve Dosyadan İmge Okuma İşlemleri</a:t>
            </a:r>
          </a:p>
          <a:p>
            <a:pPr marL="342900" indent="-342900">
              <a:buFont typeface="+mj-lt"/>
              <a:buAutoNum type="arabicPeriod"/>
            </a:pPr>
            <a:r>
              <a:rPr lang="tr-TR" sz="2800" dirty="0">
                <a:solidFill>
                  <a:srgbClr val="002060"/>
                </a:solidFill>
              </a:rPr>
              <a:t>Temel İmge Algoritmaları</a:t>
            </a:r>
          </a:p>
          <a:p>
            <a:pPr marL="342900" indent="-342900">
              <a:buFont typeface="+mj-lt"/>
              <a:buAutoNum type="arabicPeriod"/>
            </a:pPr>
            <a:r>
              <a:rPr lang="tr-TR" sz="2800" dirty="0">
                <a:solidFill>
                  <a:srgbClr val="002060"/>
                </a:solidFill>
              </a:rPr>
              <a:t>Projenin:</a:t>
            </a:r>
          </a:p>
          <a:p>
            <a:pPr marL="742950" lvl="1" indent="-285750">
              <a:buFont typeface="Arial" panose="020B0604020202020204" pitchFamily="34" charset="0"/>
              <a:buChar char="•"/>
            </a:pPr>
            <a:r>
              <a:rPr lang="tr-TR" sz="2800" dirty="0">
                <a:solidFill>
                  <a:srgbClr val="002060"/>
                </a:solidFill>
              </a:rPr>
              <a:t>Top Level Kodu</a:t>
            </a:r>
          </a:p>
          <a:p>
            <a:pPr marL="742950" lvl="1" indent="-285750">
              <a:buFont typeface="Arial" panose="020B0604020202020204" pitchFamily="34" charset="0"/>
              <a:buChar char="•"/>
            </a:pPr>
            <a:r>
              <a:rPr lang="tr-TR" sz="2800" dirty="0" err="1">
                <a:solidFill>
                  <a:srgbClr val="002060"/>
                </a:solidFill>
              </a:rPr>
              <a:t>Testbench</a:t>
            </a:r>
            <a:r>
              <a:rPr lang="tr-TR" sz="2800" dirty="0">
                <a:solidFill>
                  <a:srgbClr val="002060"/>
                </a:solidFill>
              </a:rPr>
              <a:t> Kodu</a:t>
            </a:r>
          </a:p>
          <a:p>
            <a:pPr marL="742950" lvl="1" indent="-285750">
              <a:buFont typeface="Arial" panose="020B0604020202020204" pitchFamily="34" charset="0"/>
              <a:buChar char="•"/>
            </a:pPr>
            <a:r>
              <a:rPr lang="tr-TR" sz="2800" dirty="0" err="1">
                <a:solidFill>
                  <a:srgbClr val="002060"/>
                </a:solidFill>
              </a:rPr>
              <a:t>Block</a:t>
            </a:r>
            <a:r>
              <a:rPr lang="tr-TR" sz="2800" dirty="0">
                <a:solidFill>
                  <a:srgbClr val="002060"/>
                </a:solidFill>
              </a:rPr>
              <a:t> Ram Kodu</a:t>
            </a:r>
          </a:p>
          <a:p>
            <a:pPr marL="742950" lvl="1" indent="-285750">
              <a:buFont typeface="Arial" panose="020B0604020202020204" pitchFamily="34" charset="0"/>
              <a:buChar char="•"/>
            </a:pPr>
            <a:r>
              <a:rPr lang="tr-TR" sz="2800" dirty="0" err="1">
                <a:solidFill>
                  <a:srgbClr val="002060"/>
                </a:solidFill>
              </a:rPr>
              <a:t>Simulasyonu</a:t>
            </a:r>
            <a:endParaRPr lang="tr-TR" sz="2800" dirty="0">
              <a:solidFill>
                <a:srgbClr val="002060"/>
              </a:solidFill>
            </a:endParaRPr>
          </a:p>
          <a:p>
            <a:endParaRPr lang="tr-TR" dirty="0"/>
          </a:p>
        </p:txBody>
      </p:sp>
    </p:spTree>
    <p:extLst>
      <p:ext uri="{BB962C8B-B14F-4D97-AF65-F5344CB8AC3E}">
        <p14:creationId xmlns:p14="http://schemas.microsoft.com/office/powerpoint/2010/main" val="1296786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ekran görüntüsü, yazı tipi içeren bir resim&#10;&#10;Açıklama otomatik olarak oluşturuldu">
            <a:extLst>
              <a:ext uri="{FF2B5EF4-FFF2-40B4-BE49-F238E27FC236}">
                <a16:creationId xmlns:a16="http://schemas.microsoft.com/office/drawing/2014/main" id="{E53132A6-987F-75FB-B69E-4948271FF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58" y="67673"/>
            <a:ext cx="8797108" cy="6217428"/>
          </a:xfrm>
          <a:prstGeom prst="rect">
            <a:avLst/>
          </a:prstGeom>
        </p:spPr>
      </p:pic>
    </p:spTree>
    <p:extLst>
      <p:ext uri="{BB962C8B-B14F-4D97-AF65-F5344CB8AC3E}">
        <p14:creationId xmlns:p14="http://schemas.microsoft.com/office/powerpoint/2010/main" val="3861731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mor içeren bir resim&#10;&#10;Açıklama otomatik olarak oluşturuldu">
            <a:extLst>
              <a:ext uri="{FF2B5EF4-FFF2-40B4-BE49-F238E27FC236}">
                <a16:creationId xmlns:a16="http://schemas.microsoft.com/office/drawing/2014/main" id="{0192C3B1-076A-BB8E-341C-7F9C63926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22" y="914063"/>
            <a:ext cx="11957185" cy="4525204"/>
          </a:xfrm>
          <a:prstGeom prst="rect">
            <a:avLst/>
          </a:prstGeom>
        </p:spPr>
      </p:pic>
    </p:spTree>
    <p:extLst>
      <p:ext uri="{BB962C8B-B14F-4D97-AF65-F5344CB8AC3E}">
        <p14:creationId xmlns:p14="http://schemas.microsoft.com/office/powerpoint/2010/main" val="2359534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doküman, belge, yazı tipi içeren bir resim&#10;&#10;Açıklama otomatik olarak oluşturuldu">
            <a:extLst>
              <a:ext uri="{FF2B5EF4-FFF2-40B4-BE49-F238E27FC236}">
                <a16:creationId xmlns:a16="http://schemas.microsoft.com/office/drawing/2014/main" id="{7757B9AE-9032-4540-E33F-AAB84D205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22" y="152813"/>
            <a:ext cx="5787478" cy="6086188"/>
          </a:xfrm>
          <a:prstGeom prst="rect">
            <a:avLst/>
          </a:prstGeom>
        </p:spPr>
      </p:pic>
    </p:spTree>
    <p:extLst>
      <p:ext uri="{BB962C8B-B14F-4D97-AF65-F5344CB8AC3E}">
        <p14:creationId xmlns:p14="http://schemas.microsoft.com/office/powerpoint/2010/main" val="1528315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sayı, numara içeren bir resim&#10;&#10;Açıklama otomatik olarak oluşturuldu">
            <a:extLst>
              <a:ext uri="{FF2B5EF4-FFF2-40B4-BE49-F238E27FC236}">
                <a16:creationId xmlns:a16="http://schemas.microsoft.com/office/drawing/2014/main" id="{4CD21C5D-1EB4-35E6-936C-2676DE938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8" y="601964"/>
            <a:ext cx="11822042" cy="4507363"/>
          </a:xfrm>
          <a:prstGeom prst="rect">
            <a:avLst/>
          </a:prstGeom>
        </p:spPr>
      </p:pic>
    </p:spTree>
    <p:extLst>
      <p:ext uri="{BB962C8B-B14F-4D97-AF65-F5344CB8AC3E}">
        <p14:creationId xmlns:p14="http://schemas.microsoft.com/office/powerpoint/2010/main" val="145737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doküman, belge, yazı tipi içeren bir resim&#10;&#10;Açıklama otomatik olarak oluşturuldu">
            <a:extLst>
              <a:ext uri="{FF2B5EF4-FFF2-40B4-BE49-F238E27FC236}">
                <a16:creationId xmlns:a16="http://schemas.microsoft.com/office/drawing/2014/main" id="{84462A27-3CE4-7634-45A0-A1F12E5F1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33" y="91649"/>
            <a:ext cx="6736914" cy="6102211"/>
          </a:xfrm>
          <a:prstGeom prst="rect">
            <a:avLst/>
          </a:prstGeom>
        </p:spPr>
      </p:pic>
    </p:spTree>
    <p:extLst>
      <p:ext uri="{BB962C8B-B14F-4D97-AF65-F5344CB8AC3E}">
        <p14:creationId xmlns:p14="http://schemas.microsoft.com/office/powerpoint/2010/main" val="3852521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doküman, belge içeren bir resim&#10;&#10;Açıklama otomatik olarak oluşturuldu">
            <a:extLst>
              <a:ext uri="{FF2B5EF4-FFF2-40B4-BE49-F238E27FC236}">
                <a16:creationId xmlns:a16="http://schemas.microsoft.com/office/drawing/2014/main" id="{64A4D49F-7431-F1AD-D05F-0DE33EB75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17" y="108627"/>
            <a:ext cx="6473060" cy="6181480"/>
          </a:xfrm>
          <a:prstGeom prst="rect">
            <a:avLst/>
          </a:prstGeom>
        </p:spPr>
      </p:pic>
    </p:spTree>
    <p:extLst>
      <p:ext uri="{BB962C8B-B14F-4D97-AF65-F5344CB8AC3E}">
        <p14:creationId xmlns:p14="http://schemas.microsoft.com/office/powerpoint/2010/main" val="1621399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B282505-9936-0EB0-955C-B3DB9AB446D6}"/>
              </a:ext>
            </a:extLst>
          </p:cNvPr>
          <p:cNvSpPr txBox="1"/>
          <p:nvPr/>
        </p:nvSpPr>
        <p:spPr>
          <a:xfrm>
            <a:off x="3459638" y="2564091"/>
            <a:ext cx="4685122" cy="1200329"/>
          </a:xfrm>
          <a:prstGeom prst="rect">
            <a:avLst/>
          </a:prstGeom>
          <a:noFill/>
        </p:spPr>
        <p:txBody>
          <a:bodyPr wrap="square" rtlCol="0">
            <a:spAutoFit/>
          </a:bodyPr>
          <a:lstStyle/>
          <a:p>
            <a:r>
              <a:rPr lang="tr-TR" sz="7200" b="1" dirty="0">
                <a:solidFill>
                  <a:srgbClr val="0070C0"/>
                </a:solidFill>
              </a:rPr>
              <a:t>TESTBENCH</a:t>
            </a:r>
          </a:p>
        </p:txBody>
      </p:sp>
    </p:spTree>
    <p:extLst>
      <p:ext uri="{BB962C8B-B14F-4D97-AF65-F5344CB8AC3E}">
        <p14:creationId xmlns:p14="http://schemas.microsoft.com/office/powerpoint/2010/main" val="971727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B51C41B-953D-0925-AD26-60FC6215E541}"/>
              </a:ext>
            </a:extLst>
          </p:cNvPr>
          <p:cNvSpPr txBox="1"/>
          <p:nvPr/>
        </p:nvSpPr>
        <p:spPr>
          <a:xfrm>
            <a:off x="933254" y="4734659"/>
            <a:ext cx="10152667" cy="1200329"/>
          </a:xfrm>
          <a:prstGeom prst="rect">
            <a:avLst/>
          </a:prstGeom>
          <a:noFill/>
        </p:spPr>
        <p:txBody>
          <a:bodyPr wrap="square" rtlCol="0">
            <a:spAutoFit/>
          </a:bodyPr>
          <a:lstStyle/>
          <a:p>
            <a:r>
              <a:rPr lang="tr-TR" sz="2400" dirty="0"/>
              <a:t>Eşikleme algoritmasının eşik değeri 128 olarak belirlenmiştir. Parlaklık artırmak için eklenecek/çıkarılacak sayı 45'tir. Karşıtlık artırma işlemi için 2 ile çarpma işlemi yapılmıştır. Karşıtlık azaltma işlemi için ise 0.5 ile çarpma işlemi yapılmıştır.</a:t>
            </a:r>
          </a:p>
        </p:txBody>
      </p:sp>
      <p:sp>
        <p:nvSpPr>
          <p:cNvPr id="3" name="Metin kutusu 2">
            <a:extLst>
              <a:ext uri="{FF2B5EF4-FFF2-40B4-BE49-F238E27FC236}">
                <a16:creationId xmlns:a16="http://schemas.microsoft.com/office/drawing/2014/main" id="{D45C96DE-5BED-6141-F41F-BCBEBAD0BE81}"/>
              </a:ext>
            </a:extLst>
          </p:cNvPr>
          <p:cNvSpPr txBox="1"/>
          <p:nvPr/>
        </p:nvSpPr>
        <p:spPr>
          <a:xfrm>
            <a:off x="933254" y="631596"/>
            <a:ext cx="10039546" cy="3785652"/>
          </a:xfrm>
          <a:prstGeom prst="rect">
            <a:avLst/>
          </a:prstGeom>
          <a:noFill/>
        </p:spPr>
        <p:txBody>
          <a:bodyPr wrap="square" rtlCol="0">
            <a:spAutoFit/>
          </a:bodyPr>
          <a:lstStyle/>
          <a:p>
            <a:r>
              <a:rPr lang="tr-TR" sz="2400" dirty="0" err="1"/>
              <a:t>temel_imge_isleme</a:t>
            </a:r>
            <a:r>
              <a:rPr lang="tr-TR" sz="2400" dirty="0"/>
              <a:t> varlığının benzetiminin yapılabilmesi için aşağıda </a:t>
            </a:r>
            <a:r>
              <a:rPr lang="tr-TR" sz="2400" dirty="0" err="1"/>
              <a:t>tb</a:t>
            </a:r>
            <a:r>
              <a:rPr lang="tr-TR" sz="2400" dirty="0"/>
              <a:t>_ </a:t>
            </a:r>
            <a:r>
              <a:rPr lang="tr-TR" sz="2400" dirty="0" err="1"/>
              <a:t>temel_imge_isleme.vhd</a:t>
            </a:r>
            <a:r>
              <a:rPr lang="tr-TR" sz="2400" dirty="0"/>
              <a:t> VHDL sınama kodu verilmiştir. Kodda, dosyadan okunan imge dataları RAM bloğuna yazılmaktadır. Dataların RAM bloğuna yazılma işlemi tamamlandıktan sonra, </a:t>
            </a:r>
            <a:r>
              <a:rPr lang="tr-TR" sz="2400" dirty="0" err="1"/>
              <a:t>temel_imge_isleme</a:t>
            </a:r>
            <a:r>
              <a:rPr lang="tr-TR" sz="2400" dirty="0"/>
              <a:t> varlığı aktif edilmektedir. </a:t>
            </a:r>
          </a:p>
          <a:p>
            <a:endParaRPr lang="tr-TR" sz="2400" dirty="0"/>
          </a:p>
          <a:p>
            <a:r>
              <a:rPr lang="tr-TR" sz="2400" dirty="0"/>
              <a:t>temel_ imge_ isleme varlığında uygulanacak olan algoritmaya göre adres bilgisi üretilir ve o adreste bulunan data, RAM üzerinden okunur. RAM üzerinden okunan data, </a:t>
            </a:r>
            <a:r>
              <a:rPr lang="tr-TR" sz="2400" dirty="0" err="1"/>
              <a:t>temel_imge_isleme</a:t>
            </a:r>
            <a:r>
              <a:rPr lang="tr-TR" sz="2400" dirty="0"/>
              <a:t> varlığında uygulanacak algoritmaya göre işlendikten sonra çıkışa aktarılmaktadır. Çıkışa aktarılan data tekrardan dosyaya yazılmaktadır. </a:t>
            </a:r>
          </a:p>
        </p:txBody>
      </p:sp>
    </p:spTree>
    <p:extLst>
      <p:ext uri="{BB962C8B-B14F-4D97-AF65-F5344CB8AC3E}">
        <p14:creationId xmlns:p14="http://schemas.microsoft.com/office/powerpoint/2010/main" val="4240797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içeren bir resim&#10;&#10;Açıklama otomatik olarak oluşturuldu">
            <a:extLst>
              <a:ext uri="{FF2B5EF4-FFF2-40B4-BE49-F238E27FC236}">
                <a16:creationId xmlns:a16="http://schemas.microsoft.com/office/drawing/2014/main" id="{B73A0230-586B-E0E0-D728-AAD3BD00B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3" y="63630"/>
            <a:ext cx="9594085" cy="6176763"/>
          </a:xfrm>
          <a:prstGeom prst="rect">
            <a:avLst/>
          </a:prstGeom>
        </p:spPr>
      </p:pic>
    </p:spTree>
    <p:extLst>
      <p:ext uri="{BB962C8B-B14F-4D97-AF65-F5344CB8AC3E}">
        <p14:creationId xmlns:p14="http://schemas.microsoft.com/office/powerpoint/2010/main" val="3142297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içeren bir resim&#10;&#10;Açıklama otomatik olarak oluşturuldu">
            <a:extLst>
              <a:ext uri="{FF2B5EF4-FFF2-40B4-BE49-F238E27FC236}">
                <a16:creationId xmlns:a16="http://schemas.microsoft.com/office/drawing/2014/main" id="{0A70731A-A9D7-E0E2-AF85-6D6DC306F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4" y="196208"/>
            <a:ext cx="11853726" cy="5497581"/>
          </a:xfrm>
          <a:prstGeom prst="rect">
            <a:avLst/>
          </a:prstGeom>
        </p:spPr>
      </p:pic>
    </p:spTree>
    <p:extLst>
      <p:ext uri="{BB962C8B-B14F-4D97-AF65-F5344CB8AC3E}">
        <p14:creationId xmlns:p14="http://schemas.microsoft.com/office/powerpoint/2010/main" val="43966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334617-28C0-F558-E70F-E9306AC76EB1}"/>
              </a:ext>
            </a:extLst>
          </p:cNvPr>
          <p:cNvSpPr>
            <a:spLocks noGrp="1"/>
          </p:cNvSpPr>
          <p:nvPr>
            <p:ph type="title"/>
          </p:nvPr>
        </p:nvSpPr>
        <p:spPr/>
        <p:txBody>
          <a:bodyPr/>
          <a:lstStyle/>
          <a:p>
            <a:r>
              <a:rPr lang="tr-TR" dirty="0">
                <a:solidFill>
                  <a:srgbClr val="FF0000"/>
                </a:solidFill>
              </a:rPr>
              <a:t>PİKSEL (PİXEL)</a:t>
            </a:r>
          </a:p>
        </p:txBody>
      </p:sp>
      <p:sp>
        <p:nvSpPr>
          <p:cNvPr id="3" name="İçerik Yer Tutucusu 2">
            <a:extLst>
              <a:ext uri="{FF2B5EF4-FFF2-40B4-BE49-F238E27FC236}">
                <a16:creationId xmlns:a16="http://schemas.microsoft.com/office/drawing/2014/main" id="{7002FDA8-410B-9454-CEDD-6DBFAC52B9A9}"/>
              </a:ext>
            </a:extLst>
          </p:cNvPr>
          <p:cNvSpPr>
            <a:spLocks noGrp="1"/>
          </p:cNvSpPr>
          <p:nvPr>
            <p:ph idx="1"/>
          </p:nvPr>
        </p:nvSpPr>
        <p:spPr>
          <a:xfrm>
            <a:off x="1097279" y="1845733"/>
            <a:ext cx="3983767" cy="1450757"/>
          </a:xfrm>
        </p:spPr>
        <p:txBody>
          <a:bodyPr/>
          <a:lstStyle/>
          <a:p>
            <a:pPr marL="201168" lvl="1" indent="0">
              <a:buNone/>
            </a:pPr>
            <a:r>
              <a:rPr lang="tr-TR" sz="2400" dirty="0"/>
              <a:t>Picture Element Sözcüklerinin birleştirilmesiyle oluşmuştur ve görüntünün birim elemanını temsil eder.</a:t>
            </a:r>
          </a:p>
        </p:txBody>
      </p:sp>
      <p:pic>
        <p:nvPicPr>
          <p:cNvPr id="5" name="Resim 4" descr="metin, ekran görüntüsü, siyah beyaz, siyah içeren bir resim&#10;&#10;Açıklama otomatik olarak oluşturuldu">
            <a:extLst>
              <a:ext uri="{FF2B5EF4-FFF2-40B4-BE49-F238E27FC236}">
                <a16:creationId xmlns:a16="http://schemas.microsoft.com/office/drawing/2014/main" id="{2832F50A-3F97-4620-C654-C1EA601D8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67" y="3404863"/>
            <a:ext cx="4275190" cy="1981372"/>
          </a:xfrm>
          <a:prstGeom prst="rect">
            <a:avLst/>
          </a:prstGeom>
        </p:spPr>
      </p:pic>
      <p:pic>
        <p:nvPicPr>
          <p:cNvPr id="7" name="Resim 6" descr="çizgi film, kırpıntı çizim, piksel, grafik içeren bir resim&#10;&#10;Açıklama otomatik olarak oluşturuldu">
            <a:extLst>
              <a:ext uri="{FF2B5EF4-FFF2-40B4-BE49-F238E27FC236}">
                <a16:creationId xmlns:a16="http://schemas.microsoft.com/office/drawing/2014/main" id="{3DE5495D-29BC-DA58-3694-5438E2B97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986" y="2216040"/>
            <a:ext cx="6066046" cy="3170195"/>
          </a:xfrm>
          <a:prstGeom prst="rect">
            <a:avLst/>
          </a:prstGeom>
        </p:spPr>
      </p:pic>
    </p:spTree>
    <p:extLst>
      <p:ext uri="{BB962C8B-B14F-4D97-AF65-F5344CB8AC3E}">
        <p14:creationId xmlns:p14="http://schemas.microsoft.com/office/powerpoint/2010/main" val="3047207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içeren bir resim&#10;&#10;Açıklama otomatik olarak oluşturuldu">
            <a:extLst>
              <a:ext uri="{FF2B5EF4-FFF2-40B4-BE49-F238E27FC236}">
                <a16:creationId xmlns:a16="http://schemas.microsoft.com/office/drawing/2014/main" id="{0712D479-C1BD-E220-ADA1-13C15EC7D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2" y="228109"/>
            <a:ext cx="11525536" cy="5889887"/>
          </a:xfrm>
          <a:prstGeom prst="rect">
            <a:avLst/>
          </a:prstGeom>
        </p:spPr>
      </p:pic>
    </p:spTree>
    <p:extLst>
      <p:ext uri="{BB962C8B-B14F-4D97-AF65-F5344CB8AC3E}">
        <p14:creationId xmlns:p14="http://schemas.microsoft.com/office/powerpoint/2010/main" val="3925718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mor içeren bir resim&#10;&#10;Açıklama otomatik olarak oluşturuldu">
            <a:extLst>
              <a:ext uri="{FF2B5EF4-FFF2-40B4-BE49-F238E27FC236}">
                <a16:creationId xmlns:a16="http://schemas.microsoft.com/office/drawing/2014/main" id="{5CC39437-05CC-921B-C1B4-E691B41BB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3" y="653899"/>
            <a:ext cx="12105537" cy="3927528"/>
          </a:xfrm>
          <a:prstGeom prst="rect">
            <a:avLst/>
          </a:prstGeom>
        </p:spPr>
      </p:pic>
    </p:spTree>
    <p:extLst>
      <p:ext uri="{BB962C8B-B14F-4D97-AF65-F5344CB8AC3E}">
        <p14:creationId xmlns:p14="http://schemas.microsoft.com/office/powerpoint/2010/main" val="682333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sayı, numara içeren bir resim&#10;&#10;Açıklama otomatik olarak oluşturuldu">
            <a:extLst>
              <a:ext uri="{FF2B5EF4-FFF2-40B4-BE49-F238E27FC236}">
                <a16:creationId xmlns:a16="http://schemas.microsoft.com/office/drawing/2014/main" id="{CF3090E7-F14A-B0E9-C222-11A12138B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03" y="212098"/>
            <a:ext cx="9174845" cy="5993741"/>
          </a:xfrm>
          <a:prstGeom prst="rect">
            <a:avLst/>
          </a:prstGeom>
        </p:spPr>
      </p:pic>
    </p:spTree>
    <p:extLst>
      <p:ext uri="{BB962C8B-B14F-4D97-AF65-F5344CB8AC3E}">
        <p14:creationId xmlns:p14="http://schemas.microsoft.com/office/powerpoint/2010/main" val="2444806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doküman, belge içeren bir resim&#10;&#10;Açıklama otomatik olarak oluşturuldu">
            <a:extLst>
              <a:ext uri="{FF2B5EF4-FFF2-40B4-BE49-F238E27FC236}">
                <a16:creationId xmlns:a16="http://schemas.microsoft.com/office/drawing/2014/main" id="{E31AE463-C82C-93E9-1AAF-D605A5D19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7" y="-1"/>
            <a:ext cx="10261184" cy="6213827"/>
          </a:xfrm>
          <a:prstGeom prst="rect">
            <a:avLst/>
          </a:prstGeom>
        </p:spPr>
      </p:pic>
    </p:spTree>
    <p:extLst>
      <p:ext uri="{BB962C8B-B14F-4D97-AF65-F5344CB8AC3E}">
        <p14:creationId xmlns:p14="http://schemas.microsoft.com/office/powerpoint/2010/main" val="3891082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doküman, belge içeren bir resim&#10;&#10;Açıklama otomatik olarak oluşturuldu">
            <a:extLst>
              <a:ext uri="{FF2B5EF4-FFF2-40B4-BE49-F238E27FC236}">
                <a16:creationId xmlns:a16="http://schemas.microsoft.com/office/drawing/2014/main" id="{4C52AC04-3DF5-996D-3B1C-212F26E3C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29" y="165607"/>
            <a:ext cx="6463137" cy="6037230"/>
          </a:xfrm>
          <a:prstGeom prst="rect">
            <a:avLst/>
          </a:prstGeom>
        </p:spPr>
      </p:pic>
    </p:spTree>
    <p:extLst>
      <p:ext uri="{BB962C8B-B14F-4D97-AF65-F5344CB8AC3E}">
        <p14:creationId xmlns:p14="http://schemas.microsoft.com/office/powerpoint/2010/main" val="85633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sayı, numara içeren bir resim&#10;&#10;Açıklama otomatik olarak oluşturuldu">
            <a:extLst>
              <a:ext uri="{FF2B5EF4-FFF2-40B4-BE49-F238E27FC236}">
                <a16:creationId xmlns:a16="http://schemas.microsoft.com/office/drawing/2014/main" id="{26DB6C53-757D-E484-9D85-F44CBAAB7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8" y="404200"/>
            <a:ext cx="8235208" cy="5355577"/>
          </a:xfrm>
          <a:prstGeom prst="rect">
            <a:avLst/>
          </a:prstGeom>
        </p:spPr>
      </p:pic>
    </p:spTree>
    <p:extLst>
      <p:ext uri="{BB962C8B-B14F-4D97-AF65-F5344CB8AC3E}">
        <p14:creationId xmlns:p14="http://schemas.microsoft.com/office/powerpoint/2010/main" val="3218753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A909650-99CA-29CB-7C18-6012571D8029}"/>
              </a:ext>
            </a:extLst>
          </p:cNvPr>
          <p:cNvSpPr txBox="1"/>
          <p:nvPr/>
        </p:nvSpPr>
        <p:spPr>
          <a:xfrm>
            <a:off x="3780148" y="2648932"/>
            <a:ext cx="5693790" cy="1015663"/>
          </a:xfrm>
          <a:prstGeom prst="rect">
            <a:avLst/>
          </a:prstGeom>
          <a:noFill/>
        </p:spPr>
        <p:txBody>
          <a:bodyPr wrap="square" rtlCol="0">
            <a:spAutoFit/>
          </a:bodyPr>
          <a:lstStyle/>
          <a:p>
            <a:r>
              <a:rPr lang="tr-TR" sz="6000" dirty="0">
                <a:solidFill>
                  <a:srgbClr val="0070C0"/>
                </a:solidFill>
              </a:rPr>
              <a:t>BLOCK RAM</a:t>
            </a:r>
          </a:p>
        </p:txBody>
      </p:sp>
    </p:spTree>
    <p:extLst>
      <p:ext uri="{BB962C8B-B14F-4D97-AF65-F5344CB8AC3E}">
        <p14:creationId xmlns:p14="http://schemas.microsoft.com/office/powerpoint/2010/main" val="3311406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09746F2-E051-1C71-DC29-F70AC84FC89C}"/>
              </a:ext>
            </a:extLst>
          </p:cNvPr>
          <p:cNvSpPr txBox="1"/>
          <p:nvPr/>
        </p:nvSpPr>
        <p:spPr>
          <a:xfrm>
            <a:off x="1326037" y="1781666"/>
            <a:ext cx="9539926" cy="1938992"/>
          </a:xfrm>
          <a:prstGeom prst="rect">
            <a:avLst/>
          </a:prstGeom>
          <a:noFill/>
        </p:spPr>
        <p:txBody>
          <a:bodyPr wrap="square" rtlCol="0">
            <a:spAutoFit/>
          </a:bodyPr>
          <a:lstStyle/>
          <a:p>
            <a:r>
              <a:rPr lang="tr-TR" sz="2400" dirty="0" err="1"/>
              <a:t>temel_imge_isleme</a:t>
            </a:r>
            <a:r>
              <a:rPr lang="tr-TR" sz="2400" dirty="0"/>
              <a:t> varlığında </a:t>
            </a:r>
            <a:r>
              <a:rPr lang="tr-TR" sz="2400" dirty="0" err="1"/>
              <a:t>RAM'den</a:t>
            </a:r>
            <a:r>
              <a:rPr lang="tr-TR" sz="2400" dirty="0"/>
              <a:t> tanımlı adresteki data isteme işlemi yapıldıktan sonra, adresten okunan datanın geçerli olması beklenmektedir. Bu işlem 20. satırda tanımlı </a:t>
            </a:r>
            <a:r>
              <a:rPr lang="tr-TR" sz="2400" dirty="0" err="1"/>
              <a:t>out</a:t>
            </a:r>
            <a:r>
              <a:rPr lang="tr-TR" sz="2400" dirty="0"/>
              <a:t>_ </a:t>
            </a:r>
            <a:r>
              <a:rPr lang="tr-TR" sz="2400" dirty="0" err="1"/>
              <a:t>data_vld</a:t>
            </a:r>
            <a:r>
              <a:rPr lang="tr-TR" sz="2400" dirty="0"/>
              <a:t> çıkış portundan sağlanmaktadır. Bu port değeri data okuma işlemi gerçekleştiğinde '1', aksi durumlarda 'O' çıkışı vermektedir. </a:t>
            </a:r>
          </a:p>
        </p:txBody>
      </p:sp>
    </p:spTree>
    <p:extLst>
      <p:ext uri="{BB962C8B-B14F-4D97-AF65-F5344CB8AC3E}">
        <p14:creationId xmlns:p14="http://schemas.microsoft.com/office/powerpoint/2010/main" val="4203526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içeren bir resim&#10;&#10;Açıklama otomatik olarak oluşturuldu">
            <a:extLst>
              <a:ext uri="{FF2B5EF4-FFF2-40B4-BE49-F238E27FC236}">
                <a16:creationId xmlns:a16="http://schemas.microsoft.com/office/drawing/2014/main" id="{3239C1CE-C741-C97C-F7CF-643E4E60A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49" y="217563"/>
            <a:ext cx="10402544" cy="5853297"/>
          </a:xfrm>
          <a:prstGeom prst="rect">
            <a:avLst/>
          </a:prstGeom>
        </p:spPr>
      </p:pic>
    </p:spTree>
    <p:extLst>
      <p:ext uri="{BB962C8B-B14F-4D97-AF65-F5344CB8AC3E}">
        <p14:creationId xmlns:p14="http://schemas.microsoft.com/office/powerpoint/2010/main" val="2829509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içeren bir resim&#10;&#10;Açıklama otomatik olarak oluşturuldu">
            <a:extLst>
              <a:ext uri="{FF2B5EF4-FFF2-40B4-BE49-F238E27FC236}">
                <a16:creationId xmlns:a16="http://schemas.microsoft.com/office/drawing/2014/main" id="{77895357-4C8A-BDEE-9CD8-7FD56CE42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83" y="220116"/>
            <a:ext cx="8972081" cy="5923315"/>
          </a:xfrm>
          <a:prstGeom prst="rect">
            <a:avLst/>
          </a:prstGeom>
        </p:spPr>
      </p:pic>
    </p:spTree>
    <p:extLst>
      <p:ext uri="{BB962C8B-B14F-4D97-AF65-F5344CB8AC3E}">
        <p14:creationId xmlns:p14="http://schemas.microsoft.com/office/powerpoint/2010/main" val="29057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7DF87-E94F-5EC9-B001-B6C86DDE07AB}"/>
              </a:ext>
            </a:extLst>
          </p:cNvPr>
          <p:cNvSpPr>
            <a:spLocks noGrp="1"/>
          </p:cNvSpPr>
          <p:nvPr>
            <p:ph type="title"/>
          </p:nvPr>
        </p:nvSpPr>
        <p:spPr>
          <a:xfrm>
            <a:off x="1066800" y="292656"/>
            <a:ext cx="10058400" cy="1450757"/>
          </a:xfrm>
        </p:spPr>
        <p:txBody>
          <a:bodyPr/>
          <a:lstStyle/>
          <a:p>
            <a:r>
              <a:rPr lang="tr-TR" dirty="0">
                <a:solidFill>
                  <a:srgbClr val="FF0000"/>
                </a:solidFill>
              </a:rPr>
              <a:t>Çözünürlük (</a:t>
            </a:r>
            <a:r>
              <a:rPr lang="tr-TR" dirty="0" err="1">
                <a:solidFill>
                  <a:srgbClr val="FF0000"/>
                </a:solidFill>
              </a:rPr>
              <a:t>Resolution</a:t>
            </a:r>
            <a:r>
              <a:rPr lang="tr-TR" dirty="0">
                <a:solidFill>
                  <a:srgbClr val="FF0000"/>
                </a:solidFill>
              </a:rPr>
              <a:t>)</a:t>
            </a:r>
          </a:p>
        </p:txBody>
      </p:sp>
      <p:sp>
        <p:nvSpPr>
          <p:cNvPr id="3" name="İçerik Yer Tutucusu 2">
            <a:extLst>
              <a:ext uri="{FF2B5EF4-FFF2-40B4-BE49-F238E27FC236}">
                <a16:creationId xmlns:a16="http://schemas.microsoft.com/office/drawing/2014/main" id="{3A836B32-52D2-B1D7-59F8-6C8EEF85B469}"/>
              </a:ext>
            </a:extLst>
          </p:cNvPr>
          <p:cNvSpPr>
            <a:spLocks noGrp="1"/>
          </p:cNvSpPr>
          <p:nvPr>
            <p:ph idx="1"/>
          </p:nvPr>
        </p:nvSpPr>
        <p:spPr>
          <a:xfrm>
            <a:off x="1097280" y="1845734"/>
            <a:ext cx="6500724" cy="492113"/>
          </a:xfrm>
        </p:spPr>
        <p:txBody>
          <a:bodyPr>
            <a:normAutofit/>
          </a:bodyPr>
          <a:lstStyle/>
          <a:p>
            <a:r>
              <a:rPr lang="tr-TR" sz="2400" dirty="0"/>
              <a:t>Temelde görüntüdeki </a:t>
            </a:r>
            <a:r>
              <a:rPr lang="tr-TR" sz="2400" dirty="0" err="1"/>
              <a:t>pixel</a:t>
            </a:r>
            <a:r>
              <a:rPr lang="tr-TR" sz="2400" dirty="0"/>
              <a:t> sayısını ifade etmektedir.</a:t>
            </a:r>
          </a:p>
          <a:p>
            <a:endParaRPr lang="tr-TR" sz="2400" dirty="0"/>
          </a:p>
        </p:txBody>
      </p:sp>
      <p:pic>
        <p:nvPicPr>
          <p:cNvPr id="5" name="Resim 4" descr="metin, ekran görüntüsü, yazı tipi, marka içeren bir resim&#10;&#10;Açıklama otomatik olarak oluşturuldu">
            <a:extLst>
              <a:ext uri="{FF2B5EF4-FFF2-40B4-BE49-F238E27FC236}">
                <a16:creationId xmlns:a16="http://schemas.microsoft.com/office/drawing/2014/main" id="{69720CD9-5832-6A6B-F842-9FAFB7905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162" y="2667869"/>
            <a:ext cx="5182049" cy="3520745"/>
          </a:xfrm>
          <a:prstGeom prst="rect">
            <a:avLst/>
          </a:prstGeom>
        </p:spPr>
      </p:pic>
      <p:pic>
        <p:nvPicPr>
          <p:cNvPr id="7" name="Resim 6" descr="metin, gülümsemek, gülüş, insan yüzü, kişi, şahıs içeren bir resim&#10;&#10;Açıklama otomatik olarak oluşturuldu">
            <a:extLst>
              <a:ext uri="{FF2B5EF4-FFF2-40B4-BE49-F238E27FC236}">
                <a16:creationId xmlns:a16="http://schemas.microsoft.com/office/drawing/2014/main" id="{26573C4A-C18E-3129-6430-DCE06DD3C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905082"/>
            <a:ext cx="3947502" cy="2347163"/>
          </a:xfrm>
          <a:prstGeom prst="rect">
            <a:avLst/>
          </a:prstGeom>
        </p:spPr>
      </p:pic>
      <p:pic>
        <p:nvPicPr>
          <p:cNvPr id="9" name="Resim 8" descr="yazı tipi, çizgi, diyagram, öykü gelişim çizgisi; kumpas; grafiğini çıkarma içeren bir resim&#10;&#10;Açıklama otomatik olarak oluşturuldu">
            <a:extLst>
              <a:ext uri="{FF2B5EF4-FFF2-40B4-BE49-F238E27FC236}">
                <a16:creationId xmlns:a16="http://schemas.microsoft.com/office/drawing/2014/main" id="{1531A942-461C-654A-D5A8-C54CB2FC5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263388"/>
            <a:ext cx="4168501" cy="1539373"/>
          </a:xfrm>
          <a:prstGeom prst="rect">
            <a:avLst/>
          </a:prstGeom>
        </p:spPr>
      </p:pic>
      <p:pic>
        <p:nvPicPr>
          <p:cNvPr id="11" name="Resim 10" descr="metin, insan yüzü, adam, insan, ekran görüntüsü içeren bir resim&#10;&#10;Açıklama otomatik olarak oluşturuldu">
            <a:extLst>
              <a:ext uri="{FF2B5EF4-FFF2-40B4-BE49-F238E27FC236}">
                <a16:creationId xmlns:a16="http://schemas.microsoft.com/office/drawing/2014/main" id="{09AC9119-D39A-71FA-F877-C19481DC4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5541" y="579542"/>
            <a:ext cx="1990670" cy="1998730"/>
          </a:xfrm>
          <a:prstGeom prst="rect">
            <a:avLst/>
          </a:prstGeom>
        </p:spPr>
      </p:pic>
    </p:spTree>
    <p:extLst>
      <p:ext uri="{BB962C8B-B14F-4D97-AF65-F5344CB8AC3E}">
        <p14:creationId xmlns:p14="http://schemas.microsoft.com/office/powerpoint/2010/main" val="162689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AE111CE-677C-2AE7-4230-0A751FC9F7F6}"/>
              </a:ext>
            </a:extLst>
          </p:cNvPr>
          <p:cNvSpPr txBox="1"/>
          <p:nvPr/>
        </p:nvSpPr>
        <p:spPr>
          <a:xfrm>
            <a:off x="3582185" y="2494233"/>
            <a:ext cx="4760537" cy="1107996"/>
          </a:xfrm>
          <a:prstGeom prst="rect">
            <a:avLst/>
          </a:prstGeom>
          <a:noFill/>
        </p:spPr>
        <p:txBody>
          <a:bodyPr wrap="square" rtlCol="0">
            <a:spAutoFit/>
          </a:bodyPr>
          <a:lstStyle/>
          <a:p>
            <a:r>
              <a:rPr lang="tr-TR" sz="6600" dirty="0">
                <a:solidFill>
                  <a:srgbClr val="0070C0"/>
                </a:solidFill>
              </a:rPr>
              <a:t>SİMULASYON</a:t>
            </a:r>
            <a:r>
              <a:rPr lang="tr-TR" dirty="0"/>
              <a:t> </a:t>
            </a:r>
          </a:p>
        </p:txBody>
      </p:sp>
    </p:spTree>
    <p:extLst>
      <p:ext uri="{BB962C8B-B14F-4D97-AF65-F5344CB8AC3E}">
        <p14:creationId xmlns:p14="http://schemas.microsoft.com/office/powerpoint/2010/main" val="2055054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mor içeren bir resim&#10;&#10;Açıklama otomatik olarak oluşturuldu">
            <a:extLst>
              <a:ext uri="{FF2B5EF4-FFF2-40B4-BE49-F238E27FC236}">
                <a16:creationId xmlns:a16="http://schemas.microsoft.com/office/drawing/2014/main" id="{7F723A90-D91B-F850-3386-82671ADC7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03" y="1758135"/>
            <a:ext cx="11499313" cy="3046525"/>
          </a:xfrm>
          <a:prstGeom prst="rect">
            <a:avLst/>
          </a:prstGeom>
        </p:spPr>
      </p:pic>
    </p:spTree>
    <p:extLst>
      <p:ext uri="{BB962C8B-B14F-4D97-AF65-F5344CB8AC3E}">
        <p14:creationId xmlns:p14="http://schemas.microsoft.com/office/powerpoint/2010/main" val="455254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lım, bilgisayar simgesi içeren bir resim&#10;&#10;Açıklama otomatik olarak oluşturuldu">
            <a:extLst>
              <a:ext uri="{FF2B5EF4-FFF2-40B4-BE49-F238E27FC236}">
                <a16:creationId xmlns:a16="http://schemas.microsoft.com/office/drawing/2014/main" id="{2B50373F-C922-345E-9D7B-4A32523A7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965" y="197963"/>
            <a:ext cx="6725681" cy="5886100"/>
          </a:xfrm>
          <a:prstGeom prst="rect">
            <a:avLst/>
          </a:prstGeom>
        </p:spPr>
      </p:pic>
    </p:spTree>
    <p:extLst>
      <p:ext uri="{BB962C8B-B14F-4D97-AF65-F5344CB8AC3E}">
        <p14:creationId xmlns:p14="http://schemas.microsoft.com/office/powerpoint/2010/main" val="1045008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ekran, görüntüleme, yazılım içeren bir resim&#10;&#10;Açıklama otomatik olarak oluşturuldu">
            <a:extLst>
              <a:ext uri="{FF2B5EF4-FFF2-40B4-BE49-F238E27FC236}">
                <a16:creationId xmlns:a16="http://schemas.microsoft.com/office/drawing/2014/main" id="{340524A7-AB7E-D49E-A4A9-14E7B0A82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6" y="0"/>
            <a:ext cx="12133934" cy="6858000"/>
          </a:xfrm>
          <a:prstGeom prst="rect">
            <a:avLst/>
          </a:prstGeom>
        </p:spPr>
      </p:pic>
    </p:spTree>
    <p:extLst>
      <p:ext uri="{BB962C8B-B14F-4D97-AF65-F5344CB8AC3E}">
        <p14:creationId xmlns:p14="http://schemas.microsoft.com/office/powerpoint/2010/main" val="1358223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ekran, görüntüleme, yazılım içeren bir resim&#10;&#10;Açıklama otomatik olarak oluşturuldu">
            <a:extLst>
              <a:ext uri="{FF2B5EF4-FFF2-40B4-BE49-F238E27FC236}">
                <a16:creationId xmlns:a16="http://schemas.microsoft.com/office/drawing/2014/main" id="{AD32F2F9-832B-0FD5-CAF3-79182B316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615"/>
            <a:ext cx="12192000" cy="6815385"/>
          </a:xfrm>
          <a:prstGeom prst="rect">
            <a:avLst/>
          </a:prstGeom>
        </p:spPr>
      </p:pic>
    </p:spTree>
    <p:extLst>
      <p:ext uri="{BB962C8B-B14F-4D97-AF65-F5344CB8AC3E}">
        <p14:creationId xmlns:p14="http://schemas.microsoft.com/office/powerpoint/2010/main" val="243739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ekran görüntüsü, metin, yazılım, ekran, görüntüleme içeren bir resim&#10;&#10;Açıklama otomatik olarak oluşturuldu">
            <a:extLst>
              <a:ext uri="{FF2B5EF4-FFF2-40B4-BE49-F238E27FC236}">
                <a16:creationId xmlns:a16="http://schemas.microsoft.com/office/drawing/2014/main" id="{C95E305D-591A-3E1C-E6A1-427179636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22442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nsan yüzü, ekran görüntüsü, moda aksesuar içeren bir resim&#10;&#10;Açıklama otomatik olarak oluşturuldu">
            <a:extLst>
              <a:ext uri="{FF2B5EF4-FFF2-40B4-BE49-F238E27FC236}">
                <a16:creationId xmlns:a16="http://schemas.microsoft.com/office/drawing/2014/main" id="{2815EE2B-F381-FEF9-BB58-16E434D5B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25" y="2742055"/>
            <a:ext cx="3368332" cy="3581710"/>
          </a:xfrm>
          <a:prstGeom prst="rect">
            <a:avLst/>
          </a:prstGeom>
        </p:spPr>
      </p:pic>
      <p:pic>
        <p:nvPicPr>
          <p:cNvPr id="5" name="Resim 4" descr="metin, ekran görüntüsü, insan yüzü, kadın içeren bir resim&#10;&#10;Açıklama otomatik olarak oluşturuldu">
            <a:extLst>
              <a:ext uri="{FF2B5EF4-FFF2-40B4-BE49-F238E27FC236}">
                <a16:creationId xmlns:a16="http://schemas.microsoft.com/office/drawing/2014/main" id="{0E60488A-EBBB-515A-87C9-DD9364CA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5" y="2726813"/>
            <a:ext cx="3330229" cy="3596952"/>
          </a:xfrm>
          <a:prstGeom prst="rect">
            <a:avLst/>
          </a:prstGeom>
        </p:spPr>
      </p:pic>
      <p:pic>
        <p:nvPicPr>
          <p:cNvPr id="7" name="Resim 6" descr="metin, ekran görüntüsü, insan yüzü içeren bir resim&#10;&#10;Açıklama otomatik olarak oluşturuldu">
            <a:extLst>
              <a:ext uri="{FF2B5EF4-FFF2-40B4-BE49-F238E27FC236}">
                <a16:creationId xmlns:a16="http://schemas.microsoft.com/office/drawing/2014/main" id="{C59D1827-B4A8-A468-8801-9CCC6025F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2" y="0"/>
            <a:ext cx="3330229" cy="3581710"/>
          </a:xfrm>
          <a:prstGeom prst="rect">
            <a:avLst/>
          </a:prstGeom>
        </p:spPr>
      </p:pic>
      <p:pic>
        <p:nvPicPr>
          <p:cNvPr id="9" name="Resim 8" descr="metin, ekran görüntüsü, insan yüzü, kadın içeren bir resim&#10;&#10;Açıklama otomatik olarak oluşturuldu">
            <a:extLst>
              <a:ext uri="{FF2B5EF4-FFF2-40B4-BE49-F238E27FC236}">
                <a16:creationId xmlns:a16="http://schemas.microsoft.com/office/drawing/2014/main" id="{2A844F96-F474-0AC6-5D78-47AF1F826E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486" y="2734434"/>
            <a:ext cx="3337849" cy="3589331"/>
          </a:xfrm>
          <a:prstGeom prst="rect">
            <a:avLst/>
          </a:prstGeom>
        </p:spPr>
      </p:pic>
      <p:pic>
        <p:nvPicPr>
          <p:cNvPr id="11" name="Resim 10" descr="metin, insan yüzü, ekran görüntüsü, moda aksesuar içeren bir resim">
            <a:extLst>
              <a:ext uri="{FF2B5EF4-FFF2-40B4-BE49-F238E27FC236}">
                <a16:creationId xmlns:a16="http://schemas.microsoft.com/office/drawing/2014/main" id="{C90F8F40-9418-46E7-B467-15FE7E7D3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4761" y="0"/>
            <a:ext cx="3353091" cy="3581710"/>
          </a:xfrm>
          <a:prstGeom prst="rect">
            <a:avLst/>
          </a:prstGeom>
        </p:spPr>
      </p:pic>
      <p:pic>
        <p:nvPicPr>
          <p:cNvPr id="13" name="Resim 12" descr="metin, insan yüzü, ekran görüntüsü içeren bir resim">
            <a:extLst>
              <a:ext uri="{FF2B5EF4-FFF2-40B4-BE49-F238E27FC236}">
                <a16:creationId xmlns:a16="http://schemas.microsoft.com/office/drawing/2014/main" id="{580C82CB-FC3F-57A4-2027-3D184E03CD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1777" y="2764917"/>
            <a:ext cx="3368332" cy="3558848"/>
          </a:xfrm>
          <a:prstGeom prst="rect">
            <a:avLst/>
          </a:prstGeom>
        </p:spPr>
      </p:pic>
      <p:pic>
        <p:nvPicPr>
          <p:cNvPr id="15" name="Resim 14" descr="metin, insan yüzü, ekran görüntüsü, multimedya yazılımı içeren bir resim">
            <a:extLst>
              <a:ext uri="{FF2B5EF4-FFF2-40B4-BE49-F238E27FC236}">
                <a16:creationId xmlns:a16="http://schemas.microsoft.com/office/drawing/2014/main" id="{D039A2E5-E83C-2410-723C-075C13E26A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22260" y="0"/>
            <a:ext cx="3337849" cy="3551228"/>
          </a:xfrm>
          <a:prstGeom prst="rect">
            <a:avLst/>
          </a:prstGeom>
        </p:spPr>
      </p:pic>
      <p:pic>
        <p:nvPicPr>
          <p:cNvPr id="17" name="Resim 16" descr="metin, ekran görüntüsü, insan yüzü, grafik tasarım içeren bir resim">
            <a:extLst>
              <a:ext uri="{FF2B5EF4-FFF2-40B4-BE49-F238E27FC236}">
                <a16:creationId xmlns:a16="http://schemas.microsoft.com/office/drawing/2014/main" id="{1869BB72-D2B0-9A7F-4E34-E467AE9CF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91425" y="68585"/>
            <a:ext cx="3292125" cy="3543607"/>
          </a:xfrm>
          <a:prstGeom prst="rect">
            <a:avLst/>
          </a:prstGeom>
        </p:spPr>
      </p:pic>
    </p:spTree>
    <p:extLst>
      <p:ext uri="{BB962C8B-B14F-4D97-AF65-F5344CB8AC3E}">
        <p14:creationId xmlns:p14="http://schemas.microsoft.com/office/powerpoint/2010/main" val="350959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DD94BD-EC88-4991-E406-7263CFD6113D}"/>
              </a:ext>
            </a:extLst>
          </p:cNvPr>
          <p:cNvSpPr>
            <a:spLocks noGrp="1"/>
          </p:cNvSpPr>
          <p:nvPr>
            <p:ph type="title"/>
          </p:nvPr>
        </p:nvSpPr>
        <p:spPr/>
        <p:txBody>
          <a:bodyPr/>
          <a:lstStyle/>
          <a:p>
            <a:r>
              <a:rPr lang="tr-TR" dirty="0">
                <a:solidFill>
                  <a:srgbClr val="FF0000"/>
                </a:solidFill>
              </a:rPr>
              <a:t>Renk Uzayı (</a:t>
            </a:r>
            <a:r>
              <a:rPr lang="tr-TR" dirty="0" err="1">
                <a:solidFill>
                  <a:srgbClr val="FF0000"/>
                </a:solidFill>
              </a:rPr>
              <a:t>Color</a:t>
            </a:r>
            <a:r>
              <a:rPr lang="tr-TR" dirty="0">
                <a:solidFill>
                  <a:srgbClr val="FF0000"/>
                </a:solidFill>
              </a:rPr>
              <a:t> Space)</a:t>
            </a:r>
          </a:p>
        </p:txBody>
      </p:sp>
      <p:sp>
        <p:nvSpPr>
          <p:cNvPr id="3" name="İçerik Yer Tutucusu 2">
            <a:extLst>
              <a:ext uri="{FF2B5EF4-FFF2-40B4-BE49-F238E27FC236}">
                <a16:creationId xmlns:a16="http://schemas.microsoft.com/office/drawing/2014/main" id="{17AC1594-6E39-31B3-6FC6-EE24EED9781F}"/>
              </a:ext>
            </a:extLst>
          </p:cNvPr>
          <p:cNvSpPr>
            <a:spLocks noGrp="1"/>
          </p:cNvSpPr>
          <p:nvPr>
            <p:ph idx="1"/>
          </p:nvPr>
        </p:nvSpPr>
        <p:spPr>
          <a:xfrm>
            <a:off x="1097280" y="1845734"/>
            <a:ext cx="10058400" cy="1001161"/>
          </a:xfrm>
        </p:spPr>
        <p:txBody>
          <a:bodyPr>
            <a:normAutofit/>
          </a:bodyPr>
          <a:lstStyle/>
          <a:p>
            <a:r>
              <a:rPr lang="tr-TR" i="0" dirty="0">
                <a:solidFill>
                  <a:srgbClr val="0070C0"/>
                </a:solidFill>
                <a:effectLst/>
                <a:latin typeface="Helvetica Neue"/>
              </a:rPr>
              <a:t>RGB Renk Uzayı: </a:t>
            </a:r>
            <a:r>
              <a:rPr lang="tr-TR" dirty="0">
                <a:solidFill>
                  <a:srgbClr val="222222"/>
                </a:solidFill>
                <a:latin typeface="Helvetica Neue"/>
              </a:rPr>
              <a:t>D</a:t>
            </a:r>
            <a:r>
              <a:rPr lang="tr-TR" b="0" i="0" dirty="0">
                <a:solidFill>
                  <a:srgbClr val="222222"/>
                </a:solidFill>
                <a:effectLst/>
                <a:latin typeface="Helvetica Neue"/>
              </a:rPr>
              <a:t>izi elemanları olan hücreler yani pikseller, bir rengi tutabilmek için 3 renk olan kırmızı, yeşil ve mavinin belirli yoğunlukta karıştırılması ile elde edilen renk kodunu tutarlar.</a:t>
            </a:r>
          </a:p>
          <a:p>
            <a:endParaRPr lang="tr-TR" dirty="0"/>
          </a:p>
        </p:txBody>
      </p:sp>
      <p:pic>
        <p:nvPicPr>
          <p:cNvPr id="5" name="Resim 4" descr="metin, ekran görüntüsü, yazı tipi, tasarım içeren bir resim&#10;&#10;Açıklama otomatik olarak oluşturuldu">
            <a:extLst>
              <a:ext uri="{FF2B5EF4-FFF2-40B4-BE49-F238E27FC236}">
                <a16:creationId xmlns:a16="http://schemas.microsoft.com/office/drawing/2014/main" id="{DB6C12CC-3BAB-9319-4323-F6252B3EF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597" y="3229600"/>
            <a:ext cx="2189028" cy="2316792"/>
          </a:xfrm>
          <a:prstGeom prst="rect">
            <a:avLst/>
          </a:prstGeom>
        </p:spPr>
      </p:pic>
      <p:pic>
        <p:nvPicPr>
          <p:cNvPr id="7" name="Resim 6" descr="metin, diyagram, çizgi, makbuz içeren bir resim&#10;&#10;Açıklama otomatik olarak oluşturuldu">
            <a:extLst>
              <a:ext uri="{FF2B5EF4-FFF2-40B4-BE49-F238E27FC236}">
                <a16:creationId xmlns:a16="http://schemas.microsoft.com/office/drawing/2014/main" id="{1DBB270D-BD67-0A52-958E-956D2E131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32" y="2955269"/>
            <a:ext cx="4388421" cy="3205115"/>
          </a:xfrm>
          <a:prstGeom prst="rect">
            <a:avLst/>
          </a:prstGeom>
        </p:spPr>
      </p:pic>
      <p:pic>
        <p:nvPicPr>
          <p:cNvPr id="9" name="Resim 8" descr="metin, diyagram, çizgi, öykü gelişim çizgisi; kumpas; grafiğini çıkarma içeren bir resim&#10;&#10;Açıklama otomatik olarak oluşturuldu">
            <a:extLst>
              <a:ext uri="{FF2B5EF4-FFF2-40B4-BE49-F238E27FC236}">
                <a16:creationId xmlns:a16="http://schemas.microsoft.com/office/drawing/2014/main" id="{994D6521-1868-9047-62E4-695160436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953" y="3030684"/>
            <a:ext cx="3457575" cy="2714625"/>
          </a:xfrm>
          <a:prstGeom prst="rect">
            <a:avLst/>
          </a:prstGeom>
        </p:spPr>
      </p:pic>
      <p:pic>
        <p:nvPicPr>
          <p:cNvPr id="11" name="Resim 10" descr="metin, yazı tipi, dikdörtgen, ekran görüntüsü içeren bir resim&#10;&#10;Açıklama otomatik olarak oluşturuldu">
            <a:extLst>
              <a:ext uri="{FF2B5EF4-FFF2-40B4-BE49-F238E27FC236}">
                <a16:creationId xmlns:a16="http://schemas.microsoft.com/office/drawing/2014/main" id="{C891C93A-6267-D7A3-8FD5-964BEC34AA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8821" y="99952"/>
            <a:ext cx="2298379" cy="1637408"/>
          </a:xfrm>
          <a:prstGeom prst="rect">
            <a:avLst/>
          </a:prstGeom>
        </p:spPr>
      </p:pic>
    </p:spTree>
    <p:extLst>
      <p:ext uri="{BB962C8B-B14F-4D97-AF65-F5344CB8AC3E}">
        <p14:creationId xmlns:p14="http://schemas.microsoft.com/office/powerpoint/2010/main" val="31578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09369-05EA-C33E-2BDC-AF978EC95E82}"/>
              </a:ext>
            </a:extLst>
          </p:cNvPr>
          <p:cNvSpPr>
            <a:spLocks noGrp="1"/>
          </p:cNvSpPr>
          <p:nvPr>
            <p:ph type="title"/>
          </p:nvPr>
        </p:nvSpPr>
        <p:spPr/>
        <p:txBody>
          <a:bodyPr/>
          <a:lstStyle/>
          <a:p>
            <a:r>
              <a:rPr lang="tr-TR" dirty="0" err="1">
                <a:solidFill>
                  <a:srgbClr val="FF0000"/>
                </a:solidFill>
              </a:rPr>
              <a:t>Greyscale</a:t>
            </a:r>
            <a:r>
              <a:rPr lang="tr-TR" dirty="0">
                <a:solidFill>
                  <a:srgbClr val="FF0000"/>
                </a:solidFill>
              </a:rPr>
              <a:t> </a:t>
            </a:r>
            <a:r>
              <a:rPr lang="tr-TR" dirty="0" err="1">
                <a:solidFill>
                  <a:srgbClr val="FF0000"/>
                </a:solidFill>
              </a:rPr>
              <a:t>İmage</a:t>
            </a:r>
            <a:endParaRPr lang="tr-TR" dirty="0">
              <a:solidFill>
                <a:srgbClr val="FF0000"/>
              </a:solidFill>
            </a:endParaRPr>
          </a:p>
        </p:txBody>
      </p:sp>
      <p:sp>
        <p:nvSpPr>
          <p:cNvPr id="3" name="İçerik Yer Tutucusu 2">
            <a:extLst>
              <a:ext uri="{FF2B5EF4-FFF2-40B4-BE49-F238E27FC236}">
                <a16:creationId xmlns:a16="http://schemas.microsoft.com/office/drawing/2014/main" id="{C5B1FA2A-E24D-39B5-6829-5AE7418C00F9}"/>
              </a:ext>
            </a:extLst>
          </p:cNvPr>
          <p:cNvSpPr>
            <a:spLocks noGrp="1"/>
          </p:cNvSpPr>
          <p:nvPr>
            <p:ph idx="1"/>
          </p:nvPr>
        </p:nvSpPr>
        <p:spPr>
          <a:xfrm>
            <a:off x="1097280" y="1845734"/>
            <a:ext cx="3993194" cy="4300542"/>
          </a:xfrm>
        </p:spPr>
        <p:txBody>
          <a:bodyPr>
            <a:normAutofit/>
          </a:bodyPr>
          <a:lstStyle/>
          <a:p>
            <a:r>
              <a:rPr lang="tr-TR" dirty="0"/>
              <a:t>Sayısal görüntünün her bir pikselinin sahip olduğu parlaklık değeri gri seviyeler olarak adlandırılır. Her bir pikseldeki parlaklık değerinin kodlandığı bit sayısına göre gri seviye aralığı belirlenir. </a:t>
            </a:r>
          </a:p>
          <a:p>
            <a:endParaRPr lang="tr-TR" dirty="0"/>
          </a:p>
          <a:p>
            <a:r>
              <a:rPr lang="tr-TR" dirty="0"/>
              <a:t>Gri seviye sınırlarında iki renk vardır, siyah ve beyaz. Bu ikisi arasında kodlanan görüntülere ise gri-ton (</a:t>
            </a:r>
            <a:r>
              <a:rPr lang="tr-TR" dirty="0" err="1"/>
              <a:t>gray</a:t>
            </a:r>
            <a:r>
              <a:rPr lang="tr-TR" dirty="0"/>
              <a:t> </a:t>
            </a:r>
            <a:r>
              <a:rPr lang="tr-TR" dirty="0" err="1"/>
              <a:t>scale</a:t>
            </a:r>
            <a:r>
              <a:rPr lang="tr-TR" dirty="0"/>
              <a:t>, </a:t>
            </a:r>
            <a:r>
              <a:rPr lang="tr-TR" dirty="0" err="1"/>
              <a:t>monochromatic</a:t>
            </a:r>
            <a:r>
              <a:rPr lang="tr-TR" dirty="0"/>
              <a:t>) görüntüler adı verilir. </a:t>
            </a:r>
          </a:p>
        </p:txBody>
      </p:sp>
      <p:pic>
        <p:nvPicPr>
          <p:cNvPr id="5" name="Resim 4" descr="metin, ekran görüntüsü, dikdörtgen, çizgi içeren bir resim&#10;&#10;Açıklama otomatik olarak oluşturuldu">
            <a:extLst>
              <a:ext uri="{FF2B5EF4-FFF2-40B4-BE49-F238E27FC236}">
                <a16:creationId xmlns:a16="http://schemas.microsoft.com/office/drawing/2014/main" id="{B3133F8C-08F6-F858-3E9B-7461D27BF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43" y="1737360"/>
            <a:ext cx="5806943" cy="3734124"/>
          </a:xfrm>
          <a:prstGeom prst="rect">
            <a:avLst/>
          </a:prstGeom>
        </p:spPr>
      </p:pic>
    </p:spTree>
    <p:extLst>
      <p:ext uri="{BB962C8B-B14F-4D97-AF65-F5344CB8AC3E}">
        <p14:creationId xmlns:p14="http://schemas.microsoft.com/office/powerpoint/2010/main" val="110423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7D5E8C8-F8A7-CFB0-2D44-0C3CD8E9C41C}"/>
              </a:ext>
            </a:extLst>
          </p:cNvPr>
          <p:cNvSpPr txBox="1"/>
          <p:nvPr/>
        </p:nvSpPr>
        <p:spPr>
          <a:xfrm>
            <a:off x="1019666" y="2384980"/>
            <a:ext cx="10152668" cy="1200329"/>
          </a:xfrm>
          <a:prstGeom prst="rect">
            <a:avLst/>
          </a:prstGeom>
          <a:noFill/>
        </p:spPr>
        <p:txBody>
          <a:bodyPr wrap="square" rtlCol="0">
            <a:spAutoFit/>
          </a:bodyPr>
          <a:lstStyle/>
          <a:p>
            <a:r>
              <a:rPr lang="tr-TR" sz="2400" dirty="0">
                <a:solidFill>
                  <a:schemeClr val="tx1"/>
                </a:solidFill>
              </a:rPr>
              <a:t>Projede kullanılan görüntü 8 bit gri seviyeli bir görüntüdür. Bu yüzden her beneğin (</a:t>
            </a:r>
            <a:r>
              <a:rPr lang="tr-TR" sz="2400" dirty="0" err="1">
                <a:solidFill>
                  <a:schemeClr val="tx1"/>
                </a:solidFill>
              </a:rPr>
              <a:t>pixel</a:t>
            </a:r>
            <a:r>
              <a:rPr lang="tr-TR" sz="2400" dirty="0">
                <a:solidFill>
                  <a:schemeClr val="tx1"/>
                </a:solidFill>
              </a:rPr>
              <a:t>) alabileceği değerler O ile 255 arasında olmaktadır. (x, y) gösterimi ise imgenin her bir beneğinin koordinatlarını temsil etmektedir.</a:t>
            </a:r>
            <a:endParaRPr lang="tr-TR" sz="2400" dirty="0"/>
          </a:p>
        </p:txBody>
      </p:sp>
    </p:spTree>
    <p:extLst>
      <p:ext uri="{BB962C8B-B14F-4D97-AF65-F5344CB8AC3E}">
        <p14:creationId xmlns:p14="http://schemas.microsoft.com/office/powerpoint/2010/main" val="370224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A2E5E4-5AED-13D4-EE95-01CEEBD175CE}"/>
              </a:ext>
            </a:extLst>
          </p:cNvPr>
          <p:cNvSpPr>
            <a:spLocks noGrp="1"/>
          </p:cNvSpPr>
          <p:nvPr>
            <p:ph type="title"/>
          </p:nvPr>
        </p:nvSpPr>
        <p:spPr>
          <a:xfrm>
            <a:off x="1097280" y="286603"/>
            <a:ext cx="10058400" cy="1476209"/>
          </a:xfrm>
        </p:spPr>
        <p:txBody>
          <a:bodyPr>
            <a:normAutofit/>
          </a:bodyPr>
          <a:lstStyle/>
          <a:p>
            <a:r>
              <a:rPr lang="tr-TR" sz="2800" dirty="0">
                <a:solidFill>
                  <a:schemeClr val="tx1"/>
                </a:solidFill>
              </a:rPr>
              <a:t>	VHDL dili ile temel görüntü algoritmaları kullanılarak Aynalama, Ters Çevirme, </a:t>
            </a:r>
            <a:r>
              <a:rPr lang="tr-TR" sz="2800" dirty="0" err="1">
                <a:solidFill>
                  <a:schemeClr val="tx1"/>
                </a:solidFill>
              </a:rPr>
              <a:t>Negatifleme</a:t>
            </a:r>
            <a:r>
              <a:rPr lang="tr-TR" sz="2800" dirty="0">
                <a:solidFill>
                  <a:schemeClr val="tx1"/>
                </a:solidFill>
              </a:rPr>
              <a:t>, Eşikleme, Parlaklık, Karşıtlık gibi görüntü durumları gözlemlenmektedir.</a:t>
            </a:r>
          </a:p>
        </p:txBody>
      </p:sp>
      <p:pic>
        <p:nvPicPr>
          <p:cNvPr id="5" name="İçerik Yer Tutucusu 4" descr="metin, insan yüzü, kadın, ekran görüntüsü içeren bir resim&#10;&#10;Açıklama otomatik olarak oluşturuldu">
            <a:extLst>
              <a:ext uri="{FF2B5EF4-FFF2-40B4-BE49-F238E27FC236}">
                <a16:creationId xmlns:a16="http://schemas.microsoft.com/office/drawing/2014/main" id="{FB6BB60F-DF9B-2A46-9837-1987ABE08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62812"/>
            <a:ext cx="5798848" cy="3095776"/>
          </a:xfrm>
        </p:spPr>
      </p:pic>
      <p:pic>
        <p:nvPicPr>
          <p:cNvPr id="7" name="Resim 6" descr="metin, insan yüzü, adam, insan, ekran görüntüsü içeren bir resim&#10;&#10;Açıklama otomatik olarak oluşturuldu">
            <a:extLst>
              <a:ext uri="{FF2B5EF4-FFF2-40B4-BE49-F238E27FC236}">
                <a16:creationId xmlns:a16="http://schemas.microsoft.com/office/drawing/2014/main" id="{ADBA4C11-82CB-A802-91FB-52B93952B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496" y="2651753"/>
            <a:ext cx="6393504" cy="3390827"/>
          </a:xfrm>
          <a:prstGeom prst="rect">
            <a:avLst/>
          </a:prstGeom>
        </p:spPr>
      </p:pic>
    </p:spTree>
    <p:extLst>
      <p:ext uri="{BB962C8B-B14F-4D97-AF65-F5344CB8AC3E}">
        <p14:creationId xmlns:p14="http://schemas.microsoft.com/office/powerpoint/2010/main" val="1979781507"/>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229</TotalTime>
  <Words>706</Words>
  <Application>Microsoft Office PowerPoint</Application>
  <PresentationFormat>Geniş ekran</PresentationFormat>
  <Paragraphs>56</Paragraphs>
  <Slides>56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56</vt:i4>
      </vt:variant>
    </vt:vector>
  </HeadingPairs>
  <TitlesOfParts>
    <vt:vector size="62" baseType="lpstr">
      <vt:lpstr>Arial</vt:lpstr>
      <vt:lpstr>Calibri</vt:lpstr>
      <vt:lpstr>Calibri Light</vt:lpstr>
      <vt:lpstr>Helvetica Neue</vt:lpstr>
      <vt:lpstr>Times New Roman</vt:lpstr>
      <vt:lpstr>Geçmişe bakış</vt:lpstr>
      <vt:lpstr>                       T.C.                                                                    SELÇUK ÜNİVERSİTESİ                                                                   TEKNOLOJİ FAKÜLTESİ                                                        ELEKTRİK-ELEKTRONİK MÜHENDİSLİĞİ  </vt:lpstr>
      <vt:lpstr> VHDL dili ile temel görüntü algoritmaları kullanılarak Aynalama, Ters Çevirme, Negatifleme, Eşikleme, Parlaklık, Karşıtlık gibi görüntü durumları gözlemlenmektedir.</vt:lpstr>
      <vt:lpstr>PowerPoint Sunusu</vt:lpstr>
      <vt:lpstr>PİKSEL (PİXEL)</vt:lpstr>
      <vt:lpstr>Çözünürlük (Resolution)</vt:lpstr>
      <vt:lpstr>Renk Uzayı (Color Space)</vt:lpstr>
      <vt:lpstr>Greyscale İmage</vt:lpstr>
      <vt:lpstr>PowerPoint Sunusu</vt:lpstr>
      <vt:lpstr> VHDL dili ile temel görüntü algoritmaları kullanılarak Aynalama, Ters Çevirme, Negatifleme, Eşikleme, Parlaklık, Karşıtlık gibi görüntü durumları gözlemlenmektedir.</vt:lpstr>
      <vt:lpstr>PowerPoint Sunusu</vt:lpstr>
      <vt:lpstr>PowerPoint Sunusu</vt:lpstr>
      <vt:lpstr>PowerPoint Sunusu</vt:lpstr>
      <vt:lpstr>PowerPoint Sunusu</vt:lpstr>
      <vt:lpstr>PowerPoint Sunusu</vt:lpstr>
      <vt:lpstr>Aynalama</vt:lpstr>
      <vt:lpstr>Aynalama</vt:lpstr>
      <vt:lpstr>Ters Çevirme</vt:lpstr>
      <vt:lpstr>Ters Çevirme</vt:lpstr>
      <vt:lpstr>Negatifleme</vt:lpstr>
      <vt:lpstr>Negatifleme</vt:lpstr>
      <vt:lpstr>Eşikleme</vt:lpstr>
      <vt:lpstr>Eşikleme</vt:lpstr>
      <vt:lpstr>Parlaklık</vt:lpstr>
      <vt:lpstr>Parlaklık Arttırma</vt:lpstr>
      <vt:lpstr>Parlaklık Azaltma</vt:lpstr>
      <vt:lpstr>Karşıtlık</vt:lpstr>
      <vt:lpstr>Karşıtlık Arttırma</vt:lpstr>
      <vt:lpstr>Karşıtlık Azaltma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T.C.                                                                    SELÇUK ÜNİVERSİTESİ                                                                   TEKNOLOJİ FAKÜLTESİ                                                        ELEKTRİK-ELEKTRONİK MÜHENDİSLİĞİ  </dc:title>
  <dc:creator>Burak Özsoy</dc:creator>
  <cp:lastModifiedBy>Burak Özsoy</cp:lastModifiedBy>
  <cp:revision>14</cp:revision>
  <dcterms:created xsi:type="dcterms:W3CDTF">2024-01-07T18:42:36Z</dcterms:created>
  <dcterms:modified xsi:type="dcterms:W3CDTF">2024-01-07T23:38:54Z</dcterms:modified>
</cp:coreProperties>
</file>