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6" r:id="rId8"/>
    <p:sldId id="263" r:id="rId9"/>
    <p:sldId id="262" r:id="rId10"/>
    <p:sldId id="268" r:id="rId11"/>
    <p:sldId id="272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A4CC7F-1AC1-423A-B079-7997278C5423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D44B668-BD89-41C0-A20B-ABFCF595F6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POLS 1101 </a:t>
            </a:r>
            <a:r>
              <a:rPr lang="en-US" dirty="0" smtClean="0"/>
              <a:t>Spring</a:t>
            </a:r>
            <a:r>
              <a:rPr lang="en-US" dirty="0" smtClean="0"/>
              <a:t> 2016</a:t>
            </a:r>
            <a:endParaRPr lang="en-US" dirty="0" smtClean="0"/>
          </a:p>
          <a:p>
            <a:r>
              <a:rPr lang="en-US" dirty="0" smtClean="0"/>
              <a:t>Lab 3, Step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Leadership Seniority Pyramid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34000"/>
            <a:ext cx="6512511" cy="1143000"/>
          </a:xfrm>
        </p:spPr>
        <p:txBody>
          <a:bodyPr/>
          <a:lstStyle/>
          <a:p>
            <a:r>
              <a:rPr lang="en-US" dirty="0" smtClean="0"/>
              <a:t>Almost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50080"/>
          </a:xfrm>
        </p:spPr>
        <p:txBody>
          <a:bodyPr>
            <a:normAutofit/>
          </a:bodyPr>
          <a:lstStyle/>
          <a:p>
            <a:r>
              <a:rPr lang="en-US" dirty="0" smtClean="0"/>
              <a:t>Paint a cell for each member of </a:t>
            </a:r>
            <a:r>
              <a:rPr lang="en-US" dirty="0" smtClean="0"/>
              <a:t>your subcommittee, </a:t>
            </a:r>
            <a:r>
              <a:rPr lang="en-US" dirty="0" smtClean="0"/>
              <a:t>using the appropriate party color and year of First Service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You may choose whatever color scheme appeals to you</a:t>
            </a:r>
            <a:endParaRPr lang="en-US" dirty="0"/>
          </a:p>
          <a:p>
            <a:r>
              <a:rPr lang="en-US" dirty="0" smtClean="0"/>
              <a:t>You are now ready to begin your </a:t>
            </a:r>
            <a:r>
              <a:rPr lang="en-US" dirty="0" smtClean="0"/>
              <a:t>analysis</a:t>
            </a:r>
            <a:endParaRPr lang="en-US" dirty="0" smtClean="0"/>
          </a:p>
          <a:p>
            <a:r>
              <a:rPr lang="en-US" dirty="0" smtClean="0"/>
              <a:t>Describe the patterns you see </a:t>
            </a:r>
          </a:p>
          <a:p>
            <a:pPr lvl="1"/>
            <a:r>
              <a:rPr lang="en-US" dirty="0" smtClean="0"/>
              <a:t>Compare between years</a:t>
            </a:r>
          </a:p>
          <a:p>
            <a:pPr lvl="1"/>
            <a:r>
              <a:rPr lang="en-US" dirty="0" smtClean="0"/>
              <a:t>Compare between the </a:t>
            </a:r>
            <a:r>
              <a:rPr lang="en-US" dirty="0" smtClean="0"/>
              <a:t>Subcommittee pyramid </a:t>
            </a:r>
            <a:r>
              <a:rPr lang="en-US" dirty="0" smtClean="0"/>
              <a:t>you </a:t>
            </a:r>
            <a:r>
              <a:rPr lang="en-US" dirty="0" smtClean="0"/>
              <a:t>create and the Full </a:t>
            </a:r>
            <a:r>
              <a:rPr lang="en-US" dirty="0" smtClean="0"/>
              <a:t>Senate Pyramid available on 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your subcommittee to the Full Senate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1142998" y="794331"/>
          <a:ext cx="6400805" cy="3350050"/>
        </p:xfrm>
        <a:graphic>
          <a:graphicData uri="http://schemas.openxmlformats.org/drawingml/2006/table">
            <a:tbl>
              <a:tblPr/>
              <a:tblGrid>
                <a:gridCol w="642976"/>
                <a:gridCol w="169916"/>
                <a:gridCol w="169916"/>
                <a:gridCol w="169916"/>
                <a:gridCol w="169916"/>
                <a:gridCol w="169916"/>
                <a:gridCol w="169916"/>
                <a:gridCol w="154469"/>
                <a:gridCol w="154469"/>
                <a:gridCol w="154469"/>
                <a:gridCol w="150607"/>
                <a:gridCol w="150607"/>
                <a:gridCol w="150607"/>
                <a:gridCol w="154469"/>
                <a:gridCol w="150607"/>
                <a:gridCol w="150607"/>
                <a:gridCol w="332108"/>
                <a:gridCol w="150607"/>
                <a:gridCol w="150607"/>
                <a:gridCol w="150607"/>
                <a:gridCol w="150607"/>
                <a:gridCol w="150607"/>
                <a:gridCol w="150607"/>
                <a:gridCol w="154469"/>
                <a:gridCol w="154469"/>
                <a:gridCol w="154469"/>
                <a:gridCol w="169916"/>
                <a:gridCol w="169916"/>
                <a:gridCol w="169916"/>
                <a:gridCol w="169916"/>
                <a:gridCol w="169916"/>
                <a:gridCol w="169916"/>
                <a:gridCol w="648769"/>
              </a:tblGrid>
              <a:tr h="11512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Verdana" panose="020B0604030504040204" pitchFamily="34" charset="0"/>
                        </a:rPr>
                        <a:t>114th Senate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Verdana" panose="020B0604030504040204" pitchFamily="34" charset="0"/>
                        </a:rPr>
                        <a:t>Democrats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Verdana" panose="020B0604030504040204" pitchFamily="34" charset="0"/>
                        </a:rPr>
                        <a:t>Republicans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GRF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JC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President Barack Obama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RR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Minority Leader Harry Reid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1983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Majority Leader Mitch McConnell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Pledge 1986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GHWB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WJC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GWB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2003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2005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</a:rPr>
                        <a:t>BHO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2009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2011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  44 Dem/54 GOP/2 Indep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Democrat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Republican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12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Independent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 descr="Madison:Users:kmccurdy:Library:Preferences:Microsoft:Clipboard:msoclip1:01:clip_clip_image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32125"/>
            <a:ext cx="495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adison:Users:kmccurdy:Library:Preferences:Microsoft:Clipboard:msoclip1:01:clip_clip_image0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2803525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37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your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the insight you gained from examining the members of the subcommittee, draft a letter urging the Senator you select to take a specific policy position</a:t>
            </a:r>
          </a:p>
          <a:p>
            <a:pPr lvl="1"/>
            <a:r>
              <a:rPr lang="en-US" dirty="0" smtClean="0"/>
              <a:t>Remember that you are persuading the person who holds the vote</a:t>
            </a:r>
          </a:p>
          <a:p>
            <a:pPr lvl="1"/>
            <a:r>
              <a:rPr lang="en-US" dirty="0" smtClean="0"/>
              <a:t>Show your understanding of the situation, and</a:t>
            </a:r>
          </a:p>
          <a:p>
            <a:pPr lvl="1"/>
            <a:r>
              <a:rPr lang="en-US" dirty="0" smtClean="0"/>
              <a:t>Explain why the correct position is yours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1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Proofread and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your letter sit for at least one hour</a:t>
            </a:r>
          </a:p>
          <a:p>
            <a:pPr lvl="1"/>
            <a:r>
              <a:rPr lang="en-US" dirty="0" smtClean="0"/>
              <a:t>(Yes, it is a good idea to have your draft completed 24 hours before you need to upload it.)</a:t>
            </a:r>
          </a:p>
          <a:p>
            <a:r>
              <a:rPr lang="en-US" dirty="0" smtClean="0"/>
              <a:t>Proofread your letter and your roster and pyramid</a:t>
            </a:r>
          </a:p>
          <a:p>
            <a:pPr lvl="1"/>
            <a:r>
              <a:rPr lang="en-US" dirty="0" smtClean="0"/>
              <a:t>Watch for Capital letters and any of my instructions that are remaining on your file</a:t>
            </a:r>
          </a:p>
          <a:p>
            <a:r>
              <a:rPr lang="en-US" dirty="0" smtClean="0"/>
              <a:t>Save the letter as a PDF and upload</a:t>
            </a:r>
          </a:p>
          <a:p>
            <a:r>
              <a:rPr lang="en-US" dirty="0" smtClean="0"/>
              <a:t>Save the Excel file, and upload as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Before the deadline</a:t>
            </a:r>
          </a:p>
          <a:p>
            <a:pPr lvl="1"/>
            <a:r>
              <a:rPr lang="en-US" dirty="0" smtClean="0"/>
              <a:t>Double check that you uploaded the correct files</a:t>
            </a:r>
          </a:p>
          <a:p>
            <a:pPr lvl="1"/>
            <a:r>
              <a:rPr lang="en-US" dirty="0" smtClean="0"/>
              <a:t>Don’t panic if you made a mistake here, just upload the correct files and leave me a note that indicates which files are the ones you want to be graded</a:t>
            </a:r>
          </a:p>
          <a:p>
            <a:r>
              <a:rPr lang="en-US" dirty="0" smtClean="0"/>
              <a:t>After the deadline</a:t>
            </a:r>
          </a:p>
          <a:p>
            <a:pPr lvl="1"/>
            <a:r>
              <a:rPr lang="en-US" dirty="0" smtClean="0"/>
              <a:t>Relax and do something fun</a:t>
            </a:r>
          </a:p>
        </p:txBody>
      </p:sp>
    </p:spTree>
    <p:extLst>
      <p:ext uri="{BB962C8B-B14F-4D97-AF65-F5344CB8AC3E}">
        <p14:creationId xmlns:p14="http://schemas.microsoft.com/office/powerpoint/2010/main" val="34226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Spreadsheet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Excel Spreadsheet that you created with the Membership Roster on the first Worksheet</a:t>
            </a:r>
          </a:p>
          <a:p>
            <a:r>
              <a:rPr lang="en-US" dirty="0" smtClean="0"/>
              <a:t>The naming convention you should have used is either:</a:t>
            </a:r>
          </a:p>
          <a:p>
            <a:pPr lvl="2"/>
            <a:r>
              <a:rPr lang="en-US" dirty="0" smtClean="0"/>
              <a:t>Senate Judiciary 114th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finished Seniority Pyramid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7229" y="838200"/>
            <a:ext cx="175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create a Seniority Pyramid (or Chart) for </a:t>
            </a:r>
            <a:r>
              <a:rPr lang="en-US" dirty="0" smtClean="0"/>
              <a:t>the Subcommittee of the Senate Judiciary Committee you </a:t>
            </a:r>
            <a:r>
              <a:rPr lang="en-US" dirty="0"/>
              <a:t>s</a:t>
            </a:r>
            <a:r>
              <a:rPr lang="en-US" dirty="0" smtClean="0"/>
              <a:t>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533400"/>
            <a:ext cx="6366480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Seniority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 get a file like that shown on the previous slide, take a few simple actions</a:t>
            </a:r>
          </a:p>
          <a:p>
            <a:pPr lvl="1"/>
            <a:r>
              <a:rPr lang="en-US" dirty="0" smtClean="0"/>
              <a:t>Open the worksheet tab in the Excel file that matches your data</a:t>
            </a:r>
          </a:p>
          <a:p>
            <a:pPr lvl="2"/>
            <a:r>
              <a:rPr lang="en-US" dirty="0" smtClean="0"/>
              <a:t>Select the Roster Tab which contains the data you just finished entering</a:t>
            </a:r>
          </a:p>
          <a:p>
            <a:pPr lvl="2"/>
            <a:r>
              <a:rPr lang="en-US" dirty="0" smtClean="0"/>
              <a:t>Print this page (or have a second device that allows you to display this page)</a:t>
            </a:r>
          </a:p>
          <a:p>
            <a:pPr lvl="3"/>
            <a:r>
              <a:rPr lang="en-US" dirty="0" smtClean="0"/>
              <a:t>You will be going back and forth between screens a lot for the next part of the exercise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8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34000"/>
            <a:ext cx="6512511" cy="1143000"/>
          </a:xfrm>
        </p:spPr>
        <p:txBody>
          <a:bodyPr/>
          <a:lstStyle/>
          <a:p>
            <a:r>
              <a:rPr lang="en-US" dirty="0" smtClean="0"/>
              <a:t>Beginning Worksheet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685800"/>
            <a:ext cx="144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begin, you will have a template that needs to be altered for your purposes.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654676"/>
            <a:ext cx="6366480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5863" y="620893"/>
            <a:ext cx="6366480" cy="3475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 with a blank worksheet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838200"/>
            <a:ext cx="23446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information for </a:t>
            </a:r>
          </a:p>
          <a:p>
            <a:r>
              <a:rPr lang="en-US" dirty="0" smtClean="0"/>
              <a:t>Yourself in the upper</a:t>
            </a:r>
          </a:p>
          <a:p>
            <a:r>
              <a:rPr lang="en-US" dirty="0" smtClean="0"/>
              <a:t>Left corner cells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Rename the tab </a:t>
            </a:r>
          </a:p>
          <a:p>
            <a:r>
              <a:rPr lang="en-US" dirty="0" smtClean="0"/>
              <a:t>from Sheet2</a:t>
            </a:r>
          </a:p>
          <a:p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2438400" y="990600"/>
            <a:ext cx="3581400" cy="1142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20076698">
            <a:off x="3495809" y="3051485"/>
            <a:ext cx="2748960" cy="19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4793" y="740557"/>
            <a:ext cx="6366480" cy="3475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889" y="5486400"/>
            <a:ext cx="6512511" cy="1143000"/>
          </a:xfrm>
        </p:spPr>
        <p:txBody>
          <a:bodyPr/>
          <a:lstStyle/>
          <a:p>
            <a:r>
              <a:rPr lang="en-US" dirty="0" smtClean="0"/>
              <a:t>Edit Identifying Titles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9487" y="1444373"/>
            <a:ext cx="2554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the words in the title“110</a:t>
            </a:r>
            <a:r>
              <a:rPr lang="en-US" baseline="30000" dirty="0" smtClean="0"/>
              <a:t>th </a:t>
            </a:r>
            <a:r>
              <a:rPr lang="en-US" dirty="0" smtClean="0"/>
              <a:t>Congress (2007-2009)”</a:t>
            </a:r>
          </a:p>
          <a:p>
            <a:endParaRPr lang="en-US" dirty="0" smtClean="0"/>
          </a:p>
          <a:p>
            <a:r>
              <a:rPr lang="en-US" dirty="0" smtClean="0"/>
              <a:t>Insert or Delete rows as needed</a:t>
            </a:r>
          </a:p>
          <a:p>
            <a:endParaRPr lang="en-US" dirty="0"/>
          </a:p>
          <a:p>
            <a:r>
              <a:rPr lang="en-US" dirty="0" smtClean="0"/>
              <a:t>Change colors to what you like</a:t>
            </a:r>
          </a:p>
          <a:p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3543300" y="1828800"/>
            <a:ext cx="1600200" cy="76200"/>
          </a:xfrm>
          <a:prstGeom prst="leftArrow">
            <a:avLst/>
          </a:prstGeom>
          <a:solidFill>
            <a:srgbClr val="E63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59144" y="685800"/>
            <a:ext cx="1198856" cy="7585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57400" y="914400"/>
            <a:ext cx="3810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160" y="731838"/>
            <a:ext cx="6366480" cy="3475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or Delete Rows, and Numbers to Year First Served Column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339803"/>
            <a:ext cx="137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individual </a:t>
            </a:r>
            <a:r>
              <a:rPr lang="en-US" dirty="0" smtClean="0"/>
              <a:t>Senators on the subcommittee will </a:t>
            </a:r>
            <a:r>
              <a:rPr lang="en-US" dirty="0" smtClean="0"/>
              <a:t>have different service years </a:t>
            </a:r>
          </a:p>
        </p:txBody>
      </p:sp>
      <p:sp>
        <p:nvSpPr>
          <p:cNvPr id="8" name="Left Arrow 7"/>
          <p:cNvSpPr/>
          <p:nvPr/>
        </p:nvSpPr>
        <p:spPr>
          <a:xfrm>
            <a:off x="5638800" y="2463462"/>
            <a:ext cx="1524000" cy="2035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2286000"/>
            <a:ext cx="159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must edit</a:t>
            </a:r>
          </a:p>
          <a:p>
            <a:r>
              <a:rPr lang="en-US" dirty="0"/>
              <a:t>t</a:t>
            </a:r>
            <a:r>
              <a:rPr lang="en-US" dirty="0" smtClean="0"/>
              <a:t>he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8600" y="769802"/>
            <a:ext cx="6366480" cy="3475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Members first serving in the House in a given 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04800"/>
            <a:ext cx="27025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Highlight the</a:t>
            </a:r>
            <a:r>
              <a:rPr lang="en-US" i="1" dirty="0" smtClean="0"/>
              <a:t> </a:t>
            </a:r>
            <a:r>
              <a:rPr lang="en-US" dirty="0" smtClean="0"/>
              <a:t>cells corresponding to the number of Republican Members first </a:t>
            </a:r>
            <a:r>
              <a:rPr lang="en-US" dirty="0" smtClean="0"/>
              <a:t>serving </a:t>
            </a:r>
            <a:r>
              <a:rPr lang="en-US" dirty="0" smtClean="0"/>
              <a:t>in the year of interest</a:t>
            </a:r>
          </a:p>
          <a:p>
            <a:endParaRPr lang="en-US" dirty="0"/>
          </a:p>
          <a:p>
            <a:r>
              <a:rPr lang="en-US" dirty="0" smtClean="0"/>
              <a:t>Select a color for Republicans, Repeat for Democrats</a:t>
            </a:r>
          </a:p>
          <a:p>
            <a:endParaRPr lang="en-US" dirty="0"/>
          </a:p>
          <a:p>
            <a:r>
              <a:rPr lang="en-US" dirty="0" smtClean="0"/>
              <a:t>Use the “Fill Color” bucket to paint the cells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1135292">
            <a:off x="4329997" y="239302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8770</TotalTime>
  <Words>648</Words>
  <Application>Microsoft Office PowerPoint</Application>
  <PresentationFormat>On-screen Show (4:3)</PresentationFormat>
  <Paragraphs>272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Georgia</vt:lpstr>
      <vt:lpstr>Trebuchet MS</vt:lpstr>
      <vt:lpstr>Verdana</vt:lpstr>
      <vt:lpstr>Slipstream</vt:lpstr>
      <vt:lpstr>Building a Leadership Seniority Pyramid</vt:lpstr>
      <vt:lpstr>Open your Spreadsheet</vt:lpstr>
      <vt:lpstr>The finished Seniority Pyramid</vt:lpstr>
      <vt:lpstr>Setting up the Seniority Pyramid</vt:lpstr>
      <vt:lpstr>Beginning Worksheet</vt:lpstr>
      <vt:lpstr>First steps with a blank worksheet</vt:lpstr>
      <vt:lpstr>Edit Identifying Titles</vt:lpstr>
      <vt:lpstr>Add or Delete Rows, and Numbers to Year First Served Column</vt:lpstr>
      <vt:lpstr>Count Members first serving in the House in a given year</vt:lpstr>
      <vt:lpstr>Almost Done</vt:lpstr>
      <vt:lpstr>Compare your subcommittee to the Full Senate</vt:lpstr>
      <vt:lpstr>Draft your letter</vt:lpstr>
      <vt:lpstr>Proofread and Upload</vt:lpstr>
      <vt:lpstr>Reward yourself</vt:lpstr>
    </vt:vector>
  </TitlesOfParts>
  <Company>Georgia Southern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McCurdy</dc:creator>
  <cp:lastModifiedBy>Karen McCurdy</cp:lastModifiedBy>
  <cp:revision>23</cp:revision>
  <dcterms:created xsi:type="dcterms:W3CDTF">2013-10-17T18:03:19Z</dcterms:created>
  <dcterms:modified xsi:type="dcterms:W3CDTF">2016-04-06T19:34:59Z</dcterms:modified>
</cp:coreProperties>
</file>