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85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40"/>
    <p:restoredTop sz="94638"/>
  </p:normalViewPr>
  <p:slideViewPr>
    <p:cSldViewPr snapToGrid="0">
      <p:cViewPr varScale="1">
        <p:scale>
          <a:sx n="128" d="100"/>
          <a:sy n="128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AA7B8-5874-4597-940C-93352ED84AF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1A6342-0DB0-4F65-8D93-9124CB31E05D}">
      <dgm:prSet/>
      <dgm:spPr/>
      <dgm:t>
        <a:bodyPr/>
        <a:lstStyle/>
        <a:p>
          <a:r>
            <a:rPr lang="fr-FR"/>
            <a:t>Qu’est ce que le taux d’attrition ? </a:t>
          </a:r>
          <a:endParaRPr lang="en-US"/>
        </a:p>
      </dgm:t>
    </dgm:pt>
    <dgm:pt modelId="{7E2FD705-480F-4FDB-9C7D-9A1F3038D1C6}" type="parTrans" cxnId="{40346D32-DD68-4B15-B63E-1349C30B4957}">
      <dgm:prSet/>
      <dgm:spPr/>
      <dgm:t>
        <a:bodyPr/>
        <a:lstStyle/>
        <a:p>
          <a:endParaRPr lang="en-US"/>
        </a:p>
      </dgm:t>
    </dgm:pt>
    <dgm:pt modelId="{BB272026-32CE-48E3-8A6B-6B7933308142}" type="sibTrans" cxnId="{40346D32-DD68-4B15-B63E-1349C30B4957}">
      <dgm:prSet/>
      <dgm:spPr/>
      <dgm:t>
        <a:bodyPr/>
        <a:lstStyle/>
        <a:p>
          <a:endParaRPr lang="en-US"/>
        </a:p>
      </dgm:t>
    </dgm:pt>
    <dgm:pt modelId="{CAC8C72A-0943-4754-ACAF-46A83CB33322}">
      <dgm:prSet/>
      <dgm:spPr/>
      <dgm:t>
        <a:bodyPr/>
        <a:lstStyle/>
        <a:p>
          <a:r>
            <a:rPr lang="fr-FR" dirty="0"/>
            <a:t>Etude du jeu de données de votre établissement</a:t>
          </a:r>
          <a:endParaRPr lang="en-US" dirty="0"/>
        </a:p>
      </dgm:t>
    </dgm:pt>
    <dgm:pt modelId="{37DE66D3-B00A-48D5-A3D4-226AF683FF2B}" type="parTrans" cxnId="{3D1916EC-72A5-4EAC-9E08-120D38EED674}">
      <dgm:prSet/>
      <dgm:spPr/>
      <dgm:t>
        <a:bodyPr/>
        <a:lstStyle/>
        <a:p>
          <a:endParaRPr lang="en-US"/>
        </a:p>
      </dgm:t>
    </dgm:pt>
    <dgm:pt modelId="{AD6C06FF-BE71-4DEF-B713-7DBF827D2F77}" type="sibTrans" cxnId="{3D1916EC-72A5-4EAC-9E08-120D38EED674}">
      <dgm:prSet/>
      <dgm:spPr/>
      <dgm:t>
        <a:bodyPr/>
        <a:lstStyle/>
        <a:p>
          <a:endParaRPr lang="en-US"/>
        </a:p>
      </dgm:t>
    </dgm:pt>
    <dgm:pt modelId="{36750FFD-2B97-4A7F-B0FC-7E493573FBE7}">
      <dgm:prSet/>
      <dgm:spPr/>
      <dgm:t>
        <a:bodyPr/>
        <a:lstStyle/>
        <a:p>
          <a:r>
            <a:rPr lang="fr-FR" dirty="0"/>
            <a:t>Proposition d’un modèle d’estimation</a:t>
          </a:r>
          <a:endParaRPr lang="en-US" dirty="0"/>
        </a:p>
      </dgm:t>
    </dgm:pt>
    <dgm:pt modelId="{3C29DB1B-41F6-4937-AE7A-E95BA1136839}" type="parTrans" cxnId="{79DFCB00-57EE-4ED1-828A-0128835B20AA}">
      <dgm:prSet/>
      <dgm:spPr/>
      <dgm:t>
        <a:bodyPr/>
        <a:lstStyle/>
        <a:p>
          <a:endParaRPr lang="en-US"/>
        </a:p>
      </dgm:t>
    </dgm:pt>
    <dgm:pt modelId="{4BCBD70E-A081-4A57-8530-218D2D5C32DC}" type="sibTrans" cxnId="{79DFCB00-57EE-4ED1-828A-0128835B20AA}">
      <dgm:prSet/>
      <dgm:spPr/>
      <dgm:t>
        <a:bodyPr/>
        <a:lstStyle/>
        <a:p>
          <a:endParaRPr lang="en-US"/>
        </a:p>
      </dgm:t>
    </dgm:pt>
    <dgm:pt modelId="{5E59885A-ECD7-468C-A43C-AD42985DDCC9}">
      <dgm:prSet/>
      <dgm:spPr/>
      <dgm:t>
        <a:bodyPr/>
        <a:lstStyle/>
        <a:p>
          <a:r>
            <a:rPr lang="fr-FR" dirty="0"/>
            <a:t>Axes de travail pour améliorer votre taux d’attrition. </a:t>
          </a:r>
          <a:endParaRPr lang="en-US" dirty="0"/>
        </a:p>
      </dgm:t>
    </dgm:pt>
    <dgm:pt modelId="{95940A21-7348-4AAB-8610-BC2E40CD2417}" type="parTrans" cxnId="{E09CCFAC-0513-4861-9159-0E2E6769C13C}">
      <dgm:prSet/>
      <dgm:spPr/>
      <dgm:t>
        <a:bodyPr/>
        <a:lstStyle/>
        <a:p>
          <a:endParaRPr lang="en-US"/>
        </a:p>
      </dgm:t>
    </dgm:pt>
    <dgm:pt modelId="{686F30F4-3F26-4000-9B8C-3A45405559B0}" type="sibTrans" cxnId="{E09CCFAC-0513-4861-9159-0E2E6769C13C}">
      <dgm:prSet/>
      <dgm:spPr/>
      <dgm:t>
        <a:bodyPr/>
        <a:lstStyle/>
        <a:p>
          <a:endParaRPr lang="en-US"/>
        </a:p>
      </dgm:t>
    </dgm:pt>
    <dgm:pt modelId="{ABB85797-2929-3D42-B460-515FF73DC95C}" type="pres">
      <dgm:prSet presAssocID="{012AA7B8-5874-4597-940C-93352ED84AFE}" presName="outerComposite" presStyleCnt="0">
        <dgm:presLayoutVars>
          <dgm:chMax val="5"/>
          <dgm:dir/>
          <dgm:resizeHandles val="exact"/>
        </dgm:presLayoutVars>
      </dgm:prSet>
      <dgm:spPr/>
    </dgm:pt>
    <dgm:pt modelId="{932CCF2F-6597-B245-B316-C2A46739C1D9}" type="pres">
      <dgm:prSet presAssocID="{012AA7B8-5874-4597-940C-93352ED84AFE}" presName="dummyMaxCanvas" presStyleCnt="0">
        <dgm:presLayoutVars/>
      </dgm:prSet>
      <dgm:spPr/>
    </dgm:pt>
    <dgm:pt modelId="{493C640C-3B02-D54B-8AE5-555CB7BBF6EE}" type="pres">
      <dgm:prSet presAssocID="{012AA7B8-5874-4597-940C-93352ED84AFE}" presName="FourNodes_1" presStyleLbl="node1" presStyleIdx="0" presStyleCnt="4">
        <dgm:presLayoutVars>
          <dgm:bulletEnabled val="1"/>
        </dgm:presLayoutVars>
      </dgm:prSet>
      <dgm:spPr/>
    </dgm:pt>
    <dgm:pt modelId="{F575C609-0505-A74C-B2C0-BABFB0569EFE}" type="pres">
      <dgm:prSet presAssocID="{012AA7B8-5874-4597-940C-93352ED84AFE}" presName="FourNodes_2" presStyleLbl="node1" presStyleIdx="1" presStyleCnt="4">
        <dgm:presLayoutVars>
          <dgm:bulletEnabled val="1"/>
        </dgm:presLayoutVars>
      </dgm:prSet>
      <dgm:spPr/>
    </dgm:pt>
    <dgm:pt modelId="{9AD0A377-10BF-1D4C-A916-79C7421F53E4}" type="pres">
      <dgm:prSet presAssocID="{012AA7B8-5874-4597-940C-93352ED84AFE}" presName="FourNodes_3" presStyleLbl="node1" presStyleIdx="2" presStyleCnt="4">
        <dgm:presLayoutVars>
          <dgm:bulletEnabled val="1"/>
        </dgm:presLayoutVars>
      </dgm:prSet>
      <dgm:spPr/>
    </dgm:pt>
    <dgm:pt modelId="{4F4DBDA8-1EC6-9A47-9C80-FCC4860C13B9}" type="pres">
      <dgm:prSet presAssocID="{012AA7B8-5874-4597-940C-93352ED84AFE}" presName="FourNodes_4" presStyleLbl="node1" presStyleIdx="3" presStyleCnt="4">
        <dgm:presLayoutVars>
          <dgm:bulletEnabled val="1"/>
        </dgm:presLayoutVars>
      </dgm:prSet>
      <dgm:spPr/>
    </dgm:pt>
    <dgm:pt modelId="{193E2A29-693E-7A4B-8452-AC46864E2BC6}" type="pres">
      <dgm:prSet presAssocID="{012AA7B8-5874-4597-940C-93352ED84AFE}" presName="FourConn_1-2" presStyleLbl="fgAccFollowNode1" presStyleIdx="0" presStyleCnt="3">
        <dgm:presLayoutVars>
          <dgm:bulletEnabled val="1"/>
        </dgm:presLayoutVars>
      </dgm:prSet>
      <dgm:spPr/>
    </dgm:pt>
    <dgm:pt modelId="{F48821F9-AE47-DE45-A9D1-315DECAF16B6}" type="pres">
      <dgm:prSet presAssocID="{012AA7B8-5874-4597-940C-93352ED84AFE}" presName="FourConn_2-3" presStyleLbl="fgAccFollowNode1" presStyleIdx="1" presStyleCnt="3">
        <dgm:presLayoutVars>
          <dgm:bulletEnabled val="1"/>
        </dgm:presLayoutVars>
      </dgm:prSet>
      <dgm:spPr/>
    </dgm:pt>
    <dgm:pt modelId="{720F0A25-09B1-3C45-8F8B-C25ED27F1193}" type="pres">
      <dgm:prSet presAssocID="{012AA7B8-5874-4597-940C-93352ED84AFE}" presName="FourConn_3-4" presStyleLbl="fgAccFollowNode1" presStyleIdx="2" presStyleCnt="3">
        <dgm:presLayoutVars>
          <dgm:bulletEnabled val="1"/>
        </dgm:presLayoutVars>
      </dgm:prSet>
      <dgm:spPr/>
    </dgm:pt>
    <dgm:pt modelId="{BECBFF1E-1EC7-684B-AFF7-44D94A992181}" type="pres">
      <dgm:prSet presAssocID="{012AA7B8-5874-4597-940C-93352ED84AFE}" presName="FourNodes_1_text" presStyleLbl="node1" presStyleIdx="3" presStyleCnt="4">
        <dgm:presLayoutVars>
          <dgm:bulletEnabled val="1"/>
        </dgm:presLayoutVars>
      </dgm:prSet>
      <dgm:spPr/>
    </dgm:pt>
    <dgm:pt modelId="{34B35C18-3C70-1B4F-AA1B-301F57606B4F}" type="pres">
      <dgm:prSet presAssocID="{012AA7B8-5874-4597-940C-93352ED84AFE}" presName="FourNodes_2_text" presStyleLbl="node1" presStyleIdx="3" presStyleCnt="4">
        <dgm:presLayoutVars>
          <dgm:bulletEnabled val="1"/>
        </dgm:presLayoutVars>
      </dgm:prSet>
      <dgm:spPr/>
    </dgm:pt>
    <dgm:pt modelId="{2EA1A3E1-7DAA-C04A-BFB4-381E903A9B63}" type="pres">
      <dgm:prSet presAssocID="{012AA7B8-5874-4597-940C-93352ED84AFE}" presName="FourNodes_3_text" presStyleLbl="node1" presStyleIdx="3" presStyleCnt="4">
        <dgm:presLayoutVars>
          <dgm:bulletEnabled val="1"/>
        </dgm:presLayoutVars>
      </dgm:prSet>
      <dgm:spPr/>
    </dgm:pt>
    <dgm:pt modelId="{F1EC55BC-FC28-3B42-A368-965DC624AAEF}" type="pres">
      <dgm:prSet presAssocID="{012AA7B8-5874-4597-940C-93352ED84AF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9DFCB00-57EE-4ED1-828A-0128835B20AA}" srcId="{012AA7B8-5874-4597-940C-93352ED84AFE}" destId="{36750FFD-2B97-4A7F-B0FC-7E493573FBE7}" srcOrd="2" destOrd="0" parTransId="{3C29DB1B-41F6-4937-AE7A-E95BA1136839}" sibTransId="{4BCBD70E-A081-4A57-8530-218D2D5C32DC}"/>
    <dgm:cxn modelId="{8C6F2B03-C7FC-264B-9D4F-20EC876C943D}" type="presOf" srcId="{BB272026-32CE-48E3-8A6B-6B7933308142}" destId="{193E2A29-693E-7A4B-8452-AC46864E2BC6}" srcOrd="0" destOrd="0" presId="urn:microsoft.com/office/officeart/2005/8/layout/vProcess5"/>
    <dgm:cxn modelId="{0D845811-BAA7-4F4F-B97B-6B4B879CF95F}" type="presOf" srcId="{36750FFD-2B97-4A7F-B0FC-7E493573FBE7}" destId="{9AD0A377-10BF-1D4C-A916-79C7421F53E4}" srcOrd="0" destOrd="0" presId="urn:microsoft.com/office/officeart/2005/8/layout/vProcess5"/>
    <dgm:cxn modelId="{5A99F413-893C-3142-8E3D-2A3CCDCA31DC}" type="presOf" srcId="{4BCBD70E-A081-4A57-8530-218D2D5C32DC}" destId="{720F0A25-09B1-3C45-8F8B-C25ED27F1193}" srcOrd="0" destOrd="0" presId="urn:microsoft.com/office/officeart/2005/8/layout/vProcess5"/>
    <dgm:cxn modelId="{40346D32-DD68-4B15-B63E-1349C30B4957}" srcId="{012AA7B8-5874-4597-940C-93352ED84AFE}" destId="{981A6342-0DB0-4F65-8D93-9124CB31E05D}" srcOrd="0" destOrd="0" parTransId="{7E2FD705-480F-4FDB-9C7D-9A1F3038D1C6}" sibTransId="{BB272026-32CE-48E3-8A6B-6B7933308142}"/>
    <dgm:cxn modelId="{BB4B873C-80AF-D74F-AB24-C0CE1D2D4547}" type="presOf" srcId="{CAC8C72A-0943-4754-ACAF-46A83CB33322}" destId="{34B35C18-3C70-1B4F-AA1B-301F57606B4F}" srcOrd="1" destOrd="0" presId="urn:microsoft.com/office/officeart/2005/8/layout/vProcess5"/>
    <dgm:cxn modelId="{5E5DA941-309B-CE41-9DB8-40CFE6F46E74}" type="presOf" srcId="{CAC8C72A-0943-4754-ACAF-46A83CB33322}" destId="{F575C609-0505-A74C-B2C0-BABFB0569EFE}" srcOrd="0" destOrd="0" presId="urn:microsoft.com/office/officeart/2005/8/layout/vProcess5"/>
    <dgm:cxn modelId="{94277F5A-03BE-1544-A97A-D15276B2A47A}" type="presOf" srcId="{5E59885A-ECD7-468C-A43C-AD42985DDCC9}" destId="{F1EC55BC-FC28-3B42-A368-965DC624AAEF}" srcOrd="1" destOrd="0" presId="urn:microsoft.com/office/officeart/2005/8/layout/vProcess5"/>
    <dgm:cxn modelId="{E2EBDF6F-A45B-6646-B362-43FD929B14DB}" type="presOf" srcId="{AD6C06FF-BE71-4DEF-B713-7DBF827D2F77}" destId="{F48821F9-AE47-DE45-A9D1-315DECAF16B6}" srcOrd="0" destOrd="0" presId="urn:microsoft.com/office/officeart/2005/8/layout/vProcess5"/>
    <dgm:cxn modelId="{45B5DB7E-E964-B145-B7CD-7C1E431DBF3A}" type="presOf" srcId="{012AA7B8-5874-4597-940C-93352ED84AFE}" destId="{ABB85797-2929-3D42-B460-515FF73DC95C}" srcOrd="0" destOrd="0" presId="urn:microsoft.com/office/officeart/2005/8/layout/vProcess5"/>
    <dgm:cxn modelId="{DBBD5297-002D-C041-A5A5-F5AFCF18D078}" type="presOf" srcId="{36750FFD-2B97-4A7F-B0FC-7E493573FBE7}" destId="{2EA1A3E1-7DAA-C04A-BFB4-381E903A9B63}" srcOrd="1" destOrd="0" presId="urn:microsoft.com/office/officeart/2005/8/layout/vProcess5"/>
    <dgm:cxn modelId="{E09CCFAC-0513-4861-9159-0E2E6769C13C}" srcId="{012AA7B8-5874-4597-940C-93352ED84AFE}" destId="{5E59885A-ECD7-468C-A43C-AD42985DDCC9}" srcOrd="3" destOrd="0" parTransId="{95940A21-7348-4AAB-8610-BC2E40CD2417}" sibTransId="{686F30F4-3F26-4000-9B8C-3A45405559B0}"/>
    <dgm:cxn modelId="{5BCF40E8-DA7D-364E-860B-4CD79EB8F87E}" type="presOf" srcId="{981A6342-0DB0-4F65-8D93-9124CB31E05D}" destId="{493C640C-3B02-D54B-8AE5-555CB7BBF6EE}" srcOrd="0" destOrd="0" presId="urn:microsoft.com/office/officeart/2005/8/layout/vProcess5"/>
    <dgm:cxn modelId="{7EFF67E8-5085-DD4E-B7F6-D52B0B6B384F}" type="presOf" srcId="{981A6342-0DB0-4F65-8D93-9124CB31E05D}" destId="{BECBFF1E-1EC7-684B-AFF7-44D94A992181}" srcOrd="1" destOrd="0" presId="urn:microsoft.com/office/officeart/2005/8/layout/vProcess5"/>
    <dgm:cxn modelId="{3D1916EC-72A5-4EAC-9E08-120D38EED674}" srcId="{012AA7B8-5874-4597-940C-93352ED84AFE}" destId="{CAC8C72A-0943-4754-ACAF-46A83CB33322}" srcOrd="1" destOrd="0" parTransId="{37DE66D3-B00A-48D5-A3D4-226AF683FF2B}" sibTransId="{AD6C06FF-BE71-4DEF-B713-7DBF827D2F77}"/>
    <dgm:cxn modelId="{5CD21BEE-85AE-F048-B83B-6BA44C52E71A}" type="presOf" srcId="{5E59885A-ECD7-468C-A43C-AD42985DDCC9}" destId="{4F4DBDA8-1EC6-9A47-9C80-FCC4860C13B9}" srcOrd="0" destOrd="0" presId="urn:microsoft.com/office/officeart/2005/8/layout/vProcess5"/>
    <dgm:cxn modelId="{904B2C10-C3A9-D545-A989-F2654A4C6C26}" type="presParOf" srcId="{ABB85797-2929-3D42-B460-515FF73DC95C}" destId="{932CCF2F-6597-B245-B316-C2A46739C1D9}" srcOrd="0" destOrd="0" presId="urn:microsoft.com/office/officeart/2005/8/layout/vProcess5"/>
    <dgm:cxn modelId="{C51473E7-4E32-CE46-AD61-51B39C79A36C}" type="presParOf" srcId="{ABB85797-2929-3D42-B460-515FF73DC95C}" destId="{493C640C-3B02-D54B-8AE5-555CB7BBF6EE}" srcOrd="1" destOrd="0" presId="urn:microsoft.com/office/officeart/2005/8/layout/vProcess5"/>
    <dgm:cxn modelId="{FFB5F329-B556-734D-A673-E81A685C5082}" type="presParOf" srcId="{ABB85797-2929-3D42-B460-515FF73DC95C}" destId="{F575C609-0505-A74C-B2C0-BABFB0569EFE}" srcOrd="2" destOrd="0" presId="urn:microsoft.com/office/officeart/2005/8/layout/vProcess5"/>
    <dgm:cxn modelId="{B2BA6EA2-643A-D64B-ACA3-77157D460D78}" type="presParOf" srcId="{ABB85797-2929-3D42-B460-515FF73DC95C}" destId="{9AD0A377-10BF-1D4C-A916-79C7421F53E4}" srcOrd="3" destOrd="0" presId="urn:microsoft.com/office/officeart/2005/8/layout/vProcess5"/>
    <dgm:cxn modelId="{257952C1-6C4D-2849-B6F9-0AA450BDE4B6}" type="presParOf" srcId="{ABB85797-2929-3D42-B460-515FF73DC95C}" destId="{4F4DBDA8-1EC6-9A47-9C80-FCC4860C13B9}" srcOrd="4" destOrd="0" presId="urn:microsoft.com/office/officeart/2005/8/layout/vProcess5"/>
    <dgm:cxn modelId="{A5D3887B-845C-7444-8ADF-1175D2EDFA07}" type="presParOf" srcId="{ABB85797-2929-3D42-B460-515FF73DC95C}" destId="{193E2A29-693E-7A4B-8452-AC46864E2BC6}" srcOrd="5" destOrd="0" presId="urn:microsoft.com/office/officeart/2005/8/layout/vProcess5"/>
    <dgm:cxn modelId="{EA687A9D-2771-8B4C-9E77-41C18E460DD9}" type="presParOf" srcId="{ABB85797-2929-3D42-B460-515FF73DC95C}" destId="{F48821F9-AE47-DE45-A9D1-315DECAF16B6}" srcOrd="6" destOrd="0" presId="urn:microsoft.com/office/officeart/2005/8/layout/vProcess5"/>
    <dgm:cxn modelId="{2DD98864-6712-6F4A-95AC-09F25962545F}" type="presParOf" srcId="{ABB85797-2929-3D42-B460-515FF73DC95C}" destId="{720F0A25-09B1-3C45-8F8B-C25ED27F1193}" srcOrd="7" destOrd="0" presId="urn:microsoft.com/office/officeart/2005/8/layout/vProcess5"/>
    <dgm:cxn modelId="{A6224F9F-CAC8-5643-AB3C-09BD83B9F6C9}" type="presParOf" srcId="{ABB85797-2929-3D42-B460-515FF73DC95C}" destId="{BECBFF1E-1EC7-684B-AFF7-44D94A992181}" srcOrd="8" destOrd="0" presId="urn:microsoft.com/office/officeart/2005/8/layout/vProcess5"/>
    <dgm:cxn modelId="{27138AC5-5C7C-4F49-9D40-C351C831337D}" type="presParOf" srcId="{ABB85797-2929-3D42-B460-515FF73DC95C}" destId="{34B35C18-3C70-1B4F-AA1B-301F57606B4F}" srcOrd="9" destOrd="0" presId="urn:microsoft.com/office/officeart/2005/8/layout/vProcess5"/>
    <dgm:cxn modelId="{535B707D-AD25-1948-997E-F8EF21BBFE50}" type="presParOf" srcId="{ABB85797-2929-3D42-B460-515FF73DC95C}" destId="{2EA1A3E1-7DAA-C04A-BFB4-381E903A9B63}" srcOrd="10" destOrd="0" presId="urn:microsoft.com/office/officeart/2005/8/layout/vProcess5"/>
    <dgm:cxn modelId="{9DC551AA-8A9B-344E-9A45-770CA2603271}" type="presParOf" srcId="{ABB85797-2929-3D42-B460-515FF73DC95C}" destId="{F1EC55BC-FC28-3B42-A368-965DC624AAE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4CB06C-ABFB-428A-91D8-14C98857307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4FC39D-DC9C-4CD8-9AD1-F5ED6EFA680A}">
      <dgm:prSet/>
      <dgm:spPr/>
      <dgm:t>
        <a:bodyPr/>
        <a:lstStyle/>
        <a:p>
          <a:r>
            <a:rPr lang="fr-FR" dirty="0"/>
            <a:t>L’objectif est de produire un système permettant de générer un score de churn afin de fournir à vos conseillers une liste de clients à traiter en priorité. </a:t>
          </a:r>
          <a:endParaRPr lang="en-US" dirty="0"/>
        </a:p>
      </dgm:t>
    </dgm:pt>
    <dgm:pt modelId="{F89B7FEC-7E08-416D-8F77-FEFB64E8C3A8}" type="parTrans" cxnId="{EA3C9C5B-4E92-48BE-9242-684DE7872A5F}">
      <dgm:prSet/>
      <dgm:spPr/>
      <dgm:t>
        <a:bodyPr/>
        <a:lstStyle/>
        <a:p>
          <a:endParaRPr lang="en-US"/>
        </a:p>
      </dgm:t>
    </dgm:pt>
    <dgm:pt modelId="{944E6FA7-9CF6-4812-8386-FAD49BB0B1DE}" type="sibTrans" cxnId="{EA3C9C5B-4E92-48BE-9242-684DE7872A5F}">
      <dgm:prSet/>
      <dgm:spPr/>
      <dgm:t>
        <a:bodyPr/>
        <a:lstStyle/>
        <a:p>
          <a:endParaRPr lang="en-US"/>
        </a:p>
      </dgm:t>
    </dgm:pt>
    <dgm:pt modelId="{A110B650-6937-46E6-BECC-3D9595CA0F1E}">
      <dgm:prSet/>
      <dgm:spPr/>
      <dgm:t>
        <a:bodyPr/>
        <a:lstStyle/>
        <a:p>
          <a:r>
            <a:rPr lang="fr-FR" dirty="0"/>
            <a:t>Vos conseillers bancaires, lorsqu’ils reçoivent un client à traiter souhaiterait également comprendre les raisons qui l’amènent à quitter votre établissement afin d’adapter leur discours commercial.</a:t>
          </a:r>
          <a:endParaRPr lang="en-US" dirty="0"/>
        </a:p>
      </dgm:t>
    </dgm:pt>
    <dgm:pt modelId="{9910B182-530D-4FDB-8A9C-BEA143FD7F95}" type="parTrans" cxnId="{E6758185-85CC-44BC-8DEB-75FC9630DDDD}">
      <dgm:prSet/>
      <dgm:spPr/>
      <dgm:t>
        <a:bodyPr/>
        <a:lstStyle/>
        <a:p>
          <a:endParaRPr lang="en-US"/>
        </a:p>
      </dgm:t>
    </dgm:pt>
    <dgm:pt modelId="{BE5A51FB-B2BB-41E2-8962-C456B0F06E24}" type="sibTrans" cxnId="{E6758185-85CC-44BC-8DEB-75FC9630DDDD}">
      <dgm:prSet/>
      <dgm:spPr/>
      <dgm:t>
        <a:bodyPr/>
        <a:lstStyle/>
        <a:p>
          <a:endParaRPr lang="en-US"/>
        </a:p>
      </dgm:t>
    </dgm:pt>
    <dgm:pt modelId="{30740D65-90F1-4CF5-A9D2-DE1EE4259FE4}">
      <dgm:prSet/>
      <dgm:spPr/>
      <dgm:t>
        <a:bodyPr/>
        <a:lstStyle/>
        <a:p>
          <a:r>
            <a:rPr lang="fr-FR" dirty="0"/>
            <a:t>Votre banque est divisée en 6 branches, dont les processus de traitement de clients et les approches commerciales peuvent varier.</a:t>
          </a:r>
          <a:endParaRPr lang="en-US" dirty="0"/>
        </a:p>
      </dgm:t>
    </dgm:pt>
    <dgm:pt modelId="{043D1FA6-3F1C-49FC-85D1-C0F2ACCDB216}" type="parTrans" cxnId="{419674F5-076A-4F26-A487-0E6A27363658}">
      <dgm:prSet/>
      <dgm:spPr/>
      <dgm:t>
        <a:bodyPr/>
        <a:lstStyle/>
        <a:p>
          <a:endParaRPr lang="en-US"/>
        </a:p>
      </dgm:t>
    </dgm:pt>
    <dgm:pt modelId="{35DD3D12-CB06-4742-B3F0-DDEE44A1C90D}" type="sibTrans" cxnId="{419674F5-076A-4F26-A487-0E6A27363658}">
      <dgm:prSet/>
      <dgm:spPr/>
      <dgm:t>
        <a:bodyPr/>
        <a:lstStyle/>
        <a:p>
          <a:endParaRPr lang="en-US"/>
        </a:p>
      </dgm:t>
    </dgm:pt>
    <dgm:pt modelId="{DBC94D41-CF2C-1443-A12B-9D4C3B1F9614}" type="pres">
      <dgm:prSet presAssocID="{174CB06C-ABFB-428A-91D8-14C988573072}" presName="outerComposite" presStyleCnt="0">
        <dgm:presLayoutVars>
          <dgm:chMax val="5"/>
          <dgm:dir/>
          <dgm:resizeHandles val="exact"/>
        </dgm:presLayoutVars>
      </dgm:prSet>
      <dgm:spPr/>
    </dgm:pt>
    <dgm:pt modelId="{F031FF4F-D34A-9142-842C-F2C4F8E63314}" type="pres">
      <dgm:prSet presAssocID="{174CB06C-ABFB-428A-91D8-14C988573072}" presName="dummyMaxCanvas" presStyleCnt="0">
        <dgm:presLayoutVars/>
      </dgm:prSet>
      <dgm:spPr/>
    </dgm:pt>
    <dgm:pt modelId="{C041FF4E-849C-9248-A46A-14A06ABC7278}" type="pres">
      <dgm:prSet presAssocID="{174CB06C-ABFB-428A-91D8-14C988573072}" presName="ThreeNodes_1" presStyleLbl="node1" presStyleIdx="0" presStyleCnt="3">
        <dgm:presLayoutVars>
          <dgm:bulletEnabled val="1"/>
        </dgm:presLayoutVars>
      </dgm:prSet>
      <dgm:spPr/>
    </dgm:pt>
    <dgm:pt modelId="{B3F7B5AA-A7F0-4D49-BCAF-954AEA7523C9}" type="pres">
      <dgm:prSet presAssocID="{174CB06C-ABFB-428A-91D8-14C988573072}" presName="ThreeNodes_2" presStyleLbl="node1" presStyleIdx="1" presStyleCnt="3">
        <dgm:presLayoutVars>
          <dgm:bulletEnabled val="1"/>
        </dgm:presLayoutVars>
      </dgm:prSet>
      <dgm:spPr/>
    </dgm:pt>
    <dgm:pt modelId="{81C693FB-618E-4B4A-B40D-FBC66911A04A}" type="pres">
      <dgm:prSet presAssocID="{174CB06C-ABFB-428A-91D8-14C988573072}" presName="ThreeNodes_3" presStyleLbl="node1" presStyleIdx="2" presStyleCnt="3">
        <dgm:presLayoutVars>
          <dgm:bulletEnabled val="1"/>
        </dgm:presLayoutVars>
      </dgm:prSet>
      <dgm:spPr/>
    </dgm:pt>
    <dgm:pt modelId="{5B282598-D9F1-714E-A2CA-6D7FBDC3EA75}" type="pres">
      <dgm:prSet presAssocID="{174CB06C-ABFB-428A-91D8-14C988573072}" presName="ThreeConn_1-2" presStyleLbl="fgAccFollowNode1" presStyleIdx="0" presStyleCnt="2">
        <dgm:presLayoutVars>
          <dgm:bulletEnabled val="1"/>
        </dgm:presLayoutVars>
      </dgm:prSet>
      <dgm:spPr/>
    </dgm:pt>
    <dgm:pt modelId="{C3962A34-B726-B34F-833B-D99D51D864B3}" type="pres">
      <dgm:prSet presAssocID="{174CB06C-ABFB-428A-91D8-14C988573072}" presName="ThreeConn_2-3" presStyleLbl="fgAccFollowNode1" presStyleIdx="1" presStyleCnt="2">
        <dgm:presLayoutVars>
          <dgm:bulletEnabled val="1"/>
        </dgm:presLayoutVars>
      </dgm:prSet>
      <dgm:spPr/>
    </dgm:pt>
    <dgm:pt modelId="{FCD680ED-3CF1-504B-A72A-B232812042F7}" type="pres">
      <dgm:prSet presAssocID="{174CB06C-ABFB-428A-91D8-14C988573072}" presName="ThreeNodes_1_text" presStyleLbl="node1" presStyleIdx="2" presStyleCnt="3">
        <dgm:presLayoutVars>
          <dgm:bulletEnabled val="1"/>
        </dgm:presLayoutVars>
      </dgm:prSet>
      <dgm:spPr/>
    </dgm:pt>
    <dgm:pt modelId="{CFCAF53A-7D91-BE48-9EAE-2927610F0AA3}" type="pres">
      <dgm:prSet presAssocID="{174CB06C-ABFB-428A-91D8-14C988573072}" presName="ThreeNodes_2_text" presStyleLbl="node1" presStyleIdx="2" presStyleCnt="3">
        <dgm:presLayoutVars>
          <dgm:bulletEnabled val="1"/>
        </dgm:presLayoutVars>
      </dgm:prSet>
      <dgm:spPr/>
    </dgm:pt>
    <dgm:pt modelId="{FDBE7460-3496-1745-BDF5-827597DB735C}" type="pres">
      <dgm:prSet presAssocID="{174CB06C-ABFB-428A-91D8-14C98857307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388C41-6E4E-5641-B8B1-0FE4586409DC}" type="presOf" srcId="{0C4FC39D-DC9C-4CD8-9AD1-F5ED6EFA680A}" destId="{FCD680ED-3CF1-504B-A72A-B232812042F7}" srcOrd="1" destOrd="0" presId="urn:microsoft.com/office/officeart/2005/8/layout/vProcess5"/>
    <dgm:cxn modelId="{2A062954-7887-864C-8D7C-632213A86400}" type="presOf" srcId="{A110B650-6937-46E6-BECC-3D9595CA0F1E}" destId="{CFCAF53A-7D91-BE48-9EAE-2927610F0AA3}" srcOrd="1" destOrd="0" presId="urn:microsoft.com/office/officeart/2005/8/layout/vProcess5"/>
    <dgm:cxn modelId="{EA3C9C5B-4E92-48BE-9242-684DE7872A5F}" srcId="{174CB06C-ABFB-428A-91D8-14C988573072}" destId="{0C4FC39D-DC9C-4CD8-9AD1-F5ED6EFA680A}" srcOrd="0" destOrd="0" parTransId="{F89B7FEC-7E08-416D-8F77-FEFB64E8C3A8}" sibTransId="{944E6FA7-9CF6-4812-8386-FAD49BB0B1DE}"/>
    <dgm:cxn modelId="{E7424D66-1D55-5F4C-8B9A-854A07FF97E4}" type="presOf" srcId="{0C4FC39D-DC9C-4CD8-9AD1-F5ED6EFA680A}" destId="{C041FF4E-849C-9248-A46A-14A06ABC7278}" srcOrd="0" destOrd="0" presId="urn:microsoft.com/office/officeart/2005/8/layout/vProcess5"/>
    <dgm:cxn modelId="{E6758185-85CC-44BC-8DEB-75FC9630DDDD}" srcId="{174CB06C-ABFB-428A-91D8-14C988573072}" destId="{A110B650-6937-46E6-BECC-3D9595CA0F1E}" srcOrd="1" destOrd="0" parTransId="{9910B182-530D-4FDB-8A9C-BEA143FD7F95}" sibTransId="{BE5A51FB-B2BB-41E2-8962-C456B0F06E24}"/>
    <dgm:cxn modelId="{E2DEA88B-B0D5-6D48-8BEC-00FAA9191FD8}" type="presOf" srcId="{A110B650-6937-46E6-BECC-3D9595CA0F1E}" destId="{B3F7B5AA-A7F0-4D49-BCAF-954AEA7523C9}" srcOrd="0" destOrd="0" presId="urn:microsoft.com/office/officeart/2005/8/layout/vProcess5"/>
    <dgm:cxn modelId="{86CB2A91-A8AD-D34B-A9C0-21782BDC89F5}" type="presOf" srcId="{30740D65-90F1-4CF5-A9D2-DE1EE4259FE4}" destId="{81C693FB-618E-4B4A-B40D-FBC66911A04A}" srcOrd="0" destOrd="0" presId="urn:microsoft.com/office/officeart/2005/8/layout/vProcess5"/>
    <dgm:cxn modelId="{6B0CD49C-1968-2046-B3A5-31334FF1FBB1}" type="presOf" srcId="{30740D65-90F1-4CF5-A9D2-DE1EE4259FE4}" destId="{FDBE7460-3496-1745-BDF5-827597DB735C}" srcOrd="1" destOrd="0" presId="urn:microsoft.com/office/officeart/2005/8/layout/vProcess5"/>
    <dgm:cxn modelId="{5FA922B7-9E5F-1A4C-955E-364E086092FD}" type="presOf" srcId="{944E6FA7-9CF6-4812-8386-FAD49BB0B1DE}" destId="{5B282598-D9F1-714E-A2CA-6D7FBDC3EA75}" srcOrd="0" destOrd="0" presId="urn:microsoft.com/office/officeart/2005/8/layout/vProcess5"/>
    <dgm:cxn modelId="{71FB90CC-6A50-2D4A-96C8-0F3AF32ECF86}" type="presOf" srcId="{174CB06C-ABFB-428A-91D8-14C988573072}" destId="{DBC94D41-CF2C-1443-A12B-9D4C3B1F9614}" srcOrd="0" destOrd="0" presId="urn:microsoft.com/office/officeart/2005/8/layout/vProcess5"/>
    <dgm:cxn modelId="{62E0EBE4-43ED-D048-973D-41E9DEF247AD}" type="presOf" srcId="{BE5A51FB-B2BB-41E2-8962-C456B0F06E24}" destId="{C3962A34-B726-B34F-833B-D99D51D864B3}" srcOrd="0" destOrd="0" presId="urn:microsoft.com/office/officeart/2005/8/layout/vProcess5"/>
    <dgm:cxn modelId="{419674F5-076A-4F26-A487-0E6A27363658}" srcId="{174CB06C-ABFB-428A-91D8-14C988573072}" destId="{30740D65-90F1-4CF5-A9D2-DE1EE4259FE4}" srcOrd="2" destOrd="0" parTransId="{043D1FA6-3F1C-49FC-85D1-C0F2ACCDB216}" sibTransId="{35DD3D12-CB06-4742-B3F0-DDEE44A1C90D}"/>
    <dgm:cxn modelId="{EDD3FADC-5013-7140-A978-A4D4C441AE1C}" type="presParOf" srcId="{DBC94D41-CF2C-1443-A12B-9D4C3B1F9614}" destId="{F031FF4F-D34A-9142-842C-F2C4F8E63314}" srcOrd="0" destOrd="0" presId="urn:microsoft.com/office/officeart/2005/8/layout/vProcess5"/>
    <dgm:cxn modelId="{ECB5222A-A636-D64D-A6FE-852C6867DF72}" type="presParOf" srcId="{DBC94D41-CF2C-1443-A12B-9D4C3B1F9614}" destId="{C041FF4E-849C-9248-A46A-14A06ABC7278}" srcOrd="1" destOrd="0" presId="urn:microsoft.com/office/officeart/2005/8/layout/vProcess5"/>
    <dgm:cxn modelId="{48E8F520-B9EE-6645-B24F-04ECE5FF48B9}" type="presParOf" srcId="{DBC94D41-CF2C-1443-A12B-9D4C3B1F9614}" destId="{B3F7B5AA-A7F0-4D49-BCAF-954AEA7523C9}" srcOrd="2" destOrd="0" presId="urn:microsoft.com/office/officeart/2005/8/layout/vProcess5"/>
    <dgm:cxn modelId="{479EE32F-E7F2-654B-951F-DFCFCD0D1D65}" type="presParOf" srcId="{DBC94D41-CF2C-1443-A12B-9D4C3B1F9614}" destId="{81C693FB-618E-4B4A-B40D-FBC66911A04A}" srcOrd="3" destOrd="0" presId="urn:microsoft.com/office/officeart/2005/8/layout/vProcess5"/>
    <dgm:cxn modelId="{3270C332-5E5A-5941-9DED-40DFC384C218}" type="presParOf" srcId="{DBC94D41-CF2C-1443-A12B-9D4C3B1F9614}" destId="{5B282598-D9F1-714E-A2CA-6D7FBDC3EA75}" srcOrd="4" destOrd="0" presId="urn:microsoft.com/office/officeart/2005/8/layout/vProcess5"/>
    <dgm:cxn modelId="{38E540CB-22D2-BC40-9868-ACADB0B27187}" type="presParOf" srcId="{DBC94D41-CF2C-1443-A12B-9D4C3B1F9614}" destId="{C3962A34-B726-B34F-833B-D99D51D864B3}" srcOrd="5" destOrd="0" presId="urn:microsoft.com/office/officeart/2005/8/layout/vProcess5"/>
    <dgm:cxn modelId="{A7EE8814-21DE-4440-9DF2-7EA4518F3BDC}" type="presParOf" srcId="{DBC94D41-CF2C-1443-A12B-9D4C3B1F9614}" destId="{FCD680ED-3CF1-504B-A72A-B232812042F7}" srcOrd="6" destOrd="0" presId="urn:microsoft.com/office/officeart/2005/8/layout/vProcess5"/>
    <dgm:cxn modelId="{370ED956-5F88-FD43-85A3-D731378C5E07}" type="presParOf" srcId="{DBC94D41-CF2C-1443-A12B-9D4C3B1F9614}" destId="{CFCAF53A-7D91-BE48-9EAE-2927610F0AA3}" srcOrd="7" destOrd="0" presId="urn:microsoft.com/office/officeart/2005/8/layout/vProcess5"/>
    <dgm:cxn modelId="{D40A2FFD-E704-3946-9DDA-7DE68D577FE8}" type="presParOf" srcId="{DBC94D41-CF2C-1443-A12B-9D4C3B1F9614}" destId="{FDBE7460-3496-1745-BDF5-827597DB735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C640C-3B02-D54B-8AE5-555CB7BBF6EE}">
      <dsp:nvSpPr>
        <dsp:cNvPr id="0" name=""/>
        <dsp:cNvSpPr/>
      </dsp:nvSpPr>
      <dsp:spPr>
        <a:xfrm>
          <a:off x="0" y="0"/>
          <a:ext cx="6877334" cy="853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Qu’est ce que le taux d’attrition ? </a:t>
          </a:r>
          <a:endParaRPr lang="en-US" sz="2300" kern="1200"/>
        </a:p>
      </dsp:txBody>
      <dsp:txXfrm>
        <a:off x="25006" y="25006"/>
        <a:ext cx="5883906" cy="803758"/>
      </dsp:txXfrm>
    </dsp:sp>
    <dsp:sp modelId="{F575C609-0505-A74C-B2C0-BABFB0569EFE}">
      <dsp:nvSpPr>
        <dsp:cNvPr id="0" name=""/>
        <dsp:cNvSpPr/>
      </dsp:nvSpPr>
      <dsp:spPr>
        <a:xfrm>
          <a:off x="575976" y="1009000"/>
          <a:ext cx="6877334" cy="853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Etude du jeu de données de votre établissement</a:t>
          </a:r>
          <a:endParaRPr lang="en-US" sz="2300" kern="1200" dirty="0"/>
        </a:p>
      </dsp:txBody>
      <dsp:txXfrm>
        <a:off x="600982" y="1034006"/>
        <a:ext cx="5696395" cy="803758"/>
      </dsp:txXfrm>
    </dsp:sp>
    <dsp:sp modelId="{9AD0A377-10BF-1D4C-A916-79C7421F53E4}">
      <dsp:nvSpPr>
        <dsp:cNvPr id="0" name=""/>
        <dsp:cNvSpPr/>
      </dsp:nvSpPr>
      <dsp:spPr>
        <a:xfrm>
          <a:off x="1143356" y="2018001"/>
          <a:ext cx="6877334" cy="853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Proposition d’un modèle d’estimation</a:t>
          </a:r>
          <a:endParaRPr lang="en-US" sz="2300" kern="1200" dirty="0"/>
        </a:p>
      </dsp:txBody>
      <dsp:txXfrm>
        <a:off x="1168362" y="2043007"/>
        <a:ext cx="5704991" cy="803758"/>
      </dsp:txXfrm>
    </dsp:sp>
    <dsp:sp modelId="{4F4DBDA8-1EC6-9A47-9C80-FCC4860C13B9}">
      <dsp:nvSpPr>
        <dsp:cNvPr id="0" name=""/>
        <dsp:cNvSpPr/>
      </dsp:nvSpPr>
      <dsp:spPr>
        <a:xfrm>
          <a:off x="1719333" y="3027002"/>
          <a:ext cx="6877334" cy="853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Axes de travail pour améliorer votre taux d’attrition. </a:t>
          </a:r>
          <a:endParaRPr lang="en-US" sz="2300" kern="1200" dirty="0"/>
        </a:p>
      </dsp:txBody>
      <dsp:txXfrm>
        <a:off x="1744339" y="3052008"/>
        <a:ext cx="5696395" cy="803758"/>
      </dsp:txXfrm>
    </dsp:sp>
    <dsp:sp modelId="{193E2A29-693E-7A4B-8452-AC46864E2BC6}">
      <dsp:nvSpPr>
        <dsp:cNvPr id="0" name=""/>
        <dsp:cNvSpPr/>
      </dsp:nvSpPr>
      <dsp:spPr>
        <a:xfrm>
          <a:off x="6322383" y="653910"/>
          <a:ext cx="554950" cy="554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447247" y="653910"/>
        <a:ext cx="305222" cy="417600"/>
      </dsp:txXfrm>
    </dsp:sp>
    <dsp:sp modelId="{F48821F9-AE47-DE45-A9D1-315DECAF16B6}">
      <dsp:nvSpPr>
        <dsp:cNvPr id="0" name=""/>
        <dsp:cNvSpPr/>
      </dsp:nvSpPr>
      <dsp:spPr>
        <a:xfrm>
          <a:off x="6898360" y="1662911"/>
          <a:ext cx="554950" cy="554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23224" y="1662911"/>
        <a:ext cx="305222" cy="417600"/>
      </dsp:txXfrm>
    </dsp:sp>
    <dsp:sp modelId="{720F0A25-09B1-3C45-8F8B-C25ED27F1193}">
      <dsp:nvSpPr>
        <dsp:cNvPr id="0" name=""/>
        <dsp:cNvSpPr/>
      </dsp:nvSpPr>
      <dsp:spPr>
        <a:xfrm>
          <a:off x="7465740" y="2671912"/>
          <a:ext cx="554950" cy="55495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90604" y="2671912"/>
        <a:ext cx="305222" cy="417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1FF4E-849C-9248-A46A-14A06ABC7278}">
      <dsp:nvSpPr>
        <dsp:cNvPr id="0" name=""/>
        <dsp:cNvSpPr/>
      </dsp:nvSpPr>
      <dsp:spPr>
        <a:xfrm>
          <a:off x="0" y="0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L’objectif est de produire un système permettant de générer un score de churn afin de fournir à vos conseillers une liste de clients à traiter en priorité. </a:t>
          </a:r>
          <a:endParaRPr lang="en-US" sz="1800" kern="1200" dirty="0"/>
        </a:p>
      </dsp:txBody>
      <dsp:txXfrm>
        <a:off x="34105" y="34105"/>
        <a:ext cx="6050353" cy="1096221"/>
      </dsp:txXfrm>
    </dsp:sp>
    <dsp:sp modelId="{B3F7B5AA-A7F0-4D49-BCAF-954AEA7523C9}">
      <dsp:nvSpPr>
        <dsp:cNvPr id="0" name=""/>
        <dsp:cNvSpPr/>
      </dsp:nvSpPr>
      <dsp:spPr>
        <a:xfrm>
          <a:off x="644723" y="1358502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1356225"/>
            <a:satOff val="-828"/>
            <a:lumOff val="323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Vos conseillers bancaires, lorsqu’ils reçoivent un client à traiter souhaiterait également comprendre les raisons qui l’amènent à quitter votre établissement afin d’adapter leur discours commercial.</a:t>
          </a:r>
          <a:endParaRPr lang="en-US" sz="1800" kern="1200" dirty="0"/>
        </a:p>
      </dsp:txBody>
      <dsp:txXfrm>
        <a:off x="678828" y="1392607"/>
        <a:ext cx="5837051" cy="1096221"/>
      </dsp:txXfrm>
    </dsp:sp>
    <dsp:sp modelId="{81C693FB-618E-4B4A-B40D-FBC66911A04A}">
      <dsp:nvSpPr>
        <dsp:cNvPr id="0" name=""/>
        <dsp:cNvSpPr/>
      </dsp:nvSpPr>
      <dsp:spPr>
        <a:xfrm>
          <a:off x="1289446" y="2717005"/>
          <a:ext cx="7306865" cy="1164431"/>
        </a:xfrm>
        <a:prstGeom prst="roundRect">
          <a:avLst>
            <a:gd name="adj" fmla="val 10000"/>
          </a:avLst>
        </a:prstGeom>
        <a:solidFill>
          <a:schemeClr val="accent2">
            <a:hueOff val="-2712450"/>
            <a:satOff val="-1656"/>
            <a:lumOff val="647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Votre banque est divisée en 6 branches, dont les processus de traitement de clients et les approches commerciales peuvent varier.</a:t>
          </a:r>
          <a:endParaRPr lang="en-US" sz="1800" kern="1200" dirty="0"/>
        </a:p>
      </dsp:txBody>
      <dsp:txXfrm>
        <a:off x="1323551" y="2751110"/>
        <a:ext cx="5837051" cy="1096221"/>
      </dsp:txXfrm>
    </dsp:sp>
    <dsp:sp modelId="{5B282598-D9F1-714E-A2CA-6D7FBDC3EA75}">
      <dsp:nvSpPr>
        <dsp:cNvPr id="0" name=""/>
        <dsp:cNvSpPr/>
      </dsp:nvSpPr>
      <dsp:spPr>
        <a:xfrm>
          <a:off x="6549984" y="88302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720282" y="883026"/>
        <a:ext cx="416284" cy="569552"/>
      </dsp:txXfrm>
    </dsp:sp>
    <dsp:sp modelId="{C3962A34-B726-B34F-833B-D99D51D864B3}">
      <dsp:nvSpPr>
        <dsp:cNvPr id="0" name=""/>
        <dsp:cNvSpPr/>
      </dsp:nvSpPr>
      <dsp:spPr>
        <a:xfrm>
          <a:off x="7194708" y="2233766"/>
          <a:ext cx="756880" cy="7568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41368"/>
            <a:satOff val="7526"/>
            <a:lumOff val="1147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3741368"/>
              <a:satOff val="7526"/>
              <a:lumOff val="1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365006" y="2233766"/>
        <a:ext cx="416284" cy="569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143C9-CFDA-E247-A913-465FBAE30433}" type="datetimeFigureOut">
              <a:rPr lang="fr-FR" smtClean="0"/>
              <a:t>06/02/2023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99994-006C-FE47-B768-2CF27A0ADD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93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2341-C95C-F846-A963-E9D67250FF9A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DE17-D69C-804A-8422-D211531CBA1B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172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DE17-D69C-804A-8422-D211531CBA1B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7325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DE17-D69C-804A-8422-D211531CBA1B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831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DE17-D69C-804A-8422-D211531CBA1B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546320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4DE17-D69C-804A-8422-D211531CBA1B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448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DF3A4-7F8C-BD41-BDF2-FAE728EA9AC2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9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0E4F-02CC-6641-B70E-B4750F556AC4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429B5-3ADB-3344-A56F-B2FE5CAFAE73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6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918-46D7-BE44-86FB-5CE36E99D1CB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06E71-0162-0E4E-BB18-C960941216DD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E722-DD21-7246-BD37-2D6A65AB3744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9BE4-6D0B-E442-8BF0-3ABD43C63277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2786-E171-0A4A-87DC-848D6955D9B8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3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8159-5D13-034E-A665-0201D8E646DF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4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A625-2DDE-A042-A810-13412C350FC4}" type="datetime1">
              <a:rPr lang="fr-FR" smtClean="0"/>
              <a:t>06/02/2023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4DE17-D69C-804A-8422-D211531CBA1B}" type="datetime1">
              <a:rPr lang="fr-FR" smtClean="0"/>
              <a:t>06/02/2023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3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95663-0F78-2C12-CA17-E11244A9F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600" dirty="0"/>
              <a:t>Etude du taux d’attrition de vos clients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F988C5-82F3-692B-48DA-485F50623C33}"/>
              </a:ext>
            </a:extLst>
          </p:cNvPr>
          <p:cNvSpPr txBox="1"/>
          <p:nvPr/>
        </p:nvSpPr>
        <p:spPr>
          <a:xfrm>
            <a:off x="9949070" y="6252751"/>
            <a:ext cx="241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Burban Matthieu</a:t>
            </a:r>
          </a:p>
        </p:txBody>
      </p:sp>
    </p:spTree>
    <p:extLst>
      <p:ext uri="{BB962C8B-B14F-4D97-AF65-F5344CB8AC3E}">
        <p14:creationId xmlns:p14="http://schemas.microsoft.com/office/powerpoint/2010/main" val="148452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E9FD7-2396-8B7C-D3F3-FEF6DA7E4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>
            <a:normAutofit/>
          </a:bodyPr>
          <a:lstStyle/>
          <a:p>
            <a:r>
              <a:rPr lang="fr-FR" dirty="0"/>
              <a:t>Proposition d’un modèle d’estimation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8F9D0-ED1B-7748-99E2-D05A34B3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831" y="1990106"/>
            <a:ext cx="5424112" cy="1438894"/>
          </a:xfrm>
        </p:spPr>
        <p:txBody>
          <a:bodyPr>
            <a:normAutofit/>
          </a:bodyPr>
          <a:lstStyle/>
          <a:p>
            <a:r>
              <a:rPr lang="fr-FR" dirty="0"/>
              <a:t>Etude de la corrélation entre variables</a:t>
            </a:r>
          </a:p>
          <a:p>
            <a:endParaRPr lang="fr-FR" dirty="0"/>
          </a:p>
          <a:p>
            <a:r>
              <a:rPr lang="fr-FR" dirty="0"/>
              <a:t>Test de différents modèles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CE6520-6AE5-57A0-A81E-D9FED449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4103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Burban Matthieu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CFF4DA-74AD-B0DE-67EF-3E3D29D5C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71E98-A417-4ECC-ACEB-C0490C20DB0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3B098A4B-CB1E-A50B-15AD-5567AD8B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31" y="3686523"/>
            <a:ext cx="6304099" cy="25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1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B1DDE14-FF4F-0DB7-1D22-9B9364819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16" y="401566"/>
            <a:ext cx="6362700" cy="34671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8F5CF6-04CB-E824-8C5A-7E88BECC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0569A0-F1F4-F5A8-69A5-09B5C026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6D3E5C2-408C-04D1-837E-D8C83FA90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02" y="5301697"/>
            <a:ext cx="4613877" cy="25096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E9BC2B9-E356-1E5F-D457-A73B0E4B6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730" y="3182214"/>
            <a:ext cx="4445000" cy="34036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6B79C2F-A0AE-E713-3153-890148F4BD50}"/>
              </a:ext>
            </a:extLst>
          </p:cNvPr>
          <p:cNvSpPr txBox="1"/>
          <p:nvPr/>
        </p:nvSpPr>
        <p:spPr>
          <a:xfrm>
            <a:off x="6908800" y="1765784"/>
            <a:ext cx="376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Sélection de la régression linéaire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9AD9828-43A4-6576-8533-FC97BB0AA4EE}"/>
              </a:ext>
            </a:extLst>
          </p:cNvPr>
          <p:cNvSpPr txBox="1"/>
          <p:nvPr/>
        </p:nvSpPr>
        <p:spPr>
          <a:xfrm>
            <a:off x="1163431" y="4699348"/>
            <a:ext cx="493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Précision de notre modèle de régression logistique</a:t>
            </a:r>
          </a:p>
        </p:txBody>
      </p:sp>
    </p:spTree>
    <p:extLst>
      <p:ext uri="{BB962C8B-B14F-4D97-AF65-F5344CB8AC3E}">
        <p14:creationId xmlns:p14="http://schemas.microsoft.com/office/powerpoint/2010/main" val="414841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6EF388D9-018E-FF8F-BDF3-F466C4B5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9924" y="469375"/>
            <a:ext cx="2032276" cy="295962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2EC341-D2A0-FBF7-535C-2B851483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0BB17-23E4-870A-FED8-2477560C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290C7D-8EB6-BF4C-1E78-961337794438}"/>
              </a:ext>
            </a:extLst>
          </p:cNvPr>
          <p:cNvSpPr txBox="1"/>
          <p:nvPr/>
        </p:nvSpPr>
        <p:spPr>
          <a:xfrm>
            <a:off x="504572" y="1349022"/>
            <a:ext cx="6470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Les colonnes les plus importantes pour notre modèle de régression logistique 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Validation d’hypothèses pour « </a:t>
            </a:r>
            <a:r>
              <a:rPr lang="fr-FR" dirty="0" err="1"/>
              <a:t>age</a:t>
            </a:r>
            <a:r>
              <a:rPr lang="fr-FR" dirty="0"/>
              <a:t> » ou « </a:t>
            </a:r>
            <a:r>
              <a:rPr lang="fr-FR" dirty="0" err="1"/>
              <a:t>anciennete_mois</a:t>
            </a:r>
            <a:r>
              <a:rPr lang="fr-FR" dirty="0"/>
              <a:t> »</a:t>
            </a:r>
          </a:p>
        </p:txBody>
      </p:sp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15579B5C-73BA-A0E1-1C89-CBA4A881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3587749"/>
            <a:ext cx="5780194" cy="258532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F54A1F7-2B8A-64F2-3580-40BBD444B097}"/>
              </a:ext>
            </a:extLst>
          </p:cNvPr>
          <p:cNvSpPr txBox="1"/>
          <p:nvPr/>
        </p:nvSpPr>
        <p:spPr>
          <a:xfrm>
            <a:off x="6694498" y="4135016"/>
            <a:ext cx="379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Obtention d’un taux de propension à se désabonner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Création de catégorie et d’alertes</a:t>
            </a:r>
          </a:p>
        </p:txBody>
      </p:sp>
    </p:spTree>
    <p:extLst>
      <p:ext uri="{BB962C8B-B14F-4D97-AF65-F5344CB8AC3E}">
        <p14:creationId xmlns:p14="http://schemas.microsoft.com/office/powerpoint/2010/main" val="358386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FB3A15-17FD-AAB8-5518-FFE53214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Burban Matthieu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B0B4C2-9621-D650-F4A4-60BE33C5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sz="3300" dirty="0"/>
              <a:t>Pour aller plus loin …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CA23A7-5119-35D0-117F-7124FF5C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71E98-A417-4ECC-ACEB-C0490C20DB0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150B1-FDD4-956C-96B9-1924105A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Age et ancienneté trompeurs.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Utilisation des régions difficiles. 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Réalisation d’une enquête de satisfaction</a:t>
            </a:r>
          </a:p>
        </p:txBody>
      </p:sp>
    </p:spTree>
    <p:extLst>
      <p:ext uri="{BB962C8B-B14F-4D97-AF65-F5344CB8AC3E}">
        <p14:creationId xmlns:p14="http://schemas.microsoft.com/office/powerpoint/2010/main" val="54281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B0A35-5778-2DC5-F77B-92E964E7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BE8C9F93-E78A-6774-0A35-E890BFE1B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587134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988901-33D1-B3E1-1713-49333896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624459-5A90-27BC-7988-D5703E28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BE0FE-C8CF-E415-EFE3-A5087B22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Qu’est ce que le taux d’attrition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73C43C-8987-F427-2D93-7E206CD2F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cs typeface="Arial" panose="020B0604020202020204" pitchFamily="34" charset="0"/>
              </a:rPr>
              <a:t>Définition: </a:t>
            </a:r>
            <a:r>
              <a:rPr lang="fr-FR" b="0" i="0" dirty="0">
                <a:effectLst/>
                <a:cs typeface="Arial" panose="020B0604020202020204" pitchFamily="34" charset="0"/>
              </a:rPr>
              <a:t>Le </a:t>
            </a:r>
            <a:r>
              <a:rPr lang="fr-FR" b="1" i="0" dirty="0">
                <a:effectLst/>
                <a:cs typeface="Arial" panose="020B0604020202020204" pitchFamily="34" charset="0"/>
              </a:rPr>
              <a:t>taux </a:t>
            </a:r>
            <a:r>
              <a:rPr lang="fr-FR" b="1" i="0" dirty="0">
                <a:effectLst/>
              </a:rPr>
              <a:t>d'attrition</a:t>
            </a:r>
            <a:r>
              <a:rPr lang="fr-FR" b="0" i="0" dirty="0">
                <a:effectLst/>
              </a:rPr>
              <a:t> (ou </a:t>
            </a:r>
            <a:r>
              <a:rPr lang="fr-FR" b="0" i="1" dirty="0">
                <a:effectLst/>
              </a:rPr>
              <a:t>churn ) </a:t>
            </a:r>
            <a:r>
              <a:rPr lang="fr-FR" b="0" i="0" dirty="0">
                <a:effectLst/>
              </a:rPr>
              <a:t>est, au cours d'une période donnée, la proportion de clients que vous avez perdu ou ayant changé de produit et/ou service </a:t>
            </a:r>
            <a:r>
              <a:rPr lang="fr-FR" dirty="0"/>
              <a:t>dans votre établissement</a:t>
            </a:r>
            <a:r>
              <a:rPr lang="fr-FR" b="0" i="0" dirty="0">
                <a:effectLst/>
              </a:rPr>
              <a:t>.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5996B1-861C-97F5-F510-115EC94B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Burban Matthieu</a:t>
            </a:r>
          </a:p>
        </p:txBody>
      </p:sp>
      <p:pic>
        <p:nvPicPr>
          <p:cNvPr id="1026" name="Picture 2" descr="L'attrition, nouveau talon d'Achille des ressources humaines ?">
            <a:extLst>
              <a:ext uri="{FF2B5EF4-FFF2-40B4-BE49-F238E27FC236}">
                <a16:creationId xmlns:a16="http://schemas.microsoft.com/office/drawing/2014/main" id="{DF3A5985-A9F8-41E2-0BA0-4B5DFC146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40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D67A92-4809-916A-5539-73624DBF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71E98-A417-4ECC-ACEB-C0490C20DB0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C3A3A-40D0-9EBF-4E6F-71997D8A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Contexte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391FEB3-6EE7-EAFC-6AAE-E050EF36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Burban Matthieu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E57706-AAD3-BEFD-48EE-3DB3ABCC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71E98-A417-4ECC-ACEB-C0490C20DB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D3B5433F-21E2-7E10-4459-CF5E6CCA6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63239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387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0FDDFB0-96D1-1071-915D-BD9931F4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Burban Matthieu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A61D54-34E9-0AB1-72BC-EC410058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Etude du jeu de données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C2982C-1F5B-F9BF-675A-D25DC1A8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71E98-A417-4ECC-ACEB-C0490C20DB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17B9E-4C51-7246-1A3D-07E78381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122819"/>
            <a:ext cx="4619706" cy="2612362"/>
          </a:xfrm>
        </p:spPr>
        <p:txBody>
          <a:bodyPr anchor="ctr">
            <a:normAutofit fontScale="92500" lnSpcReduction="10000"/>
          </a:bodyPr>
          <a:lstStyle/>
          <a:p>
            <a:r>
              <a:rPr lang="fr-FR" dirty="0"/>
              <a:t>Taille :  7043 lignes (clients) pour 62 colonnes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Parmi ces colonnes, certaines sont anonymes (</a:t>
            </a:r>
            <a:r>
              <a:rPr lang="fr-FR" dirty="0" err="1"/>
              <a:t>var_X</a:t>
            </a:r>
            <a:r>
              <a:rPr lang="fr-FR" dirty="0"/>
              <a:t>) d’autres sont explicites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Variables binaires numériques et catégorielles</a:t>
            </a:r>
          </a:p>
        </p:txBody>
      </p:sp>
    </p:spTree>
    <p:extLst>
      <p:ext uri="{BB962C8B-B14F-4D97-AF65-F5344CB8AC3E}">
        <p14:creationId xmlns:p14="http://schemas.microsoft.com/office/powerpoint/2010/main" val="366484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71706A-3CEA-3B4E-0A1D-8C5F2D23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Burban Matthieu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A84D3F-502F-B54E-F0B3-3A0D34A0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FR" dirty="0"/>
              <a:t>Gestion des valeurs manquantes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7E4390-48AE-1202-2377-B58E532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FE71E98-A417-4ECC-ACEB-C0490C20DB04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E922D-7CE4-3732-A804-CC077407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782" y="816638"/>
            <a:ext cx="5376889" cy="52247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Pour les valeurs manquantes, selon les colonnes il a été choisi plusieurs solutions: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Scénario 1: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FR" dirty="0"/>
              <a:t>Colonne binaire ou ternaire =&gt; une valeur aléatoire selon les proportions des valeurs présentes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Scénario 2: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FR" dirty="0"/>
              <a:t>Colonne ternaires prenant la valeur « inconnue » =&gt; attribution de la valeur « inconnue » aux valeurs manquantes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Scénario 3: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FR" dirty="0"/>
              <a:t>Colonnes numériques « </a:t>
            </a:r>
            <a:r>
              <a:rPr lang="fr-FR" dirty="0" err="1"/>
              <a:t>var_X</a:t>
            </a:r>
            <a:r>
              <a:rPr lang="fr-FR" dirty="0"/>
              <a:t> » et « </a:t>
            </a:r>
            <a:r>
              <a:rPr lang="fr-FR" dirty="0" err="1"/>
              <a:t>age</a:t>
            </a:r>
            <a:r>
              <a:rPr lang="fr-FR" dirty="0"/>
              <a:t> » =&gt; utilisation de la moyenne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Scénario 4: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fr-FR" dirty="0"/>
              <a:t>Colonnes catégorielles « </a:t>
            </a:r>
            <a:r>
              <a:rPr lang="fr-FR" dirty="0" err="1"/>
              <a:t>segment_client</a:t>
            </a:r>
            <a:r>
              <a:rPr lang="fr-FR" dirty="0"/>
              <a:t> » et « branche », création d’une colonne par valeur. </a:t>
            </a:r>
          </a:p>
          <a:p>
            <a:pPr lvl="1">
              <a:lnSpc>
                <a:spcPct val="90000"/>
              </a:lnSpc>
            </a:pPr>
            <a:r>
              <a:rPr lang="fr-FR" dirty="0"/>
              <a:t>Pour le reste, suppression des lignes avec des valeurs manquantes.</a:t>
            </a:r>
          </a:p>
        </p:txBody>
      </p:sp>
    </p:spTree>
    <p:extLst>
      <p:ext uri="{BB962C8B-B14F-4D97-AF65-F5344CB8AC3E}">
        <p14:creationId xmlns:p14="http://schemas.microsoft.com/office/powerpoint/2010/main" val="23055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FD720-8CAE-4BE1-9EC2-D2D9F451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71425"/>
            <a:ext cx="5119130" cy="755374"/>
          </a:xfrm>
        </p:spPr>
        <p:txBody>
          <a:bodyPr/>
          <a:lstStyle/>
          <a:p>
            <a:r>
              <a:rPr lang="fr-FR" dirty="0"/>
              <a:t>Premières informations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B7021AC-BAF7-C214-DD77-1E3B24EF6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632" y="827299"/>
            <a:ext cx="6077935" cy="2934599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84BF35-452B-28A4-BD52-77009644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824F25-A6DF-7CEE-856C-B68E6A3A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B5A5BC-563F-F5A9-98B1-3A1742B34F51}"/>
              </a:ext>
            </a:extLst>
          </p:cNvPr>
          <p:cNvSpPr txBox="1"/>
          <p:nvPr/>
        </p:nvSpPr>
        <p:spPr>
          <a:xfrm>
            <a:off x="889873" y="1904734"/>
            <a:ext cx="422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nombre d’hommes et de femmes de ce jeu de données est équivalent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CEF517B-5382-4264-75D1-9CF6FA9D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429000"/>
            <a:ext cx="6286500" cy="30353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E159D6E-93B1-441F-1F96-71965B5655B0}"/>
              </a:ext>
            </a:extLst>
          </p:cNvPr>
          <p:cNvSpPr txBox="1"/>
          <p:nvPr/>
        </p:nvSpPr>
        <p:spPr>
          <a:xfrm>
            <a:off x="7072480" y="4569510"/>
            <a:ext cx="422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mails comportent un taux d’attrition plus élevé que les autres</a:t>
            </a:r>
          </a:p>
        </p:txBody>
      </p:sp>
    </p:spTree>
    <p:extLst>
      <p:ext uri="{BB962C8B-B14F-4D97-AF65-F5344CB8AC3E}">
        <p14:creationId xmlns:p14="http://schemas.microsoft.com/office/powerpoint/2010/main" val="307600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882B819A-6BA0-B83E-F6E1-8A7C7973B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3605499"/>
            <a:ext cx="6286500" cy="28956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3AF139-E77B-19AB-049E-E44C619A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A45803-A08A-BFF8-36B9-8AD9E7D5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178561-C9EC-C9A4-352B-35D68EB5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656" y="427975"/>
            <a:ext cx="6286500" cy="30353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C95AB40-5A50-B5B4-1F7A-0D3E1541AF6C}"/>
              </a:ext>
            </a:extLst>
          </p:cNvPr>
          <p:cNvSpPr txBox="1"/>
          <p:nvPr/>
        </p:nvSpPr>
        <p:spPr>
          <a:xfrm>
            <a:off x="807047" y="1206961"/>
            <a:ext cx="4689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La répartition entre les clients pour lesquels votre banque est leur banque principale n’est pas équivalente. </a:t>
            </a:r>
          </a:p>
          <a:p>
            <a:pPr algn="just"/>
            <a:r>
              <a:rPr lang="fr-FR" dirty="0"/>
              <a:t>Le taux d’attrition semble plus faible dans le cas où vous êtes leur banque principale.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6D57446-4434-D43F-1150-AC080E969562}"/>
              </a:ext>
            </a:extLst>
          </p:cNvPr>
          <p:cNvSpPr txBox="1"/>
          <p:nvPr/>
        </p:nvSpPr>
        <p:spPr>
          <a:xfrm>
            <a:off x="6974946" y="4730133"/>
            <a:ext cx="287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L’évolution de l’attrition selon l'âge des clients</a:t>
            </a:r>
          </a:p>
        </p:txBody>
      </p:sp>
    </p:spTree>
    <p:extLst>
      <p:ext uri="{BB962C8B-B14F-4D97-AF65-F5344CB8AC3E}">
        <p14:creationId xmlns:p14="http://schemas.microsoft.com/office/powerpoint/2010/main" val="165092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AC75D-CB65-9536-5816-7255E106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Burban Matthieu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5077DE-DAD6-185D-5EDC-96633A31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4357C03-53C7-D3E7-A760-E28D8F562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74" y="520839"/>
            <a:ext cx="6286500" cy="28956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08B9557-A744-FDD0-474F-3890A583A9D1}"/>
              </a:ext>
            </a:extLst>
          </p:cNvPr>
          <p:cNvSpPr txBox="1"/>
          <p:nvPr/>
        </p:nvSpPr>
        <p:spPr>
          <a:xfrm>
            <a:off x="1406708" y="1779458"/>
            <a:ext cx="468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Lien entre ancienneté et churn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B074AA-2A01-CEAE-D11B-E15EDFFB88BA}"/>
              </a:ext>
            </a:extLst>
          </p:cNvPr>
          <p:cNvSpPr txBox="1"/>
          <p:nvPr/>
        </p:nvSpPr>
        <p:spPr>
          <a:xfrm>
            <a:off x="6974946" y="4357846"/>
            <a:ext cx="4229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Taux d’attrition des pros plus </a:t>
            </a:r>
          </a:p>
          <a:p>
            <a:r>
              <a:rPr lang="fr-FR" dirty="0"/>
              <a:t>important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84750B2-9A4C-E3B2-B664-83A3368A3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37" y="3301861"/>
            <a:ext cx="62865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34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{3D144EFC-F369-EE4F-BBDD-F1D862565A43}tf10001060</Template>
  <TotalTime>305</TotalTime>
  <Words>500</Words>
  <Application>Microsoft Macintosh PowerPoint</Application>
  <PresentationFormat>Grand écran</PresentationFormat>
  <Paragraphs>83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Facette</vt:lpstr>
      <vt:lpstr>Etude du taux d’attrition de vos clients</vt:lpstr>
      <vt:lpstr>Plan </vt:lpstr>
      <vt:lpstr>Qu’est ce que le taux d’attrition ? </vt:lpstr>
      <vt:lpstr>Contexte</vt:lpstr>
      <vt:lpstr>Etude du jeu de données </vt:lpstr>
      <vt:lpstr>Gestion des valeurs manquantes </vt:lpstr>
      <vt:lpstr>Premières informations</vt:lpstr>
      <vt:lpstr>Présentation PowerPoint</vt:lpstr>
      <vt:lpstr>Présentation PowerPoint</vt:lpstr>
      <vt:lpstr>Proposition d’un modèle d’estimation</vt:lpstr>
      <vt:lpstr>Présentation PowerPoint</vt:lpstr>
      <vt:lpstr>Présentation PowerPoint</vt:lpstr>
      <vt:lpstr>Pour aller plus loin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du taux d’attrition de la banque</dc:title>
  <dc:creator>Matthieu Burban</dc:creator>
  <cp:lastModifiedBy>Matthieu Burban</cp:lastModifiedBy>
  <cp:revision>3</cp:revision>
  <dcterms:created xsi:type="dcterms:W3CDTF">2023-02-06T11:15:23Z</dcterms:created>
  <dcterms:modified xsi:type="dcterms:W3CDTF">2023-02-06T16:21:09Z</dcterms:modified>
</cp:coreProperties>
</file>