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tr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79904"/>
  </p:normalViewPr>
  <p:slideViewPr>
    <p:cSldViewPr snapToGrid="0" snapToObjects="1">
      <p:cViewPr varScale="1">
        <p:scale>
          <a:sx n="90" d="100"/>
          <a:sy n="90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DE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A9152-DFB9-4144-89D1-F822A3AF54D3}" type="datetimeFigureOut">
              <a:rPr lang="tr-DE" smtClean="0"/>
              <a:t>21.01.22</a:t>
            </a:fld>
            <a:endParaRPr lang="tr-DE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DE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DE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DE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AA9BD-F926-B841-A009-02AA6088B8B6}" type="slidenum">
              <a:rPr lang="tr-DE" smtClean="0"/>
              <a:t>‹#›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260635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tr-TR" sz="1200" b="1" dirty="0">
                <a:solidFill>
                  <a:schemeClr val="bg1"/>
                </a:solidFill>
              </a:rPr>
              <a:t>A </a:t>
            </a:r>
            <a:r>
              <a:rPr lang="tr-TR" sz="1200" b="1" dirty="0" err="1">
                <a:solidFill>
                  <a:schemeClr val="bg1"/>
                </a:solidFill>
              </a:rPr>
              <a:t>histogram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showing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the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age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distribution</a:t>
            </a:r>
            <a:r>
              <a:rPr lang="tr-TR" sz="1200" b="1" dirty="0">
                <a:solidFill>
                  <a:schemeClr val="bg1"/>
                </a:solidFill>
              </a:rPr>
              <a:t> of </a:t>
            </a:r>
            <a:r>
              <a:rPr lang="tr-TR" sz="1200" b="1" dirty="0" err="1">
                <a:solidFill>
                  <a:schemeClr val="bg1"/>
                </a:solidFill>
              </a:rPr>
              <a:t>passengers</a:t>
            </a:r>
            <a:r>
              <a:rPr lang="tr-TR" sz="1200" b="1" dirty="0">
                <a:solidFill>
                  <a:schemeClr val="bg1"/>
                </a:solidFill>
              </a:rPr>
              <a:t>. </a:t>
            </a:r>
            <a:r>
              <a:rPr lang="tr-TR" sz="1200" b="1" dirty="0" err="1">
                <a:solidFill>
                  <a:schemeClr val="bg1"/>
                </a:solidFill>
              </a:rPr>
              <a:t>Compare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surviving</a:t>
            </a:r>
            <a:r>
              <a:rPr lang="tr-TR" sz="1200" b="1" dirty="0">
                <a:solidFill>
                  <a:schemeClr val="bg1"/>
                </a:solidFill>
              </a:rPr>
              <a:t>/</a:t>
            </a:r>
            <a:r>
              <a:rPr lang="tr-TR" sz="1200" b="1" dirty="0" err="1">
                <a:solidFill>
                  <a:schemeClr val="bg1"/>
                </a:solidFill>
              </a:rPr>
              <a:t>non-surviving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passengers</a:t>
            </a:r>
            <a:r>
              <a:rPr lang="tr-TR" sz="12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arenR"/>
            </a:pPr>
            <a:endParaRPr lang="tr-TR" sz="1200" b="1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tr-TR" sz="1200" b="1" dirty="0" err="1">
                <a:solidFill>
                  <a:schemeClr val="bg1"/>
                </a:solidFill>
              </a:rPr>
              <a:t>Create</a:t>
            </a:r>
            <a:r>
              <a:rPr lang="tr-TR" sz="1200" b="1" dirty="0">
                <a:solidFill>
                  <a:schemeClr val="bg1"/>
                </a:solidFill>
              </a:rPr>
              <a:t> a bar </a:t>
            </a:r>
            <a:r>
              <a:rPr lang="tr-TR" sz="1200" b="1" dirty="0" err="1">
                <a:solidFill>
                  <a:schemeClr val="bg1"/>
                </a:solidFill>
              </a:rPr>
              <a:t>plot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with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separate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bars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for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male</a:t>
            </a:r>
            <a:r>
              <a:rPr lang="tr-TR" sz="1200" b="1" dirty="0">
                <a:solidFill>
                  <a:schemeClr val="bg1"/>
                </a:solidFill>
              </a:rPr>
              <a:t>/</a:t>
            </a:r>
            <a:r>
              <a:rPr lang="tr-TR" sz="1200" b="1" dirty="0" err="1">
                <a:solidFill>
                  <a:schemeClr val="bg1"/>
                </a:solidFill>
              </a:rPr>
              <a:t>female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passengers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and</a:t>
            </a:r>
            <a:r>
              <a:rPr lang="tr-TR" sz="1200" b="1" dirty="0">
                <a:solidFill>
                  <a:schemeClr val="bg1"/>
                </a:solidFill>
              </a:rPr>
              <a:t> 1st/2nd/3rd </a:t>
            </a:r>
            <a:r>
              <a:rPr lang="tr-TR" sz="1200" b="1" dirty="0" err="1">
                <a:solidFill>
                  <a:schemeClr val="bg1"/>
                </a:solidFill>
              </a:rPr>
              <a:t>class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passengers</a:t>
            </a:r>
            <a:r>
              <a:rPr lang="tr-TR" sz="12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AutoNum type="arabicParenR"/>
            </a:pPr>
            <a:endParaRPr lang="tr-TR" sz="1200" b="1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arenR"/>
            </a:pPr>
            <a:r>
              <a:rPr lang="tr-TR" sz="1200" b="1" dirty="0" err="1">
                <a:solidFill>
                  <a:schemeClr val="bg1"/>
                </a:solidFill>
              </a:rPr>
              <a:t>Calculate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the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number</a:t>
            </a:r>
            <a:r>
              <a:rPr lang="tr-TR" sz="1200" b="1" dirty="0">
                <a:solidFill>
                  <a:schemeClr val="bg1"/>
                </a:solidFill>
              </a:rPr>
              <a:t> of</a:t>
            </a:r>
          </a:p>
          <a:p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surviving</a:t>
            </a:r>
            <a:r>
              <a:rPr lang="tr-TR" sz="1200" b="1" dirty="0">
                <a:solidFill>
                  <a:schemeClr val="bg1"/>
                </a:solidFill>
              </a:rPr>
              <a:t>/</a:t>
            </a:r>
            <a:r>
              <a:rPr lang="tr-TR" sz="1200" b="1" dirty="0" err="1">
                <a:solidFill>
                  <a:schemeClr val="bg1"/>
                </a:solidFill>
              </a:rPr>
              <a:t>non-surviving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passengers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and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display</a:t>
            </a:r>
            <a:r>
              <a:rPr lang="tr-TR" sz="1200" b="1" dirty="0">
                <a:solidFill>
                  <a:schemeClr val="bg1"/>
                </a:solidFill>
              </a:rPr>
              <a:t> it as a bar </a:t>
            </a:r>
            <a:r>
              <a:rPr lang="tr-TR" sz="1200" b="1" dirty="0" err="1">
                <a:solidFill>
                  <a:schemeClr val="bg1"/>
                </a:solidFill>
              </a:rPr>
              <a:t>plot</a:t>
            </a:r>
            <a:r>
              <a:rPr lang="tr-TR" sz="1200" b="1" dirty="0">
                <a:solidFill>
                  <a:schemeClr val="bg1"/>
                </a:solidFill>
              </a:rPr>
              <a:t>.</a:t>
            </a:r>
          </a:p>
          <a:p>
            <a:r>
              <a:rPr lang="tr-TR" dirty="0"/>
              <a:t>4)    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heatmap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msiing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</a:t>
            </a:r>
            <a:endParaRPr lang="tr-TR" sz="1200" dirty="0">
              <a:solidFill>
                <a:schemeClr val="bg1"/>
              </a:solidFill>
            </a:endParaRPr>
          </a:p>
          <a:p>
            <a:endParaRPr lang="tr-TR" dirty="0"/>
          </a:p>
          <a:p>
            <a:r>
              <a:rPr lang="tr-TR" dirty="0"/>
              <a:t>Since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strings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stage</a:t>
            </a:r>
            <a:r>
              <a:rPr lang="tr-TR" dirty="0"/>
              <a:t>, I </a:t>
            </a:r>
            <a:r>
              <a:rPr lang="tr-TR" dirty="0" err="1"/>
              <a:t>could</a:t>
            </a:r>
            <a:r>
              <a:rPr lang="tr-TR" dirty="0"/>
              <a:t> not </a:t>
            </a:r>
            <a:r>
              <a:rPr lang="tr-TR" dirty="0" err="1"/>
              <a:t>examine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reason</a:t>
            </a:r>
            <a:r>
              <a:rPr lang="tr-TR" dirty="0"/>
              <a:t>, I </a:t>
            </a:r>
            <a:r>
              <a:rPr lang="tr-TR" dirty="0" err="1"/>
              <a:t>dropped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 </a:t>
            </a:r>
            <a:r>
              <a:rPr lang="tr-TR" dirty="0" err="1"/>
              <a:t>thought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be </a:t>
            </a:r>
            <a:r>
              <a:rPr lang="tr-TR" dirty="0" err="1"/>
              <a:t>meaningless</a:t>
            </a:r>
            <a:endParaRPr lang="tr-DE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AA9BD-F926-B841-A009-02AA6088B8B6}" type="slidenum">
              <a:rPr lang="tr-DE" smtClean="0"/>
              <a:t>3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158795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determining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engineering</a:t>
            </a:r>
            <a:r>
              <a:rPr lang="tr-TR" dirty="0"/>
              <a:t> </a:t>
            </a:r>
            <a:r>
              <a:rPr lang="tr-TR" dirty="0" err="1"/>
              <a:t>section</a:t>
            </a:r>
            <a:r>
              <a:rPr lang="tr-TR" dirty="0"/>
              <a:t>, I </a:t>
            </a:r>
            <a:r>
              <a:rPr lang="tr-TR" dirty="0" err="1"/>
              <a:t>defined</a:t>
            </a:r>
            <a:r>
              <a:rPr lang="tr-TR" dirty="0"/>
              <a:t> a total of 3 </a:t>
            </a:r>
            <a:r>
              <a:rPr lang="tr-TR" dirty="0" err="1"/>
              <a:t>pipelines</a:t>
            </a:r>
            <a:r>
              <a:rPr lang="tr-TR" dirty="0"/>
              <a:t> as </a:t>
            </a:r>
            <a:r>
              <a:rPr lang="tr-TR" dirty="0" err="1"/>
              <a:t>bining</a:t>
            </a:r>
            <a:r>
              <a:rPr lang="tr-TR" dirty="0"/>
              <a:t> </a:t>
            </a:r>
            <a:r>
              <a:rPr lang="tr-TR" dirty="0" err="1"/>
              <a:t>pipeline</a:t>
            </a:r>
            <a:r>
              <a:rPr lang="tr-TR" dirty="0"/>
              <a:t>, </a:t>
            </a:r>
            <a:r>
              <a:rPr lang="tr-TR" dirty="0" err="1"/>
              <a:t>numerical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pipelines</a:t>
            </a:r>
            <a:r>
              <a:rPr lang="tr-TR" dirty="0"/>
              <a:t>.</a:t>
            </a:r>
            <a:endParaRPr lang="tr-DE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AA9BD-F926-B841-A009-02AA6088B8B6}" type="slidenum">
              <a:rPr lang="tr-DE" smtClean="0"/>
              <a:t>4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73346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DE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AA9BD-F926-B841-A009-02AA6088B8B6}" type="slidenum">
              <a:rPr lang="tr-DE" smtClean="0"/>
              <a:t>5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266130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DE" dirty="0"/>
              <a:t>As you can see that my traning score and test score are almost same. I think the Model can generalize over the test data.</a:t>
            </a:r>
          </a:p>
          <a:p>
            <a:endParaRPr lang="tr-DE" dirty="0"/>
          </a:p>
          <a:p>
            <a:r>
              <a:rPr lang="tr-TR" dirty="0"/>
              <a:t>G</a:t>
            </a:r>
            <a:r>
              <a:rPr lang="tr-DE" dirty="0"/>
              <a:t>reen thing is validation score. red is defined as hypotitical case</a:t>
            </a:r>
          </a:p>
          <a:p>
            <a:endParaRPr lang="tr-DE" dirty="0"/>
          </a:p>
          <a:p>
            <a:r>
              <a:rPr lang="tr-TR" dirty="0"/>
              <a:t>A</a:t>
            </a:r>
            <a:r>
              <a:rPr lang="tr-DE" dirty="0"/>
              <a:t>fter bootstrapping process I got this ditrubition of scores. From this graph we can say things about level of confidence.</a:t>
            </a:r>
          </a:p>
          <a:p>
            <a:endParaRPr lang="tr-DE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AA9BD-F926-B841-A009-02AA6088B8B6}" type="slidenum">
              <a:rPr lang="tr-DE" smtClean="0"/>
              <a:t>6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155437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DE" dirty="0"/>
              <a:t>I follow same steps for decision tree and random forest. These are my validation scores for both modelling.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1)Since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model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performance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on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test data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decreases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I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need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tree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prunning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process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such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that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depth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tree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model is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adjusted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(5--&gt;4)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2)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after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process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got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some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results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a)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performance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on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test data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increased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b)I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prevent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over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fitting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c)I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lose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traning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performance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but I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gained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cross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validation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tr-T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performance</a:t>
            </a:r>
            <a:r>
              <a:rPr lang="tr-T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endParaRPr lang="tr-DE" dirty="0"/>
          </a:p>
          <a:p>
            <a:r>
              <a:rPr lang="tr-DE" dirty="0"/>
              <a:t>In the random forest model I applied same procedure . I continued with max depth as 4 .</a:t>
            </a:r>
          </a:p>
          <a:p>
            <a:endParaRPr lang="tr-DE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AA9BD-F926-B841-A009-02AA6088B8B6}" type="slidenum">
              <a:rPr lang="tr-DE" smtClean="0"/>
              <a:t>7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1675738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DE" dirty="0"/>
              <a:t>In addition for Random Forest model I produced some extra scores  such as precision, recall, F1 score and confussion matrix.You can see these results here.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AA9BD-F926-B841-A009-02AA6088B8B6}" type="slidenum">
              <a:rPr lang="tr-DE" smtClean="0"/>
              <a:t>8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212929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DE" dirty="0"/>
              <a:t>And Eventually I got this Kaggle Score.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AA9BD-F926-B841-A009-02AA6088B8B6}" type="slidenum">
              <a:rPr lang="tr-DE" smtClean="0"/>
              <a:t>9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343431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simply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popular </a:t>
            </a:r>
            <a:r>
              <a:rPr lang="tr-TR" dirty="0" err="1"/>
              <a:t>by</a:t>
            </a:r>
            <a:r>
              <a:rPr lang="tr-TR" dirty="0"/>
              <a:t> a </a:t>
            </a:r>
            <a:r>
              <a:rPr lang="tr-TR" dirty="0" err="1"/>
              <a:t>comic</a:t>
            </a:r>
            <a:r>
              <a:rPr lang="tr-TR" dirty="0"/>
              <a:t> </a:t>
            </a:r>
            <a:r>
              <a:rPr lang="tr-TR" dirty="0" err="1"/>
              <a:t>science</a:t>
            </a:r>
            <a:r>
              <a:rPr lang="tr-TR" dirty="0"/>
              <a:t> fiction </a:t>
            </a:r>
            <a:r>
              <a:rPr lang="tr-TR" dirty="0" err="1"/>
              <a:t>called</a:t>
            </a:r>
            <a:r>
              <a:rPr lang="tr-TR" dirty="0"/>
              <a:t> "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Hitchhiker's</a:t>
            </a:r>
            <a:r>
              <a:rPr lang="tr-TR" dirty="0"/>
              <a:t> Guide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Galaxy</a:t>
            </a:r>
            <a:r>
              <a:rPr lang="tr-TR" dirty="0"/>
              <a:t>" </a:t>
            </a:r>
            <a:r>
              <a:rPr lang="tr-TR" dirty="0" err="1"/>
              <a:t>authored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Douglas Adams in 1978.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novel</a:t>
            </a:r>
            <a:r>
              <a:rPr lang="tr-TR" dirty="0"/>
              <a:t>, a </a:t>
            </a:r>
            <a:r>
              <a:rPr lang="tr-TR" dirty="0" err="1"/>
              <a:t>supercomputer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Thought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seven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half</a:t>
            </a:r>
            <a:r>
              <a:rPr lang="tr-TR" dirty="0"/>
              <a:t> </a:t>
            </a:r>
            <a:r>
              <a:rPr lang="tr-TR" dirty="0" err="1"/>
              <a:t>million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compute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answer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ultimate</a:t>
            </a:r>
            <a:r>
              <a:rPr lang="tr-TR" dirty="0"/>
              <a:t> </a:t>
            </a:r>
            <a:r>
              <a:rPr lang="tr-TR" dirty="0" err="1"/>
              <a:t>question</a:t>
            </a:r>
            <a:r>
              <a:rPr lang="tr-TR" dirty="0"/>
              <a:t> of Life,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Universe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Everything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answer</a:t>
            </a:r>
            <a:r>
              <a:rPr lang="tr-TR" dirty="0"/>
              <a:t> </a:t>
            </a:r>
            <a:r>
              <a:rPr lang="tr-TR" dirty="0" err="1"/>
              <a:t>turns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42.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exact</a:t>
            </a:r>
            <a:r>
              <a:rPr lang="tr-TR" dirty="0"/>
              <a:t> </a:t>
            </a:r>
            <a:r>
              <a:rPr lang="tr-TR" dirty="0" err="1"/>
              <a:t>question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it has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answer</a:t>
            </a:r>
            <a:r>
              <a:rPr lang="tr-TR" dirty="0"/>
              <a:t> is </a:t>
            </a:r>
            <a:r>
              <a:rPr lang="tr-TR" dirty="0" err="1"/>
              <a:t>either</a:t>
            </a:r>
            <a:r>
              <a:rPr lang="tr-TR" dirty="0"/>
              <a:t>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time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wasn't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place</a:t>
            </a:r>
            <a:r>
              <a:rPr lang="tr-TR" dirty="0"/>
              <a:t>.</a:t>
            </a:r>
            <a:endParaRPr lang="tr-DE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AA9BD-F926-B841-A009-02AA6088B8B6}" type="slidenum">
              <a:rPr lang="tr-DE" smtClean="0"/>
              <a:t>10</a:t>
            </a:fld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231687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January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860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3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0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9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32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January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January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37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5D5E326-299F-E840-824A-049941AAC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DE" sz="5000"/>
              <a:t>CLASSIFICATION WITH TITANIC DATA SET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94F6466-4C0D-684C-BB4E-A5E0CB78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tr-DE" dirty="0">
                <a:solidFill>
                  <a:schemeClr val="tx1">
                    <a:alpha val="60000"/>
                  </a:schemeClr>
                </a:solidFill>
              </a:rPr>
              <a:t>Burcak Bal Oksuz</a:t>
            </a:r>
          </a:p>
        </p:txBody>
      </p:sp>
      <p:pic>
        <p:nvPicPr>
          <p:cNvPr id="1026" name="Picture 2" descr="Titanic / (Uvdc Rmst Ac3 Dol Amar) [DVD] [Region 1] [NTSC] [US Import]:  Amazon.de: Leonardo DiCaprio, Kate Winslet, Billy Zane, Kathy Bates,  Frances Fisher, Gloria Stuart, Bill Paxton, Bernard Hill, David Warner,">
            <a:extLst>
              <a:ext uri="{FF2B5EF4-FFF2-40B4-BE49-F238E27FC236}">
                <a16:creationId xmlns:a16="http://schemas.microsoft.com/office/drawing/2014/main" id="{CBCE6584-F56B-3D43-A6DE-D55AECB26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00"/>
          <a:stretch/>
        </p:blipFill>
        <p:spPr bwMode="auto">
          <a:xfrm>
            <a:off x="5988050" y="765174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ggy landscape of mountains reflecting onto a lake at twilight">
            <a:extLst>
              <a:ext uri="{FF2B5EF4-FFF2-40B4-BE49-F238E27FC236}">
                <a16:creationId xmlns:a16="http://schemas.microsoft.com/office/drawing/2014/main" id="{5562515C-4BDE-4792-898B-B058EE630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6200" r="8183" b="-2"/>
          <a:stretch/>
        </p:blipFill>
        <p:spPr>
          <a:xfrm>
            <a:off x="20" y="-3"/>
            <a:ext cx="8796319" cy="6858000"/>
          </a:xfrm>
          <a:custGeom>
            <a:avLst/>
            <a:gdLst/>
            <a:ahLst/>
            <a:cxnLst/>
            <a:rect l="l" t="t" r="r" b="b"/>
            <a:pathLst>
              <a:path w="8796339" h="6858000">
                <a:moveTo>
                  <a:pt x="0" y="0"/>
                </a:moveTo>
                <a:lnTo>
                  <a:pt x="8796339" y="0"/>
                </a:lnTo>
                <a:lnTo>
                  <a:pt x="879633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259CD23-3576-E240-86A7-1093CD69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5000"/>
              <a:t>Secret of Random_state=42</a:t>
            </a:r>
          </a:p>
        </p:txBody>
      </p:sp>
      <p:pic>
        <p:nvPicPr>
          <p:cNvPr id="5122" name="Picture 2" descr="No alt text provided for this image">
            <a:extLst>
              <a:ext uri="{FF2B5EF4-FFF2-40B4-BE49-F238E27FC236}">
                <a16:creationId xmlns:a16="http://schemas.microsoft.com/office/drawing/2014/main" id="{AC3634D9-837A-C04F-A686-8A287911D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2" r="1" b="31536"/>
          <a:stretch/>
        </p:blipFill>
        <p:spPr bwMode="auto">
          <a:xfrm>
            <a:off x="8796338" y="1"/>
            <a:ext cx="3395662" cy="3428999"/>
          </a:xfrm>
          <a:custGeom>
            <a:avLst/>
            <a:gdLst/>
            <a:ahLst/>
            <a:cxnLst/>
            <a:rect l="l" t="t" r="r" b="b"/>
            <a:pathLst>
              <a:path w="3395662" h="3428999">
                <a:moveTo>
                  <a:pt x="0" y="0"/>
                </a:moveTo>
                <a:lnTo>
                  <a:pt x="3395662" y="0"/>
                </a:lnTo>
                <a:lnTo>
                  <a:pt x="3395662" y="3428999"/>
                </a:lnTo>
                <a:lnTo>
                  <a:pt x="0" y="3428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 alt text provided for this image">
            <a:extLst>
              <a:ext uri="{FF2B5EF4-FFF2-40B4-BE49-F238E27FC236}">
                <a16:creationId xmlns:a16="http://schemas.microsoft.com/office/drawing/2014/main" id="{94C2577A-4C8E-634C-A878-91BA11177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809"/>
          <a:stretch/>
        </p:blipFill>
        <p:spPr bwMode="auto">
          <a:xfrm>
            <a:off x="8796338" y="3429001"/>
            <a:ext cx="3395662" cy="3428999"/>
          </a:xfrm>
          <a:custGeom>
            <a:avLst/>
            <a:gdLst/>
            <a:ahLst/>
            <a:cxnLst/>
            <a:rect l="l" t="t" r="r" b="b"/>
            <a:pathLst>
              <a:path w="3395662" h="3428999">
                <a:moveTo>
                  <a:pt x="0" y="0"/>
                </a:moveTo>
                <a:lnTo>
                  <a:pt x="3395662" y="0"/>
                </a:lnTo>
                <a:lnTo>
                  <a:pt x="3395662" y="3428999"/>
                </a:lnTo>
                <a:lnTo>
                  <a:pt x="0" y="3428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8D0F238-1F9D-3541-9573-2B0EA393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Exploration 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ladder in the desert">
            <a:extLst>
              <a:ext uri="{FF2B5EF4-FFF2-40B4-BE49-F238E27FC236}">
                <a16:creationId xmlns:a16="http://schemas.microsoft.com/office/drawing/2014/main" id="{8650F3B1-31D6-47EB-8E55-561D5CEC6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921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CB2D3EB1-648D-A441-BE14-1128033C51AD}"/>
              </a:ext>
            </a:extLst>
          </p:cNvPr>
          <p:cNvSpPr txBox="1"/>
          <p:nvPr/>
        </p:nvSpPr>
        <p:spPr>
          <a:xfrm>
            <a:off x="6557046" y="509275"/>
            <a:ext cx="5401592" cy="6009431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1) Exploratory Data Analysis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  To understand relationship between Features,  I did some analysis.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 typeface="Wingdings" pitchFamily="2" charset="2"/>
              <a:buChar char="q"/>
            </a:pPr>
            <a:r>
              <a:rPr lang="en-US" dirty="0"/>
              <a:t>I dropped some columns such as 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(</a:t>
            </a:r>
            <a:r>
              <a:rPr lang="tr-TR" dirty="0"/>
              <a:t>['Name', '</a:t>
            </a:r>
            <a:r>
              <a:rPr lang="tr-TR" dirty="0" err="1"/>
              <a:t>Ticket</a:t>
            </a:r>
            <a:r>
              <a:rPr lang="tr-TR" dirty="0"/>
              <a:t>', '</a:t>
            </a:r>
            <a:r>
              <a:rPr lang="tr-TR" dirty="0" err="1"/>
              <a:t>Cabin</a:t>
            </a:r>
            <a:r>
              <a:rPr lang="tr-TR" dirty="0"/>
              <a:t>',"</a:t>
            </a:r>
            <a:r>
              <a:rPr lang="tr-TR" dirty="0" err="1"/>
              <a:t>Parch</a:t>
            </a:r>
            <a:r>
              <a:rPr lang="tr-TR" dirty="0"/>
              <a:t>"]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 typeface="Wingdings" pitchFamily="2" charset="2"/>
              <a:buChar char="q"/>
            </a:pPr>
            <a:r>
              <a:rPr lang="tr-TR" dirty="0"/>
              <a:t>I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looked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correlations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data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 I </a:t>
            </a:r>
            <a:r>
              <a:rPr lang="tr-TR" dirty="0" err="1"/>
              <a:t>wanted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drop</a:t>
            </a:r>
            <a:r>
              <a:rPr lang="tr-TR" dirty="0"/>
              <a:t>.</a:t>
            </a:r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: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 typeface="Wingdings" pitchFamily="2" charset="2"/>
              <a:buChar char="q"/>
            </a:pPr>
            <a:endParaRPr lang="tr-TR" dirty="0"/>
          </a:p>
          <a:p>
            <a:pPr marL="285750" indent="-285750">
              <a:lnSpc>
                <a:spcPct val="110000"/>
              </a:lnSpc>
              <a:spcAft>
                <a:spcPts val="800"/>
              </a:spcAft>
              <a:buFont typeface="Wingdings" pitchFamily="2" charset="2"/>
              <a:buChar char="q"/>
            </a:pPr>
            <a:endParaRPr lang="tr-TR" dirty="0"/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  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Dikdörtgen 5">
            <a:extLst>
              <a:ext uri="{FF2B5EF4-FFF2-40B4-BE49-F238E27FC236}">
                <a16:creationId xmlns:a16="http://schemas.microsoft.com/office/drawing/2014/main" id="{7A24CE95-60D2-7C48-A37C-5EA960B31279}"/>
              </a:ext>
            </a:extLst>
          </p:cNvPr>
          <p:cNvSpPr/>
          <p:nvPr/>
        </p:nvSpPr>
        <p:spPr>
          <a:xfrm>
            <a:off x="7140575" y="3516499"/>
            <a:ext cx="4427680" cy="13155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 err="1"/>
              <a:t>correlation</a:t>
            </a:r>
            <a:r>
              <a:rPr lang="tr-TR" dirty="0"/>
              <a:t> = </a:t>
            </a:r>
            <a:r>
              <a:rPr lang="tr-TR" dirty="0" err="1"/>
              <a:t>X_train</a:t>
            </a:r>
            <a:r>
              <a:rPr lang="tr-TR" dirty="0"/>
              <a:t>["</a:t>
            </a:r>
            <a:r>
              <a:rPr lang="tr-TR" dirty="0" err="1"/>
              <a:t>Parch</a:t>
            </a:r>
            <a:r>
              <a:rPr lang="tr-TR" dirty="0"/>
              <a:t>"].</a:t>
            </a:r>
            <a:r>
              <a:rPr lang="tr-TR" dirty="0" err="1"/>
              <a:t>corr</a:t>
            </a:r>
            <a:r>
              <a:rPr lang="tr-TR" dirty="0"/>
              <a:t>(</a:t>
            </a:r>
            <a:r>
              <a:rPr lang="tr-TR" dirty="0" err="1"/>
              <a:t>y_train</a:t>
            </a:r>
            <a:r>
              <a:rPr lang="tr-TR" dirty="0"/>
              <a:t>["</a:t>
            </a:r>
            <a:r>
              <a:rPr lang="tr-TR" dirty="0" err="1"/>
              <a:t>Survived</a:t>
            </a:r>
            <a:r>
              <a:rPr lang="tr-TR" dirty="0"/>
              <a:t>"])</a:t>
            </a:r>
          </a:p>
          <a:p>
            <a:r>
              <a:rPr lang="tr-TR" dirty="0" err="1"/>
              <a:t>Correlation</a:t>
            </a:r>
            <a:endParaRPr lang="tr-TR" dirty="0"/>
          </a:p>
          <a:p>
            <a:r>
              <a:rPr lang="tr-TR" dirty="0">
                <a:highlight>
                  <a:srgbClr val="FFFF00"/>
                </a:highlight>
              </a:rPr>
              <a:t>(0,078)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041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904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D3ADF89-FE37-B646-BF19-4C9E09B30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01600"/>
            <a:ext cx="4940300" cy="3327400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1DD00DD-AD68-0E4E-9F7F-B2B59BDFF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13" y="3709194"/>
            <a:ext cx="4940300" cy="3327400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62F73DDB-4457-714C-9018-88228E0EA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26" y="76200"/>
            <a:ext cx="4813300" cy="33782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1ACEDC5-12FB-CD4F-84AD-B232405B2EC0}"/>
              </a:ext>
            </a:extLst>
          </p:cNvPr>
          <p:cNvSpPr/>
          <p:nvPr/>
        </p:nvSpPr>
        <p:spPr>
          <a:xfrm>
            <a:off x="214313" y="257175"/>
            <a:ext cx="428625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DE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1921B6-B5EF-894D-AB5D-0EE7C829DBE2}"/>
              </a:ext>
            </a:extLst>
          </p:cNvPr>
          <p:cNvSpPr/>
          <p:nvPr/>
        </p:nvSpPr>
        <p:spPr>
          <a:xfrm>
            <a:off x="5748338" y="257175"/>
            <a:ext cx="428625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DE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7643B0-C3B9-8E4B-8E6E-D699B6A65114}"/>
              </a:ext>
            </a:extLst>
          </p:cNvPr>
          <p:cNvSpPr/>
          <p:nvPr/>
        </p:nvSpPr>
        <p:spPr>
          <a:xfrm>
            <a:off x="5667375" y="3530600"/>
            <a:ext cx="428625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DE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B2C3DF-1BE3-994F-B61D-CB13A6F83DC3}"/>
              </a:ext>
            </a:extLst>
          </p:cNvPr>
          <p:cNvSpPr/>
          <p:nvPr/>
        </p:nvSpPr>
        <p:spPr>
          <a:xfrm>
            <a:off x="303213" y="3635375"/>
            <a:ext cx="428625" cy="35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DE" dirty="0"/>
              <a:t>3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8907570F-4CA8-7949-9406-78E7246FB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337" y="3556000"/>
            <a:ext cx="4394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3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8787EAE4-A081-AC40-9F0E-40643C2C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Feature Engineering </a:t>
            </a:r>
          </a:p>
        </p:txBody>
      </p:sp>
      <p:pic>
        <p:nvPicPr>
          <p:cNvPr id="29" name="Resim 28" descr="metin içeren bir resim&#10;&#10;Açıklama otomatik olarak oluşturuldu">
            <a:extLst>
              <a:ext uri="{FF2B5EF4-FFF2-40B4-BE49-F238E27FC236}">
                <a16:creationId xmlns:a16="http://schemas.microsoft.com/office/drawing/2014/main" id="{F311FACA-BB80-3C4F-8174-05BF8FD57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97" y="549275"/>
            <a:ext cx="6383421" cy="5761037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234E22C-CB4C-2547-B0AC-932663BC77C1}"/>
              </a:ext>
            </a:extLst>
          </p:cNvPr>
          <p:cNvSpPr txBox="1"/>
          <p:nvPr/>
        </p:nvSpPr>
        <p:spPr>
          <a:xfrm>
            <a:off x="542926" y="3199494"/>
            <a:ext cx="637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tr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6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1F8C94DC-702C-5042-8681-9389A66A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Calculation of train and test accuracy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8F093A3A-07AD-3A41-8F6B-82E3BAD26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92481"/>
              </p:ext>
            </p:extLst>
          </p:nvPr>
        </p:nvGraphicFramePr>
        <p:xfrm>
          <a:off x="6203952" y="1412973"/>
          <a:ext cx="5437188" cy="4033642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710610">
                  <a:extLst>
                    <a:ext uri="{9D8B030D-6E8A-4147-A177-3AD203B41FA5}">
                      <a16:colId xmlns:a16="http://schemas.microsoft.com/office/drawing/2014/main" val="210087546"/>
                    </a:ext>
                  </a:extLst>
                </a:gridCol>
                <a:gridCol w="1863289">
                  <a:extLst>
                    <a:ext uri="{9D8B030D-6E8A-4147-A177-3AD203B41FA5}">
                      <a16:colId xmlns:a16="http://schemas.microsoft.com/office/drawing/2014/main" val="2121249465"/>
                    </a:ext>
                  </a:extLst>
                </a:gridCol>
                <a:gridCol w="1863289">
                  <a:extLst>
                    <a:ext uri="{9D8B030D-6E8A-4147-A177-3AD203B41FA5}">
                      <a16:colId xmlns:a16="http://schemas.microsoft.com/office/drawing/2014/main" val="1382916116"/>
                    </a:ext>
                  </a:extLst>
                </a:gridCol>
              </a:tblGrid>
              <a:tr h="1184296">
                <a:tc>
                  <a:txBody>
                    <a:bodyPr/>
                    <a:lstStyle/>
                    <a:p>
                      <a:pPr algn="l" fontAlgn="b"/>
                      <a:r>
                        <a:rPr lang="tr-TR" sz="31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tr-TR" sz="3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21" marR="18321" marT="17588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1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Train Accuracy</a:t>
                      </a:r>
                      <a:endParaRPr lang="tr-TR" sz="3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21" marR="18321" marT="17588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1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Test Accuracy</a:t>
                      </a:r>
                      <a:endParaRPr lang="tr-TR" sz="3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21" marR="18321" marT="17588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11413"/>
                  </a:ext>
                </a:extLst>
              </a:tr>
              <a:tr h="949782">
                <a:tc>
                  <a:txBody>
                    <a:bodyPr/>
                    <a:lstStyle/>
                    <a:p>
                      <a:pPr algn="l" fontAlgn="b"/>
                      <a:r>
                        <a:rPr lang="tr-TR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Logic Regression</a:t>
                      </a:r>
                      <a:endParaRPr lang="tr-TR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21" marR="18321" marT="17588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DE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0.803</a:t>
                      </a:r>
                      <a:endParaRPr lang="tr-DE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18321" marR="18321" marT="17588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DE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0.804</a:t>
                      </a:r>
                      <a:endParaRPr lang="tr-DE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18321" marR="18321" marT="17588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770299"/>
                  </a:ext>
                </a:extLst>
              </a:tr>
              <a:tr h="949782">
                <a:tc>
                  <a:txBody>
                    <a:bodyPr/>
                    <a:lstStyle/>
                    <a:p>
                      <a:pPr algn="l" fontAlgn="b"/>
                      <a:r>
                        <a:rPr lang="tr-TR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Desicion Tree</a:t>
                      </a:r>
                      <a:endParaRPr lang="tr-TR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21" marR="18321" marT="17588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DE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0.826</a:t>
                      </a:r>
                      <a:endParaRPr lang="tr-DE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18321" marR="18321" marT="17588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DE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0.793</a:t>
                      </a:r>
                      <a:endParaRPr lang="tr-DE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18321" marR="18321" marT="17588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16430"/>
                  </a:ext>
                </a:extLst>
              </a:tr>
              <a:tr h="949782">
                <a:tc>
                  <a:txBody>
                    <a:bodyPr/>
                    <a:lstStyle/>
                    <a:p>
                      <a:pPr algn="l" fontAlgn="b"/>
                      <a:r>
                        <a:rPr lang="tr-TR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tr-TR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21" marR="18321" marT="17588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DE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0.813</a:t>
                      </a:r>
                      <a:endParaRPr lang="tr-DE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18321" marR="18321" marT="17588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DE" sz="2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0.799</a:t>
                      </a:r>
                      <a:endParaRPr lang="tr-DE" sz="2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18321" marR="18321" marT="17588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5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5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A370E2-5028-3A48-AE66-5FEB04E0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43" y="552451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Cross Validation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Curved section of an athletics track in a sport stadium">
            <a:extLst>
              <a:ext uri="{FF2B5EF4-FFF2-40B4-BE49-F238E27FC236}">
                <a16:creationId xmlns:a16="http://schemas.microsoft.com/office/drawing/2014/main" id="{4DD7B6F0-7BB5-4647-9ABF-4F362066D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7" r="-2" b="144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11ABF2C8-1BCB-BD4F-AB54-F81C1F9AD934}"/>
              </a:ext>
            </a:extLst>
          </p:cNvPr>
          <p:cNvSpPr/>
          <p:nvPr/>
        </p:nvSpPr>
        <p:spPr>
          <a:xfrm>
            <a:off x="425450" y="1472565"/>
            <a:ext cx="4646536" cy="440853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>
                    <a:alpha val="60000"/>
                  </a:schemeClr>
                </a:solidFill>
                <a:effectLst/>
              </a:rPr>
              <a:t>'Mean cross-validation score: 0.786'</a:t>
            </a:r>
            <a:endParaRPr lang="en-US" b="1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B02BEDE-FF8B-B54B-B959-64FCDC97F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46" y="465410"/>
            <a:ext cx="4386264" cy="28401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4F642404-5E6C-E743-A4D9-3AA122803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947" y="3191625"/>
            <a:ext cx="4724400" cy="3352800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8D1E56A3-3B8D-5D41-AD53-6FC53C22C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63" y="2871783"/>
            <a:ext cx="2904434" cy="3027852"/>
          </a:xfrm>
          <a:prstGeom prst="rect">
            <a:avLst/>
          </a:prstGeom>
        </p:spPr>
      </p:pic>
      <p:sp>
        <p:nvSpPr>
          <p:cNvPr id="24" name="Dikdörtgen 23">
            <a:extLst>
              <a:ext uri="{FF2B5EF4-FFF2-40B4-BE49-F238E27FC236}">
                <a16:creationId xmlns:a16="http://schemas.microsoft.com/office/drawing/2014/main" id="{2912E9F6-CC05-E448-9588-A9446446D3A1}"/>
              </a:ext>
            </a:extLst>
          </p:cNvPr>
          <p:cNvSpPr/>
          <p:nvPr/>
        </p:nvSpPr>
        <p:spPr>
          <a:xfrm>
            <a:off x="3340923" y="3617448"/>
            <a:ext cx="3181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DE" sz="1200" b="1" dirty="0">
                <a:solidFill>
                  <a:schemeClr val="bg1"/>
                </a:solidFill>
                <a:latin typeface="Menlo" panose="020B0609030804020204" pitchFamily="49" charset="0"/>
              </a:rPr>
              <a:t>Bootstrapping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DE" sz="1200" dirty="0">
                <a:solidFill>
                  <a:schemeClr val="bg1"/>
                </a:solidFill>
                <a:latin typeface="Menlo" panose="020B0609030804020204" pitchFamily="49" charset="0"/>
              </a:rPr>
              <a:t>%80 confidence:0.758 </a:t>
            </a:r>
            <a:r>
              <a:rPr lang="tr-DE" sz="1200" b="0" i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-0.837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DE" sz="1200" dirty="0">
                <a:solidFill>
                  <a:schemeClr val="bg1"/>
                </a:solidFill>
              </a:rPr>
              <a:t>%90 confidence: 0.747- 0.8483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DE" sz="1200" dirty="0">
                <a:solidFill>
                  <a:schemeClr val="bg1"/>
                </a:solidFill>
              </a:rPr>
              <a:t>%99 confidence: 0.719 - 0.876</a:t>
            </a:r>
          </a:p>
        </p:txBody>
      </p:sp>
    </p:spTree>
    <p:extLst>
      <p:ext uri="{BB962C8B-B14F-4D97-AF65-F5344CB8AC3E}">
        <p14:creationId xmlns:p14="http://schemas.microsoft.com/office/powerpoint/2010/main" val="158451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E65F498-77B3-3F45-A8BC-A404E1CF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Decision Tree and Random Forest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A8EF5193-CF43-FD44-9E19-4E9E58C71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855505"/>
              </p:ext>
            </p:extLst>
          </p:nvPr>
        </p:nvGraphicFramePr>
        <p:xfrm>
          <a:off x="550863" y="2397894"/>
          <a:ext cx="5102227" cy="2246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61">
                  <a:extLst>
                    <a:ext uri="{9D8B030D-6E8A-4147-A177-3AD203B41FA5}">
                      <a16:colId xmlns:a16="http://schemas.microsoft.com/office/drawing/2014/main" val="3500758437"/>
                    </a:ext>
                  </a:extLst>
                </a:gridCol>
                <a:gridCol w="1623183">
                  <a:extLst>
                    <a:ext uri="{9D8B030D-6E8A-4147-A177-3AD203B41FA5}">
                      <a16:colId xmlns:a16="http://schemas.microsoft.com/office/drawing/2014/main" val="915000066"/>
                    </a:ext>
                  </a:extLst>
                </a:gridCol>
                <a:gridCol w="2098483">
                  <a:extLst>
                    <a:ext uri="{9D8B030D-6E8A-4147-A177-3AD203B41FA5}">
                      <a16:colId xmlns:a16="http://schemas.microsoft.com/office/drawing/2014/main" val="2818751957"/>
                    </a:ext>
                  </a:extLst>
                </a:gridCol>
              </a:tblGrid>
              <a:tr h="745049">
                <a:tc>
                  <a:txBody>
                    <a:bodyPr/>
                    <a:lstStyle/>
                    <a:p>
                      <a:pPr algn="l" fontAlgn="b"/>
                      <a:r>
                        <a:rPr lang="tr-TR" sz="1500" u="none" strike="noStrike">
                          <a:effectLst/>
                        </a:rPr>
                        <a:t>Model</a:t>
                      </a:r>
                      <a:endParaRPr lang="tr-T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2" marR="11932" marT="11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500" u="none" strike="noStrike">
                          <a:effectLst/>
                        </a:rPr>
                        <a:t>Cross Validation Score on Traning Data</a:t>
                      </a:r>
                      <a:endParaRPr lang="tr-T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2" marR="11932" marT="11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500" u="none" strike="noStrike">
                          <a:effectLst/>
                        </a:rPr>
                        <a:t>Cross Validation Score on Test Data</a:t>
                      </a:r>
                      <a:endParaRPr lang="tr-T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2" marR="11932" marT="11932" marB="0" anchor="b"/>
                </a:tc>
                <a:extLst>
                  <a:ext uri="{0D108BD9-81ED-4DB2-BD59-A6C34878D82A}">
                    <a16:rowId xmlns:a16="http://schemas.microsoft.com/office/drawing/2014/main" val="2752924054"/>
                  </a:ext>
                </a:extLst>
              </a:tr>
              <a:tr h="515950">
                <a:tc>
                  <a:txBody>
                    <a:bodyPr/>
                    <a:lstStyle/>
                    <a:p>
                      <a:pPr algn="l" fontAlgn="b"/>
                      <a:r>
                        <a:rPr lang="tr-TR" sz="1500" u="none" strike="noStrike">
                          <a:effectLst/>
                        </a:rPr>
                        <a:t>Desicion Tree (max_depth:5)</a:t>
                      </a:r>
                      <a:endParaRPr lang="tr-T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2" marR="11932" marT="11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DE" sz="1500" u="none" strike="noStrike">
                          <a:effectLst/>
                        </a:rPr>
                        <a:t>0.789</a:t>
                      </a:r>
                      <a:endParaRPr lang="tr-DE" sz="15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11932" marR="11932" marT="11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DE" sz="1500" u="none" strike="noStrike">
                          <a:effectLst/>
                        </a:rPr>
                        <a:t>0.704</a:t>
                      </a:r>
                      <a:endParaRPr lang="tr-DE" sz="15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11932" marR="11932" marT="11932" marB="0" anchor="b"/>
                </a:tc>
                <a:extLst>
                  <a:ext uri="{0D108BD9-81ED-4DB2-BD59-A6C34878D82A}">
                    <a16:rowId xmlns:a16="http://schemas.microsoft.com/office/drawing/2014/main" val="3117932490"/>
                  </a:ext>
                </a:extLst>
              </a:tr>
              <a:tr h="515950">
                <a:tc>
                  <a:txBody>
                    <a:bodyPr/>
                    <a:lstStyle/>
                    <a:p>
                      <a:pPr algn="l" fontAlgn="b"/>
                      <a:r>
                        <a:rPr lang="tr-TR" sz="1500" u="none" strike="noStrike">
                          <a:effectLst/>
                        </a:rPr>
                        <a:t>Desicion Tree (max_depth:4)</a:t>
                      </a:r>
                      <a:endParaRPr lang="tr-T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2" marR="11932" marT="11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DE" sz="1500" u="none" strike="noStrike">
                          <a:effectLst/>
                        </a:rPr>
                        <a:t>0.7964</a:t>
                      </a:r>
                      <a:endParaRPr lang="tr-DE" sz="15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11932" marR="11932" marT="11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DE" sz="1500" u="none" strike="noStrike">
                          <a:effectLst/>
                        </a:rPr>
                        <a:t>0.720</a:t>
                      </a:r>
                      <a:endParaRPr lang="tr-DE" sz="15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11932" marR="11932" marT="11932" marB="0" anchor="b"/>
                </a:tc>
                <a:extLst>
                  <a:ext uri="{0D108BD9-81ED-4DB2-BD59-A6C34878D82A}">
                    <a16:rowId xmlns:a16="http://schemas.microsoft.com/office/drawing/2014/main" val="2210884390"/>
                  </a:ext>
                </a:extLst>
              </a:tr>
              <a:tr h="286851">
                <a:tc>
                  <a:txBody>
                    <a:bodyPr/>
                    <a:lstStyle/>
                    <a:p>
                      <a:pPr algn="l" fontAlgn="b"/>
                      <a:r>
                        <a:rPr lang="tr-TR" sz="1500" u="none" strike="noStrike" dirty="0" err="1">
                          <a:effectLst/>
                        </a:rPr>
                        <a:t>Random</a:t>
                      </a:r>
                      <a:r>
                        <a:rPr lang="tr-TR" sz="1500" u="none" strike="noStrike" dirty="0">
                          <a:effectLst/>
                        </a:rPr>
                        <a:t> </a:t>
                      </a:r>
                      <a:r>
                        <a:rPr lang="tr-TR" sz="1500" u="none" strike="noStrike" dirty="0" err="1">
                          <a:effectLst/>
                        </a:rPr>
                        <a:t>Forest</a:t>
                      </a:r>
                      <a:endParaRPr lang="tr-TR" sz="15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tr-T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tr-T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max:depth</a:t>
                      </a:r>
                      <a:r>
                        <a:rPr lang="tr-T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:4)</a:t>
                      </a:r>
                    </a:p>
                  </a:txBody>
                  <a:tcPr marL="11932" marR="11932" marT="11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DE" sz="1500" u="none" strike="noStrike">
                          <a:effectLst/>
                        </a:rPr>
                        <a:t>0.792</a:t>
                      </a:r>
                      <a:endParaRPr lang="tr-DE" sz="15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11932" marR="11932" marT="11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DE" sz="1500" u="none" strike="noStrike" dirty="0">
                          <a:effectLst/>
                        </a:rPr>
                        <a:t>0.7764</a:t>
                      </a:r>
                      <a:endParaRPr lang="tr-DE" sz="15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11932" marR="11932" marT="11932" marB="0" anchor="b"/>
                </a:tc>
                <a:extLst>
                  <a:ext uri="{0D108BD9-81ED-4DB2-BD59-A6C34878D82A}">
                    <a16:rowId xmlns:a16="http://schemas.microsoft.com/office/drawing/2014/main" val="300279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97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195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874E26-DB06-314E-A673-66D7DF49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DE" dirty="0">
                <a:solidFill>
                  <a:schemeClr val="bg1"/>
                </a:solidFill>
              </a:rPr>
              <a:t>Confusion Matrix,Recall, F1 and Precision Score</a:t>
            </a:r>
          </a:p>
        </p:txBody>
      </p:sp>
      <p:pic>
        <p:nvPicPr>
          <p:cNvPr id="4" name="İçerik Yer Tutucusu 3" descr="metin içeren bir resim&#10;&#10;Açıklama otomatik olarak oluşturuldu">
            <a:extLst>
              <a:ext uri="{FF2B5EF4-FFF2-40B4-BE49-F238E27FC236}">
                <a16:creationId xmlns:a16="http://schemas.microsoft.com/office/drawing/2014/main" id="{0B5E0B47-7E5E-9E42-843A-6A44F59EB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862" y="2212975"/>
            <a:ext cx="4809926" cy="397986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B8A1601-B11C-ED4E-B3B0-A76F3E362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39206"/>
            <a:ext cx="4902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8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3497DB-3627-7F40-93CA-947A9E8C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Kaggle Score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CD18161-07BB-BC40-B832-87B8081F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4" y="2200646"/>
            <a:ext cx="6973888" cy="2458295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6189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659</Words>
  <Application>Microsoft Macintosh PowerPoint</Application>
  <PresentationFormat>Geniş ekran</PresentationFormat>
  <Paragraphs>90</Paragraphs>
  <Slides>10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Menlo</vt:lpstr>
      <vt:lpstr>Wingdings</vt:lpstr>
      <vt:lpstr>3DFloatVTI</vt:lpstr>
      <vt:lpstr>CLASSIFICATION WITH TITANIC DATA SET</vt:lpstr>
      <vt:lpstr>Exploration </vt:lpstr>
      <vt:lpstr>PowerPoint Sunusu</vt:lpstr>
      <vt:lpstr>Feature Engineering </vt:lpstr>
      <vt:lpstr>Calculation of train and test accuracy </vt:lpstr>
      <vt:lpstr>Cross Validation</vt:lpstr>
      <vt:lpstr>Decision Tree and Random Forest</vt:lpstr>
      <vt:lpstr>Confusion Matrix,Recall, F1 and Precision Score</vt:lpstr>
      <vt:lpstr>Kaggle Score</vt:lpstr>
      <vt:lpstr>Secret of Random_state=42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WITH TITANIC DATA SET</dc:title>
  <dc:creator>TU-Pseudonym 5441705188574005</dc:creator>
  <cp:lastModifiedBy>TU-Pseudonym 5441705188574005</cp:lastModifiedBy>
  <cp:revision>6</cp:revision>
  <dcterms:created xsi:type="dcterms:W3CDTF">2022-01-20T22:49:15Z</dcterms:created>
  <dcterms:modified xsi:type="dcterms:W3CDTF">2022-01-21T02:02:36Z</dcterms:modified>
</cp:coreProperties>
</file>