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Proxima Nova"/>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italic.fntdata"/><Relationship Id="rId50" Type="http://schemas.openxmlformats.org/officeDocument/2006/relationships/font" Target="fonts/ProximaNova-bold.fntdata"/><Relationship Id="rId52"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0703228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0703228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8eb05f9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8eb05f9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8eb05f9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8eb05f9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8eb05f90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8eb05f90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8eb05f90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8eb05f9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8eb05f90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8eb05f90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8eb05f90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8eb05f90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8eb05f90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8eb05f9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dd9e29f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dd9e29f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8eb05f90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8eb05f90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8eb05f9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8eb05f9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8eb05f90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8eb05f90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8eb05f90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8eb05f90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0703228b5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0703228b5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0703228b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0703228b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b0699ef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b0699ef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8eb05f90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8eb05f90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8eb05f90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8eb05f90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8eb05f90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8eb05f9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0703228b5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0703228b5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094d6bf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094d6bf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b0699ef7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b0699ef7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094d6bf2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094d6bf2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a62eec5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a62eec5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b0699ef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b0699ef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a62eec5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a62eec5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a62eec5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a62eec5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9fd9b8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9fd9b8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dd9e29f5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dd9e29f5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094d6bf2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094d6bf2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0703228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0703228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0703228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0703228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0703228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0703228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0703228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c0703228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0703228b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0703228b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8eb05f90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8eb05f90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0703228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0703228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0703228b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0703228b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0703228b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0703228b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8eb05f9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8eb05f9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0703228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0703228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0703228b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0703228b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attack.mitre.org/matrices/enterpri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Virus-Samples/Malware-Sample-Sources" TargetMode="External"/><Relationship Id="rId4" Type="http://schemas.openxmlformats.org/officeDocument/2006/relationships/hyperlink" Target="https://github.com/ytisf/theZoo" TargetMode="External"/><Relationship Id="rId5" Type="http://schemas.openxmlformats.org/officeDocument/2006/relationships/hyperlink" Target="https://bazaar.abuse.ch/"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Burchonator/InStep/tree/main/week8-report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InStep Week 8 Presentation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Mitchell Burcheri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Threat Hunter’s Maturity Model</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Initial</a:t>
            </a:r>
            <a:r>
              <a:rPr lang="en"/>
              <a:t> (Level 0): Relies on automated alerting and there is little or no routine data collection</a:t>
            </a:r>
            <a:endParaRPr/>
          </a:p>
          <a:p>
            <a:pPr indent="-325755" lvl="0" marL="457200" rtl="0" algn="l">
              <a:spcBef>
                <a:spcPts val="0"/>
              </a:spcBef>
              <a:spcAft>
                <a:spcPts val="0"/>
              </a:spcAft>
              <a:buSzPct val="100000"/>
              <a:buChar char="-"/>
            </a:pPr>
            <a:r>
              <a:rPr b="1" lang="en"/>
              <a:t>Minimal</a:t>
            </a:r>
            <a:r>
              <a:rPr lang="en"/>
              <a:t> (Level 1): Incorporates threat intelligence indicator searches and has a moderate or high level of routine data collections</a:t>
            </a:r>
            <a:endParaRPr/>
          </a:p>
          <a:p>
            <a:pPr indent="-325755" lvl="0" marL="457200" rtl="0" algn="l">
              <a:spcBef>
                <a:spcPts val="0"/>
              </a:spcBef>
              <a:spcAft>
                <a:spcPts val="0"/>
              </a:spcAft>
              <a:buSzPct val="100000"/>
              <a:buChar char="-"/>
            </a:pPr>
            <a:r>
              <a:rPr b="1" lang="en"/>
              <a:t>Procedural</a:t>
            </a:r>
            <a:r>
              <a:rPr lang="en"/>
              <a:t> (Level 2): Follows data analysis procedures created by others and has a high or very high level of routine data collection.</a:t>
            </a:r>
            <a:endParaRPr/>
          </a:p>
          <a:p>
            <a:pPr indent="-325755" lvl="0" marL="457200" rtl="0" algn="l">
              <a:spcBef>
                <a:spcPts val="0"/>
              </a:spcBef>
              <a:spcAft>
                <a:spcPts val="0"/>
              </a:spcAft>
              <a:buSzPct val="100000"/>
              <a:buChar char="-"/>
            </a:pPr>
            <a:r>
              <a:rPr b="1" lang="en"/>
              <a:t>Innovative</a:t>
            </a:r>
            <a:r>
              <a:rPr lang="en"/>
              <a:t> (Level 3): Creates new data analysis procedures and has a high or very high level of routine data collection.</a:t>
            </a:r>
            <a:endParaRPr/>
          </a:p>
          <a:p>
            <a:pPr indent="-325755" lvl="0" marL="457200" rtl="0" algn="l">
              <a:spcBef>
                <a:spcPts val="0"/>
              </a:spcBef>
              <a:spcAft>
                <a:spcPts val="0"/>
              </a:spcAft>
              <a:buSzPct val="100000"/>
              <a:buChar char="-"/>
            </a:pPr>
            <a:r>
              <a:rPr b="1" lang="en"/>
              <a:t>Leading</a:t>
            </a:r>
            <a:r>
              <a:rPr lang="en"/>
              <a:t> (Level 4): Automates majority of successful data analysis procedures and has a high level of routine data collection.</a:t>
            </a:r>
            <a:endParaRPr/>
          </a:p>
          <a:p>
            <a:pPr indent="0" lvl="0" marL="0" rtl="0" algn="l">
              <a:spcBef>
                <a:spcPts val="1200"/>
              </a:spcBef>
              <a:spcAft>
                <a:spcPts val="0"/>
              </a:spcAft>
              <a:buNone/>
            </a:pPr>
            <a:r>
              <a:rPr lang="en"/>
              <a:t>Factors that influence a threat hunters hunting capabilities:</a:t>
            </a:r>
            <a:endParaRPr/>
          </a:p>
          <a:p>
            <a:pPr indent="-325755" lvl="0" marL="457200" rtl="0" algn="l">
              <a:spcBef>
                <a:spcPts val="1200"/>
              </a:spcBef>
              <a:spcAft>
                <a:spcPts val="0"/>
              </a:spcAft>
              <a:buSzPct val="100000"/>
              <a:buChar char="-"/>
            </a:pPr>
            <a:r>
              <a:rPr lang="en"/>
              <a:t>Quality and quantity of the data that an organisation provides</a:t>
            </a:r>
            <a:endParaRPr/>
          </a:p>
          <a:p>
            <a:pPr indent="-325755" lvl="0" marL="457200" rtl="0" algn="l">
              <a:spcBef>
                <a:spcPts val="0"/>
              </a:spcBef>
              <a:spcAft>
                <a:spcPts val="0"/>
              </a:spcAft>
              <a:buSzPct val="100000"/>
              <a:buChar char="-"/>
            </a:pPr>
            <a:r>
              <a:rPr lang="en"/>
              <a:t>The tools for analysing and visualising the data</a:t>
            </a:r>
            <a:endParaRPr/>
          </a:p>
          <a:p>
            <a:pPr indent="-325755" lvl="0" marL="457200" rtl="0" algn="l">
              <a:spcBef>
                <a:spcPts val="0"/>
              </a:spcBef>
              <a:spcAft>
                <a:spcPts val="0"/>
              </a:spcAft>
              <a:buSzPct val="100000"/>
              <a:buChar char="-"/>
            </a:pPr>
            <a:r>
              <a:rPr lang="en"/>
              <a:t>Automated analytics provided by the organisation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Kill Chain</a:t>
            </a:r>
            <a:endParaRPr/>
          </a:p>
        </p:txBody>
      </p:sp>
      <p:sp>
        <p:nvSpPr>
          <p:cNvPr id="121" name="Google Shape;121;p23"/>
          <p:cNvSpPr txBox="1"/>
          <p:nvPr>
            <p:ph idx="1" type="body"/>
          </p:nvPr>
        </p:nvSpPr>
        <p:spPr>
          <a:xfrm>
            <a:off x="311700" y="1152475"/>
            <a:ext cx="8520600" cy="3727500"/>
          </a:xfrm>
          <a:prstGeom prst="rect">
            <a:avLst/>
          </a:prstGeom>
        </p:spPr>
        <p:txBody>
          <a:bodyPr anchorCtr="0" anchor="t" bIns="91425" lIns="91425" spcFirstLastPara="1" rIns="91425" wrap="square" tIns="91425">
            <a:normAutofit fontScale="70000" lnSpcReduction="20000"/>
          </a:bodyPr>
          <a:lstStyle/>
          <a:p>
            <a:pPr indent="-308610" lvl="0" marL="457200" rtl="0" algn="l">
              <a:lnSpc>
                <a:spcPct val="150000"/>
              </a:lnSpc>
              <a:spcBef>
                <a:spcPts val="0"/>
              </a:spcBef>
              <a:spcAft>
                <a:spcPts val="0"/>
              </a:spcAft>
              <a:buSzPct val="100000"/>
              <a:buAutoNum type="arabicPeriod"/>
            </a:pPr>
            <a:r>
              <a:rPr b="1" lang="en"/>
              <a:t>Reconnaissance</a:t>
            </a:r>
            <a:r>
              <a:rPr lang="en"/>
              <a:t> - Gathers information about the </a:t>
            </a:r>
            <a:r>
              <a:rPr lang="en"/>
              <a:t>target including personal information, vulnerabilities and weaknesses.</a:t>
            </a:r>
            <a:endParaRPr/>
          </a:p>
          <a:p>
            <a:pPr indent="-308610" lvl="0" marL="457200" rtl="0" algn="l">
              <a:lnSpc>
                <a:spcPct val="150000"/>
              </a:lnSpc>
              <a:spcBef>
                <a:spcPts val="0"/>
              </a:spcBef>
              <a:spcAft>
                <a:spcPts val="0"/>
              </a:spcAft>
              <a:buSzPct val="100000"/>
              <a:buAutoNum type="arabicPeriod"/>
            </a:pPr>
            <a:r>
              <a:rPr b="1" lang="en"/>
              <a:t>Weaponization</a:t>
            </a:r>
            <a:r>
              <a:rPr lang="en"/>
              <a:t> - Prepare to gain access to the environment based on the recon data </a:t>
            </a:r>
            <a:r>
              <a:rPr lang="en"/>
              <a:t>and</a:t>
            </a:r>
            <a:r>
              <a:rPr lang="en"/>
              <a:t> build a payload to </a:t>
            </a:r>
            <a:r>
              <a:rPr lang="en"/>
              <a:t>achieve</a:t>
            </a:r>
            <a:r>
              <a:rPr lang="en"/>
              <a:t> access.</a:t>
            </a:r>
            <a:endParaRPr/>
          </a:p>
          <a:p>
            <a:pPr indent="-308610" lvl="0" marL="457200" rtl="0" algn="l">
              <a:lnSpc>
                <a:spcPct val="150000"/>
              </a:lnSpc>
              <a:spcBef>
                <a:spcPts val="0"/>
              </a:spcBef>
              <a:spcAft>
                <a:spcPts val="0"/>
              </a:spcAft>
              <a:buSzPct val="100000"/>
              <a:buAutoNum type="arabicPeriod"/>
            </a:pPr>
            <a:r>
              <a:rPr b="1" lang="en"/>
              <a:t>Delive</a:t>
            </a:r>
            <a:r>
              <a:rPr b="1" lang="en"/>
              <a:t>ry</a:t>
            </a:r>
            <a:r>
              <a:rPr lang="en"/>
              <a:t> - Sends the payload/weapon to the target via email, malicious USB, vulnerable web components, social engineering.</a:t>
            </a:r>
            <a:endParaRPr/>
          </a:p>
          <a:p>
            <a:pPr indent="-308610" lvl="0" marL="457200" rtl="0" algn="l">
              <a:lnSpc>
                <a:spcPct val="150000"/>
              </a:lnSpc>
              <a:spcBef>
                <a:spcPts val="0"/>
              </a:spcBef>
              <a:spcAft>
                <a:spcPts val="0"/>
              </a:spcAft>
              <a:buSzPct val="100000"/>
              <a:buAutoNum type="arabicPeriod"/>
            </a:pPr>
            <a:r>
              <a:rPr b="1" lang="en"/>
              <a:t>Exploitation</a:t>
            </a:r>
            <a:r>
              <a:rPr lang="en"/>
              <a:t> - M</a:t>
            </a:r>
            <a:r>
              <a:rPr lang="en"/>
              <a:t>alicious</a:t>
            </a:r>
            <a:r>
              <a:rPr lang="en"/>
              <a:t> content is executed on the target </a:t>
            </a:r>
            <a:r>
              <a:rPr lang="en"/>
              <a:t>leveraging</a:t>
            </a:r>
            <a:r>
              <a:rPr lang="en"/>
              <a:t> the vulnerability and compromises the </a:t>
            </a:r>
            <a:r>
              <a:rPr lang="en"/>
              <a:t>network</a:t>
            </a:r>
            <a:r>
              <a:rPr lang="en"/>
              <a:t>.</a:t>
            </a:r>
            <a:endParaRPr/>
          </a:p>
          <a:p>
            <a:pPr indent="-308610" lvl="0" marL="457200" rtl="0" algn="l">
              <a:lnSpc>
                <a:spcPct val="150000"/>
              </a:lnSpc>
              <a:spcBef>
                <a:spcPts val="0"/>
              </a:spcBef>
              <a:spcAft>
                <a:spcPts val="0"/>
              </a:spcAft>
              <a:buSzPct val="100000"/>
              <a:buAutoNum type="arabicPeriod"/>
            </a:pPr>
            <a:r>
              <a:rPr b="1" lang="en"/>
              <a:t>Installation </a:t>
            </a:r>
            <a:r>
              <a:rPr lang="en"/>
              <a:t>- Once the exploit is executed, a backdoor is installed to access the network and additional tools are downloaded required for pivoting.</a:t>
            </a:r>
            <a:endParaRPr/>
          </a:p>
          <a:p>
            <a:pPr indent="-308610" lvl="0" marL="457200" rtl="0" algn="l">
              <a:lnSpc>
                <a:spcPct val="150000"/>
              </a:lnSpc>
              <a:spcBef>
                <a:spcPts val="0"/>
              </a:spcBef>
              <a:spcAft>
                <a:spcPts val="0"/>
              </a:spcAft>
              <a:buSzPct val="100000"/>
              <a:buAutoNum type="arabicPeriod"/>
            </a:pPr>
            <a:r>
              <a:rPr b="1" lang="en"/>
              <a:t>Command and Control (C2) </a:t>
            </a:r>
            <a:r>
              <a:rPr lang="en"/>
              <a:t>- Once the backdoor is installed, the malware tries to </a:t>
            </a:r>
            <a:r>
              <a:rPr lang="en"/>
              <a:t>establish a connection</a:t>
            </a:r>
            <a:r>
              <a:rPr lang="en"/>
              <a:t> to the attackers domain or IP address so the attacker will have “hands on keyboard” access to the network.</a:t>
            </a:r>
            <a:endParaRPr/>
          </a:p>
          <a:p>
            <a:pPr indent="-308610" lvl="0" marL="457200" rtl="0" algn="l">
              <a:lnSpc>
                <a:spcPct val="150000"/>
              </a:lnSpc>
              <a:spcBef>
                <a:spcPts val="0"/>
              </a:spcBef>
              <a:spcAft>
                <a:spcPts val="0"/>
              </a:spcAft>
              <a:buSzPct val="100000"/>
              <a:buAutoNum type="arabicPeriod"/>
            </a:pPr>
            <a:r>
              <a:rPr b="1" lang="en"/>
              <a:t>Action on objectives </a:t>
            </a:r>
            <a:r>
              <a:rPr lang="en"/>
              <a:t>- Attacks take actions to achieve their goal which may be by exfiltrating data, </a:t>
            </a:r>
            <a:r>
              <a:rPr lang="en"/>
              <a:t>destroying</a:t>
            </a:r>
            <a:r>
              <a:rPr lang="en"/>
              <a:t> data, encrypting data for ransom,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MITRE | ATT&amp;CK</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MITRE ATT&amp;CK is a large knowledgebase of adversarial techniques showing us how an </a:t>
            </a:r>
            <a:r>
              <a:rPr lang="en"/>
              <a:t>adversary</a:t>
            </a:r>
            <a:r>
              <a:rPr lang="en"/>
              <a:t> interacts with </a:t>
            </a:r>
            <a:r>
              <a:rPr lang="en"/>
              <a:t>systems</a:t>
            </a:r>
            <a:r>
              <a:rPr lang="en"/>
              <a:t>. It </a:t>
            </a:r>
            <a:r>
              <a:rPr lang="en"/>
              <a:t>organises</a:t>
            </a:r>
            <a:r>
              <a:rPr lang="en"/>
              <a:t> techniques into tactics which is </a:t>
            </a:r>
            <a:r>
              <a:rPr lang="en"/>
              <a:t>relevant</a:t>
            </a:r>
            <a:r>
              <a:rPr lang="en"/>
              <a:t> to Red and Blue (attacking and defending) teams. </a:t>
            </a:r>
            <a:r>
              <a:rPr lang="en"/>
              <a:t>Contains tactics, techniques, mitigations, groups, and software.</a:t>
            </a:r>
            <a:endParaRPr/>
          </a:p>
          <a:p>
            <a:pPr indent="0" lvl="0" marL="0" rtl="0" algn="l">
              <a:spcBef>
                <a:spcPts val="1200"/>
              </a:spcBef>
              <a:spcAft>
                <a:spcPts val="0"/>
              </a:spcAft>
              <a:buNone/>
            </a:pPr>
            <a:r>
              <a:rPr lang="en"/>
              <a:t>Tactics, Techniques, and Procedures (</a:t>
            </a:r>
            <a:r>
              <a:rPr lang="en"/>
              <a:t>TTP)</a:t>
            </a:r>
            <a:endParaRPr/>
          </a:p>
          <a:p>
            <a:pPr indent="-342900" lvl="0" marL="457200" rtl="0" algn="l">
              <a:spcBef>
                <a:spcPts val="1200"/>
              </a:spcBef>
              <a:spcAft>
                <a:spcPts val="0"/>
              </a:spcAft>
              <a:buSzPts val="1800"/>
              <a:buChar char="-"/>
            </a:pPr>
            <a:r>
              <a:rPr lang="en"/>
              <a:t>Tactics: Enter a network</a:t>
            </a:r>
            <a:endParaRPr/>
          </a:p>
          <a:p>
            <a:pPr indent="-342900" lvl="0" marL="457200" rtl="0" algn="l">
              <a:spcBef>
                <a:spcPts val="0"/>
              </a:spcBef>
              <a:spcAft>
                <a:spcPts val="0"/>
              </a:spcAft>
              <a:buSzPts val="1800"/>
              <a:buChar char="-"/>
            </a:pPr>
            <a:r>
              <a:rPr lang="en"/>
              <a:t>Techniques: Achieve goals, pivoting</a:t>
            </a:r>
            <a:endParaRPr/>
          </a:p>
          <a:p>
            <a:pPr indent="-342900" lvl="0" marL="457200" rtl="0" algn="l">
              <a:spcBef>
                <a:spcPts val="0"/>
              </a:spcBef>
              <a:spcAft>
                <a:spcPts val="0"/>
              </a:spcAft>
              <a:buSzPts val="1800"/>
              <a:buChar char="-"/>
            </a:pPr>
            <a:r>
              <a:rPr lang="en"/>
              <a:t>Procedures: Indicators of Compromise (IOC)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rotWithShape="1">
          <a:blip r:embed="rId3">
            <a:alphaModFix/>
          </a:blip>
          <a:srcRect b="970" l="0" r="0" t="0"/>
          <a:stretch/>
        </p:blipFill>
        <p:spPr>
          <a:xfrm>
            <a:off x="598825" y="0"/>
            <a:ext cx="7946350" cy="5093451"/>
          </a:xfrm>
          <a:prstGeom prst="rect">
            <a:avLst/>
          </a:prstGeom>
          <a:noFill/>
          <a:ln>
            <a:noFill/>
          </a:ln>
        </p:spPr>
      </p:pic>
      <p:sp>
        <p:nvSpPr>
          <p:cNvPr id="133" name="Google Shape;133;p25"/>
          <p:cNvSpPr txBox="1"/>
          <p:nvPr>
            <p:ph type="title"/>
          </p:nvPr>
        </p:nvSpPr>
        <p:spPr>
          <a:xfrm>
            <a:off x="166800" y="3169225"/>
            <a:ext cx="3726600" cy="16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MITRE ATT&amp;CK Enterprise Matrix </a:t>
            </a:r>
            <a:endParaRPr sz="2020"/>
          </a:p>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containing tactics and techniques (subtechniques are hidden under the black tabs).</a:t>
            </a:r>
            <a:endParaRPr sz="1800">
              <a:solidFill>
                <a:schemeClr val="dk2"/>
              </a:solidFill>
            </a:endParaRPr>
          </a:p>
        </p:txBody>
      </p:sp>
      <p:sp>
        <p:nvSpPr>
          <p:cNvPr id="134" name="Google Shape;134;p25"/>
          <p:cNvSpPr txBox="1"/>
          <p:nvPr/>
        </p:nvSpPr>
        <p:spPr>
          <a:xfrm>
            <a:off x="6144000" y="3570325"/>
            <a:ext cx="30000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2"/>
                </a:solidFill>
              </a:rPr>
              <a:t>How to read:</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n" sz="1200">
                <a:solidFill>
                  <a:schemeClr val="dk2"/>
                </a:solidFill>
              </a:rPr>
              <a:t>Reconnaissance is a tactic.</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n" sz="1200">
                <a:solidFill>
                  <a:schemeClr val="dk2"/>
                </a:solidFill>
              </a:rPr>
              <a:t>Active Scanning is a technique and the black tab contains subtechniques.</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p:txBody>
      </p:sp>
      <p:sp>
        <p:nvSpPr>
          <p:cNvPr id="135" name="Google Shape;135;p25"/>
          <p:cNvSpPr txBox="1"/>
          <p:nvPr/>
        </p:nvSpPr>
        <p:spPr>
          <a:xfrm>
            <a:off x="5561400" y="4816925"/>
            <a:ext cx="3582600" cy="309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u="sng">
                <a:solidFill>
                  <a:schemeClr val="hlink"/>
                </a:solidFill>
                <a:hlinkClick r:id="rId4"/>
              </a:rPr>
              <a:t>https://attack.mitre.org/matrices/enterprise/</a:t>
            </a:r>
            <a:r>
              <a:rPr lang="en" sz="1000">
                <a:solidFill>
                  <a:schemeClr val="dk2"/>
                </a:solidFill>
              </a:rPr>
              <a:t> </a:t>
            </a:r>
            <a:endParaRPr sz="1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Threat Hunting Terms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Advanced Persistent Threat (APT)</a:t>
            </a:r>
            <a:endParaRPr/>
          </a:p>
          <a:p>
            <a:pPr indent="-342900" lvl="0" marL="457200" rtl="0" algn="l">
              <a:spcBef>
                <a:spcPts val="0"/>
              </a:spcBef>
              <a:spcAft>
                <a:spcPts val="0"/>
              </a:spcAft>
              <a:buSzPts val="1800"/>
              <a:buChar char="●"/>
            </a:pPr>
            <a:r>
              <a:rPr lang="en"/>
              <a:t>Indicators of Compromise (IOC) </a:t>
            </a:r>
            <a:endParaRPr/>
          </a:p>
          <a:p>
            <a:pPr indent="-342900" lvl="0" marL="457200" rtl="0" algn="l">
              <a:spcBef>
                <a:spcPts val="0"/>
              </a:spcBef>
              <a:spcAft>
                <a:spcPts val="0"/>
              </a:spcAft>
              <a:buSzPts val="1800"/>
              <a:buChar char="●"/>
            </a:pPr>
            <a:r>
              <a:rPr lang="en"/>
              <a:t>Pyramid of Pain</a:t>
            </a:r>
            <a:endParaRPr/>
          </a:p>
          <a:p>
            <a:pPr indent="-342900" lvl="0" marL="457200" rtl="0" algn="l">
              <a:spcBef>
                <a:spcPts val="0"/>
              </a:spcBef>
              <a:spcAft>
                <a:spcPts val="0"/>
              </a:spcAft>
              <a:buSzPts val="1800"/>
              <a:buChar char="●"/>
            </a:pPr>
            <a:r>
              <a:rPr lang="en"/>
              <a:t>Diamond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Advanced Persistent Threat (APT)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
            </a:r>
            <a:r>
              <a:rPr lang="en"/>
              <a:t>Advanced Persistent Threat (APT) i</a:t>
            </a:r>
            <a:r>
              <a:rPr lang="en"/>
              <a:t>s a </a:t>
            </a:r>
            <a:r>
              <a:rPr lang="en"/>
              <a:t>sophisticated</a:t>
            </a:r>
            <a:r>
              <a:rPr lang="en"/>
              <a:t> cyber attack where the attacker achieves undetected access to a </a:t>
            </a:r>
            <a:r>
              <a:rPr lang="en"/>
              <a:t>network</a:t>
            </a:r>
            <a:r>
              <a:rPr lang="en"/>
              <a:t> to steal sensitive </a:t>
            </a:r>
            <a:r>
              <a:rPr lang="en"/>
              <a:t>information. Their aim is to maintain persistence which allows them to be a system for a long time undetected. These attacks require a lot of skill and research to identify vulnerabilities and to evade all security access controls. APTs groups are generally well funded and the members are knowledgeable and experienced.</a:t>
            </a:r>
            <a:endParaRPr/>
          </a:p>
          <a:p>
            <a:pPr indent="0" lvl="0" marL="0" rtl="0" algn="l">
              <a:spcBef>
                <a:spcPts val="1200"/>
              </a:spcBef>
              <a:spcAft>
                <a:spcPts val="1200"/>
              </a:spcAft>
              <a:buNone/>
            </a:pPr>
            <a:r>
              <a:rPr lang="en"/>
              <a:t>The goal of an APT could be cyber espionage, financial gain, hacktivism, and destruction, and their targets can be governments, industries, organisations, defense systems, and whoever the want to target.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Indicators of Compromise (IOC)</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Indicators of Compromise (IOC) are a piece of forensic evidence, such as data, that indicates a breach and helps detect malicious activity. Security teams monitor for IOC and try to detect them in the early stages to prevent attacks from developing. IOCs contain malware signatures such as hash values, IP addresses, domain names, network/host artifacts, tools, and TTPs.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Pyramid of Pain</a:t>
            </a:r>
            <a:endParaRPr/>
          </a:p>
        </p:txBody>
      </p:sp>
      <p:sp>
        <p:nvSpPr>
          <p:cNvPr id="159" name="Google Shape;159;p29"/>
          <p:cNvSpPr txBox="1"/>
          <p:nvPr>
            <p:ph idx="1" type="body"/>
          </p:nvPr>
        </p:nvSpPr>
        <p:spPr>
          <a:xfrm>
            <a:off x="311700" y="2139300"/>
            <a:ext cx="4638600" cy="212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Pyramid of Pain demonstrates that some </a:t>
            </a:r>
            <a:r>
              <a:rPr lang="en"/>
              <a:t>Indicators</a:t>
            </a:r>
            <a:r>
              <a:rPr lang="en"/>
              <a:t> of Compromise (IOC) are more troubling for attackers </a:t>
            </a:r>
            <a:r>
              <a:rPr lang="en"/>
              <a:t>to change</a:t>
            </a:r>
            <a:r>
              <a:rPr lang="en"/>
              <a:t>.</a:t>
            </a:r>
            <a:endParaRPr/>
          </a:p>
        </p:txBody>
      </p:sp>
      <p:pic>
        <p:nvPicPr>
          <p:cNvPr id="160" name="Google Shape;160;p29"/>
          <p:cNvPicPr preferRelativeResize="0"/>
          <p:nvPr/>
        </p:nvPicPr>
        <p:blipFill rotWithShape="1">
          <a:blip r:embed="rId3">
            <a:alphaModFix/>
          </a:blip>
          <a:srcRect b="0" l="0" r="12018" t="0"/>
          <a:stretch/>
        </p:blipFill>
        <p:spPr>
          <a:xfrm>
            <a:off x="5077675" y="1560813"/>
            <a:ext cx="4066326" cy="259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levels of </a:t>
            </a:r>
            <a:r>
              <a:rPr lang="en"/>
              <a:t>difficulty for an adversary to change.</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Hash values</a:t>
            </a:r>
            <a:r>
              <a:rPr lang="en"/>
              <a:t>: These can easily be changed if a single bit is changed in a program.</a:t>
            </a:r>
            <a:endParaRPr/>
          </a:p>
          <a:p>
            <a:pPr indent="0" lvl="0" marL="0" rtl="0" algn="l">
              <a:spcBef>
                <a:spcPts val="1200"/>
              </a:spcBef>
              <a:spcAft>
                <a:spcPts val="0"/>
              </a:spcAft>
              <a:buNone/>
            </a:pPr>
            <a:r>
              <a:rPr b="1" lang="en"/>
              <a:t>IP addresses</a:t>
            </a:r>
            <a:r>
              <a:rPr lang="en"/>
              <a:t>: New IP addresses can be assigned.</a:t>
            </a:r>
            <a:endParaRPr/>
          </a:p>
          <a:p>
            <a:pPr indent="0" lvl="0" marL="0" rtl="0" algn="l">
              <a:spcBef>
                <a:spcPts val="1200"/>
              </a:spcBef>
              <a:spcAft>
                <a:spcPts val="0"/>
              </a:spcAft>
              <a:buNone/>
            </a:pPr>
            <a:r>
              <a:rPr b="1" lang="en"/>
              <a:t>Domain names</a:t>
            </a:r>
            <a:r>
              <a:rPr lang="en"/>
              <a:t>: Domains can be changed.</a:t>
            </a:r>
            <a:endParaRPr/>
          </a:p>
          <a:p>
            <a:pPr indent="0" lvl="0" marL="0" rtl="0" algn="l">
              <a:spcBef>
                <a:spcPts val="1200"/>
              </a:spcBef>
              <a:spcAft>
                <a:spcPts val="0"/>
              </a:spcAft>
              <a:buNone/>
            </a:pPr>
            <a:r>
              <a:rPr b="1" lang="en"/>
              <a:t>Network Artifacts</a:t>
            </a:r>
            <a:r>
              <a:rPr lang="en"/>
              <a:t>: Network traffic </a:t>
            </a:r>
            <a:r>
              <a:rPr lang="en"/>
              <a:t>protocols, HTTP User-Agent, SMTP Mailer values, etc.</a:t>
            </a:r>
            <a:endParaRPr/>
          </a:p>
          <a:p>
            <a:pPr indent="0" lvl="0" marL="0" rtl="0" algn="l">
              <a:spcBef>
                <a:spcPts val="1200"/>
              </a:spcBef>
              <a:spcAft>
                <a:spcPts val="0"/>
              </a:spcAft>
              <a:buNone/>
            </a:pPr>
            <a:r>
              <a:rPr b="1" lang="en"/>
              <a:t>Host Artifacts</a:t>
            </a:r>
            <a:r>
              <a:rPr lang="en"/>
              <a:t>: Registry keys or values known to be created by specific pieces of malware, files, or directories.</a:t>
            </a:r>
            <a:endParaRPr/>
          </a:p>
          <a:p>
            <a:pPr indent="0" lvl="0" marL="0" rtl="0" algn="l">
              <a:spcBef>
                <a:spcPts val="1200"/>
              </a:spcBef>
              <a:spcAft>
                <a:spcPts val="0"/>
              </a:spcAft>
              <a:buNone/>
            </a:pPr>
            <a:r>
              <a:rPr b="1" lang="en"/>
              <a:t>Tools</a:t>
            </a:r>
            <a:r>
              <a:rPr lang="en"/>
              <a:t>: </a:t>
            </a:r>
            <a:r>
              <a:rPr lang="en"/>
              <a:t>Software</a:t>
            </a:r>
            <a:r>
              <a:rPr lang="en"/>
              <a:t> used my the attackers to achieve their mission such as software that create malicious documents for phishing, backdoors to establish command and control, password crackers, and host-based utilities.</a:t>
            </a:r>
            <a:endParaRPr/>
          </a:p>
          <a:p>
            <a:pPr indent="0" lvl="0" marL="0" rtl="0" algn="l">
              <a:spcBef>
                <a:spcPts val="1200"/>
              </a:spcBef>
              <a:spcAft>
                <a:spcPts val="1200"/>
              </a:spcAft>
              <a:buNone/>
            </a:pPr>
            <a:r>
              <a:rPr b="1" lang="en"/>
              <a:t>TTPs</a:t>
            </a:r>
            <a:r>
              <a:rPr lang="en"/>
              <a:t>: How an adversary </a:t>
            </a:r>
            <a:r>
              <a:rPr lang="en"/>
              <a:t>achieves their goals such as every stage of the Cyber Kill Chain.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Diamond Model</a:t>
            </a:r>
            <a:endParaRPr/>
          </a:p>
        </p:txBody>
      </p:sp>
      <p:sp>
        <p:nvSpPr>
          <p:cNvPr id="172" name="Google Shape;172;p31"/>
          <p:cNvSpPr txBox="1"/>
          <p:nvPr>
            <p:ph idx="1" type="body"/>
          </p:nvPr>
        </p:nvSpPr>
        <p:spPr>
          <a:xfrm>
            <a:off x="311700" y="1152475"/>
            <a:ext cx="446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adversary has the capability to attack the victims </a:t>
            </a:r>
            <a:r>
              <a:rPr lang="en"/>
              <a:t>infrastructure</a:t>
            </a:r>
            <a:r>
              <a:rPr lang="en"/>
              <a:t> which effects the victim.</a:t>
            </a:r>
            <a:endParaRPr/>
          </a:p>
          <a:p>
            <a:pPr indent="0" lvl="0" marL="0" rtl="0" algn="l">
              <a:spcBef>
                <a:spcPts val="1200"/>
              </a:spcBef>
              <a:spcAft>
                <a:spcPts val="1200"/>
              </a:spcAft>
              <a:buNone/>
            </a:pPr>
            <a:r>
              <a:rPr lang="en"/>
              <a:t>The victim discovers the malware which contains information on the command and control server which reveals the </a:t>
            </a:r>
            <a:r>
              <a:rPr lang="en"/>
              <a:t>infrastructure</a:t>
            </a:r>
            <a:r>
              <a:rPr lang="en"/>
              <a:t> the adversary is using and reveals the adversary.</a:t>
            </a:r>
            <a:endParaRPr/>
          </a:p>
        </p:txBody>
      </p:sp>
      <p:pic>
        <p:nvPicPr>
          <p:cNvPr id="173" name="Google Shape;173;p31"/>
          <p:cNvPicPr preferRelativeResize="0"/>
          <p:nvPr/>
        </p:nvPicPr>
        <p:blipFill>
          <a:blip r:embed="rId3">
            <a:alphaModFix/>
          </a:blip>
          <a:stretch>
            <a:fillRect/>
          </a:stretch>
        </p:blipFill>
        <p:spPr>
          <a:xfrm>
            <a:off x="4876800" y="1311038"/>
            <a:ext cx="4267200" cy="30992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Week 1-4: Web pentesting.</a:t>
            </a:r>
            <a:endParaRPr/>
          </a:p>
          <a:p>
            <a:pPr indent="-342900" lvl="0" marL="457200" rtl="0" algn="l">
              <a:spcBef>
                <a:spcPts val="0"/>
              </a:spcBef>
              <a:spcAft>
                <a:spcPts val="0"/>
              </a:spcAft>
              <a:buSzPts val="1800"/>
              <a:buChar char="-"/>
            </a:pPr>
            <a:r>
              <a:rPr lang="en"/>
              <a:t>Week 5: Learning the fundamentals of threat hunting and malware analysis, obtained 4 Lex certificates, setup malware analysis environment, worked through the phase documents and started watching some malware analysis videos.</a:t>
            </a:r>
            <a:endParaRPr/>
          </a:p>
          <a:p>
            <a:pPr indent="-342900" lvl="0" marL="457200" rtl="0" algn="l">
              <a:spcBef>
                <a:spcPts val="0"/>
              </a:spcBef>
              <a:spcAft>
                <a:spcPts val="0"/>
              </a:spcAft>
              <a:buSzPts val="1800"/>
              <a:buChar char="-"/>
            </a:pPr>
            <a:r>
              <a:rPr lang="en"/>
              <a:t>Week 6: Start initial presentation. Learning practical static and dynamic malware analysis. Caught Covid.</a:t>
            </a:r>
            <a:endParaRPr/>
          </a:p>
          <a:p>
            <a:pPr indent="-342900" lvl="0" marL="457200" rtl="0" algn="l">
              <a:spcBef>
                <a:spcPts val="0"/>
              </a:spcBef>
              <a:spcAft>
                <a:spcPts val="0"/>
              </a:spcAft>
              <a:buSzPts val="1800"/>
              <a:buChar char="-"/>
            </a:pPr>
            <a:r>
              <a:rPr lang="en"/>
              <a:t>Week 7: </a:t>
            </a:r>
            <a:r>
              <a:rPr lang="en"/>
              <a:t>Writing</a:t>
            </a:r>
            <a:r>
              <a:rPr lang="en"/>
              <a:t> reports for malware samples. Lots of samples wouldn’t allow me to do dynamic analysis. Continued added to the presentation.</a:t>
            </a:r>
            <a:endParaRPr/>
          </a:p>
          <a:p>
            <a:pPr indent="-342900" lvl="0" marL="457200" rtl="0" algn="l">
              <a:spcBef>
                <a:spcPts val="0"/>
              </a:spcBef>
              <a:spcAft>
                <a:spcPts val="0"/>
              </a:spcAft>
              <a:buSzPts val="1800"/>
              <a:buChar char="-"/>
            </a:pPr>
            <a:r>
              <a:rPr lang="en"/>
              <a:t>Week 8: Worked on malicious document analysis, reverse engineering, improving my malware analysis reports, finalised and presenting my presentation.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469350" y="257433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 Hunting Process</a:t>
            </a:r>
            <a:endParaRPr/>
          </a:p>
        </p:txBody>
      </p:sp>
      <p:pic>
        <p:nvPicPr>
          <p:cNvPr id="179" name="Google Shape;179;p32"/>
          <p:cNvPicPr preferRelativeResize="0"/>
          <p:nvPr/>
        </p:nvPicPr>
        <p:blipFill>
          <a:blip r:embed="rId3">
            <a:alphaModFix/>
          </a:blip>
          <a:stretch>
            <a:fillRect/>
          </a:stretch>
        </p:blipFill>
        <p:spPr>
          <a:xfrm>
            <a:off x="4512000" y="740479"/>
            <a:ext cx="4320301" cy="42404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 Intelligence</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Threat I</a:t>
            </a:r>
            <a:r>
              <a:rPr lang="en"/>
              <a:t>ntelligence (TI) is about the data on threats. Threat intelligence contains processed, analysed and actionable data regarding threats such as Indicators of Compromise (IOC) and Tactics, Techniques, and Procedures (TTPs). Threat Hunting relies on Threat Intelligence databases for information on known types of threats.</a:t>
            </a:r>
            <a:endParaRPr/>
          </a:p>
          <a:p>
            <a:pPr indent="0" lvl="0" marL="0" rtl="0" algn="l">
              <a:spcBef>
                <a:spcPts val="1200"/>
              </a:spcBef>
              <a:spcAft>
                <a:spcPts val="0"/>
              </a:spcAft>
              <a:buNone/>
            </a:pPr>
            <a:r>
              <a:rPr lang="en"/>
              <a:t>Categories of Threat Intelligence:</a:t>
            </a:r>
            <a:endParaRPr/>
          </a:p>
          <a:p>
            <a:pPr indent="-342900" lvl="0" marL="457200" rtl="0" algn="l">
              <a:spcBef>
                <a:spcPts val="1200"/>
              </a:spcBef>
              <a:spcAft>
                <a:spcPts val="0"/>
              </a:spcAft>
              <a:buSzPts val="1800"/>
              <a:buChar char="-"/>
            </a:pPr>
            <a:r>
              <a:rPr b="1" lang="en"/>
              <a:t>Strategic</a:t>
            </a:r>
            <a:r>
              <a:rPr lang="en"/>
              <a:t>: Meant for a non-technical audience and outlines trends of threat actors.</a:t>
            </a:r>
            <a:endParaRPr/>
          </a:p>
          <a:p>
            <a:pPr indent="-342900" lvl="0" marL="457200" rtl="0" algn="l">
              <a:spcBef>
                <a:spcPts val="0"/>
              </a:spcBef>
              <a:spcAft>
                <a:spcPts val="0"/>
              </a:spcAft>
              <a:buSzPts val="1800"/>
              <a:buChar char="-"/>
            </a:pPr>
            <a:r>
              <a:rPr b="1" lang="en"/>
              <a:t>Tactical</a:t>
            </a:r>
            <a:r>
              <a:rPr lang="en"/>
              <a:t>: Meant for a technical audience and outlines TTPs of threat actors.</a:t>
            </a:r>
            <a:endParaRPr/>
          </a:p>
          <a:p>
            <a:pPr indent="-342900" lvl="0" marL="457200" rtl="0" algn="l">
              <a:spcBef>
                <a:spcPts val="0"/>
              </a:spcBef>
              <a:spcAft>
                <a:spcPts val="0"/>
              </a:spcAft>
              <a:buSzPts val="1800"/>
              <a:buChar char="-"/>
            </a:pPr>
            <a:r>
              <a:rPr b="1" lang="en"/>
              <a:t>Operational</a:t>
            </a:r>
            <a:r>
              <a:rPr lang="en"/>
              <a:t>: Contains technical details about specific attacks and campaigns.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STIX</a:t>
            </a:r>
            <a:endParaRPr/>
          </a:p>
        </p:txBody>
      </p:sp>
      <p:sp>
        <p:nvSpPr>
          <p:cNvPr id="191" name="Google Shape;191;p34"/>
          <p:cNvSpPr txBox="1"/>
          <p:nvPr>
            <p:ph idx="1" type="body"/>
          </p:nvPr>
        </p:nvSpPr>
        <p:spPr>
          <a:xfrm>
            <a:off x="311700" y="1152475"/>
            <a:ext cx="531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Structured Threat Information Expresion (STIX) is a standardised language for </a:t>
            </a:r>
            <a:r>
              <a:rPr b="1" lang="en"/>
              <a:t>describing cyber threat information</a:t>
            </a:r>
            <a:r>
              <a:rPr lang="en"/>
              <a:t> and is </a:t>
            </a:r>
            <a:r>
              <a:rPr b="1" lang="en"/>
              <a:t>used to exchange cyber threat intelligence</a:t>
            </a:r>
            <a:r>
              <a:rPr lang="en"/>
              <a:t>. STIX is structured to describe the threats motivations, abilities, capabilities and response.</a:t>
            </a:r>
            <a:endParaRPr/>
          </a:p>
        </p:txBody>
      </p:sp>
      <p:pic>
        <p:nvPicPr>
          <p:cNvPr id="192" name="Google Shape;192;p34"/>
          <p:cNvPicPr preferRelativeResize="0"/>
          <p:nvPr/>
        </p:nvPicPr>
        <p:blipFill>
          <a:blip r:embed="rId3">
            <a:alphaModFix/>
          </a:blip>
          <a:stretch>
            <a:fillRect/>
          </a:stretch>
        </p:blipFill>
        <p:spPr>
          <a:xfrm>
            <a:off x="5702254" y="1244400"/>
            <a:ext cx="3271949" cy="32325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TAXII</a:t>
            </a:r>
            <a:endParaRPr/>
          </a:p>
        </p:txBody>
      </p:sp>
      <p:sp>
        <p:nvSpPr>
          <p:cNvPr id="198" name="Google Shape;198;p35"/>
          <p:cNvSpPr txBox="1"/>
          <p:nvPr>
            <p:ph idx="1" type="body"/>
          </p:nvPr>
        </p:nvSpPr>
        <p:spPr>
          <a:xfrm>
            <a:off x="311700" y="1152475"/>
            <a:ext cx="5511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Trusted Automated Exchange of Intelligence Information (TAXII) is a</a:t>
            </a:r>
            <a:r>
              <a:rPr b="1" lang="en"/>
              <a:t>n application protocol for exchanging cyber threat intelligence (CTI) </a:t>
            </a:r>
            <a:r>
              <a:rPr lang="en"/>
              <a:t>over HTTPS. ​TAXII defines a RESTful API (a set of services and message exchanges) and a set of requirements for TAXII Clients and Servers. Two primary services are used to support common sharing models:</a:t>
            </a:r>
            <a:endParaRPr/>
          </a:p>
          <a:p>
            <a:pPr indent="-342900" lvl="0" marL="457200" rtl="0" algn="l">
              <a:spcBef>
                <a:spcPts val="1200"/>
              </a:spcBef>
              <a:spcAft>
                <a:spcPts val="0"/>
              </a:spcAft>
              <a:buSzPts val="1800"/>
              <a:buChar char="-"/>
            </a:pPr>
            <a:r>
              <a:rPr lang="en"/>
              <a:t>Collections: An interface that allows a producer to host a set of CTI data.</a:t>
            </a:r>
            <a:endParaRPr/>
          </a:p>
          <a:p>
            <a:pPr indent="-342900" lvl="0" marL="457200" rtl="0" algn="l">
              <a:spcBef>
                <a:spcPts val="0"/>
              </a:spcBef>
              <a:spcAft>
                <a:spcPts val="0"/>
              </a:spcAft>
              <a:buSzPts val="1800"/>
              <a:buChar char="-"/>
            </a:pPr>
            <a:r>
              <a:rPr lang="en"/>
              <a:t>Channels: Allows producers to push data to consumers.</a:t>
            </a:r>
            <a:endParaRPr/>
          </a:p>
        </p:txBody>
      </p:sp>
      <p:pic>
        <p:nvPicPr>
          <p:cNvPr id="199" name="Google Shape;199;p35"/>
          <p:cNvPicPr preferRelativeResize="0"/>
          <p:nvPr/>
        </p:nvPicPr>
        <p:blipFill rotWithShape="1">
          <a:blip r:embed="rId3">
            <a:alphaModFix/>
          </a:blip>
          <a:srcRect b="0" l="47652" r="0" t="0"/>
          <a:stretch/>
        </p:blipFill>
        <p:spPr>
          <a:xfrm>
            <a:off x="6272250" y="2979100"/>
            <a:ext cx="2811125" cy="1885450"/>
          </a:xfrm>
          <a:prstGeom prst="rect">
            <a:avLst/>
          </a:prstGeom>
          <a:noFill/>
          <a:ln>
            <a:noFill/>
          </a:ln>
        </p:spPr>
      </p:pic>
      <p:pic>
        <p:nvPicPr>
          <p:cNvPr id="200" name="Google Shape;200;p35"/>
          <p:cNvPicPr preferRelativeResize="0"/>
          <p:nvPr/>
        </p:nvPicPr>
        <p:blipFill rotWithShape="1">
          <a:blip r:embed="rId3">
            <a:alphaModFix/>
          </a:blip>
          <a:srcRect b="0" l="0" r="57689" t="0"/>
          <a:stretch/>
        </p:blipFill>
        <p:spPr>
          <a:xfrm>
            <a:off x="6426750" y="724150"/>
            <a:ext cx="2717251" cy="225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Malware 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Malware</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Malware stands for malicious software and is a piece of code that is used to disrupt the operations of a system or to take control of a </a:t>
            </a:r>
            <a:r>
              <a:rPr lang="en"/>
              <a:t>system to steal information or perform large scale attacks.</a:t>
            </a:r>
            <a:endParaRPr/>
          </a:p>
          <a:p>
            <a:pPr indent="0" lvl="0" marL="0" rtl="0" algn="l">
              <a:spcBef>
                <a:spcPts val="1200"/>
              </a:spcBef>
              <a:spcAft>
                <a:spcPts val="0"/>
              </a:spcAft>
              <a:buNone/>
            </a:pPr>
            <a:r>
              <a:rPr lang="en"/>
              <a:t>Types of malware:</a:t>
            </a:r>
            <a:endParaRPr/>
          </a:p>
          <a:p>
            <a:pPr indent="-325755" lvl="0" marL="457200" rtl="0" algn="l">
              <a:spcBef>
                <a:spcPts val="1200"/>
              </a:spcBef>
              <a:spcAft>
                <a:spcPts val="0"/>
              </a:spcAft>
              <a:buSzPct val="100000"/>
              <a:buChar char="-"/>
            </a:pPr>
            <a:r>
              <a:rPr lang="en"/>
              <a:t>Virus - inserts itself into existing programs and alters the program’s </a:t>
            </a:r>
            <a:r>
              <a:rPr lang="en"/>
              <a:t>behaviour</a:t>
            </a:r>
            <a:endParaRPr/>
          </a:p>
          <a:p>
            <a:pPr indent="-325755" lvl="0" marL="457200" rtl="0" algn="l">
              <a:spcBef>
                <a:spcPts val="0"/>
              </a:spcBef>
              <a:spcAft>
                <a:spcPts val="0"/>
              </a:spcAft>
              <a:buSzPct val="100000"/>
              <a:buChar char="-"/>
            </a:pPr>
            <a:r>
              <a:rPr lang="en"/>
              <a:t>Worm - a program that self replicates itself to spread to other hosts</a:t>
            </a:r>
            <a:endParaRPr/>
          </a:p>
          <a:p>
            <a:pPr indent="-325755" lvl="0" marL="457200" rtl="0" algn="l">
              <a:spcBef>
                <a:spcPts val="0"/>
              </a:spcBef>
              <a:spcAft>
                <a:spcPts val="0"/>
              </a:spcAft>
              <a:buSzPct val="100000"/>
              <a:buChar char="-"/>
            </a:pPr>
            <a:r>
              <a:rPr lang="en"/>
              <a:t>Spyware - gathers information about the target and sends it back to the attacker</a:t>
            </a:r>
            <a:endParaRPr/>
          </a:p>
          <a:p>
            <a:pPr indent="-325755" lvl="0" marL="457200" rtl="0" algn="l">
              <a:spcBef>
                <a:spcPts val="0"/>
              </a:spcBef>
              <a:spcAft>
                <a:spcPts val="0"/>
              </a:spcAft>
              <a:buSzPct val="100000"/>
              <a:buChar char="-"/>
            </a:pPr>
            <a:r>
              <a:rPr lang="en"/>
              <a:t>Adware - software used to spam host with ads</a:t>
            </a:r>
            <a:endParaRPr/>
          </a:p>
          <a:p>
            <a:pPr indent="-325755" lvl="0" marL="457200" rtl="0" algn="l">
              <a:spcBef>
                <a:spcPts val="0"/>
              </a:spcBef>
              <a:spcAft>
                <a:spcPts val="0"/>
              </a:spcAft>
              <a:buSzPct val="100000"/>
              <a:buChar char="-"/>
            </a:pPr>
            <a:r>
              <a:rPr lang="en"/>
              <a:t>Ransomware - encrypts data and threatens to leak or delete it unless a ransom is paid</a:t>
            </a:r>
            <a:endParaRPr/>
          </a:p>
          <a:p>
            <a:pPr indent="-325755" lvl="0" marL="457200" rtl="0" algn="l">
              <a:spcBef>
                <a:spcPts val="0"/>
              </a:spcBef>
              <a:spcAft>
                <a:spcPts val="0"/>
              </a:spcAft>
              <a:buSzPct val="100000"/>
              <a:buChar char="-"/>
            </a:pPr>
            <a:r>
              <a:rPr lang="en"/>
              <a:t>Trojan Horse - innocent on the outside and malicious on the inside</a:t>
            </a:r>
            <a:endParaRPr/>
          </a:p>
          <a:p>
            <a:pPr indent="-325755" lvl="0" marL="457200" rtl="0" algn="l">
              <a:spcBef>
                <a:spcPts val="0"/>
              </a:spcBef>
              <a:spcAft>
                <a:spcPts val="0"/>
              </a:spcAft>
              <a:buSzPct val="100000"/>
              <a:buChar char="-"/>
            </a:pPr>
            <a:r>
              <a:rPr lang="en"/>
              <a:t>Botnet - a network of bots</a:t>
            </a:r>
            <a:endParaRPr/>
          </a:p>
          <a:p>
            <a:pPr indent="-325755" lvl="0" marL="457200" rtl="0" algn="l">
              <a:spcBef>
                <a:spcPts val="0"/>
              </a:spcBef>
              <a:spcAft>
                <a:spcPts val="0"/>
              </a:spcAft>
              <a:buSzPct val="100000"/>
              <a:buChar char="-"/>
            </a:pPr>
            <a:r>
              <a:rPr lang="en"/>
              <a:t>Advanced Persistent Threat (APT) - advanced threat that maintains persistence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Malware Analysis</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Malware analysis is the process of extracting information from malware through static and dynamic analysis. There are many different tools, techniques and processes used to extract data from malware which include IP addresses, domains, hashes, signatures, threat actors, tactics, </a:t>
            </a:r>
            <a:r>
              <a:rPr lang="en"/>
              <a:t>techniques</a:t>
            </a:r>
            <a:r>
              <a:rPr lang="en"/>
              <a:t> and procedures (TTPs), etc.</a:t>
            </a:r>
            <a:endParaRPr/>
          </a:p>
          <a:p>
            <a:pPr indent="0" lvl="0" marL="0" rtl="0" algn="l">
              <a:spcBef>
                <a:spcPts val="1200"/>
              </a:spcBef>
              <a:spcAft>
                <a:spcPts val="1200"/>
              </a:spcAft>
              <a:buNone/>
            </a:pPr>
            <a:r>
              <a:rPr lang="en"/>
              <a:t>Malware analysis is required to determine the </a:t>
            </a:r>
            <a:r>
              <a:rPr lang="en"/>
              <a:t>nature</a:t>
            </a:r>
            <a:r>
              <a:rPr lang="en"/>
              <a:t> of the malware and it’s interactivity with the file system, machine and network.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Malware Analysis (Static Analysis)</a:t>
            </a:r>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Static Analysis</a:t>
            </a:r>
            <a:r>
              <a:rPr lang="en"/>
              <a:t> - Extracting information from malware without executing it.</a:t>
            </a:r>
            <a:endParaRPr/>
          </a:p>
          <a:p>
            <a:pPr indent="-334327" lvl="0" marL="457200" rtl="0" algn="l">
              <a:spcBef>
                <a:spcPts val="1200"/>
              </a:spcBef>
              <a:spcAft>
                <a:spcPts val="0"/>
              </a:spcAft>
              <a:buSzPct val="100000"/>
              <a:buChar char="-"/>
            </a:pPr>
            <a:r>
              <a:rPr lang="en"/>
              <a:t>ID Assignment: MD5, SHA1, are SHA256 are used to verify the integrity of a file.</a:t>
            </a:r>
            <a:endParaRPr/>
          </a:p>
          <a:p>
            <a:pPr indent="-334327" lvl="0" marL="457200" rtl="0" algn="l">
              <a:spcBef>
                <a:spcPts val="0"/>
              </a:spcBef>
              <a:spcAft>
                <a:spcPts val="0"/>
              </a:spcAft>
              <a:buSzPct val="100000"/>
              <a:buChar char="-"/>
            </a:pPr>
            <a:r>
              <a:rPr lang="en"/>
              <a:t>Filetype Identification: helps identify the target OS and the type of file from the file headers which can be found using a hex editor.</a:t>
            </a:r>
            <a:endParaRPr/>
          </a:p>
          <a:p>
            <a:pPr indent="-334327" lvl="0" marL="457200" rtl="0" algn="l">
              <a:spcBef>
                <a:spcPts val="0"/>
              </a:spcBef>
              <a:spcAft>
                <a:spcPts val="0"/>
              </a:spcAft>
              <a:buSzPct val="100000"/>
              <a:buChar char="-"/>
            </a:pPr>
            <a:r>
              <a:rPr lang="en"/>
              <a:t>String Analysis: can reveal </a:t>
            </a:r>
            <a:r>
              <a:rPr lang="en"/>
              <a:t>malicious</a:t>
            </a:r>
            <a:r>
              <a:rPr lang="en"/>
              <a:t> operations and resources.</a:t>
            </a:r>
            <a:endParaRPr/>
          </a:p>
          <a:p>
            <a:pPr indent="-334327" lvl="0" marL="457200" rtl="0" algn="l">
              <a:spcBef>
                <a:spcPts val="0"/>
              </a:spcBef>
              <a:spcAft>
                <a:spcPts val="0"/>
              </a:spcAft>
              <a:buSzPct val="100000"/>
              <a:buChar char="-"/>
            </a:pPr>
            <a:r>
              <a:rPr lang="en"/>
              <a:t>Antivirus Detection: VirusTotal and similar tools can help identify the malware.</a:t>
            </a:r>
            <a:endParaRPr/>
          </a:p>
          <a:p>
            <a:pPr indent="-334327" lvl="0" marL="457200" rtl="0" algn="l">
              <a:spcBef>
                <a:spcPts val="0"/>
              </a:spcBef>
              <a:spcAft>
                <a:spcPts val="0"/>
              </a:spcAft>
              <a:buSzPct val="100000"/>
              <a:buChar char="-"/>
            </a:pPr>
            <a:r>
              <a:rPr lang="en"/>
              <a:t>Protective Mechanism Identification: obfuscation is used to hide the code from the the analyst to hide how the code works.</a:t>
            </a:r>
            <a:endParaRPr/>
          </a:p>
          <a:p>
            <a:pPr indent="-334327" lvl="0" marL="457200" rtl="0" algn="l">
              <a:spcBef>
                <a:spcPts val="0"/>
              </a:spcBef>
              <a:spcAft>
                <a:spcPts val="0"/>
              </a:spcAft>
              <a:buSzPct val="100000"/>
              <a:buChar char="-"/>
            </a:pPr>
            <a:r>
              <a:rPr lang="en"/>
              <a:t>PE (Portable Executable) Structure Verification: A malformed PE header is usually a sign of either a corrupt file or a deliberate attempt to hide malware.</a:t>
            </a:r>
            <a:endParaRPr/>
          </a:p>
          <a:p>
            <a:pPr indent="-334327" lvl="0" marL="457200" rtl="0" algn="l">
              <a:spcBef>
                <a:spcPts val="0"/>
              </a:spcBef>
              <a:spcAft>
                <a:spcPts val="0"/>
              </a:spcAft>
              <a:buSzPct val="100000"/>
              <a:buChar char="-"/>
            </a:pPr>
            <a:r>
              <a:rPr lang="en"/>
              <a:t>Reverse Engineering: malware is </a:t>
            </a:r>
            <a:r>
              <a:rPr lang="en"/>
              <a:t>disassembled</a:t>
            </a:r>
            <a:r>
              <a:rPr lang="en"/>
              <a:t> so the functionality is uncovered.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Malware Analysis (Dynamic Analysis)</a:t>
            </a:r>
            <a:endParaRPr/>
          </a:p>
          <a:p>
            <a:pPr indent="0" lvl="0" marL="0" rtl="0" algn="l">
              <a:spcBef>
                <a:spcPts val="0"/>
              </a:spcBef>
              <a:spcAft>
                <a:spcPts val="0"/>
              </a:spcAft>
              <a:buNone/>
            </a:pPr>
            <a:r>
              <a:t/>
            </a:r>
            <a:endParaRPr/>
          </a:p>
        </p:txBody>
      </p:sp>
      <p:sp>
        <p:nvSpPr>
          <p:cNvPr id="229" name="Google Shape;22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Dynamic Analysis</a:t>
            </a:r>
            <a:r>
              <a:rPr lang="en"/>
              <a:t> - Extracting information about the malware by executing it and investigating it’s behaviour.</a:t>
            </a:r>
            <a:endParaRPr/>
          </a:p>
          <a:p>
            <a:pPr indent="-342900" lvl="0" marL="457200" rtl="0" algn="l">
              <a:spcBef>
                <a:spcPts val="1200"/>
              </a:spcBef>
              <a:spcAft>
                <a:spcPts val="0"/>
              </a:spcAft>
              <a:buSzPts val="1800"/>
              <a:buChar char="-"/>
            </a:pPr>
            <a:r>
              <a:rPr b="1" lang="en"/>
              <a:t>Host Behaviour </a:t>
            </a:r>
            <a:r>
              <a:rPr lang="en"/>
              <a:t>is about malware component installation, </a:t>
            </a:r>
            <a:r>
              <a:rPr lang="en"/>
              <a:t>persistency, protective mechanisms, and basic actions.</a:t>
            </a:r>
            <a:endParaRPr/>
          </a:p>
          <a:p>
            <a:pPr indent="-342900" lvl="0" marL="457200" rtl="0" algn="l">
              <a:spcBef>
                <a:spcPts val="0"/>
              </a:spcBef>
              <a:spcAft>
                <a:spcPts val="0"/>
              </a:spcAft>
              <a:buSzPts val="1800"/>
              <a:buChar char="-"/>
            </a:pPr>
            <a:r>
              <a:rPr b="1" lang="en"/>
              <a:t>Network Behaviour </a:t>
            </a:r>
            <a:r>
              <a:rPr lang="en"/>
              <a:t>is about its access to remote domains and IP addresses, files downloaded, and data sent.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 Behaviour</a:t>
            </a:r>
            <a:endParaRPr/>
          </a:p>
        </p:txBody>
      </p:sp>
      <p:sp>
        <p:nvSpPr>
          <p:cNvPr id="235" name="Google Shape;23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C</a:t>
            </a:r>
            <a:r>
              <a:rPr b="1" lang="en"/>
              <a:t>omponent Installation</a:t>
            </a:r>
            <a:r>
              <a:rPr lang="en"/>
              <a:t>: is related to the malware being installed via a malware dropper, downloader, or macro. Common folders malware is installed to are the windows folder, system folder, and temporary folder.</a:t>
            </a:r>
            <a:endParaRPr/>
          </a:p>
          <a:p>
            <a:pPr indent="-342900" lvl="0" marL="457200" rtl="0" algn="l">
              <a:spcBef>
                <a:spcPts val="0"/>
              </a:spcBef>
              <a:spcAft>
                <a:spcPts val="0"/>
              </a:spcAft>
              <a:buSzPts val="1800"/>
              <a:buChar char="-"/>
            </a:pPr>
            <a:r>
              <a:rPr b="1" lang="en"/>
              <a:t>Persistency</a:t>
            </a:r>
            <a:r>
              <a:rPr lang="en"/>
              <a:t>: malware tries to hide itself to achieve persistence. This can be achieve by hijacking the boot sector, infecting system files, adding itself to the startup folder, using task scheduler, and utilising the registry.</a:t>
            </a:r>
            <a:endParaRPr/>
          </a:p>
          <a:p>
            <a:pPr indent="-342900" lvl="0" marL="457200" rtl="0" algn="l">
              <a:spcBef>
                <a:spcPts val="0"/>
              </a:spcBef>
              <a:spcAft>
                <a:spcPts val="0"/>
              </a:spcAft>
              <a:buSzPts val="1800"/>
              <a:buChar char="-"/>
            </a:pPr>
            <a:r>
              <a:rPr b="1" lang="en"/>
              <a:t>Protective Mechanisms</a:t>
            </a:r>
            <a:r>
              <a:rPr lang="en"/>
              <a:t>: malware authors implement protective mechanisms to avoid detection and analysis. Malware can be </a:t>
            </a:r>
            <a:r>
              <a:rPr lang="en"/>
              <a:t>polymorphic</a:t>
            </a:r>
            <a:r>
              <a:rPr lang="en"/>
              <a:t>, metamorphic, obfuscated, encrypted, and can terminate </a:t>
            </a:r>
            <a:r>
              <a:rPr lang="en"/>
              <a:t>antimalware</a:t>
            </a:r>
            <a:r>
              <a:rPr lang="en"/>
              <a:t>.</a:t>
            </a:r>
            <a:endParaRPr/>
          </a:p>
          <a:p>
            <a:pPr indent="-342900" lvl="0" marL="457200" rtl="0" algn="l">
              <a:spcBef>
                <a:spcPts val="0"/>
              </a:spcBef>
              <a:spcAft>
                <a:spcPts val="0"/>
              </a:spcAft>
              <a:buSzPts val="1800"/>
              <a:buChar char="-"/>
            </a:pPr>
            <a:r>
              <a:rPr b="1" lang="en"/>
              <a:t>Basic Actions</a:t>
            </a:r>
            <a:r>
              <a:rPr lang="en"/>
              <a:t>: include monitoring the file system, creating, modifying and deleting files, and registry monitoring.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Threat Hunting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Behaviour</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Remote domain or IP addresses</a:t>
            </a:r>
            <a:endParaRPr b="1"/>
          </a:p>
          <a:p>
            <a:pPr indent="-342900" lvl="0" marL="457200" rtl="0" algn="l">
              <a:spcBef>
                <a:spcPts val="0"/>
              </a:spcBef>
              <a:spcAft>
                <a:spcPts val="0"/>
              </a:spcAft>
              <a:buSzPts val="1800"/>
              <a:buChar char="-"/>
            </a:pPr>
            <a:r>
              <a:rPr b="1" lang="en"/>
              <a:t>Files that are downloaded</a:t>
            </a:r>
            <a:endParaRPr b="1"/>
          </a:p>
          <a:p>
            <a:pPr indent="-342900" lvl="0" marL="457200" rtl="0" algn="l">
              <a:spcBef>
                <a:spcPts val="0"/>
              </a:spcBef>
              <a:spcAft>
                <a:spcPts val="0"/>
              </a:spcAft>
              <a:buSzPts val="1800"/>
              <a:buChar char="-"/>
            </a:pPr>
            <a:r>
              <a:rPr b="1" lang="en"/>
              <a:t>Data that is sent</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process of analysis</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You believe a file is malicious.</a:t>
            </a:r>
            <a:endParaRPr/>
          </a:p>
          <a:p>
            <a:pPr indent="-342900" lvl="0" marL="457200" rtl="0" algn="l">
              <a:lnSpc>
                <a:spcPct val="150000"/>
              </a:lnSpc>
              <a:spcBef>
                <a:spcPts val="0"/>
              </a:spcBef>
              <a:spcAft>
                <a:spcPts val="0"/>
              </a:spcAft>
              <a:buSzPts val="1800"/>
              <a:buAutoNum type="arabicPeriod"/>
            </a:pPr>
            <a:r>
              <a:rPr lang="en"/>
              <a:t>You load the file into an virtual machine.</a:t>
            </a:r>
            <a:endParaRPr/>
          </a:p>
          <a:p>
            <a:pPr indent="-342900" lvl="0" marL="457200" rtl="0" algn="l">
              <a:lnSpc>
                <a:spcPct val="150000"/>
              </a:lnSpc>
              <a:spcBef>
                <a:spcPts val="0"/>
              </a:spcBef>
              <a:spcAft>
                <a:spcPts val="0"/>
              </a:spcAft>
              <a:buSzPts val="1800"/>
              <a:buAutoNum type="arabicPeriod"/>
            </a:pPr>
            <a:r>
              <a:rPr lang="en"/>
              <a:t>You run a static analysis of the file to identify what the file may do and write YARA rules for identifying the file.</a:t>
            </a:r>
            <a:endParaRPr/>
          </a:p>
          <a:p>
            <a:pPr indent="-342900" lvl="0" marL="457200" rtl="0" algn="l">
              <a:lnSpc>
                <a:spcPct val="150000"/>
              </a:lnSpc>
              <a:spcBef>
                <a:spcPts val="0"/>
              </a:spcBef>
              <a:spcAft>
                <a:spcPts val="0"/>
              </a:spcAft>
              <a:buSzPts val="1800"/>
              <a:buAutoNum type="arabicPeriod"/>
            </a:pPr>
            <a:r>
              <a:rPr lang="en"/>
              <a:t>You isolate your environment to begin running the dynamic analysis where you infect your computer and see what the program </a:t>
            </a:r>
            <a:r>
              <a:rPr lang="en"/>
              <a:t>does</a:t>
            </a:r>
            <a:r>
              <a:rPr lang="en"/>
              <a:t> on a new machine to learn </a:t>
            </a:r>
            <a:r>
              <a:rPr lang="en"/>
              <a:t>amount</a:t>
            </a:r>
            <a:r>
              <a:rPr lang="en"/>
              <a:t> it’s behaviour and what it installs once it’s on the machine so the right </a:t>
            </a:r>
            <a:r>
              <a:rPr lang="en"/>
              <a:t>steps</a:t>
            </a:r>
            <a:r>
              <a:rPr lang="en"/>
              <a:t> can be taken to remove the malware.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I found my malware samples for malware analysis</a:t>
            </a:r>
            <a:endParaRPr/>
          </a:p>
        </p:txBody>
      </p:sp>
      <p:sp>
        <p:nvSpPr>
          <p:cNvPr id="253" name="Google Shape;25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https://github.com/Virus-Samples/Malware-Sample-Sources</a:t>
            </a:r>
            <a:r>
              <a:rPr lang="en"/>
              <a:t> </a:t>
            </a:r>
            <a:endParaRPr/>
          </a:p>
          <a:p>
            <a:pPr indent="0" lvl="0" marL="0" rtl="0" algn="l">
              <a:spcBef>
                <a:spcPts val="1200"/>
              </a:spcBef>
              <a:spcAft>
                <a:spcPts val="0"/>
              </a:spcAft>
              <a:buNone/>
            </a:pPr>
            <a:r>
              <a:rPr lang="en"/>
              <a:t>theZoo: </a:t>
            </a:r>
            <a:r>
              <a:rPr lang="en" u="sng">
                <a:solidFill>
                  <a:schemeClr val="hlink"/>
                </a:solidFill>
                <a:hlinkClick r:id="rId4"/>
              </a:rPr>
              <a:t>https://github.com/ytisf/theZoo</a:t>
            </a:r>
            <a:r>
              <a:rPr lang="en"/>
              <a:t> </a:t>
            </a:r>
            <a:endParaRPr/>
          </a:p>
          <a:p>
            <a:pPr indent="0" lvl="0" marL="0" rtl="0" algn="l">
              <a:spcBef>
                <a:spcPts val="1200"/>
              </a:spcBef>
              <a:spcAft>
                <a:spcPts val="1200"/>
              </a:spcAft>
              <a:buNone/>
            </a:pPr>
            <a:r>
              <a:rPr lang="en"/>
              <a:t>Malware Bazaar: </a:t>
            </a:r>
            <a:r>
              <a:rPr lang="en" u="sng">
                <a:solidFill>
                  <a:schemeClr val="hlink"/>
                </a:solidFill>
                <a:hlinkClick r:id="rId5"/>
              </a:rPr>
              <a:t>https://bazaar.abuse.ch/</a:t>
            </a: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Setting up a malware analysis lab</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a:t>
            </a:r>
            <a:r>
              <a:rPr lang="en"/>
              <a:t> Machine Notes</a:t>
            </a:r>
            <a:endParaRPr/>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Install virtualbox &gt; install windows 10 iso into virtualbox (I allocated 4096 MB of base memory, 3 processors, NAT network settings for installation process, after a failed install go to storage and remove the floppy disk then rerun) &gt; do a normal and legitimate installation. Follow the advanced installation to install without the product key. After installation, take a snapshot.</a:t>
            </a:r>
            <a:endParaRPr/>
          </a:p>
          <a:p>
            <a:pPr indent="0" lvl="0" marL="0" rtl="0" algn="l">
              <a:spcBef>
                <a:spcPts val="1200"/>
              </a:spcBef>
              <a:spcAft>
                <a:spcPts val="0"/>
              </a:spcAft>
              <a:buClr>
                <a:schemeClr val="dk1"/>
              </a:buClr>
              <a:buSzPct val="61111"/>
              <a:buFont typeface="Arial"/>
              <a:buNone/>
            </a:pPr>
            <a:r>
              <a:rPr lang="en"/>
              <a:t>Go to settings and pause windows updates and disable all the microsoft defender features and disable the firewall. In the windows security/defender features there is a file exclusion feature. Exclude the directory that malware is installed to and before running a dynamic analysis add the C drive to the list of excluded directories. There is a file I use to disable the microsoft defender real-time scan registry. Before running malware, take a snapshot.</a:t>
            </a:r>
            <a:endParaRPr/>
          </a:p>
          <a:p>
            <a:pPr indent="0" lvl="0" marL="0" rtl="0" algn="l">
              <a:spcBef>
                <a:spcPts val="1200"/>
              </a:spcBef>
              <a:spcAft>
                <a:spcPts val="1200"/>
              </a:spcAft>
              <a:buNone/>
            </a:pPr>
            <a:r>
              <a:rPr lang="en"/>
              <a:t>After windows has been installed, install flarevm from github. You will need to go to powershell as administrator and run this command [ Set-ExecutionPolicy unrestricted ] before downloading. After flare vm has been installed take a snapshot. Then install additional software and take a snapshot after all the tools that are needed are installed. Then install malware, and take a snapshot before execution.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Remnux config</a:t>
            </a:r>
            <a:endParaRPr/>
          </a:p>
        </p:txBody>
      </p:sp>
      <p:sp>
        <p:nvSpPr>
          <p:cNvPr id="270" name="Google Shape;27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remnux: cd /etc/inetsim; sudo nano inetsim.conf; </a:t>
            </a:r>
            <a:endParaRPr/>
          </a:p>
          <a:p>
            <a:pPr indent="0" lvl="0" marL="0" rtl="0" algn="l">
              <a:spcBef>
                <a:spcPts val="1200"/>
              </a:spcBef>
              <a:spcAft>
                <a:spcPts val="0"/>
              </a:spcAft>
              <a:buNone/>
            </a:pPr>
            <a:r>
              <a:rPr lang="en"/>
              <a:t>Uncomment start_service dns; </a:t>
            </a:r>
            <a:r>
              <a:rPr lang="en"/>
              <a:t>s</a:t>
            </a:r>
            <a:r>
              <a:rPr lang="en"/>
              <a:t>ervice_bind_address 0.0.0.0 (we set this address); dns_default_ip &lt;ip of the remnux vm&gt;. </a:t>
            </a:r>
            <a:endParaRPr/>
          </a:p>
          <a:p>
            <a:pPr indent="0" lvl="0" marL="0" rtl="0" algn="l">
              <a:spcBef>
                <a:spcPts val="1200"/>
              </a:spcBef>
              <a:spcAft>
                <a:spcPts val="0"/>
              </a:spcAft>
              <a:buNone/>
            </a:pPr>
            <a:r>
              <a:rPr lang="en"/>
              <a:t>Start dns server with inetsim</a:t>
            </a:r>
            <a:endParaRPr/>
          </a:p>
          <a:p>
            <a:pPr indent="0" lvl="0" marL="0" rtl="0" algn="l">
              <a:spcBef>
                <a:spcPts val="1200"/>
              </a:spcBef>
              <a:spcAft>
                <a:spcPts val="0"/>
              </a:spcAft>
              <a:buNone/>
            </a:pPr>
            <a:r>
              <a:rPr lang="en"/>
              <a:t>On windows set the dns server to the remnux box in your control panel config select ethernet and change the settings in ipv4 the remnux ip. The use ipconfig /flushdns.</a:t>
            </a:r>
            <a:endParaRPr/>
          </a:p>
          <a:p>
            <a:pPr indent="0" lvl="0" marL="0" rtl="0" algn="l">
              <a:spcBef>
                <a:spcPts val="1200"/>
              </a:spcBef>
              <a:spcAft>
                <a:spcPts val="1200"/>
              </a:spcAft>
              <a:buNone/>
            </a:pP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Safety</a:t>
            </a:r>
            <a:r>
              <a:rPr lang="en"/>
              <a:t> precautions (before dynamic analysis)</a:t>
            </a:r>
            <a:endParaRPr/>
          </a:p>
        </p:txBody>
      </p:sp>
      <p:sp>
        <p:nvSpPr>
          <p:cNvPr id="276" name="Google Shape;2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Make sure network settings in virtual machine are set to host-only adapter</a:t>
            </a:r>
            <a:endParaRPr/>
          </a:p>
          <a:p>
            <a:pPr indent="-325755" lvl="0" marL="457200" rtl="0" algn="l">
              <a:spcBef>
                <a:spcPts val="0"/>
              </a:spcBef>
              <a:spcAft>
                <a:spcPts val="0"/>
              </a:spcAft>
              <a:buSzPct val="100000"/>
              <a:buChar char="-"/>
            </a:pPr>
            <a:r>
              <a:rPr lang="en"/>
              <a:t>No file sharing</a:t>
            </a:r>
            <a:endParaRPr/>
          </a:p>
          <a:p>
            <a:pPr indent="-325755" lvl="0" marL="457200" rtl="0" algn="l">
              <a:spcBef>
                <a:spcPts val="0"/>
              </a:spcBef>
              <a:spcAft>
                <a:spcPts val="0"/>
              </a:spcAft>
              <a:buSzPct val="100000"/>
              <a:buChar char="-"/>
            </a:pPr>
            <a:r>
              <a:rPr lang="en"/>
              <a:t>No usb sharing</a:t>
            </a:r>
            <a:endParaRPr/>
          </a:p>
          <a:p>
            <a:pPr indent="-325755" lvl="0" marL="457200" rtl="0" algn="l">
              <a:spcBef>
                <a:spcPts val="0"/>
              </a:spcBef>
              <a:spcAft>
                <a:spcPts val="0"/>
              </a:spcAft>
              <a:buSzPct val="100000"/>
              <a:buChar char="-"/>
            </a:pPr>
            <a:r>
              <a:rPr lang="en"/>
              <a:t>No file or text sharing</a:t>
            </a:r>
            <a:endParaRPr/>
          </a:p>
          <a:p>
            <a:pPr indent="-325755" lvl="0" marL="457200" rtl="0" algn="l">
              <a:spcBef>
                <a:spcPts val="0"/>
              </a:spcBef>
              <a:spcAft>
                <a:spcPts val="0"/>
              </a:spcAft>
              <a:buSzPct val="100000"/>
              <a:buChar char="-"/>
            </a:pPr>
            <a:r>
              <a:rPr lang="en"/>
              <a:t>Take a snapshot when the above are done.</a:t>
            </a:r>
            <a:endParaRPr/>
          </a:p>
          <a:p>
            <a:pPr indent="-325755" lvl="0" marL="457200" rtl="0" algn="l">
              <a:spcBef>
                <a:spcPts val="0"/>
              </a:spcBef>
              <a:spcAft>
                <a:spcPts val="0"/>
              </a:spcAft>
              <a:buSzPct val="100000"/>
              <a:buChar char="-"/>
            </a:pPr>
            <a:r>
              <a:rPr lang="en"/>
              <a:t>I always write a junk file on the home desktop to tell myself that the malware has been activated so I don’t change network settings early without checking that the malware isn’t active. That way when I restore an older snapshot I know there is no malware running if the junk file isn’t present. </a:t>
            </a:r>
            <a:endParaRPr/>
          </a:p>
          <a:p>
            <a:pPr indent="0" lvl="0" marL="0" rtl="0" algn="l">
              <a:spcBef>
                <a:spcPts val="1200"/>
              </a:spcBef>
              <a:spcAft>
                <a:spcPts val="1200"/>
              </a:spcAft>
              <a:buNone/>
            </a:pPr>
            <a:r>
              <a:rPr lang="en"/>
              <a:t>Important note, if you don’t know what a tool does, run </a:t>
            </a:r>
            <a:r>
              <a:rPr lang="en"/>
              <a:t>the</a:t>
            </a:r>
            <a:r>
              <a:rPr lang="en"/>
              <a:t> environment with no network adapter or host-only adapter. I have accidentally ran ransomware when </a:t>
            </a:r>
            <a:r>
              <a:rPr lang="en"/>
              <a:t>experimenting</a:t>
            </a:r>
            <a:r>
              <a:rPr lang="en"/>
              <a:t> with a debugger. I was lucky to have had my virtual machine network settings set no network adapter.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Huge Note!</a:t>
            </a:r>
            <a:endParaRPr/>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Run malware as Administrator if nothing happens on normal execution.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Analysis tools I used the most for executables</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CAPA</a:t>
            </a:r>
            <a:r>
              <a:rPr lang="en"/>
              <a:t> to understand the behaviour of the malware. Also generates file hashes.</a:t>
            </a:r>
            <a:endParaRPr/>
          </a:p>
          <a:p>
            <a:pPr indent="-342900" lvl="0" marL="457200" rtl="0" algn="l">
              <a:spcBef>
                <a:spcPts val="0"/>
              </a:spcBef>
              <a:spcAft>
                <a:spcPts val="0"/>
              </a:spcAft>
              <a:buSzPts val="1800"/>
              <a:buChar char="●"/>
            </a:pPr>
            <a:r>
              <a:rPr b="1" lang="en"/>
              <a:t>Pestudio</a:t>
            </a:r>
            <a:r>
              <a:rPr lang="en"/>
              <a:t> analyses the raw data for me, extracting the important strings.</a:t>
            </a:r>
            <a:endParaRPr/>
          </a:p>
          <a:p>
            <a:pPr indent="-342900" lvl="0" marL="457200" rtl="0" algn="l">
              <a:spcBef>
                <a:spcPts val="0"/>
              </a:spcBef>
              <a:spcAft>
                <a:spcPts val="0"/>
              </a:spcAft>
              <a:buSzPts val="1800"/>
              <a:buChar char="●"/>
            </a:pPr>
            <a:r>
              <a:rPr b="1" lang="en"/>
              <a:t>HxD</a:t>
            </a:r>
            <a:r>
              <a:rPr lang="en"/>
              <a:t> allows me to look at the file headers of a file.</a:t>
            </a:r>
            <a:endParaRPr/>
          </a:p>
          <a:p>
            <a:pPr indent="-342900" lvl="0" marL="457200" rtl="0" algn="l">
              <a:spcBef>
                <a:spcPts val="0"/>
              </a:spcBef>
              <a:spcAft>
                <a:spcPts val="0"/>
              </a:spcAft>
              <a:buSzPts val="1800"/>
              <a:buChar char="●"/>
            </a:pPr>
            <a:r>
              <a:rPr b="1" lang="en"/>
              <a:t>YARA</a:t>
            </a:r>
            <a:r>
              <a:rPr lang="en"/>
              <a:t> used to use YARA rules to find matching fil</a:t>
            </a:r>
            <a:r>
              <a:rPr lang="en"/>
              <a:t>e</a:t>
            </a:r>
            <a:r>
              <a:rPr lang="en"/>
              <a:t>s.</a:t>
            </a:r>
            <a:endParaRPr/>
          </a:p>
          <a:p>
            <a:pPr indent="-342900" lvl="0" marL="457200" rtl="0" algn="l">
              <a:spcBef>
                <a:spcPts val="0"/>
              </a:spcBef>
              <a:spcAft>
                <a:spcPts val="0"/>
              </a:spcAft>
              <a:buSzPts val="1800"/>
              <a:buChar char="●"/>
            </a:pPr>
            <a:r>
              <a:rPr b="1" lang="en"/>
              <a:t>VirusTotal</a:t>
            </a:r>
            <a:r>
              <a:rPr lang="en"/>
              <a:t> shows me if the file has previously been detected as malicious and details about the malware.</a:t>
            </a:r>
            <a:endParaRPr/>
          </a:p>
          <a:p>
            <a:pPr indent="-342900" lvl="0" marL="457200" rtl="0" algn="l">
              <a:spcBef>
                <a:spcPts val="0"/>
              </a:spcBef>
              <a:spcAft>
                <a:spcPts val="0"/>
              </a:spcAft>
              <a:buSzPts val="1800"/>
              <a:buChar char="●"/>
            </a:pPr>
            <a:r>
              <a:rPr b="1" lang="en"/>
              <a:t>Hybrid Analysis</a:t>
            </a:r>
            <a:r>
              <a:rPr lang="en"/>
              <a:t> shows me if the file has been detected as malicious and conducts an analysis for a specified machine so I can compare their results with mine.</a:t>
            </a:r>
            <a:endParaRPr/>
          </a:p>
          <a:p>
            <a:pPr indent="-342900" lvl="0" marL="457200" rtl="0" algn="l">
              <a:spcBef>
                <a:spcPts val="0"/>
              </a:spcBef>
              <a:spcAft>
                <a:spcPts val="0"/>
              </a:spcAft>
              <a:buSzPts val="1800"/>
              <a:buChar char="●"/>
            </a:pPr>
            <a:r>
              <a:rPr b="1" lang="en"/>
              <a:t>Malware Bazaar</a:t>
            </a:r>
            <a:r>
              <a:rPr lang="en"/>
              <a:t> has good metadata details that I used in my report.</a:t>
            </a:r>
            <a:endParaRPr/>
          </a:p>
          <a:p>
            <a:pPr indent="-342900" lvl="0" marL="457200" rtl="0" algn="l">
              <a:spcBef>
                <a:spcPts val="0"/>
              </a:spcBef>
              <a:spcAft>
                <a:spcPts val="0"/>
              </a:spcAft>
              <a:buSzPts val="1800"/>
              <a:buChar char="●"/>
            </a:pPr>
            <a:r>
              <a:rPr b="1" lang="en"/>
              <a:t>Ghidra</a:t>
            </a:r>
            <a:r>
              <a:rPr lang="en"/>
              <a:t> for reverse engineering code.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Analysis Tools for malicious document analysis</a:t>
            </a:r>
            <a:endParaRPr/>
          </a:p>
        </p:txBody>
      </p:sp>
      <p:sp>
        <p:nvSpPr>
          <p:cNvPr id="294" name="Google Shape;29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ExifTool</a:t>
            </a:r>
            <a:r>
              <a:rPr lang="en"/>
              <a:t> to get </a:t>
            </a:r>
            <a:r>
              <a:rPr lang="en"/>
              <a:t>meta information</a:t>
            </a:r>
            <a:r>
              <a:rPr lang="en"/>
              <a:t> about the sample.</a:t>
            </a:r>
            <a:endParaRPr/>
          </a:p>
          <a:p>
            <a:pPr indent="0" lvl="0" marL="0" rtl="0" algn="l">
              <a:spcBef>
                <a:spcPts val="1200"/>
              </a:spcBef>
              <a:spcAft>
                <a:spcPts val="0"/>
              </a:spcAft>
              <a:buNone/>
            </a:pPr>
            <a:r>
              <a:rPr b="1" lang="en"/>
              <a:t>Strings</a:t>
            </a:r>
            <a:r>
              <a:rPr lang="en"/>
              <a:t> to look interesting strings.</a:t>
            </a:r>
            <a:endParaRPr/>
          </a:p>
          <a:p>
            <a:pPr indent="0" lvl="0" marL="0" rtl="0" algn="l">
              <a:spcBef>
                <a:spcPts val="1200"/>
              </a:spcBef>
              <a:spcAft>
                <a:spcPts val="0"/>
              </a:spcAft>
              <a:buNone/>
            </a:pPr>
            <a:r>
              <a:rPr b="1" lang="en"/>
              <a:t>Xorsearch</a:t>
            </a:r>
            <a:r>
              <a:rPr lang="en"/>
              <a:t> to look for decrypted strings.</a:t>
            </a:r>
            <a:endParaRPr/>
          </a:p>
          <a:p>
            <a:pPr indent="0" lvl="0" marL="0" rtl="0" algn="l">
              <a:spcBef>
                <a:spcPts val="1200"/>
              </a:spcBef>
              <a:spcAft>
                <a:spcPts val="0"/>
              </a:spcAft>
              <a:buNone/>
            </a:pPr>
            <a:r>
              <a:rPr b="1" lang="en"/>
              <a:t>olemeta</a:t>
            </a:r>
            <a:r>
              <a:rPr lang="en"/>
              <a:t> to get meta information about the sample.</a:t>
            </a:r>
            <a:endParaRPr/>
          </a:p>
          <a:p>
            <a:pPr indent="0" lvl="0" marL="0" rtl="0" algn="l">
              <a:spcBef>
                <a:spcPts val="1200"/>
              </a:spcBef>
              <a:spcAft>
                <a:spcPts val="0"/>
              </a:spcAft>
              <a:buNone/>
            </a:pPr>
            <a:r>
              <a:rPr b="1" lang="en"/>
              <a:t>oleid</a:t>
            </a:r>
            <a:r>
              <a:rPr lang="en"/>
              <a:t> to detect if the file may cause any risks.</a:t>
            </a:r>
            <a:endParaRPr/>
          </a:p>
          <a:p>
            <a:pPr indent="0" lvl="0" marL="0" rtl="0" algn="l">
              <a:spcBef>
                <a:spcPts val="1200"/>
              </a:spcBef>
              <a:spcAft>
                <a:spcPts val="1200"/>
              </a:spcAft>
              <a:buNone/>
            </a:pPr>
            <a:r>
              <a:rPr b="1" lang="en"/>
              <a:t>olevba</a:t>
            </a:r>
            <a:r>
              <a:rPr lang="en"/>
              <a:t> to view the visual basic code and can be used to deobfuscate a large chunk of the code. It also shows suspicious strings.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Threats</a:t>
            </a:r>
            <a:endParaRPr/>
          </a:p>
        </p:txBody>
      </p:sp>
      <p:sp>
        <p:nvSpPr>
          <p:cNvPr id="77" name="Google Shape;77;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Physical Threats</a:t>
            </a:r>
            <a:endParaRPr b="1"/>
          </a:p>
          <a:p>
            <a:pPr indent="-342900" lvl="0" marL="457200" rtl="0" algn="l">
              <a:spcBef>
                <a:spcPts val="1200"/>
              </a:spcBef>
              <a:spcAft>
                <a:spcPts val="0"/>
              </a:spcAft>
              <a:buSzPts val="1800"/>
              <a:buChar char="-"/>
            </a:pPr>
            <a:r>
              <a:rPr b="1" lang="en"/>
              <a:t>Internal</a:t>
            </a:r>
            <a:r>
              <a:rPr lang="en"/>
              <a:t>: short circuit, fire, unstable power supply</a:t>
            </a:r>
            <a:endParaRPr/>
          </a:p>
          <a:p>
            <a:pPr indent="-342900" lvl="0" marL="457200" rtl="0" algn="l">
              <a:spcBef>
                <a:spcPts val="0"/>
              </a:spcBef>
              <a:spcAft>
                <a:spcPts val="0"/>
              </a:spcAft>
              <a:buSzPts val="1800"/>
              <a:buChar char="-"/>
            </a:pPr>
            <a:r>
              <a:rPr b="1" lang="en"/>
              <a:t>External</a:t>
            </a:r>
            <a:r>
              <a:rPr lang="en"/>
              <a:t>: natural disasters like floods and earthquakes</a:t>
            </a:r>
            <a:endParaRPr/>
          </a:p>
          <a:p>
            <a:pPr indent="-342900" lvl="0" marL="457200" rtl="0" algn="l">
              <a:spcBef>
                <a:spcPts val="0"/>
              </a:spcBef>
              <a:spcAft>
                <a:spcPts val="0"/>
              </a:spcAft>
              <a:buSzPts val="1800"/>
              <a:buChar char="-"/>
            </a:pPr>
            <a:r>
              <a:rPr b="1" lang="en"/>
              <a:t>Human</a:t>
            </a:r>
            <a:r>
              <a:rPr lang="en"/>
              <a:t>: intentional or unintentional human behaviour such as destroying hardware, theft, disruption, unintentional errors</a:t>
            </a:r>
            <a:endParaRPr/>
          </a:p>
        </p:txBody>
      </p:sp>
      <p:sp>
        <p:nvSpPr>
          <p:cNvPr id="78" name="Google Shape;78;p16"/>
          <p:cNvSpPr txBox="1"/>
          <p:nvPr>
            <p:ph idx="1" type="body"/>
          </p:nvPr>
        </p:nvSpPr>
        <p:spPr>
          <a:xfrm>
            <a:off x="4732900" y="13048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Non-Physical Threats</a:t>
            </a:r>
            <a:endParaRPr b="1"/>
          </a:p>
          <a:p>
            <a:pPr indent="-342900" lvl="0" marL="457200" rtl="0" algn="l">
              <a:spcBef>
                <a:spcPts val="1200"/>
              </a:spcBef>
              <a:spcAft>
                <a:spcPts val="0"/>
              </a:spcAft>
              <a:buSzPts val="1800"/>
              <a:buChar char="-"/>
            </a:pPr>
            <a:r>
              <a:rPr lang="en"/>
              <a:t>Malware</a:t>
            </a:r>
            <a:endParaRPr/>
          </a:p>
          <a:p>
            <a:pPr indent="-342900" lvl="0" marL="457200" rtl="0" algn="l">
              <a:spcBef>
                <a:spcPts val="0"/>
              </a:spcBef>
              <a:spcAft>
                <a:spcPts val="0"/>
              </a:spcAft>
              <a:buSzPts val="1800"/>
              <a:buChar char="-"/>
            </a:pPr>
            <a:r>
              <a:rPr lang="en"/>
              <a:t>Denial of Service (DoS)</a:t>
            </a:r>
            <a:endParaRPr/>
          </a:p>
          <a:p>
            <a:pPr indent="-342900" lvl="0" marL="457200" rtl="0" algn="l">
              <a:spcBef>
                <a:spcPts val="0"/>
              </a:spcBef>
              <a:spcAft>
                <a:spcPts val="0"/>
              </a:spcAft>
              <a:buSzPts val="1800"/>
              <a:buChar char="-"/>
            </a:pPr>
            <a:r>
              <a:rPr lang="en"/>
              <a:t>Phishing</a:t>
            </a:r>
            <a:endParaRPr/>
          </a:p>
          <a:p>
            <a:pPr indent="-342900" lvl="0" marL="457200" rtl="0" algn="l">
              <a:spcBef>
                <a:spcPts val="0"/>
              </a:spcBef>
              <a:spcAft>
                <a:spcPts val="0"/>
              </a:spcAft>
              <a:buSzPts val="1800"/>
              <a:buChar char="-"/>
            </a:pPr>
            <a:r>
              <a:rPr b="1" lang="en"/>
              <a:t>Any digital threat that could lead to disruption of a system or computers</a:t>
            </a:r>
            <a:r>
              <a:rPr lang="en"/>
              <a:t>. Any form of digital hacking.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Analysis Tools</a:t>
            </a:r>
            <a:endParaRPr/>
          </a:p>
        </p:txBody>
      </p:sp>
      <p:sp>
        <p:nvSpPr>
          <p:cNvPr id="300" name="Google Shape;30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Remnux </a:t>
            </a:r>
            <a:r>
              <a:rPr b="1" lang="en"/>
              <a:t>inetsim</a:t>
            </a:r>
            <a:r>
              <a:rPr lang="en"/>
              <a:t> for DNS simulation / fake-dns on the windows 10 vm seemed to do the same thing and it was better because it showed me traffic that was being sent to fake dns. Remnux has </a:t>
            </a:r>
            <a:r>
              <a:rPr lang="en"/>
              <a:t>its</a:t>
            </a:r>
            <a:r>
              <a:rPr lang="en"/>
              <a:t> own version of fake-dns but windows is better.</a:t>
            </a:r>
            <a:endParaRPr/>
          </a:p>
          <a:p>
            <a:pPr indent="0" lvl="0" marL="0" rtl="0" algn="l">
              <a:spcBef>
                <a:spcPts val="1200"/>
              </a:spcBef>
              <a:spcAft>
                <a:spcPts val="0"/>
              </a:spcAft>
              <a:buClr>
                <a:schemeClr val="dk1"/>
              </a:buClr>
              <a:buSzPct val="61111"/>
              <a:buFont typeface="Arial"/>
              <a:buNone/>
            </a:pPr>
            <a:r>
              <a:rPr b="1" lang="en"/>
              <a:t>Fake-NG</a:t>
            </a:r>
            <a:r>
              <a:rPr lang="en"/>
              <a:t> used as a DNS and shows the DNS queries made.</a:t>
            </a:r>
            <a:endParaRPr/>
          </a:p>
          <a:p>
            <a:pPr indent="0" lvl="0" marL="0" rtl="0" algn="l">
              <a:spcBef>
                <a:spcPts val="1200"/>
              </a:spcBef>
              <a:spcAft>
                <a:spcPts val="0"/>
              </a:spcAft>
              <a:buClr>
                <a:schemeClr val="dk1"/>
              </a:buClr>
              <a:buSzPct val="61111"/>
              <a:buFont typeface="Arial"/>
              <a:buNone/>
            </a:pPr>
            <a:r>
              <a:rPr b="1" lang="en"/>
              <a:t>ProcMon</a:t>
            </a:r>
            <a:r>
              <a:rPr lang="en"/>
              <a:t> allows me to record and monitor call the processes from the time I start process monitor.</a:t>
            </a:r>
            <a:endParaRPr/>
          </a:p>
          <a:p>
            <a:pPr indent="0" lvl="0" marL="0" rtl="0" algn="l">
              <a:spcBef>
                <a:spcPts val="1200"/>
              </a:spcBef>
              <a:spcAft>
                <a:spcPts val="0"/>
              </a:spcAft>
              <a:buClr>
                <a:schemeClr val="dk1"/>
              </a:buClr>
              <a:buSzPct val="61111"/>
              <a:buFont typeface="Arial"/>
              <a:buNone/>
            </a:pPr>
            <a:r>
              <a:rPr b="1" lang="en"/>
              <a:t>WireShark</a:t>
            </a:r>
            <a:r>
              <a:rPr lang="en"/>
              <a:t> allow</a:t>
            </a:r>
            <a:r>
              <a:rPr lang="en"/>
              <a:t>s</a:t>
            </a:r>
            <a:r>
              <a:rPr lang="en"/>
              <a:t> me to view the network traffic from my machine.</a:t>
            </a:r>
            <a:endParaRPr/>
          </a:p>
          <a:p>
            <a:pPr indent="0" lvl="0" marL="0" rtl="0" algn="l">
              <a:spcBef>
                <a:spcPts val="1200"/>
              </a:spcBef>
              <a:spcAft>
                <a:spcPts val="0"/>
              </a:spcAft>
              <a:buClr>
                <a:schemeClr val="dk1"/>
              </a:buClr>
              <a:buSzPct val="61111"/>
              <a:buFont typeface="Arial"/>
              <a:buNone/>
            </a:pPr>
            <a:r>
              <a:rPr b="1" lang="en"/>
              <a:t>RegShot</a:t>
            </a:r>
            <a:r>
              <a:rPr lang="en"/>
              <a:t> records and compares the before and after shot of the registry to report any changes.</a:t>
            </a:r>
            <a:endParaRPr/>
          </a:p>
          <a:p>
            <a:pPr indent="0" lvl="0" marL="0" rtl="0" algn="l">
              <a:spcBef>
                <a:spcPts val="1200"/>
              </a:spcBef>
              <a:spcAft>
                <a:spcPts val="0"/>
              </a:spcAft>
              <a:buClr>
                <a:schemeClr val="dk1"/>
              </a:buClr>
              <a:buSzPct val="61111"/>
              <a:buFont typeface="Arial"/>
              <a:buNone/>
            </a:pPr>
            <a:r>
              <a:rPr lang="en"/>
              <a:t>I still need to try TCPview.</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Malware Analysis Report Showcase</a:t>
            </a:r>
            <a:endParaRPr/>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Link to my malware analysis reports: </a:t>
            </a:r>
            <a:r>
              <a:rPr lang="en" u="sng">
                <a:solidFill>
                  <a:schemeClr val="hlink"/>
                </a:solidFill>
                <a:hlinkClick r:id="rId3"/>
              </a:rPr>
              <a:t>https://github.com/Burchonator/InStep/tree/main/week8-reports</a:t>
            </a:r>
            <a:r>
              <a:rPr lang="e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Lex Certificates</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SOC - Threat Hunting and Malware analysis</a:t>
            </a:r>
            <a:endParaRPr/>
          </a:p>
          <a:p>
            <a:pPr indent="-342900" lvl="0" marL="457200" rtl="0" algn="l">
              <a:spcBef>
                <a:spcPts val="0"/>
              </a:spcBef>
              <a:spcAft>
                <a:spcPts val="0"/>
              </a:spcAft>
              <a:buSzPts val="1800"/>
              <a:buChar char="-"/>
            </a:pPr>
            <a:r>
              <a:rPr lang="en"/>
              <a:t>Purdue ACE Malware Analysis and Threat Hunting</a:t>
            </a:r>
            <a:endParaRPr/>
          </a:p>
          <a:p>
            <a:pPr indent="-342900" lvl="0" marL="457200" rtl="0" algn="l">
              <a:spcBef>
                <a:spcPts val="0"/>
              </a:spcBef>
              <a:spcAft>
                <a:spcPts val="0"/>
              </a:spcAft>
              <a:buSzPts val="1800"/>
              <a:buChar char="-"/>
            </a:pPr>
            <a:r>
              <a:rPr lang="en"/>
              <a:t>Offensive Security Certified Professional (OSCP) Certification Guide</a:t>
            </a:r>
            <a:endParaRPr/>
          </a:p>
          <a:p>
            <a:pPr indent="-342900" lvl="0" marL="457200" rtl="0" algn="l">
              <a:spcBef>
                <a:spcPts val="0"/>
              </a:spcBef>
              <a:spcAft>
                <a:spcPts val="0"/>
              </a:spcAft>
              <a:buSzPts val="1800"/>
              <a:buChar char="-"/>
            </a:pPr>
            <a:r>
              <a:rPr lang="en"/>
              <a:t>DVWA Mastering Web Application Security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selecting me for the internship</a:t>
            </a:r>
            <a:endParaRPr/>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Thank you for selecting me for the internship. It has been a excellent </a:t>
            </a:r>
            <a:r>
              <a:rPr lang="en"/>
              <a:t>experience</a:t>
            </a:r>
            <a:r>
              <a:rPr lang="en"/>
              <a:t> and opportunity for me to develop my web pentesting skilling and develop new skills with malware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Methods</a:t>
            </a:r>
            <a:endParaRPr/>
          </a:p>
        </p:txBody>
      </p:sp>
      <p:sp>
        <p:nvSpPr>
          <p:cNvPr id="84" name="Google Shape;84;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Malware</a:t>
            </a:r>
            <a:endParaRPr/>
          </a:p>
          <a:p>
            <a:pPr indent="-342900" lvl="0" marL="457200" rtl="0" algn="l">
              <a:spcBef>
                <a:spcPts val="0"/>
              </a:spcBef>
              <a:spcAft>
                <a:spcPts val="0"/>
              </a:spcAft>
              <a:buSzPts val="1800"/>
              <a:buChar char="●"/>
            </a:pPr>
            <a:r>
              <a:rPr lang="en"/>
              <a:t>Phishing</a:t>
            </a:r>
            <a:endParaRPr/>
          </a:p>
          <a:p>
            <a:pPr indent="-342900" lvl="0" marL="457200" rtl="0" algn="l">
              <a:spcBef>
                <a:spcPts val="0"/>
              </a:spcBef>
              <a:spcAft>
                <a:spcPts val="0"/>
              </a:spcAft>
              <a:buSzPts val="1800"/>
              <a:buChar char="●"/>
            </a:pPr>
            <a:r>
              <a:rPr lang="en"/>
              <a:t>Smishing</a:t>
            </a:r>
            <a:endParaRPr/>
          </a:p>
          <a:p>
            <a:pPr indent="-342900" lvl="0" marL="457200" rtl="0" algn="l">
              <a:spcBef>
                <a:spcPts val="0"/>
              </a:spcBef>
              <a:spcAft>
                <a:spcPts val="0"/>
              </a:spcAft>
              <a:buSzPts val="1800"/>
              <a:buChar char="●"/>
            </a:pPr>
            <a:r>
              <a:rPr lang="en"/>
              <a:t>Man-In-The-Middle</a:t>
            </a:r>
            <a:endParaRPr/>
          </a:p>
          <a:p>
            <a:pPr indent="-342900" lvl="0" marL="457200" rtl="0" algn="l">
              <a:spcBef>
                <a:spcPts val="0"/>
              </a:spcBef>
              <a:spcAft>
                <a:spcPts val="0"/>
              </a:spcAft>
              <a:buSzPts val="1800"/>
              <a:buChar char="●"/>
            </a:pPr>
            <a:r>
              <a:rPr lang="en"/>
              <a:t>Distributed Denial of Service (DDoS)</a:t>
            </a:r>
            <a:endParaRPr/>
          </a:p>
          <a:p>
            <a:pPr indent="-342900" lvl="0" marL="457200" rtl="0" algn="l">
              <a:spcBef>
                <a:spcPts val="0"/>
              </a:spcBef>
              <a:spcAft>
                <a:spcPts val="0"/>
              </a:spcAft>
              <a:buSzPts val="1800"/>
              <a:buChar char="●"/>
            </a:pPr>
            <a:r>
              <a:rPr lang="en"/>
              <a:t>SQL Injection</a:t>
            </a:r>
            <a:endParaRPr/>
          </a:p>
          <a:p>
            <a:pPr indent="-342900" lvl="0" marL="457200" rtl="0" algn="l">
              <a:spcBef>
                <a:spcPts val="0"/>
              </a:spcBef>
              <a:spcAft>
                <a:spcPts val="0"/>
              </a:spcAft>
              <a:buSzPts val="1800"/>
              <a:buChar char="●"/>
            </a:pPr>
            <a:r>
              <a:rPr lang="en"/>
              <a:t>Drive-by-attack (attacker injects code on a site which infects users who view the page.)</a:t>
            </a:r>
            <a:endParaRPr/>
          </a:p>
        </p:txBody>
      </p:sp>
      <p:sp>
        <p:nvSpPr>
          <p:cNvPr id="85" name="Google Shape;85;p17"/>
          <p:cNvSpPr txBox="1"/>
          <p:nvPr>
            <p:ph idx="1" type="body"/>
          </p:nvPr>
        </p:nvSpPr>
        <p:spPr>
          <a:xfrm>
            <a:off x="4708675" y="1292750"/>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Zero-day exploit</a:t>
            </a:r>
            <a:endParaRPr/>
          </a:p>
          <a:p>
            <a:pPr indent="-342900" lvl="0" marL="457200" rtl="0" algn="l">
              <a:spcBef>
                <a:spcPts val="0"/>
              </a:spcBef>
              <a:spcAft>
                <a:spcPts val="0"/>
              </a:spcAft>
              <a:buSzPts val="1800"/>
              <a:buChar char="●"/>
            </a:pPr>
            <a:r>
              <a:rPr lang="en"/>
              <a:t>Crypto-Jacking</a:t>
            </a:r>
            <a:endParaRPr/>
          </a:p>
          <a:p>
            <a:pPr indent="-342900" lvl="0" marL="457200" rtl="0" algn="l">
              <a:spcBef>
                <a:spcPts val="0"/>
              </a:spcBef>
              <a:spcAft>
                <a:spcPts val="0"/>
              </a:spcAft>
              <a:buSzPts val="1800"/>
              <a:buChar char="●"/>
            </a:pPr>
            <a:r>
              <a:rPr lang="en"/>
              <a:t>DNS Tunneling</a:t>
            </a:r>
            <a:endParaRPr/>
          </a:p>
          <a:p>
            <a:pPr indent="-342900" lvl="0" marL="457200" rtl="0" algn="l">
              <a:spcBef>
                <a:spcPts val="0"/>
              </a:spcBef>
              <a:spcAft>
                <a:spcPts val="0"/>
              </a:spcAft>
              <a:buSzPts val="1800"/>
              <a:buChar char="●"/>
            </a:pPr>
            <a:r>
              <a:rPr lang="en"/>
              <a:t>IoT-based Attacks</a:t>
            </a:r>
            <a:endParaRPr/>
          </a:p>
          <a:p>
            <a:pPr indent="-342900" lvl="0" marL="457200" rtl="0" algn="l">
              <a:spcBef>
                <a:spcPts val="0"/>
              </a:spcBef>
              <a:spcAft>
                <a:spcPts val="0"/>
              </a:spcAft>
              <a:buSzPts val="1800"/>
              <a:buChar char="●"/>
            </a:pPr>
            <a:r>
              <a:rPr lang="en"/>
              <a:t>Cross Site Scripting (XSS)</a:t>
            </a:r>
            <a:endParaRPr/>
          </a:p>
          <a:p>
            <a:pPr indent="-342900" lvl="0" marL="457200" rtl="0" algn="l">
              <a:spcBef>
                <a:spcPts val="0"/>
              </a:spcBef>
              <a:spcAft>
                <a:spcPts val="0"/>
              </a:spcAft>
              <a:buSzPts val="1800"/>
              <a:buChar char="●"/>
            </a:pPr>
            <a:r>
              <a:rPr lang="en"/>
              <a:t>Social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Threat Landscape</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technology grows, the attack surface also grows with an increasing number of threats. </a:t>
            </a:r>
            <a:r>
              <a:rPr b="1" lang="en"/>
              <a:t>Implementation can lead to vulnerabilities</a:t>
            </a:r>
            <a:r>
              <a:rPr lang="en"/>
              <a:t>.</a:t>
            </a:r>
            <a:endParaRPr/>
          </a:p>
          <a:p>
            <a:pPr indent="0" lvl="0" marL="0" rtl="0" algn="l">
              <a:spcBef>
                <a:spcPts val="1200"/>
              </a:spcBef>
              <a:spcAft>
                <a:spcPts val="0"/>
              </a:spcAft>
              <a:buNone/>
            </a:pPr>
            <a:r>
              <a:rPr lang="en"/>
              <a:t>The threat landscape includes vulnerabilities, malware, threat actors, techniques and tactics, etc.</a:t>
            </a:r>
            <a:endParaRPr/>
          </a:p>
          <a:p>
            <a:pPr indent="0" lvl="0" marL="0" rtl="0" algn="l">
              <a:spcBef>
                <a:spcPts val="1200"/>
              </a:spcBef>
              <a:spcAft>
                <a:spcPts val="1200"/>
              </a:spcAft>
              <a:buNone/>
            </a:pPr>
            <a:r>
              <a:rPr lang="en"/>
              <a:t>Attackers may target organisations for valuable information, monetary benefits, and geopolitical factors, and attackers will target organisations, sectors, or individuals when performing attacks.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 Hunting</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Threat hunting is a </a:t>
            </a:r>
            <a:r>
              <a:rPr b="1" lang="en"/>
              <a:t>proactive defense </a:t>
            </a:r>
            <a:r>
              <a:rPr b="1" lang="en"/>
              <a:t>approach</a:t>
            </a:r>
            <a:r>
              <a:rPr lang="en"/>
              <a:t> where you are actively searching for indicators of a threat of a breach. You must be using an </a:t>
            </a:r>
            <a:r>
              <a:rPr b="1" lang="en"/>
              <a:t>offensive strategy</a:t>
            </a:r>
            <a:r>
              <a:rPr lang="en"/>
              <a:t> where you must think like an attacker and must always assume there might be a breach.</a:t>
            </a:r>
            <a:endParaRPr/>
          </a:p>
          <a:p>
            <a:pPr indent="0" lvl="0" marL="0" rtl="0" algn="l">
              <a:spcBef>
                <a:spcPts val="1200"/>
              </a:spcBef>
              <a:spcAft>
                <a:spcPts val="0"/>
              </a:spcAft>
              <a:buNone/>
            </a:pPr>
            <a:r>
              <a:rPr lang="en"/>
              <a:t>Threat hunting is </a:t>
            </a:r>
            <a:r>
              <a:rPr b="1" lang="en"/>
              <a:t>important for protecting against sophisticated attacks</a:t>
            </a:r>
            <a:r>
              <a:rPr lang="en"/>
              <a:t> </a:t>
            </a:r>
            <a:r>
              <a:rPr b="1" lang="en"/>
              <a:t>where the traditional approach of security does not stop a skilled hacker from breaking in</a:t>
            </a:r>
            <a:r>
              <a:rPr lang="en"/>
              <a:t>. A company's’ defence is only as good as its threat intelligence. The </a:t>
            </a:r>
            <a:r>
              <a:rPr b="1" lang="en"/>
              <a:t>average time taken to detect a break is 56 days</a:t>
            </a:r>
            <a:r>
              <a:rPr lang="en"/>
              <a:t>. The security operations center (SOC) and </a:t>
            </a:r>
            <a:r>
              <a:rPr b="1" lang="en"/>
              <a:t>automated security defenses may stop 70% - 80%</a:t>
            </a:r>
            <a:r>
              <a:rPr lang="en"/>
              <a:t> of attacks but </a:t>
            </a:r>
            <a:r>
              <a:rPr b="1" lang="en"/>
              <a:t>the remaining 20% - 30% of attacks are from more sophisticated threats</a:t>
            </a:r>
            <a:r>
              <a:rPr lang="en"/>
              <a:t>.</a:t>
            </a:r>
            <a:endParaRPr/>
          </a:p>
          <a:p>
            <a:pPr indent="0" lvl="0" marL="0" rtl="0" algn="l">
              <a:spcBef>
                <a:spcPts val="1200"/>
              </a:spcBef>
              <a:spcAft>
                <a:spcPts val="0"/>
              </a:spcAft>
              <a:buNone/>
            </a:pPr>
            <a:r>
              <a:rPr lang="en"/>
              <a:t>To be able to hunt threats you must have a clear understanding of how an adversary behaves, knowledge of the Cyber Kill Chain, the tools and techniques used by attackers, how to prevent an attack from progressing along the kill chain, use threat intelligence and digital forensics.</a:t>
            </a:r>
            <a:endParaRPr/>
          </a:p>
          <a:p>
            <a:pPr indent="0" lvl="0" marL="0" rtl="0" algn="l">
              <a:spcBef>
                <a:spcPts val="1200"/>
              </a:spcBef>
              <a:spcAft>
                <a:spcPts val="0"/>
              </a:spcAft>
              <a:buNone/>
            </a:pPr>
            <a:r>
              <a:rPr lang="en"/>
              <a:t>Detect the intruder, prevent intruder from further access, and remove the intruder from the network.</a:t>
            </a:r>
            <a:endParaRPr/>
          </a:p>
          <a:p>
            <a:pPr indent="0" lvl="0" marL="0" rtl="0" algn="l">
              <a:spcBef>
                <a:spcPts val="1200"/>
              </a:spcBef>
              <a:spcAft>
                <a:spcPts val="1200"/>
              </a:spcAft>
              <a:buNone/>
            </a:pPr>
            <a:r>
              <a:rPr lang="en"/>
              <a:t>Every industry is at risk of attack.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Threat Hunting</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Adversaries leave their tracks everywhere</a:t>
            </a:r>
            <a:r>
              <a:rPr lang="en"/>
              <a:t>. Email logs, system logs, HTTP proxy logs, registry files, database logs, security logs, and network logs.</a:t>
            </a:r>
            <a:endParaRPr/>
          </a:p>
          <a:p>
            <a:pPr indent="0" lvl="0" marL="0" rtl="0" algn="l">
              <a:spcBef>
                <a:spcPts val="1200"/>
              </a:spcBef>
              <a:spcAft>
                <a:spcPts val="0"/>
              </a:spcAft>
              <a:buNone/>
            </a:pPr>
            <a:r>
              <a:rPr b="1" lang="en"/>
              <a:t>Threat detection is a passive approach (not proactive)</a:t>
            </a:r>
            <a:r>
              <a:rPr lang="en"/>
              <a:t> and </a:t>
            </a:r>
            <a:r>
              <a:rPr b="1" lang="en"/>
              <a:t>can only detect known threats</a:t>
            </a:r>
            <a:r>
              <a:rPr lang="en"/>
              <a:t>. It is the process of detecting and isolating threats from the network. Firewall, Intrusion Prevention System (IPS), Intrusion Detection System (IDS), etc.</a:t>
            </a:r>
            <a:endParaRPr/>
          </a:p>
          <a:p>
            <a:pPr indent="0" lvl="0" marL="0" rtl="0" algn="l">
              <a:spcBef>
                <a:spcPts val="1200"/>
              </a:spcBef>
              <a:spcAft>
                <a:spcPts val="1200"/>
              </a:spcAft>
              <a:buNone/>
            </a:pPr>
            <a:r>
              <a:rPr b="1" lang="en"/>
              <a:t>Threat hunting is a proactive approach</a:t>
            </a:r>
            <a:r>
              <a:rPr lang="en"/>
              <a:t> and </a:t>
            </a:r>
            <a:r>
              <a:rPr b="1" lang="en"/>
              <a:t>searches for undetected threats</a:t>
            </a:r>
            <a:r>
              <a:rPr lang="en"/>
              <a:t>. Threat hunters search through networks, endpoints and systems for malicious activity.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 Hunter’s Responsibilities and Skills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Analytics</a:t>
            </a:r>
            <a:r>
              <a:rPr lang="en"/>
              <a:t>: Monitor and analyse data, and recognise patterns in data for malicious activity so threats can be detected.</a:t>
            </a:r>
            <a:endParaRPr/>
          </a:p>
          <a:p>
            <a:pPr indent="0" lvl="0" marL="0" rtl="0" algn="l">
              <a:spcBef>
                <a:spcPts val="1200"/>
              </a:spcBef>
              <a:spcAft>
                <a:spcPts val="0"/>
              </a:spcAft>
              <a:buNone/>
            </a:pPr>
            <a:r>
              <a:rPr b="1" lang="en"/>
              <a:t>Forensics</a:t>
            </a:r>
            <a:r>
              <a:rPr lang="en"/>
              <a:t>: Investigate the root cause of attacks and to reverse engineer the malicious software to understand how the malware affects the system and to identify the adversaries.</a:t>
            </a:r>
            <a:endParaRPr/>
          </a:p>
          <a:p>
            <a:pPr indent="0" lvl="0" marL="0" rtl="0" algn="l">
              <a:spcBef>
                <a:spcPts val="1200"/>
              </a:spcBef>
              <a:spcAft>
                <a:spcPts val="1200"/>
              </a:spcAft>
              <a:buNone/>
            </a:pPr>
            <a:r>
              <a:rPr b="1" lang="en"/>
              <a:t>Network Knowledge</a:t>
            </a:r>
            <a:r>
              <a:rPr lang="en"/>
              <a:t>: Deep understanding how networks work and normal and abnormal network behaviour.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