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499CA5-29EB-4BDD-80D9-7B1F0ACBA423}" type="datetimeFigureOut">
              <a:rPr lang="ro-RO" smtClean="0"/>
              <a:t>24.01.2022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2051FBF-A884-4677-B21F-5A25891011F7}" type="slidenum">
              <a:rPr lang="ro-RO" smtClean="0"/>
              <a:t>‹#›</a:t>
            </a:fld>
            <a:endParaRPr lang="ro-R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9383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99CA5-29EB-4BDD-80D9-7B1F0ACBA423}" type="datetimeFigureOut">
              <a:rPr lang="ro-RO" smtClean="0"/>
              <a:t>24.01.2022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2051FBF-A884-4677-B21F-5A25891011F7}" type="slidenum">
              <a:rPr lang="ro-RO" smtClean="0"/>
              <a:t>‹#›</a:t>
            </a:fld>
            <a:endParaRPr lang="ro-RO"/>
          </a:p>
        </p:txBody>
      </p:sp>
    </p:spTree>
    <p:extLst>
      <p:ext uri="{BB962C8B-B14F-4D97-AF65-F5344CB8AC3E}">
        <p14:creationId xmlns:p14="http://schemas.microsoft.com/office/powerpoint/2010/main" val="3465831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99CA5-29EB-4BDD-80D9-7B1F0ACBA423}" type="datetimeFigureOut">
              <a:rPr lang="ro-RO" smtClean="0"/>
              <a:t>24.01.2022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2051FBF-A884-4677-B21F-5A25891011F7}" type="slidenum">
              <a:rPr lang="ro-RO" smtClean="0"/>
              <a:t>‹#›</a:t>
            </a:fld>
            <a:endParaRPr lang="ro-RO"/>
          </a:p>
        </p:txBody>
      </p:sp>
    </p:spTree>
    <p:extLst>
      <p:ext uri="{BB962C8B-B14F-4D97-AF65-F5344CB8AC3E}">
        <p14:creationId xmlns:p14="http://schemas.microsoft.com/office/powerpoint/2010/main" val="1321082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99CA5-29EB-4BDD-80D9-7B1F0ACBA423}" type="datetimeFigureOut">
              <a:rPr lang="ro-RO" smtClean="0"/>
              <a:t>24.01.2022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2051FBF-A884-4677-B21F-5A25891011F7}" type="slidenum">
              <a:rPr lang="ro-RO" smtClean="0"/>
              <a:t>‹#›</a:t>
            </a:fld>
            <a:endParaRPr lang="ro-RO"/>
          </a:p>
        </p:txBody>
      </p:sp>
    </p:spTree>
    <p:extLst>
      <p:ext uri="{BB962C8B-B14F-4D97-AF65-F5344CB8AC3E}">
        <p14:creationId xmlns:p14="http://schemas.microsoft.com/office/powerpoint/2010/main" val="4095771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499CA5-29EB-4BDD-80D9-7B1F0ACBA423}" type="datetimeFigureOut">
              <a:rPr lang="ro-RO" smtClean="0"/>
              <a:t>24.01.2022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2051FBF-A884-4677-B21F-5A25891011F7}" type="slidenum">
              <a:rPr lang="ro-RO" smtClean="0"/>
              <a:t>‹#›</a:t>
            </a:fld>
            <a:endParaRPr lang="ro-R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4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499CA5-29EB-4BDD-80D9-7B1F0ACBA423}" type="datetimeFigureOut">
              <a:rPr lang="ro-RO" smtClean="0"/>
              <a:t>24.01.2022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E2051FBF-A884-4677-B21F-5A25891011F7}" type="slidenum">
              <a:rPr lang="ro-RO" smtClean="0"/>
              <a:t>‹#›</a:t>
            </a:fld>
            <a:endParaRPr lang="ro-RO"/>
          </a:p>
        </p:txBody>
      </p:sp>
    </p:spTree>
    <p:extLst>
      <p:ext uri="{BB962C8B-B14F-4D97-AF65-F5344CB8AC3E}">
        <p14:creationId xmlns:p14="http://schemas.microsoft.com/office/powerpoint/2010/main" val="423372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499CA5-29EB-4BDD-80D9-7B1F0ACBA423}" type="datetimeFigureOut">
              <a:rPr lang="ro-RO" smtClean="0"/>
              <a:t>24.01.2022</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E2051FBF-A884-4677-B21F-5A25891011F7}" type="slidenum">
              <a:rPr lang="ro-RO" smtClean="0"/>
              <a:t>‹#›</a:t>
            </a:fld>
            <a:endParaRPr lang="ro-RO"/>
          </a:p>
        </p:txBody>
      </p:sp>
    </p:spTree>
    <p:extLst>
      <p:ext uri="{BB962C8B-B14F-4D97-AF65-F5344CB8AC3E}">
        <p14:creationId xmlns:p14="http://schemas.microsoft.com/office/powerpoint/2010/main" val="1543224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499CA5-29EB-4BDD-80D9-7B1F0ACBA423}" type="datetimeFigureOut">
              <a:rPr lang="ro-RO" smtClean="0"/>
              <a:t>24.01.2022</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E2051FBF-A884-4677-B21F-5A25891011F7}" type="slidenum">
              <a:rPr lang="ro-RO" smtClean="0"/>
              <a:t>‹#›</a:t>
            </a:fld>
            <a:endParaRPr lang="ro-RO"/>
          </a:p>
        </p:txBody>
      </p:sp>
    </p:spTree>
    <p:extLst>
      <p:ext uri="{BB962C8B-B14F-4D97-AF65-F5344CB8AC3E}">
        <p14:creationId xmlns:p14="http://schemas.microsoft.com/office/powerpoint/2010/main" val="3616057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C499CA5-29EB-4BDD-80D9-7B1F0ACBA423}" type="datetimeFigureOut">
              <a:rPr lang="ro-RO" smtClean="0"/>
              <a:t>24.01.2022</a:t>
            </a:fld>
            <a:endParaRPr lang="ro-R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o-RO"/>
          </a:p>
        </p:txBody>
      </p:sp>
      <p:sp>
        <p:nvSpPr>
          <p:cNvPr id="9" name="Slide Number Placeholder 8"/>
          <p:cNvSpPr>
            <a:spLocks noGrp="1"/>
          </p:cNvSpPr>
          <p:nvPr>
            <p:ph type="sldNum" sz="quarter" idx="12"/>
          </p:nvPr>
        </p:nvSpPr>
        <p:spPr/>
        <p:txBody>
          <a:bodyPr/>
          <a:lstStyle/>
          <a:p>
            <a:fld id="{E2051FBF-A884-4677-B21F-5A25891011F7}" type="slidenum">
              <a:rPr lang="ro-RO" smtClean="0"/>
              <a:t>‹#›</a:t>
            </a:fld>
            <a:endParaRPr lang="ro-RO"/>
          </a:p>
        </p:txBody>
      </p:sp>
    </p:spTree>
    <p:extLst>
      <p:ext uri="{BB962C8B-B14F-4D97-AF65-F5344CB8AC3E}">
        <p14:creationId xmlns:p14="http://schemas.microsoft.com/office/powerpoint/2010/main" val="2996540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499CA5-29EB-4BDD-80D9-7B1F0ACBA423}" type="datetimeFigureOut">
              <a:rPr lang="ro-RO" smtClean="0"/>
              <a:t>24.01.2022</a:t>
            </a:fld>
            <a:endParaRPr lang="ro-R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o-R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051FBF-A884-4677-B21F-5A25891011F7}" type="slidenum">
              <a:rPr lang="ro-RO" smtClean="0"/>
              <a:t>‹#›</a:t>
            </a:fld>
            <a:endParaRPr lang="ro-RO"/>
          </a:p>
        </p:txBody>
      </p:sp>
    </p:spTree>
    <p:extLst>
      <p:ext uri="{BB962C8B-B14F-4D97-AF65-F5344CB8AC3E}">
        <p14:creationId xmlns:p14="http://schemas.microsoft.com/office/powerpoint/2010/main" val="265814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499CA5-29EB-4BDD-80D9-7B1F0ACBA423}" type="datetimeFigureOut">
              <a:rPr lang="ro-RO" smtClean="0"/>
              <a:t>24.01.2022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E2051FBF-A884-4677-B21F-5A25891011F7}" type="slidenum">
              <a:rPr lang="ro-RO" smtClean="0"/>
              <a:t>‹#›</a:t>
            </a:fld>
            <a:endParaRPr lang="ro-RO"/>
          </a:p>
        </p:txBody>
      </p:sp>
    </p:spTree>
    <p:extLst>
      <p:ext uri="{BB962C8B-B14F-4D97-AF65-F5344CB8AC3E}">
        <p14:creationId xmlns:p14="http://schemas.microsoft.com/office/powerpoint/2010/main" val="383960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C499CA5-29EB-4BDD-80D9-7B1F0ACBA423}" type="datetimeFigureOut">
              <a:rPr lang="ro-RO" smtClean="0"/>
              <a:t>24.01.2022</a:t>
            </a:fld>
            <a:endParaRPr lang="ro-R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o-R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2051FBF-A884-4677-B21F-5A25891011F7}" type="slidenum">
              <a:rPr lang="ro-RO" smtClean="0"/>
              <a:t>‹#›</a:t>
            </a:fld>
            <a:endParaRPr lang="ro-R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599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abhinavwalia95/entity-annotated-corpu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F3B5E-7D71-4B0C-8D42-C961A98DF9A2}"/>
              </a:ext>
            </a:extLst>
          </p:cNvPr>
          <p:cNvSpPr>
            <a:spLocks noGrp="1"/>
          </p:cNvSpPr>
          <p:nvPr>
            <p:ph type="ctrTitle"/>
          </p:nvPr>
        </p:nvSpPr>
        <p:spPr/>
        <p:txBody>
          <a:bodyPr>
            <a:normAutofit/>
          </a:bodyPr>
          <a:lstStyle/>
          <a:p>
            <a:pPr algn="ctr"/>
            <a:r>
              <a:rPr lang="en-US" sz="7200" dirty="0"/>
              <a:t>Named Entity Recognition in emails</a:t>
            </a:r>
            <a:endParaRPr lang="ro-RO" sz="7200" dirty="0"/>
          </a:p>
        </p:txBody>
      </p:sp>
      <p:sp>
        <p:nvSpPr>
          <p:cNvPr id="3" name="Subtitle 2">
            <a:extLst>
              <a:ext uri="{FF2B5EF4-FFF2-40B4-BE49-F238E27FC236}">
                <a16:creationId xmlns:a16="http://schemas.microsoft.com/office/drawing/2014/main" id="{A9D852A6-63C2-41A1-8702-3BE59A50E9AD}"/>
              </a:ext>
            </a:extLst>
          </p:cNvPr>
          <p:cNvSpPr>
            <a:spLocks noGrp="1"/>
          </p:cNvSpPr>
          <p:nvPr>
            <p:ph type="subTitle" idx="1"/>
          </p:nvPr>
        </p:nvSpPr>
        <p:spPr/>
        <p:txBody>
          <a:bodyPr>
            <a:normAutofit fontScale="85000" lnSpcReduction="20000"/>
          </a:bodyPr>
          <a:lstStyle/>
          <a:p>
            <a:pPr algn="r"/>
            <a:r>
              <a:rPr lang="en-US" dirty="0" err="1"/>
              <a:t>Burdescu</a:t>
            </a:r>
            <a:r>
              <a:rPr lang="en-US" dirty="0"/>
              <a:t> </a:t>
            </a:r>
            <a:r>
              <a:rPr lang="en-US" dirty="0" err="1"/>
              <a:t>alexandru</a:t>
            </a:r>
            <a:endParaRPr lang="en-US" dirty="0"/>
          </a:p>
          <a:p>
            <a:pPr algn="r"/>
            <a:r>
              <a:rPr lang="en-US" dirty="0" err="1"/>
              <a:t>Stoleru</a:t>
            </a:r>
            <a:r>
              <a:rPr lang="en-US" dirty="0"/>
              <a:t> </a:t>
            </a:r>
            <a:r>
              <a:rPr lang="en-US" dirty="0" err="1"/>
              <a:t>vlad</a:t>
            </a:r>
            <a:r>
              <a:rPr lang="en-US" dirty="0"/>
              <a:t>-Stefan</a:t>
            </a:r>
          </a:p>
          <a:p>
            <a:pPr algn="r"/>
            <a:r>
              <a:rPr lang="en-US" dirty="0"/>
              <a:t>406, software engineering, </a:t>
            </a:r>
            <a:r>
              <a:rPr lang="en-US" dirty="0" err="1"/>
              <a:t>fmi</a:t>
            </a:r>
            <a:endParaRPr lang="ro-RO" dirty="0"/>
          </a:p>
        </p:txBody>
      </p:sp>
    </p:spTree>
    <p:extLst>
      <p:ext uri="{BB962C8B-B14F-4D97-AF65-F5344CB8AC3E}">
        <p14:creationId xmlns:p14="http://schemas.microsoft.com/office/powerpoint/2010/main" val="472190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62BF-2F3D-4ACB-9078-677C2BDEDCC3}"/>
              </a:ext>
            </a:extLst>
          </p:cNvPr>
          <p:cNvSpPr>
            <a:spLocks noGrp="1"/>
          </p:cNvSpPr>
          <p:nvPr>
            <p:ph type="title"/>
          </p:nvPr>
        </p:nvSpPr>
        <p:spPr/>
        <p:txBody>
          <a:bodyPr/>
          <a:lstStyle/>
          <a:p>
            <a:r>
              <a:rPr lang="en-US" dirty="0"/>
              <a:t>What is Named Entity Recognition?</a:t>
            </a:r>
            <a:endParaRPr lang="ro-RO" dirty="0"/>
          </a:p>
        </p:txBody>
      </p:sp>
      <p:sp>
        <p:nvSpPr>
          <p:cNvPr id="3" name="Content Placeholder 2">
            <a:extLst>
              <a:ext uri="{FF2B5EF4-FFF2-40B4-BE49-F238E27FC236}">
                <a16:creationId xmlns:a16="http://schemas.microsoft.com/office/drawing/2014/main" id="{7AC27A87-202D-494A-9FE9-95A6DFF58741}"/>
              </a:ext>
            </a:extLst>
          </p:cNvPr>
          <p:cNvSpPr>
            <a:spLocks noGrp="1"/>
          </p:cNvSpPr>
          <p:nvPr>
            <p:ph idx="1"/>
          </p:nvPr>
        </p:nvSpPr>
        <p:spPr/>
        <p:txBody>
          <a:bodyPr/>
          <a:lstStyle/>
          <a:p>
            <a:r>
              <a:rPr lang="en-US" dirty="0"/>
              <a:t>- subtask of </a:t>
            </a:r>
            <a:r>
              <a:rPr lang="en-US" b="1" dirty="0"/>
              <a:t>information extraction</a:t>
            </a:r>
            <a:r>
              <a:rPr lang="en-US" dirty="0"/>
              <a:t> that seeks to locate and classify </a:t>
            </a:r>
            <a:r>
              <a:rPr lang="en-US" i="1" dirty="0"/>
              <a:t>named entities </a:t>
            </a:r>
            <a:r>
              <a:rPr lang="en-US" dirty="0"/>
              <a:t>found in unstructured text into predefined categories:</a:t>
            </a:r>
          </a:p>
          <a:p>
            <a:pPr lvl="1"/>
            <a:r>
              <a:rPr lang="en-US" dirty="0"/>
              <a:t>Person names</a:t>
            </a:r>
          </a:p>
          <a:p>
            <a:pPr lvl="1"/>
            <a:r>
              <a:rPr lang="en-US" dirty="0"/>
              <a:t>Organization names</a:t>
            </a:r>
          </a:p>
          <a:p>
            <a:pPr lvl="1"/>
            <a:r>
              <a:rPr lang="en-US" dirty="0"/>
              <a:t>Geographical entities (locations)</a:t>
            </a:r>
          </a:p>
          <a:p>
            <a:pPr lvl="1"/>
            <a:r>
              <a:rPr lang="en-US" dirty="0"/>
              <a:t>Time indicators</a:t>
            </a:r>
          </a:p>
          <a:p>
            <a:pPr lvl="1"/>
            <a:r>
              <a:rPr lang="en-US" dirty="0"/>
              <a:t>Events (Public, restricted, historical)</a:t>
            </a:r>
          </a:p>
          <a:p>
            <a:pPr lvl="1"/>
            <a:r>
              <a:rPr lang="en-US" dirty="0"/>
              <a:t>Natural phenomena</a:t>
            </a:r>
          </a:p>
          <a:p>
            <a:pPr marL="201168" lvl="1" indent="0">
              <a:buNone/>
            </a:pPr>
            <a:endParaRPr lang="en-US" dirty="0"/>
          </a:p>
          <a:p>
            <a:pPr marL="201168" lvl="1" indent="0">
              <a:buNone/>
            </a:pPr>
            <a:r>
              <a:rPr lang="en-US" dirty="0"/>
              <a:t>- a </a:t>
            </a:r>
            <a:r>
              <a:rPr lang="en-US" i="1" dirty="0"/>
              <a:t>named entity </a:t>
            </a:r>
            <a:r>
              <a:rPr lang="en-US" dirty="0"/>
              <a:t>is a real-world object that falls into one of the beforementioned categories, which can be denoted with a proper name; it can also be considered an instance of the respective entity</a:t>
            </a:r>
          </a:p>
          <a:p>
            <a:pPr lvl="1"/>
            <a:endParaRPr lang="ro-RO" dirty="0"/>
          </a:p>
        </p:txBody>
      </p:sp>
    </p:spTree>
    <p:extLst>
      <p:ext uri="{BB962C8B-B14F-4D97-AF65-F5344CB8AC3E}">
        <p14:creationId xmlns:p14="http://schemas.microsoft.com/office/powerpoint/2010/main" val="217425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C9A3-E432-41B2-A08C-DC8F6483146E}"/>
              </a:ext>
            </a:extLst>
          </p:cNvPr>
          <p:cNvSpPr>
            <a:spLocks noGrp="1"/>
          </p:cNvSpPr>
          <p:nvPr>
            <p:ph type="title"/>
          </p:nvPr>
        </p:nvSpPr>
        <p:spPr/>
        <p:txBody>
          <a:bodyPr/>
          <a:lstStyle/>
          <a:p>
            <a:r>
              <a:rPr lang="en-US" dirty="0"/>
              <a:t>Importance of NER in different scenarios</a:t>
            </a:r>
            <a:endParaRPr lang="ro-RO" dirty="0"/>
          </a:p>
        </p:txBody>
      </p:sp>
      <p:sp>
        <p:nvSpPr>
          <p:cNvPr id="3" name="Content Placeholder 2">
            <a:extLst>
              <a:ext uri="{FF2B5EF4-FFF2-40B4-BE49-F238E27FC236}">
                <a16:creationId xmlns:a16="http://schemas.microsoft.com/office/drawing/2014/main" id="{5244119F-5365-4440-82D0-30DB3DA305E7}"/>
              </a:ext>
            </a:extLst>
          </p:cNvPr>
          <p:cNvSpPr>
            <a:spLocks noGrp="1"/>
          </p:cNvSpPr>
          <p:nvPr>
            <p:ph idx="1"/>
          </p:nvPr>
        </p:nvSpPr>
        <p:spPr>
          <a:xfrm>
            <a:off x="1066800" y="2644724"/>
            <a:ext cx="10058400" cy="4023360"/>
          </a:xfrm>
        </p:spPr>
        <p:txBody>
          <a:bodyPr/>
          <a:lstStyle/>
          <a:p>
            <a:pPr lvl="1"/>
            <a:r>
              <a:rPr lang="en-US" sz="2800" dirty="0"/>
              <a:t>Content classification for news providers</a:t>
            </a:r>
          </a:p>
          <a:p>
            <a:pPr lvl="1"/>
            <a:r>
              <a:rPr lang="en-US" sz="2800" dirty="0"/>
              <a:t>Automatic content tagging</a:t>
            </a:r>
          </a:p>
          <a:p>
            <a:pPr lvl="1"/>
            <a:r>
              <a:rPr lang="en-US" sz="2800" dirty="0"/>
              <a:t>Efficient search algorithms</a:t>
            </a:r>
          </a:p>
          <a:p>
            <a:pPr lvl="1"/>
            <a:r>
              <a:rPr lang="en-US" sz="2800" dirty="0"/>
              <a:t>Content recommendations – Relevant Advertising</a:t>
            </a:r>
          </a:p>
          <a:p>
            <a:pPr lvl="1"/>
            <a:r>
              <a:rPr lang="en-US" sz="2800" dirty="0"/>
              <a:t>Handling of Customer Support Cases</a:t>
            </a:r>
          </a:p>
          <a:p>
            <a:pPr lvl="1"/>
            <a:r>
              <a:rPr lang="en-US" sz="2800" b="1" dirty="0"/>
              <a:t>Detection of PII and other sensitive information in shared data</a:t>
            </a:r>
          </a:p>
          <a:p>
            <a:pPr lvl="1"/>
            <a:endParaRPr lang="ro-RO" dirty="0"/>
          </a:p>
        </p:txBody>
      </p:sp>
    </p:spTree>
    <p:extLst>
      <p:ext uri="{BB962C8B-B14F-4D97-AF65-F5344CB8AC3E}">
        <p14:creationId xmlns:p14="http://schemas.microsoft.com/office/powerpoint/2010/main" val="2080267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9D6EB-E228-4956-B5DE-33EEF4006CC5}"/>
              </a:ext>
            </a:extLst>
          </p:cNvPr>
          <p:cNvSpPr>
            <a:spLocks noGrp="1"/>
          </p:cNvSpPr>
          <p:nvPr>
            <p:ph type="title"/>
          </p:nvPr>
        </p:nvSpPr>
        <p:spPr/>
        <p:txBody>
          <a:bodyPr/>
          <a:lstStyle/>
          <a:p>
            <a:r>
              <a:rPr lang="en-US" dirty="0"/>
              <a:t>Importance of NER in emails</a:t>
            </a:r>
            <a:endParaRPr lang="ro-RO" dirty="0"/>
          </a:p>
        </p:txBody>
      </p:sp>
      <p:sp>
        <p:nvSpPr>
          <p:cNvPr id="3" name="Content Placeholder 2">
            <a:extLst>
              <a:ext uri="{FF2B5EF4-FFF2-40B4-BE49-F238E27FC236}">
                <a16:creationId xmlns:a16="http://schemas.microsoft.com/office/drawing/2014/main" id="{6FFA697A-D661-473F-8B95-D7ED92E47B85}"/>
              </a:ext>
            </a:extLst>
          </p:cNvPr>
          <p:cNvSpPr>
            <a:spLocks noGrp="1"/>
          </p:cNvSpPr>
          <p:nvPr>
            <p:ph idx="1"/>
          </p:nvPr>
        </p:nvSpPr>
        <p:spPr/>
        <p:txBody>
          <a:bodyPr>
            <a:normAutofit/>
          </a:bodyPr>
          <a:lstStyle/>
          <a:p>
            <a:pPr lvl="1" algn="just"/>
            <a:endParaRPr lang="en-US" sz="2000" dirty="0"/>
          </a:p>
          <a:p>
            <a:pPr lvl="1" algn="just"/>
            <a:endParaRPr lang="en-US" sz="2000" dirty="0"/>
          </a:p>
          <a:p>
            <a:pPr lvl="1" algn="just"/>
            <a:r>
              <a:rPr lang="en-US" sz="2000" dirty="0"/>
              <a:t>Any email, casually or professionally written, can include information that is intended exclusively to the receiver and could otherwise cause damages, directly or indirectly, for the involved parties if the shared content is leaked</a:t>
            </a:r>
          </a:p>
          <a:p>
            <a:pPr lvl="1" algn="just"/>
            <a:r>
              <a:rPr lang="en-US" sz="2000" dirty="0"/>
              <a:t> </a:t>
            </a:r>
            <a:r>
              <a:rPr lang="en-US" sz="2000" i="1" dirty="0"/>
              <a:t>Sensitive information</a:t>
            </a:r>
            <a:r>
              <a:rPr lang="en-US" sz="2000" dirty="0"/>
              <a:t> should redacted whenever the contents of an email are shared, verbally or written, with external parties</a:t>
            </a:r>
          </a:p>
          <a:p>
            <a:pPr lvl="1" algn="just"/>
            <a:r>
              <a:rPr lang="en-US" sz="2000" dirty="0"/>
              <a:t>Using NER, pieces of information can be labeled and further removed if their classes denote sensitive content; Example: </a:t>
            </a:r>
            <a:r>
              <a:rPr lang="en-US" sz="2000" i="1" dirty="0"/>
              <a:t>Personal Identifiable Information (PII)</a:t>
            </a:r>
            <a:endParaRPr lang="en-US" sz="2000" dirty="0"/>
          </a:p>
        </p:txBody>
      </p:sp>
    </p:spTree>
    <p:extLst>
      <p:ext uri="{BB962C8B-B14F-4D97-AF65-F5344CB8AC3E}">
        <p14:creationId xmlns:p14="http://schemas.microsoft.com/office/powerpoint/2010/main" val="380857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C3D57E-9694-45B4-9856-07ED51C5DA38}"/>
              </a:ext>
            </a:extLst>
          </p:cNvPr>
          <p:cNvSpPr>
            <a:spLocks noGrp="1"/>
          </p:cNvSpPr>
          <p:nvPr>
            <p:ph idx="1"/>
          </p:nvPr>
        </p:nvSpPr>
        <p:spPr>
          <a:xfrm>
            <a:off x="1097280" y="1916756"/>
            <a:ext cx="10058400" cy="4023360"/>
          </a:xfrm>
        </p:spPr>
        <p:txBody>
          <a:bodyPr>
            <a:normAutofit/>
          </a:bodyPr>
          <a:lstStyle/>
          <a:p>
            <a:pPr lvl="1"/>
            <a:r>
              <a:rPr lang="en-US" dirty="0"/>
              <a:t>Dataset used: processed version of the </a:t>
            </a:r>
            <a:r>
              <a:rPr lang="en-US" b="0" i="1" dirty="0">
                <a:effectLst/>
                <a:latin typeface="Inter"/>
              </a:rPr>
              <a:t>Annotated Corpus for Named Entity Recognition</a:t>
            </a:r>
            <a:r>
              <a:rPr lang="en-US" b="0" dirty="0">
                <a:effectLst/>
                <a:latin typeface="Inter"/>
              </a:rPr>
              <a:t> (</a:t>
            </a:r>
            <a:r>
              <a:rPr lang="en-US" b="0" dirty="0">
                <a:effectLst/>
                <a:latin typeface="Inter"/>
                <a:hlinkClick r:id="rId2"/>
              </a:rPr>
              <a:t>https://www.kaggle.com/abhinavwalia95/entity-annotated-corpus</a:t>
            </a:r>
            <a:r>
              <a:rPr lang="en-US" b="0" dirty="0">
                <a:effectLst/>
                <a:latin typeface="Inter"/>
              </a:rPr>
              <a:t>)</a:t>
            </a:r>
          </a:p>
          <a:p>
            <a:pPr lvl="1"/>
            <a:r>
              <a:rPr lang="en-US" dirty="0"/>
              <a:t>We use a recurrent NN to classify tokenized sentences into one of the following categories:</a:t>
            </a:r>
          </a:p>
          <a:p>
            <a:pPr marL="726948" lvl="2" indent="-342900">
              <a:buFont typeface="+mj-lt"/>
              <a:buAutoNum type="arabicPeriod"/>
            </a:pPr>
            <a:r>
              <a:rPr lang="en-US" dirty="0"/>
              <a:t>General information</a:t>
            </a:r>
          </a:p>
          <a:p>
            <a:pPr marL="726948" lvl="2" indent="-342900">
              <a:buFont typeface="+mj-lt"/>
              <a:buAutoNum type="arabicPeriod"/>
            </a:pPr>
            <a:r>
              <a:rPr lang="en-US" dirty="0"/>
              <a:t>Geographical names</a:t>
            </a:r>
          </a:p>
          <a:p>
            <a:pPr marL="726948" lvl="2" indent="-342900">
              <a:buFont typeface="+mj-lt"/>
              <a:buAutoNum type="arabicPeriod"/>
            </a:pPr>
            <a:r>
              <a:rPr lang="en-US" dirty="0"/>
              <a:t>Persons</a:t>
            </a:r>
          </a:p>
          <a:p>
            <a:pPr marL="726948" lvl="2" indent="-342900">
              <a:buFont typeface="+mj-lt"/>
              <a:buAutoNum type="arabicPeriod"/>
            </a:pPr>
            <a:r>
              <a:rPr lang="en-US" dirty="0"/>
              <a:t>Organizations</a:t>
            </a:r>
          </a:p>
          <a:p>
            <a:pPr marL="726948" lvl="2" indent="-342900">
              <a:buFont typeface="+mj-lt"/>
              <a:buAutoNum type="arabicPeriod"/>
            </a:pPr>
            <a:r>
              <a:rPr lang="en-US" dirty="0"/>
              <a:t>Time indicators</a:t>
            </a:r>
          </a:p>
          <a:p>
            <a:pPr marL="726948" lvl="2" indent="-342900">
              <a:buFont typeface="+mj-lt"/>
              <a:buAutoNum type="arabicPeriod"/>
            </a:pPr>
            <a:r>
              <a:rPr lang="en-US" dirty="0"/>
              <a:t>Artifacts</a:t>
            </a:r>
          </a:p>
          <a:p>
            <a:pPr marL="726948" lvl="2" indent="-342900">
              <a:buFont typeface="+mj-lt"/>
              <a:buAutoNum type="arabicPeriod"/>
            </a:pPr>
            <a:r>
              <a:rPr lang="en-US" dirty="0"/>
              <a:t>Natural phenomena</a:t>
            </a:r>
          </a:p>
          <a:p>
            <a:pPr marL="726948" lvl="2" indent="-342900">
              <a:buFont typeface="+mj-lt"/>
              <a:buAutoNum type="arabicPeriod"/>
            </a:pPr>
            <a:r>
              <a:rPr lang="en-US" dirty="0"/>
              <a:t>Events</a:t>
            </a:r>
          </a:p>
          <a:p>
            <a:pPr marL="384048" lvl="2" indent="0">
              <a:buNone/>
            </a:pPr>
            <a:endParaRPr lang="en-US" dirty="0"/>
          </a:p>
          <a:p>
            <a:pPr lvl="1"/>
            <a:r>
              <a:rPr lang="en-US" dirty="0"/>
              <a:t>Based on their classification, words are replaced with a generic value indicating their entity category</a:t>
            </a:r>
          </a:p>
        </p:txBody>
      </p:sp>
      <p:sp>
        <p:nvSpPr>
          <p:cNvPr id="5" name="Title 4">
            <a:extLst>
              <a:ext uri="{FF2B5EF4-FFF2-40B4-BE49-F238E27FC236}">
                <a16:creationId xmlns:a16="http://schemas.microsoft.com/office/drawing/2014/main" id="{8EB81A31-BAAF-4C6C-B508-C6DED29E6D1F}"/>
              </a:ext>
            </a:extLst>
          </p:cNvPr>
          <p:cNvSpPr>
            <a:spLocks noGrp="1"/>
          </p:cNvSpPr>
          <p:nvPr>
            <p:ph type="title"/>
          </p:nvPr>
        </p:nvSpPr>
        <p:spPr/>
        <p:txBody>
          <a:bodyPr/>
          <a:lstStyle/>
          <a:p>
            <a:r>
              <a:rPr lang="en-US" dirty="0"/>
              <a:t>Redacting Named Entities in emails</a:t>
            </a:r>
            <a:endParaRPr lang="ro-RO" dirty="0"/>
          </a:p>
        </p:txBody>
      </p:sp>
    </p:spTree>
    <p:extLst>
      <p:ext uri="{BB962C8B-B14F-4D97-AF65-F5344CB8AC3E}">
        <p14:creationId xmlns:p14="http://schemas.microsoft.com/office/powerpoint/2010/main" val="2010756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AF69-807E-44B1-AB0B-82B186BB2B23}"/>
              </a:ext>
            </a:extLst>
          </p:cNvPr>
          <p:cNvSpPr>
            <a:spLocks noGrp="1"/>
          </p:cNvSpPr>
          <p:nvPr>
            <p:ph type="title"/>
          </p:nvPr>
        </p:nvSpPr>
        <p:spPr/>
        <p:txBody>
          <a:bodyPr/>
          <a:lstStyle/>
          <a:p>
            <a:pPr algn="ctr"/>
            <a:r>
              <a:rPr lang="en-US" dirty="0"/>
              <a:t>Model summary</a:t>
            </a:r>
            <a:endParaRPr lang="ro-RO" dirty="0"/>
          </a:p>
        </p:txBody>
      </p:sp>
      <p:pic>
        <p:nvPicPr>
          <p:cNvPr id="5" name="Content Placeholder 4">
            <a:extLst>
              <a:ext uri="{FF2B5EF4-FFF2-40B4-BE49-F238E27FC236}">
                <a16:creationId xmlns:a16="http://schemas.microsoft.com/office/drawing/2014/main" id="{62001EAA-67CB-49C0-ACB5-2D5B2DD6DC13}"/>
              </a:ext>
            </a:extLst>
          </p:cNvPr>
          <p:cNvPicPr>
            <a:picLocks noGrp="1" noChangeAspect="1"/>
          </p:cNvPicPr>
          <p:nvPr>
            <p:ph idx="1"/>
          </p:nvPr>
        </p:nvPicPr>
        <p:blipFill>
          <a:blip r:embed="rId2"/>
          <a:stretch>
            <a:fillRect/>
          </a:stretch>
        </p:blipFill>
        <p:spPr>
          <a:xfrm>
            <a:off x="3514364" y="2157977"/>
            <a:ext cx="5163271" cy="3286584"/>
          </a:xfrm>
        </p:spPr>
      </p:pic>
    </p:spTree>
    <p:extLst>
      <p:ext uri="{BB962C8B-B14F-4D97-AF65-F5344CB8AC3E}">
        <p14:creationId xmlns:p14="http://schemas.microsoft.com/office/powerpoint/2010/main" val="78958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A6F39-45EA-4B75-9FA6-DA7F9D768BFB}"/>
              </a:ext>
            </a:extLst>
          </p:cNvPr>
          <p:cNvSpPr>
            <a:spLocks noGrp="1"/>
          </p:cNvSpPr>
          <p:nvPr>
            <p:ph type="title"/>
          </p:nvPr>
        </p:nvSpPr>
        <p:spPr/>
        <p:txBody>
          <a:bodyPr/>
          <a:lstStyle/>
          <a:p>
            <a:pPr algn="ctr"/>
            <a:r>
              <a:rPr lang="en-US" dirty="0"/>
              <a:t>Performance metrics</a:t>
            </a:r>
            <a:endParaRPr lang="ro-RO" dirty="0"/>
          </a:p>
        </p:txBody>
      </p:sp>
      <p:pic>
        <p:nvPicPr>
          <p:cNvPr id="5" name="Content Placeholder 4">
            <a:extLst>
              <a:ext uri="{FF2B5EF4-FFF2-40B4-BE49-F238E27FC236}">
                <a16:creationId xmlns:a16="http://schemas.microsoft.com/office/drawing/2014/main" id="{D948F64B-DBAC-49FF-A135-FB08DE79D1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5059" y="1828507"/>
            <a:ext cx="5061881" cy="3757111"/>
          </a:xfrm>
        </p:spPr>
      </p:pic>
      <p:sp>
        <p:nvSpPr>
          <p:cNvPr id="6" name="TextBox 5">
            <a:extLst>
              <a:ext uri="{FF2B5EF4-FFF2-40B4-BE49-F238E27FC236}">
                <a16:creationId xmlns:a16="http://schemas.microsoft.com/office/drawing/2014/main" id="{75500CEB-3023-4EB0-9ED6-B4A337D40350}"/>
              </a:ext>
            </a:extLst>
          </p:cNvPr>
          <p:cNvSpPr txBox="1"/>
          <p:nvPr/>
        </p:nvSpPr>
        <p:spPr>
          <a:xfrm>
            <a:off x="3614690" y="5788241"/>
            <a:ext cx="4962618" cy="369332"/>
          </a:xfrm>
          <a:prstGeom prst="rect">
            <a:avLst/>
          </a:prstGeom>
          <a:noFill/>
        </p:spPr>
        <p:txBody>
          <a:bodyPr wrap="square" rtlCol="0">
            <a:spAutoFit/>
          </a:bodyPr>
          <a:lstStyle/>
          <a:p>
            <a:pPr algn="ctr"/>
            <a:r>
              <a:rPr lang="en-US" dirty="0"/>
              <a:t>Loss &amp; Accuracy after 50 epochs on a 80-20 split</a:t>
            </a:r>
            <a:endParaRPr lang="ro-RO" dirty="0"/>
          </a:p>
        </p:txBody>
      </p:sp>
    </p:spTree>
    <p:extLst>
      <p:ext uri="{BB962C8B-B14F-4D97-AF65-F5344CB8AC3E}">
        <p14:creationId xmlns:p14="http://schemas.microsoft.com/office/powerpoint/2010/main" val="2086264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3FA4BB-3638-409E-991E-6EBA37780160}"/>
              </a:ext>
            </a:extLst>
          </p:cNvPr>
          <p:cNvSpPr>
            <a:spLocks noGrp="1"/>
          </p:cNvSpPr>
          <p:nvPr>
            <p:ph type="title"/>
          </p:nvPr>
        </p:nvSpPr>
        <p:spPr/>
        <p:txBody>
          <a:bodyPr/>
          <a:lstStyle/>
          <a:p>
            <a:r>
              <a:rPr lang="en-US" dirty="0"/>
              <a:t>Example</a:t>
            </a:r>
            <a:endParaRPr lang="ro-RO" dirty="0"/>
          </a:p>
        </p:txBody>
      </p:sp>
      <p:sp>
        <p:nvSpPr>
          <p:cNvPr id="5" name="Content Placeholder 4">
            <a:extLst>
              <a:ext uri="{FF2B5EF4-FFF2-40B4-BE49-F238E27FC236}">
                <a16:creationId xmlns:a16="http://schemas.microsoft.com/office/drawing/2014/main" id="{A4408454-9771-4D4D-AA2B-F91A13C42091}"/>
              </a:ext>
            </a:extLst>
          </p:cNvPr>
          <p:cNvSpPr>
            <a:spLocks noGrp="1"/>
          </p:cNvSpPr>
          <p:nvPr>
            <p:ph sz="half" idx="1"/>
          </p:nvPr>
        </p:nvSpPr>
        <p:spPr>
          <a:xfrm>
            <a:off x="1132182" y="1864785"/>
            <a:ext cx="4937760" cy="4023360"/>
          </a:xfrm>
        </p:spPr>
        <p:txBody>
          <a:bodyPr/>
          <a:lstStyle/>
          <a:p>
            <a:r>
              <a:rPr lang="en-US" sz="2400" dirty="0"/>
              <a:t>Initial email</a:t>
            </a:r>
          </a:p>
          <a:p>
            <a:endParaRPr lang="en-US" dirty="0"/>
          </a:p>
          <a:p>
            <a:endParaRPr lang="ro-RO" dirty="0"/>
          </a:p>
        </p:txBody>
      </p:sp>
      <p:sp>
        <p:nvSpPr>
          <p:cNvPr id="6" name="Content Placeholder 5">
            <a:extLst>
              <a:ext uri="{FF2B5EF4-FFF2-40B4-BE49-F238E27FC236}">
                <a16:creationId xmlns:a16="http://schemas.microsoft.com/office/drawing/2014/main" id="{0B2CD295-7F83-45DE-948E-4CDC6E468910}"/>
              </a:ext>
            </a:extLst>
          </p:cNvPr>
          <p:cNvSpPr>
            <a:spLocks noGrp="1"/>
          </p:cNvSpPr>
          <p:nvPr>
            <p:ph sz="half" idx="2"/>
          </p:nvPr>
        </p:nvSpPr>
        <p:spPr/>
        <p:txBody>
          <a:bodyPr>
            <a:normAutofit/>
          </a:bodyPr>
          <a:lstStyle/>
          <a:p>
            <a:r>
              <a:rPr lang="en-US" sz="2400" dirty="0"/>
              <a:t>Redacted email</a:t>
            </a:r>
            <a:endParaRPr lang="ro-RO" sz="2400" dirty="0"/>
          </a:p>
        </p:txBody>
      </p:sp>
      <p:pic>
        <p:nvPicPr>
          <p:cNvPr id="8" name="Picture 7">
            <a:extLst>
              <a:ext uri="{FF2B5EF4-FFF2-40B4-BE49-F238E27FC236}">
                <a16:creationId xmlns:a16="http://schemas.microsoft.com/office/drawing/2014/main" id="{CB3AE1E6-16DD-4306-BA34-77B07170A8CE}"/>
              </a:ext>
            </a:extLst>
          </p:cNvPr>
          <p:cNvPicPr>
            <a:picLocks noChangeAspect="1"/>
          </p:cNvPicPr>
          <p:nvPr/>
        </p:nvPicPr>
        <p:blipFill>
          <a:blip r:embed="rId2"/>
          <a:stretch>
            <a:fillRect/>
          </a:stretch>
        </p:blipFill>
        <p:spPr>
          <a:xfrm>
            <a:off x="1132182" y="2942885"/>
            <a:ext cx="4867954" cy="1867161"/>
          </a:xfrm>
          <a:prstGeom prst="rect">
            <a:avLst/>
          </a:prstGeom>
        </p:spPr>
      </p:pic>
      <p:pic>
        <p:nvPicPr>
          <p:cNvPr id="12" name="Picture 11">
            <a:extLst>
              <a:ext uri="{FF2B5EF4-FFF2-40B4-BE49-F238E27FC236}">
                <a16:creationId xmlns:a16="http://schemas.microsoft.com/office/drawing/2014/main" id="{00B83C31-4F1D-493D-9A9C-E9660E62302C}"/>
              </a:ext>
            </a:extLst>
          </p:cNvPr>
          <p:cNvPicPr>
            <a:picLocks noChangeAspect="1"/>
          </p:cNvPicPr>
          <p:nvPr/>
        </p:nvPicPr>
        <p:blipFill>
          <a:blip r:embed="rId3"/>
          <a:stretch>
            <a:fillRect/>
          </a:stretch>
        </p:blipFill>
        <p:spPr>
          <a:xfrm>
            <a:off x="6248059" y="2923833"/>
            <a:ext cx="4877481" cy="1886213"/>
          </a:xfrm>
          <a:prstGeom prst="rect">
            <a:avLst/>
          </a:prstGeom>
        </p:spPr>
      </p:pic>
    </p:spTree>
    <p:extLst>
      <p:ext uri="{BB962C8B-B14F-4D97-AF65-F5344CB8AC3E}">
        <p14:creationId xmlns:p14="http://schemas.microsoft.com/office/powerpoint/2010/main" val="5791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CCD40D-7646-4718-A10D-40CECE4DECCA}"/>
              </a:ext>
            </a:extLst>
          </p:cNvPr>
          <p:cNvSpPr>
            <a:spLocks noGrp="1"/>
          </p:cNvSpPr>
          <p:nvPr>
            <p:ph type="ctrTitle"/>
          </p:nvPr>
        </p:nvSpPr>
        <p:spPr/>
        <p:txBody>
          <a:bodyPr/>
          <a:lstStyle/>
          <a:p>
            <a:r>
              <a:rPr lang="en-US" dirty="0"/>
              <a:t>Thank you!</a:t>
            </a:r>
            <a:endParaRPr lang="ro-RO" dirty="0"/>
          </a:p>
        </p:txBody>
      </p:sp>
    </p:spTree>
    <p:extLst>
      <p:ext uri="{BB962C8B-B14F-4D97-AF65-F5344CB8AC3E}">
        <p14:creationId xmlns:p14="http://schemas.microsoft.com/office/powerpoint/2010/main" val="30248555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84</TotalTime>
  <Words>325</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Inter</vt:lpstr>
      <vt:lpstr>Retrospect</vt:lpstr>
      <vt:lpstr>Named Entity Recognition in emails</vt:lpstr>
      <vt:lpstr>What is Named Entity Recognition?</vt:lpstr>
      <vt:lpstr>Importance of NER in different scenarios</vt:lpstr>
      <vt:lpstr>Importance of NER in emails</vt:lpstr>
      <vt:lpstr>Redacting Named Entities in emails</vt:lpstr>
      <vt:lpstr>Model summary</vt:lpstr>
      <vt:lpstr>Performance metrics</vt:lpstr>
      <vt:lpstr>Example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Named Entity Recognition in emails</dc:title>
  <dc:creator>ALEXANDRU BURDESCU</dc:creator>
  <cp:lastModifiedBy>ALEXANDRU BURDESCU</cp:lastModifiedBy>
  <cp:revision>2</cp:revision>
  <dcterms:created xsi:type="dcterms:W3CDTF">2022-01-23T23:46:58Z</dcterms:created>
  <dcterms:modified xsi:type="dcterms:W3CDTF">2022-01-24T01:11:40Z</dcterms:modified>
</cp:coreProperties>
</file>