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68" r:id="rId5"/>
    <p:sldId id="259" r:id="rId6"/>
    <p:sldId id="262" r:id="rId7"/>
    <p:sldId id="271" r:id="rId8"/>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CC405-2710-40F4-BEA4-AEE9FE146ECC}" v="1" dt="2025-03-03T02:55:59.42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p:cViewPr varScale="1">
        <p:scale>
          <a:sx n="59" d="100"/>
          <a:sy n="59" d="100"/>
        </p:scale>
        <p:origin x="150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DHVA SRI BALINENI" userId="29c940b722e4febc" providerId="LiveId" clId="{1B1CC405-2710-40F4-BEA4-AEE9FE146ECC}"/>
    <pc:docChg chg="custSel delSld modSld">
      <pc:chgData name="URDHVA SRI BALINENI" userId="29c940b722e4febc" providerId="LiveId" clId="{1B1CC405-2710-40F4-BEA4-AEE9FE146ECC}" dt="2025-03-03T02:57:17.228" v="523" actId="2696"/>
      <pc:docMkLst>
        <pc:docMk/>
      </pc:docMkLst>
      <pc:sldChg chg="modSp mod">
        <pc:chgData name="URDHVA SRI BALINENI" userId="29c940b722e4febc" providerId="LiveId" clId="{1B1CC405-2710-40F4-BEA4-AEE9FE146ECC}" dt="2025-03-03T02:40:56.624" v="202" actId="20577"/>
        <pc:sldMkLst>
          <pc:docMk/>
          <pc:sldMk cId="0" sldId="256"/>
        </pc:sldMkLst>
        <pc:spChg chg="mod">
          <ac:chgData name="URDHVA SRI BALINENI" userId="29c940b722e4febc" providerId="LiveId" clId="{1B1CC405-2710-40F4-BEA4-AEE9FE146ECC}" dt="2025-03-03T02:39:02.418" v="62" actId="20577"/>
          <ac:spMkLst>
            <pc:docMk/>
            <pc:sldMk cId="0" sldId="256"/>
            <ac:spMk id="2" creationId="{00000000-0000-0000-0000-000000000000}"/>
          </ac:spMkLst>
        </pc:spChg>
        <pc:spChg chg="mod">
          <ac:chgData name="URDHVA SRI BALINENI" userId="29c940b722e4febc" providerId="LiveId" clId="{1B1CC405-2710-40F4-BEA4-AEE9FE146ECC}" dt="2025-03-03T02:40:56.624" v="202" actId="20577"/>
          <ac:spMkLst>
            <pc:docMk/>
            <pc:sldMk cId="0" sldId="256"/>
            <ac:spMk id="18" creationId="{00000000-0000-0000-0000-000000000000}"/>
          </ac:spMkLst>
        </pc:spChg>
      </pc:sldChg>
      <pc:sldChg chg="modSp mod">
        <pc:chgData name="URDHVA SRI BALINENI" userId="29c940b722e4febc" providerId="LiveId" clId="{1B1CC405-2710-40F4-BEA4-AEE9FE146ECC}" dt="2025-03-03T02:42:28.800" v="208" actId="20577"/>
        <pc:sldMkLst>
          <pc:docMk/>
          <pc:sldMk cId="0" sldId="258"/>
        </pc:sldMkLst>
        <pc:spChg chg="mod">
          <ac:chgData name="URDHVA SRI BALINENI" userId="29c940b722e4febc" providerId="LiveId" clId="{1B1CC405-2710-40F4-BEA4-AEE9FE146ECC}" dt="2025-03-03T02:42:28.800" v="208" actId="20577"/>
          <ac:spMkLst>
            <pc:docMk/>
            <pc:sldMk cId="0" sldId="258"/>
            <ac:spMk id="7" creationId="{0E0A8BBD-72B3-D31D-8CE1-214559251CE0}"/>
          </ac:spMkLst>
        </pc:spChg>
      </pc:sldChg>
      <pc:sldChg chg="modSp mod">
        <pc:chgData name="URDHVA SRI BALINENI" userId="29c940b722e4febc" providerId="LiveId" clId="{1B1CC405-2710-40F4-BEA4-AEE9FE146ECC}" dt="2025-03-03T02:54:28.989" v="514" actId="123"/>
        <pc:sldMkLst>
          <pc:docMk/>
          <pc:sldMk cId="0" sldId="259"/>
        </pc:sldMkLst>
        <pc:spChg chg="mod">
          <ac:chgData name="URDHVA SRI BALINENI" userId="29c940b722e4febc" providerId="LiveId" clId="{1B1CC405-2710-40F4-BEA4-AEE9FE146ECC}" dt="2025-03-03T02:54:28.989" v="514" actId="123"/>
          <ac:spMkLst>
            <pc:docMk/>
            <pc:sldMk cId="0" sldId="259"/>
            <ac:spMk id="3" creationId="{00000000-0000-0000-0000-000000000000}"/>
          </ac:spMkLst>
        </pc:spChg>
      </pc:sldChg>
      <pc:sldChg chg="modSp mod">
        <pc:chgData name="URDHVA SRI BALINENI" userId="29c940b722e4febc" providerId="LiveId" clId="{1B1CC405-2710-40F4-BEA4-AEE9FE146ECC}" dt="2025-03-03T02:56:07.456" v="517" actId="14100"/>
        <pc:sldMkLst>
          <pc:docMk/>
          <pc:sldMk cId="0" sldId="262"/>
        </pc:sldMkLst>
        <pc:picChg chg="mod">
          <ac:chgData name="URDHVA SRI BALINENI" userId="29c940b722e4febc" providerId="LiveId" clId="{1B1CC405-2710-40F4-BEA4-AEE9FE146ECC}" dt="2025-03-03T02:56:07.456" v="517" actId="14100"/>
          <ac:picMkLst>
            <pc:docMk/>
            <pc:sldMk cId="0" sldId="262"/>
            <ac:picMk id="5" creationId="{19B23AF3-D988-C20D-81D3-504670FF5313}"/>
          </ac:picMkLst>
        </pc:picChg>
      </pc:sldChg>
      <pc:sldChg chg="del">
        <pc:chgData name="URDHVA SRI BALINENI" userId="29c940b722e4febc" providerId="LiveId" clId="{1B1CC405-2710-40F4-BEA4-AEE9FE146ECC}" dt="2025-03-03T02:56:28.851" v="518" actId="2696"/>
        <pc:sldMkLst>
          <pc:docMk/>
          <pc:sldMk cId="0" sldId="263"/>
        </pc:sldMkLst>
      </pc:sldChg>
      <pc:sldChg chg="del">
        <pc:chgData name="URDHVA SRI BALINENI" userId="29c940b722e4febc" providerId="LiveId" clId="{1B1CC405-2710-40F4-BEA4-AEE9FE146ECC}" dt="2025-03-03T02:56:33.522" v="519" actId="2696"/>
        <pc:sldMkLst>
          <pc:docMk/>
          <pc:sldMk cId="0" sldId="264"/>
        </pc:sldMkLst>
      </pc:sldChg>
      <pc:sldChg chg="del">
        <pc:chgData name="URDHVA SRI BALINENI" userId="29c940b722e4febc" providerId="LiveId" clId="{1B1CC405-2710-40F4-BEA4-AEE9FE146ECC}" dt="2025-03-03T02:57:07.745" v="522" actId="2696"/>
        <pc:sldMkLst>
          <pc:docMk/>
          <pc:sldMk cId="0" sldId="265"/>
        </pc:sldMkLst>
      </pc:sldChg>
      <pc:sldChg chg="del">
        <pc:chgData name="URDHVA SRI BALINENI" userId="29c940b722e4febc" providerId="LiveId" clId="{1B1CC405-2710-40F4-BEA4-AEE9FE146ECC}" dt="2025-03-03T02:56:38.203" v="520" actId="2696"/>
        <pc:sldMkLst>
          <pc:docMk/>
          <pc:sldMk cId="0" sldId="267"/>
        </pc:sldMkLst>
      </pc:sldChg>
      <pc:sldChg chg="modSp mod">
        <pc:chgData name="URDHVA SRI BALINENI" userId="29c940b722e4febc" providerId="LiveId" clId="{1B1CC405-2710-40F4-BEA4-AEE9FE146ECC}" dt="2025-03-03T02:51:56.834" v="511" actId="255"/>
        <pc:sldMkLst>
          <pc:docMk/>
          <pc:sldMk cId="3040320987" sldId="268"/>
        </pc:sldMkLst>
        <pc:spChg chg="mod">
          <ac:chgData name="URDHVA SRI BALINENI" userId="29c940b722e4febc" providerId="LiveId" clId="{1B1CC405-2710-40F4-BEA4-AEE9FE146ECC}" dt="2025-03-03T02:51:56.834" v="511" actId="255"/>
          <ac:spMkLst>
            <pc:docMk/>
            <pc:sldMk cId="3040320987" sldId="268"/>
            <ac:spMk id="3" creationId="{357F72F0-C4DE-5EEF-B570-4FD2AE158D16}"/>
          </ac:spMkLst>
        </pc:spChg>
      </pc:sldChg>
      <pc:sldChg chg="del">
        <pc:chgData name="URDHVA SRI BALINENI" userId="29c940b722e4febc" providerId="LiveId" clId="{1B1CC405-2710-40F4-BEA4-AEE9FE146ECC}" dt="2025-03-03T02:57:17.228" v="523" actId="2696"/>
        <pc:sldMkLst>
          <pc:docMk/>
          <pc:sldMk cId="3074303276" sldId="269"/>
        </pc:sldMkLst>
      </pc:sldChg>
      <pc:sldChg chg="del">
        <pc:chgData name="URDHVA SRI BALINENI" userId="29c940b722e4febc" providerId="LiveId" clId="{1B1CC405-2710-40F4-BEA4-AEE9FE146ECC}" dt="2025-03-03T02:56:42.116" v="521" actId="2696"/>
        <pc:sldMkLst>
          <pc:docMk/>
          <pc:sldMk cId="191978905"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D132A76-E44A-404D-9654-B459AD5BA79D}" type="datetimeFigureOut">
              <a:rPr lang="en-IN" smtClean="0"/>
              <a:t>03-03-2025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FAEE99C-3FE6-44F0-B61C-87D0D6169B18}" type="slidenum">
              <a:rPr lang="en-IN" smtClean="0"/>
              <a:t>‹#›</a:t>
            </a:fld>
            <a:endParaRPr lang="en-IN"/>
          </a:p>
        </p:txBody>
      </p:sp>
    </p:spTree>
    <p:extLst>
      <p:ext uri="{BB962C8B-B14F-4D97-AF65-F5344CB8AC3E}">
        <p14:creationId xmlns:p14="http://schemas.microsoft.com/office/powerpoint/2010/main" val="335454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AEE99C-3FE6-44F0-B61C-87D0D6169B18}" type="slidenum">
              <a:rPr lang="en-IN" smtClean="0"/>
              <a:t>1</a:t>
            </a:fld>
            <a:endParaRPr lang="en-IN"/>
          </a:p>
        </p:txBody>
      </p:sp>
    </p:spTree>
    <p:extLst>
      <p:ext uri="{BB962C8B-B14F-4D97-AF65-F5344CB8AC3E}">
        <p14:creationId xmlns:p14="http://schemas.microsoft.com/office/powerpoint/2010/main" val="318178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8"/>
          </a:xfrm>
          <a:prstGeom prst="rect">
            <a:avLst/>
          </a:prstGeom>
        </p:spPr>
      </p:pic>
      <p:sp>
        <p:nvSpPr>
          <p:cNvPr id="2" name="Holder 2"/>
          <p:cNvSpPr>
            <a:spLocks noGrp="1"/>
          </p:cNvSpPr>
          <p:nvPr>
            <p:ph type="title"/>
          </p:nvPr>
        </p:nvSpPr>
        <p:spPr>
          <a:xfrm>
            <a:off x="3329178" y="461899"/>
            <a:ext cx="2487929"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5940" y="1613357"/>
            <a:ext cx="7647940" cy="376047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llowshaw/Lung-Cancer-Prediction-using-CNN-and-Transfer-Lear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295400"/>
            <a:ext cx="7239000" cy="875240"/>
          </a:xfrm>
          <a:prstGeom prst="rect">
            <a:avLst/>
          </a:prstGeom>
        </p:spPr>
        <p:txBody>
          <a:bodyPr vert="horz" wrap="square" lIns="0" tIns="13335" rIns="0" bIns="0" rtlCol="0">
            <a:spAutoFit/>
          </a:bodyPr>
          <a:lstStyle/>
          <a:p>
            <a:pPr marL="269875" marR="5080" indent="-257810" algn="ctr">
              <a:lnSpc>
                <a:spcPct val="100000"/>
              </a:lnSpc>
              <a:spcBef>
                <a:spcPts val="105"/>
              </a:spcBef>
            </a:pPr>
            <a:r>
              <a:rPr lang="en-US" sz="2800" b="1" dirty="0">
                <a:solidFill>
                  <a:srgbClr val="000000"/>
                </a:solidFill>
                <a:effectLst/>
                <a:latin typeface="TimesNewRomanPS-BoldMT"/>
              </a:rPr>
              <a:t> Assured contract farming system for stable market access</a:t>
            </a:r>
            <a:endParaRPr sz="2800" b="1" u="sng" spc="-10" dirty="0">
              <a:uFill>
                <a:solidFill>
                  <a:srgbClr val="000000"/>
                </a:solidFill>
              </a:uFill>
              <a:latin typeface="+mn-lt"/>
              <a:hlinkClick r:id="rId3"/>
            </a:endParaRPr>
          </a:p>
        </p:txBody>
      </p:sp>
      <p:sp>
        <p:nvSpPr>
          <p:cNvPr id="18" name="object 18"/>
          <p:cNvSpPr txBox="1"/>
          <p:nvPr/>
        </p:nvSpPr>
        <p:spPr>
          <a:xfrm>
            <a:off x="838200" y="2514600"/>
            <a:ext cx="7620000" cy="3778983"/>
          </a:xfrm>
          <a:prstGeom prst="rect">
            <a:avLst/>
          </a:prstGeom>
        </p:spPr>
        <p:txBody>
          <a:bodyPr vert="horz" wrap="square" lIns="0" tIns="12700" rIns="0" bIns="0" rtlCol="0">
            <a:spAutoFit/>
          </a:bodyPr>
          <a:lstStyle/>
          <a:p>
            <a:pPr marL="2293620">
              <a:lnSpc>
                <a:spcPct val="100000"/>
              </a:lnSpc>
              <a:spcBef>
                <a:spcPts val="100"/>
              </a:spcBef>
            </a:pPr>
            <a:r>
              <a:rPr sz="2700" b="1" dirty="0">
                <a:latin typeface="Calibri"/>
                <a:cs typeface="Calibri"/>
              </a:rPr>
              <a:t>Project</a:t>
            </a:r>
            <a:r>
              <a:rPr sz="2700" b="1" spc="-55" dirty="0">
                <a:latin typeface="Calibri"/>
                <a:cs typeface="Calibri"/>
              </a:rPr>
              <a:t> </a:t>
            </a:r>
            <a:r>
              <a:rPr lang="en-US" sz="2700" b="1" dirty="0">
                <a:latin typeface="Calibri"/>
                <a:cs typeface="Calibri"/>
              </a:rPr>
              <a:t>batch</a:t>
            </a:r>
            <a:r>
              <a:rPr lang="en-US" sz="2700" b="1" spc="-60" dirty="0">
                <a:latin typeface="Calibri"/>
                <a:cs typeface="Calibri"/>
              </a:rPr>
              <a:t> </a:t>
            </a:r>
            <a:r>
              <a:rPr lang="en-US" sz="2700" b="1" dirty="0">
                <a:latin typeface="Calibri"/>
                <a:cs typeface="Calibri"/>
              </a:rPr>
              <a:t>No:</a:t>
            </a:r>
            <a:r>
              <a:rPr lang="en-US" sz="2700" b="1" spc="-50" dirty="0">
                <a:latin typeface="Calibri"/>
                <a:cs typeface="Calibri"/>
              </a:rPr>
              <a:t> </a:t>
            </a:r>
            <a:r>
              <a:rPr lang="en-US" sz="2700" b="1" spc="-20" dirty="0">
                <a:latin typeface="Calibri"/>
                <a:cs typeface="Calibri"/>
              </a:rPr>
              <a:t>07</a:t>
            </a:r>
            <a:endParaRPr lang="en-US" sz="2700" b="1" dirty="0">
              <a:latin typeface="Calibri"/>
              <a:cs typeface="Calibri"/>
            </a:endParaRPr>
          </a:p>
          <a:p>
            <a:pPr marL="12700">
              <a:lnSpc>
                <a:spcPct val="100000"/>
              </a:lnSpc>
              <a:spcBef>
                <a:spcPts val="2775"/>
              </a:spcBef>
              <a:tabLst>
                <a:tab pos="4441190" algn="l"/>
              </a:tabLst>
            </a:pPr>
            <a:r>
              <a:rPr lang="en-US" sz="2000" b="1" dirty="0">
                <a:latin typeface="Calibri"/>
                <a:cs typeface="Calibri"/>
              </a:rPr>
              <a:t>PROJECT</a:t>
            </a:r>
            <a:r>
              <a:rPr lang="en-US" sz="2000" b="1" spc="-95" dirty="0">
                <a:latin typeface="Calibri"/>
                <a:cs typeface="Calibri"/>
              </a:rPr>
              <a:t> </a:t>
            </a:r>
            <a:r>
              <a:rPr lang="en-US" sz="2000" b="1" spc="-25" dirty="0">
                <a:latin typeface="Calibri"/>
                <a:cs typeface="Calibri"/>
              </a:rPr>
              <a:t>BY:                                                                P</a:t>
            </a:r>
            <a:r>
              <a:rPr lang="en-US" sz="2000" b="1" dirty="0">
                <a:latin typeface="Calibri"/>
                <a:cs typeface="Calibri"/>
              </a:rPr>
              <a:t>ROJECT</a:t>
            </a:r>
            <a:r>
              <a:rPr lang="en-US" sz="2000" b="1" spc="-100" dirty="0">
                <a:latin typeface="Calibri"/>
                <a:cs typeface="Calibri"/>
              </a:rPr>
              <a:t> </a:t>
            </a:r>
            <a:r>
              <a:rPr lang="en-US" sz="2000" b="1" spc="-10" dirty="0">
                <a:latin typeface="Calibri"/>
                <a:cs typeface="Calibri"/>
              </a:rPr>
              <a:t>GUIDE:</a:t>
            </a:r>
            <a:endParaRPr lang="en-US" sz="2000" dirty="0">
              <a:latin typeface="Calibri"/>
              <a:cs typeface="Calibri"/>
            </a:endParaRPr>
          </a:p>
          <a:p>
            <a:pPr marL="12700" marR="5080">
              <a:lnSpc>
                <a:spcPts val="4800"/>
              </a:lnSpc>
              <a:spcBef>
                <a:spcPts val="560"/>
              </a:spcBef>
              <a:tabLst>
                <a:tab pos="4810760" algn="l"/>
              </a:tabLst>
            </a:pPr>
            <a:r>
              <a:rPr lang="en-IN" sz="2000" dirty="0"/>
              <a:t>TL: </a:t>
            </a:r>
            <a:r>
              <a:rPr lang="en-IN" sz="2000" dirty="0" err="1"/>
              <a:t>B.Urdhva</a:t>
            </a:r>
            <a:r>
              <a:rPr lang="en-IN" sz="2000" dirty="0"/>
              <a:t> Sri(21BQ1A6106) </a:t>
            </a:r>
            <a:r>
              <a:rPr sz="2000" dirty="0">
                <a:latin typeface="Calibri"/>
                <a:cs typeface="Calibri"/>
              </a:rPr>
              <a:t>	</a:t>
            </a:r>
            <a:r>
              <a:rPr sz="2000" spc="-30" dirty="0" err="1">
                <a:latin typeface="Calibri"/>
                <a:cs typeface="Calibri"/>
              </a:rPr>
              <a:t>Mr</a:t>
            </a:r>
            <a:r>
              <a:rPr lang="en-US" sz="2000" spc="-30" dirty="0" err="1">
                <a:latin typeface="Calibri"/>
                <a:cs typeface="Calibri"/>
              </a:rPr>
              <a:t>s.K.Sireesha</a:t>
            </a:r>
            <a:endParaRPr lang="en-US" sz="2000" spc="-30" dirty="0">
              <a:latin typeface="Calibri"/>
              <a:cs typeface="Calibri"/>
            </a:endParaRPr>
          </a:p>
          <a:p>
            <a:pPr marL="12700" marR="5080">
              <a:lnSpc>
                <a:spcPts val="4800"/>
              </a:lnSpc>
              <a:spcBef>
                <a:spcPts val="560"/>
              </a:spcBef>
              <a:tabLst>
                <a:tab pos="4810760" algn="l"/>
              </a:tabLst>
            </a:pPr>
            <a:r>
              <a:rPr lang="en-IN" sz="2000" dirty="0"/>
              <a:t>TM1: </a:t>
            </a:r>
            <a:r>
              <a:rPr lang="en-IN" sz="2000" dirty="0" err="1"/>
              <a:t>B.Nagaraju</a:t>
            </a:r>
            <a:r>
              <a:rPr lang="en-IN" sz="2000" dirty="0"/>
              <a:t>( 21BQ1A6108)</a:t>
            </a:r>
          </a:p>
          <a:p>
            <a:pPr marL="12700" marR="5080">
              <a:lnSpc>
                <a:spcPts val="4800"/>
              </a:lnSpc>
              <a:spcBef>
                <a:spcPts val="560"/>
              </a:spcBef>
              <a:tabLst>
                <a:tab pos="4810760" algn="l"/>
              </a:tabLst>
            </a:pPr>
            <a:r>
              <a:rPr lang="en-IN" sz="2000" dirty="0"/>
              <a:t>TM2: Durga Bhavani ( 22BQ5A6103) </a:t>
            </a:r>
          </a:p>
          <a:p>
            <a:pPr marL="12700" marR="5080">
              <a:lnSpc>
                <a:spcPts val="4800"/>
              </a:lnSpc>
              <a:spcBef>
                <a:spcPts val="560"/>
              </a:spcBef>
              <a:tabLst>
                <a:tab pos="4810760" algn="l"/>
              </a:tabLst>
            </a:pPr>
            <a:r>
              <a:rPr lang="it-IT" sz="2000" spc="-10" dirty="0">
                <a:latin typeface="Calibri"/>
                <a:cs typeface="Calibri"/>
              </a:rPr>
              <a:t> </a:t>
            </a:r>
            <a:r>
              <a:rPr lang="en-IN" sz="2000" dirty="0"/>
              <a:t>TM3: </a:t>
            </a:r>
            <a:r>
              <a:rPr lang="en-IN" sz="2000" dirty="0" err="1"/>
              <a:t>M.Srinivas</a:t>
            </a:r>
            <a:r>
              <a:rPr lang="en-IN" sz="2000" dirty="0"/>
              <a:t> (21BQ1A6135) </a:t>
            </a:r>
            <a:endParaRPr lang="it-IT" sz="2000" dirty="0">
              <a:latin typeface="Calibri"/>
              <a:cs typeface="Calibri"/>
            </a:endParaRPr>
          </a:p>
        </p:txBody>
      </p:sp>
      <p:sp>
        <p:nvSpPr>
          <p:cNvPr id="7" name="Rectangle 6">
            <a:extLst>
              <a:ext uri="{FF2B5EF4-FFF2-40B4-BE49-F238E27FC236}">
                <a16:creationId xmlns:a16="http://schemas.microsoft.com/office/drawing/2014/main" id="{7651F719-F3B1-A726-4A89-A888427A526D}"/>
              </a:ext>
            </a:extLst>
          </p:cNvPr>
          <p:cNvSpPr/>
          <p:nvPr/>
        </p:nvSpPr>
        <p:spPr>
          <a:xfrm>
            <a:off x="0" y="0"/>
            <a:ext cx="9144000" cy="103432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5FB93A-1735-1ACF-3703-F0B37A3952A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14990"/>
            <a:ext cx="5801193" cy="1019331"/>
          </a:xfrm>
          <a:prstGeom prst="rect">
            <a:avLst/>
          </a:prstGeom>
          <a:noFill/>
          <a:ln>
            <a:noFill/>
          </a:ln>
        </p:spPr>
      </p:pic>
      <p:sp>
        <p:nvSpPr>
          <p:cNvPr id="8" name="TextBox 7">
            <a:extLst>
              <a:ext uri="{FF2B5EF4-FFF2-40B4-BE49-F238E27FC236}">
                <a16:creationId xmlns:a16="http://schemas.microsoft.com/office/drawing/2014/main" id="{F5F9C4AC-5936-4A7B-471D-13D6BBA36269}"/>
              </a:ext>
            </a:extLst>
          </p:cNvPr>
          <p:cNvSpPr txBox="1"/>
          <p:nvPr/>
        </p:nvSpPr>
        <p:spPr>
          <a:xfrm>
            <a:off x="5944738" y="-3858"/>
            <a:ext cx="3048000" cy="923330"/>
          </a:xfrm>
          <a:prstGeom prst="rect">
            <a:avLst/>
          </a:prstGeom>
          <a:noFill/>
        </p:spPr>
        <p:txBody>
          <a:bodyPr wrap="square" rtlCol="0">
            <a:spAutoFit/>
          </a:bodyPr>
          <a:lstStyle/>
          <a:p>
            <a:pPr algn="l"/>
            <a:r>
              <a:rPr lang="en-US" dirty="0">
                <a:solidFill>
                  <a:schemeClr val="bg1"/>
                </a:solidFill>
                <a:latin typeface="Times New Roman" panose="02020603050405020304" pitchFamily="18" charset="0"/>
                <a:cs typeface="Times New Roman" panose="02020603050405020304" pitchFamily="18" charset="0"/>
              </a:rPr>
              <a:t>DEPARTMENT OF AIML (AIM) – IV-II Sem Project Review</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CONTENTS</a:t>
            </a:r>
          </a:p>
        </p:txBody>
      </p:sp>
      <p:sp>
        <p:nvSpPr>
          <p:cNvPr id="3" name="object 3"/>
          <p:cNvSpPr txBox="1"/>
          <p:nvPr/>
        </p:nvSpPr>
        <p:spPr>
          <a:xfrm>
            <a:off x="990600" y="1676400"/>
            <a:ext cx="3166745" cy="4186402"/>
          </a:xfrm>
          <a:prstGeom prst="rect">
            <a:avLst/>
          </a:prstGeom>
        </p:spPr>
        <p:txBody>
          <a:bodyPr vert="horz" wrap="square" lIns="0" tIns="109855" rIns="0" bIns="0" rtlCol="0">
            <a:spAutoFit/>
          </a:bodyPr>
          <a:lstStyle/>
          <a:p>
            <a:pPr marL="355600" indent="-342900">
              <a:lnSpc>
                <a:spcPct val="100000"/>
              </a:lnSpc>
              <a:spcBef>
                <a:spcPts val="865"/>
              </a:spcBef>
              <a:buFont typeface="Arial MT"/>
              <a:buChar char="•"/>
              <a:tabLst>
                <a:tab pos="355600" algn="l"/>
              </a:tabLst>
            </a:pPr>
            <a:r>
              <a:rPr sz="3200" spc="-10" dirty="0">
                <a:latin typeface="Calibri"/>
                <a:cs typeface="Calibri"/>
              </a:rPr>
              <a:t>Abstract</a:t>
            </a:r>
            <a:endParaRPr lang="en-US" sz="3200" spc="-10" dirty="0">
              <a:latin typeface="Calibri"/>
              <a:cs typeface="Calibri"/>
            </a:endParaRPr>
          </a:p>
          <a:p>
            <a:pPr marL="355600" indent="-342900">
              <a:lnSpc>
                <a:spcPct val="100000"/>
              </a:lnSpc>
              <a:spcBef>
                <a:spcPts val="865"/>
              </a:spcBef>
              <a:buFont typeface="Arial MT"/>
              <a:buChar char="•"/>
              <a:tabLst>
                <a:tab pos="355600" algn="l"/>
              </a:tabLst>
            </a:pPr>
            <a:r>
              <a:rPr lang="en-IN" sz="3200" spc="-10" dirty="0">
                <a:latin typeface="Calibri"/>
                <a:cs typeface="Calibri"/>
              </a:rPr>
              <a:t>Introduction</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dirty="0">
                <a:latin typeface="Calibri"/>
                <a:cs typeface="Calibri"/>
              </a:rPr>
              <a:t>Existing</a:t>
            </a:r>
            <a:r>
              <a:rPr sz="3200" spc="-100" dirty="0">
                <a:latin typeface="Calibri"/>
                <a:cs typeface="Calibri"/>
              </a:rPr>
              <a:t> </a:t>
            </a:r>
            <a:r>
              <a:rPr sz="3200" spc="-10" dirty="0">
                <a:latin typeface="Calibri"/>
                <a:cs typeface="Calibri"/>
              </a:rPr>
              <a:t>system</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dirty="0">
                <a:latin typeface="Calibri"/>
                <a:cs typeface="Calibri"/>
              </a:rPr>
              <a:t>Proposed</a:t>
            </a:r>
            <a:r>
              <a:rPr sz="3200" spc="-100" dirty="0">
                <a:latin typeface="Calibri"/>
                <a:cs typeface="Calibri"/>
              </a:rPr>
              <a:t> </a:t>
            </a:r>
            <a:r>
              <a:rPr sz="3200" spc="-20" dirty="0">
                <a:latin typeface="Calibri"/>
                <a:cs typeface="Calibri"/>
              </a:rPr>
              <a:t>system</a:t>
            </a:r>
            <a:endParaRPr sz="3200" dirty="0">
              <a:latin typeface="Calibri"/>
              <a:cs typeface="Calibri"/>
            </a:endParaRPr>
          </a:p>
          <a:p>
            <a:pPr marL="355600" indent="-342900">
              <a:lnSpc>
                <a:spcPct val="100000"/>
              </a:lnSpc>
              <a:spcBef>
                <a:spcPts val="770"/>
              </a:spcBef>
              <a:buFont typeface="Arial MT"/>
              <a:buChar char="•"/>
              <a:tabLst>
                <a:tab pos="355600" algn="l"/>
              </a:tabLst>
            </a:pPr>
            <a:r>
              <a:rPr lang="en-IN" sz="3200" spc="-10" dirty="0">
                <a:latin typeface="Calibri"/>
                <a:cs typeface="Calibri"/>
              </a:rPr>
              <a:t>Visualization</a:t>
            </a:r>
            <a:endParaRPr sz="3200" dirty="0">
              <a:latin typeface="Calibri"/>
              <a:cs typeface="Calibri"/>
            </a:endParaRPr>
          </a:p>
          <a:p>
            <a:pPr marL="355600" indent="-342900">
              <a:lnSpc>
                <a:spcPct val="100000"/>
              </a:lnSpc>
              <a:spcBef>
                <a:spcPts val="770"/>
              </a:spcBef>
              <a:buFont typeface="Arial MT"/>
              <a:buChar char="•"/>
              <a:tabLst>
                <a:tab pos="355600" algn="l"/>
              </a:tabLst>
            </a:pPr>
            <a:r>
              <a:rPr lang="en-IN" sz="3200" spc="-10" dirty="0">
                <a:latin typeface="Calibri"/>
                <a:cs typeface="Calibri"/>
              </a:rPr>
              <a:t>Objective</a:t>
            </a:r>
            <a:endParaRPr lang="en-IN" sz="3200" dirty="0">
              <a:latin typeface="Calibri"/>
              <a:cs typeface="Calibri"/>
            </a:endParaRPr>
          </a:p>
          <a:p>
            <a:pPr marL="355600" indent="-342900">
              <a:lnSpc>
                <a:spcPct val="100000"/>
              </a:lnSpc>
              <a:spcBef>
                <a:spcPts val="770"/>
              </a:spcBef>
              <a:buFont typeface="Arial MT"/>
              <a:buChar char="•"/>
              <a:tabLst>
                <a:tab pos="355600" algn="l"/>
              </a:tabLst>
            </a:pPr>
            <a:r>
              <a:rPr lang="en-IN" sz="3200" spc="-10" dirty="0">
                <a:latin typeface="Calibri"/>
                <a:cs typeface="Calibri"/>
              </a:rPr>
              <a:t>Applications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381000"/>
            <a:ext cx="2487929" cy="696594"/>
          </a:xfrm>
          <a:prstGeom prst="rect">
            <a:avLst/>
          </a:prstGeom>
        </p:spPr>
        <p:txBody>
          <a:bodyPr vert="horz" wrap="square" lIns="0" tIns="13335" rIns="0" bIns="0" rtlCol="0">
            <a:spAutoFit/>
          </a:bodyPr>
          <a:lstStyle/>
          <a:p>
            <a:pPr marL="297180">
              <a:lnSpc>
                <a:spcPct val="100000"/>
              </a:lnSpc>
              <a:spcBef>
                <a:spcPts val="105"/>
              </a:spcBef>
            </a:pPr>
            <a:r>
              <a:rPr spc="-20" dirty="0"/>
              <a:t>Abstract</a:t>
            </a:r>
          </a:p>
        </p:txBody>
      </p:sp>
      <p:sp>
        <p:nvSpPr>
          <p:cNvPr id="5" name="TextBox 4">
            <a:extLst>
              <a:ext uri="{FF2B5EF4-FFF2-40B4-BE49-F238E27FC236}">
                <a16:creationId xmlns:a16="http://schemas.microsoft.com/office/drawing/2014/main" id="{6269B2D7-ABFE-5753-FDFE-8308BE1FFB06}"/>
              </a:ext>
            </a:extLst>
          </p:cNvPr>
          <p:cNvSpPr txBox="1"/>
          <p:nvPr/>
        </p:nvSpPr>
        <p:spPr>
          <a:xfrm>
            <a:off x="2286000" y="3244334"/>
            <a:ext cx="4572000"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0E0A8BBD-72B3-D31D-8CE1-214559251CE0}"/>
              </a:ext>
            </a:extLst>
          </p:cNvPr>
          <p:cNvSpPr txBox="1"/>
          <p:nvPr/>
        </p:nvSpPr>
        <p:spPr>
          <a:xfrm>
            <a:off x="647700" y="678920"/>
            <a:ext cx="7848600" cy="5869492"/>
          </a:xfrm>
          <a:prstGeom prst="rect">
            <a:avLst/>
          </a:prstGeom>
          <a:noFill/>
        </p:spPr>
        <p:txBody>
          <a:bodyPr wrap="square">
            <a:spAutoFit/>
          </a:bodyPr>
          <a:lstStyle/>
          <a:p>
            <a:endParaRPr lang="en-US" sz="1800" dirty="0">
              <a:solidFill>
                <a:srgbClr val="000000"/>
              </a:solidFill>
              <a:effectLst/>
              <a:latin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t>Farmers frequently deal with the unpredictability of market access, which can cause their incomes to fluctuate. </a:t>
            </a:r>
          </a:p>
          <a:p>
            <a:pPr marL="285750" indent="-285750" algn="just">
              <a:lnSpc>
                <a:spcPct val="150000"/>
              </a:lnSpc>
              <a:buFont typeface="Arial" panose="020B0604020202020204" pitchFamily="34" charset="0"/>
              <a:buChar char="•"/>
            </a:pPr>
            <a:r>
              <a:rPr lang="en-US" sz="1600" dirty="0"/>
              <a:t>Contract farming offers a solution by providing farmers with guaranteed buyers for their produce, thereby stabilizing their income. </a:t>
            </a:r>
          </a:p>
          <a:p>
            <a:pPr marL="285750" indent="-285750" algn="just">
              <a:lnSpc>
                <a:spcPct val="150000"/>
              </a:lnSpc>
              <a:buFont typeface="Arial" panose="020B0604020202020204" pitchFamily="34" charset="0"/>
              <a:buChar char="•"/>
            </a:pPr>
            <a:r>
              <a:rPr lang="en-US" sz="1600" dirty="0"/>
              <a:t>To address this, we propose developing a comprehensive platform that facilitates assured contract farming agreements between farmers and buyers. </a:t>
            </a:r>
          </a:p>
          <a:p>
            <a:pPr marL="285750" indent="-285750" algn="just">
              <a:lnSpc>
                <a:spcPct val="150000"/>
              </a:lnSpc>
              <a:buFont typeface="Arial" panose="020B0604020202020204" pitchFamily="34" charset="0"/>
              <a:buChar char="•"/>
            </a:pPr>
            <a:r>
              <a:rPr lang="en-US" sz="1600" dirty="0"/>
              <a:t>This platform will feature tools for transparent communication, secure contract management, and timely payments, ensuring farmers have a reliable market for their crops. The expected solution is an online marketplace that connects farmers with potential buyers. </a:t>
            </a:r>
          </a:p>
          <a:p>
            <a:pPr marL="285750" indent="-285750" algn="just">
              <a:lnSpc>
                <a:spcPct val="150000"/>
              </a:lnSpc>
              <a:buFont typeface="Arial" panose="020B0604020202020204" pitchFamily="34" charset="0"/>
              <a:buChar char="•"/>
            </a:pPr>
            <a:r>
              <a:rPr lang="en-US" sz="1600" dirty="0"/>
              <a:t>It will include features for contract management, price negotiation, and secure payment processing. This will help enhance income stability for farmers and reduce market risks. By providing a reliable and efficient way for farmers to secure contracts and ensure timely payments, this platform aims to foster a more stable and predictable agricultural market. </a:t>
            </a:r>
            <a:endParaRPr lang="en-IN" sz="16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70AA-B34F-FEC6-A3ED-510BEDE9ADC5}"/>
              </a:ext>
            </a:extLst>
          </p:cNvPr>
          <p:cNvSpPr>
            <a:spLocks noGrp="1"/>
          </p:cNvSpPr>
          <p:nvPr>
            <p:ph type="title"/>
          </p:nvPr>
        </p:nvSpPr>
        <p:spPr>
          <a:xfrm>
            <a:off x="2438400" y="381000"/>
            <a:ext cx="4495800" cy="677108"/>
          </a:xfrm>
        </p:spPr>
        <p:txBody>
          <a:bodyPr/>
          <a:lstStyle/>
          <a:p>
            <a:pPr algn="ctr"/>
            <a:r>
              <a:rPr lang="en-US" dirty="0"/>
              <a:t>INTRODUCTION</a:t>
            </a:r>
            <a:endParaRPr lang="en-IN" dirty="0"/>
          </a:p>
        </p:txBody>
      </p:sp>
      <p:sp>
        <p:nvSpPr>
          <p:cNvPr id="3" name="Text Placeholder 2">
            <a:extLst>
              <a:ext uri="{FF2B5EF4-FFF2-40B4-BE49-F238E27FC236}">
                <a16:creationId xmlns:a16="http://schemas.microsoft.com/office/drawing/2014/main" id="{357F72F0-C4DE-5EEF-B570-4FD2AE158D16}"/>
              </a:ext>
            </a:extLst>
          </p:cNvPr>
          <p:cNvSpPr>
            <a:spLocks noGrp="1"/>
          </p:cNvSpPr>
          <p:nvPr>
            <p:ph type="body" idx="1"/>
          </p:nvPr>
        </p:nvSpPr>
        <p:spPr>
          <a:xfrm>
            <a:off x="609600" y="1232116"/>
            <a:ext cx="7696200" cy="4024435"/>
          </a:xfrm>
        </p:spPr>
        <p:txBody>
          <a:bodyPr/>
          <a:lstStyle/>
          <a:p>
            <a:pPr marL="285750" indent="-285750" algn="just">
              <a:lnSpc>
                <a:spcPct val="150000"/>
              </a:lnSpc>
              <a:buFont typeface="Arial" panose="020B0604020202020204" pitchFamily="34" charset="0"/>
              <a:buChar char="•"/>
            </a:pPr>
            <a:r>
              <a:rPr lang="en-US" sz="1600" dirty="0">
                <a:latin typeface="+mn-lt"/>
              </a:rPr>
              <a:t>The main purpose behind our project “ASSURED CONTRACT FARMING FOR STABLE MARKET ACCESS” is to address the challenges of farmer selling the product and contractor buying the product from the farmer. </a:t>
            </a:r>
          </a:p>
          <a:p>
            <a:pPr marL="285750" indent="-285750" algn="just">
              <a:lnSpc>
                <a:spcPct val="150000"/>
              </a:lnSpc>
              <a:buFont typeface="Arial" panose="020B0604020202020204" pitchFamily="34" charset="0"/>
              <a:buChar char="•"/>
            </a:pPr>
            <a:r>
              <a:rPr lang="en-US" sz="1600" dirty="0"/>
              <a:t>Farmers often face unpredictable market access, leading to fluctuating incomes and financial instability. </a:t>
            </a:r>
          </a:p>
          <a:p>
            <a:pPr marL="285750" indent="-285750" algn="just">
              <a:lnSpc>
                <a:spcPct val="150000"/>
              </a:lnSpc>
              <a:buFont typeface="Arial" panose="020B0604020202020204" pitchFamily="34" charset="0"/>
              <a:buChar char="•"/>
            </a:pPr>
            <a:r>
              <a:rPr lang="en-US" sz="1600" dirty="0"/>
              <a:t>Contract farming presents a solution by ensuring guaranteed buyers for their produce. However, traditional contract farming lacks transparency and efficiency.</a:t>
            </a:r>
          </a:p>
          <a:p>
            <a:pPr marL="285750" indent="-285750" algn="just">
              <a:lnSpc>
                <a:spcPct val="150000"/>
              </a:lnSpc>
              <a:buFont typeface="Arial" panose="020B0604020202020204" pitchFamily="34" charset="0"/>
              <a:buChar char="•"/>
            </a:pPr>
            <a:r>
              <a:rPr lang="en-US" sz="1600" dirty="0"/>
              <a:t>To address this challenge, we propose an </a:t>
            </a:r>
            <a:r>
              <a:rPr lang="en-US" sz="1600" b="1" dirty="0"/>
              <a:t>innovative digital platform</a:t>
            </a:r>
            <a:r>
              <a:rPr lang="en-US" sz="1600" dirty="0"/>
              <a:t> that connects farmers with buyers through secure and transparent contract agreements. This platform will streamline contract management, price negotiation, and payment processing, ensuring </a:t>
            </a:r>
            <a:r>
              <a:rPr lang="en-US" sz="1600" b="1" dirty="0"/>
              <a:t>income stability</a:t>
            </a:r>
            <a:r>
              <a:rPr lang="en-US" sz="1600" dirty="0"/>
              <a:t> for farmers while reducing market risks.</a:t>
            </a:r>
            <a:endParaRPr lang="en-IN" sz="1600" dirty="0">
              <a:latin typeface="+mn-lt"/>
            </a:endParaRPr>
          </a:p>
        </p:txBody>
      </p:sp>
    </p:spTree>
    <p:extLst>
      <p:ext uri="{BB962C8B-B14F-4D97-AF65-F5344CB8AC3E}">
        <p14:creationId xmlns:p14="http://schemas.microsoft.com/office/powerpoint/2010/main" val="304032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1305" y="457200"/>
            <a:ext cx="3501390" cy="696595"/>
          </a:xfrm>
          <a:prstGeom prst="rect">
            <a:avLst/>
          </a:prstGeom>
        </p:spPr>
        <p:txBody>
          <a:bodyPr vert="horz" wrap="square" lIns="0" tIns="13335" rIns="0" bIns="0" rtlCol="0">
            <a:spAutoFit/>
          </a:bodyPr>
          <a:lstStyle/>
          <a:p>
            <a:pPr marL="12700">
              <a:lnSpc>
                <a:spcPct val="100000"/>
              </a:lnSpc>
              <a:spcBef>
                <a:spcPts val="105"/>
              </a:spcBef>
            </a:pPr>
            <a:r>
              <a:rPr dirty="0"/>
              <a:t>Existing</a:t>
            </a:r>
            <a:r>
              <a:rPr spc="-135" dirty="0"/>
              <a:t> </a:t>
            </a:r>
            <a:r>
              <a:rPr spc="-10" dirty="0"/>
              <a:t>System</a:t>
            </a:r>
          </a:p>
        </p:txBody>
      </p:sp>
      <p:sp>
        <p:nvSpPr>
          <p:cNvPr id="3" name="object 3"/>
          <p:cNvSpPr txBox="1"/>
          <p:nvPr/>
        </p:nvSpPr>
        <p:spPr>
          <a:xfrm>
            <a:off x="533400" y="1242729"/>
            <a:ext cx="7848600" cy="3378489"/>
          </a:xfrm>
          <a:prstGeom prst="rect">
            <a:avLst/>
          </a:prstGeom>
        </p:spPr>
        <p:txBody>
          <a:bodyPr vert="horz" wrap="square" lIns="0" tIns="53975" rIns="0" bIns="0" rtlCol="0">
            <a:spAutoFit/>
          </a:bodyPr>
          <a:lstStyle/>
          <a:p>
            <a:pPr algn="just"/>
            <a:r>
              <a:rPr lang="en-US" dirty="0"/>
              <a:t>Currently, farmers face several challenges in securing stable markets for their produce:</a:t>
            </a:r>
          </a:p>
          <a:p>
            <a:pPr algn="just">
              <a:buFont typeface="Arial" panose="020B0604020202020204" pitchFamily="34" charset="0"/>
              <a:buChar char="•"/>
            </a:pPr>
            <a:r>
              <a:rPr lang="en-US" b="1" dirty="0"/>
              <a:t>Unpredictable Market Access</a:t>
            </a:r>
            <a:r>
              <a:rPr lang="en-US" dirty="0"/>
              <a:t> – Farmers rely on open markets, middlemen, or local traders, often receiving low and fluctuating prices.</a:t>
            </a:r>
          </a:p>
          <a:p>
            <a:pPr algn="just">
              <a:buFont typeface="Arial" panose="020B0604020202020204" pitchFamily="34" charset="0"/>
              <a:buChar char="•"/>
            </a:pPr>
            <a:r>
              <a:rPr lang="en-US" b="1" dirty="0"/>
              <a:t>Lack of Transparency</a:t>
            </a:r>
            <a:r>
              <a:rPr lang="en-US" dirty="0"/>
              <a:t> – Traditional contract farming agreements are often informal, leading to disputes and delayed payments.</a:t>
            </a:r>
          </a:p>
          <a:p>
            <a:pPr algn="just">
              <a:buFont typeface="Arial" panose="020B0604020202020204" pitchFamily="34" charset="0"/>
              <a:buChar char="•"/>
            </a:pPr>
            <a:r>
              <a:rPr lang="en-US" b="1" dirty="0"/>
              <a:t>Payment Insecurity</a:t>
            </a:r>
            <a:r>
              <a:rPr lang="en-US" dirty="0"/>
              <a:t> – Farmers face delays or non-payment due to weak enforcement of agreements.</a:t>
            </a:r>
          </a:p>
          <a:p>
            <a:pPr algn="just">
              <a:buFont typeface="Arial" panose="020B0604020202020204" pitchFamily="34" charset="0"/>
              <a:buChar char="•"/>
            </a:pPr>
            <a:r>
              <a:rPr lang="en-US" b="1" dirty="0"/>
              <a:t>Limited Buyer Reach</a:t>
            </a:r>
            <a:r>
              <a:rPr lang="en-US" dirty="0"/>
              <a:t> – Farmers struggle to connect with reliable buyers, limiting their ability to negotiate better prices.</a:t>
            </a:r>
          </a:p>
          <a:p>
            <a:pPr algn="just">
              <a:buFont typeface="Arial" panose="020B0604020202020204" pitchFamily="34" charset="0"/>
              <a:buChar char="•"/>
            </a:pPr>
            <a:r>
              <a:rPr lang="en-US" b="1" dirty="0"/>
              <a:t>Inefficient Communication</a:t>
            </a:r>
            <a:r>
              <a:rPr lang="en-US" dirty="0"/>
              <a:t> – Manual negotiations and contract management lead to delays and misunderstandings.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a:spLocks noGrp="1"/>
          </p:cNvSpPr>
          <p:nvPr>
            <p:ph type="title"/>
          </p:nvPr>
        </p:nvSpPr>
        <p:spPr>
          <a:xfrm>
            <a:off x="2514600" y="457200"/>
            <a:ext cx="3877945" cy="689932"/>
          </a:xfrm>
          <a:prstGeom prst="rect">
            <a:avLst/>
          </a:prstGeom>
        </p:spPr>
        <p:txBody>
          <a:bodyPr vert="horz" wrap="square" lIns="0" tIns="12700" rIns="0" bIns="0" rtlCol="0">
            <a:spAutoFit/>
          </a:bodyPr>
          <a:lstStyle/>
          <a:p>
            <a:pPr marL="12700">
              <a:lnSpc>
                <a:spcPct val="100000"/>
              </a:lnSpc>
              <a:spcBef>
                <a:spcPts val="100"/>
              </a:spcBef>
            </a:pPr>
            <a:r>
              <a:rPr dirty="0"/>
              <a:t>Proposed</a:t>
            </a:r>
            <a:r>
              <a:rPr spc="-195" dirty="0"/>
              <a:t> </a:t>
            </a:r>
            <a:r>
              <a:rPr spc="-10" dirty="0"/>
              <a:t>system</a:t>
            </a:r>
          </a:p>
        </p:txBody>
      </p:sp>
      <p:pic>
        <p:nvPicPr>
          <p:cNvPr id="5" name="Picture 4">
            <a:extLst>
              <a:ext uri="{FF2B5EF4-FFF2-40B4-BE49-F238E27FC236}">
                <a16:creationId xmlns:a16="http://schemas.microsoft.com/office/drawing/2014/main" id="{19B23AF3-D988-C20D-81D3-504670FF53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800" y="1447801"/>
            <a:ext cx="8458199" cy="472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39C7-6D20-1CCE-5276-72C8A69A9361}"/>
              </a:ext>
            </a:extLst>
          </p:cNvPr>
          <p:cNvSpPr>
            <a:spLocks noGrp="1"/>
          </p:cNvSpPr>
          <p:nvPr>
            <p:ph type="title"/>
          </p:nvPr>
        </p:nvSpPr>
        <p:spPr>
          <a:xfrm>
            <a:off x="266700" y="2743200"/>
            <a:ext cx="8610600" cy="1752600"/>
          </a:xfrm>
        </p:spPr>
        <p:txBody>
          <a:bodyPr/>
          <a:lstStyle/>
          <a:p>
            <a:r>
              <a:rPr lang="en-IN" sz="10000" b="1" dirty="0">
                <a:latin typeface="Arial Black" panose="020B0A04020102020204" pitchFamily="34" charset="0"/>
              </a:rPr>
              <a:t>THANK YOU</a:t>
            </a:r>
          </a:p>
        </p:txBody>
      </p:sp>
    </p:spTree>
    <p:extLst>
      <p:ext uri="{BB962C8B-B14F-4D97-AF65-F5344CB8AC3E}">
        <p14:creationId xmlns:p14="http://schemas.microsoft.com/office/powerpoint/2010/main" val="1926355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820</TotalTime>
  <Words>473</Words>
  <Application>Microsoft Office PowerPoint</Application>
  <PresentationFormat>On-screen Show (4:3)</PresentationFormat>
  <Paragraphs>38</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Arial MT</vt:lpstr>
      <vt:lpstr>Calibri</vt:lpstr>
      <vt:lpstr>Times New Roman</vt:lpstr>
      <vt:lpstr>TimesNewRomanPS-BoldMT</vt:lpstr>
      <vt:lpstr>Office Theme</vt:lpstr>
      <vt:lpstr> Assured contract farming system for stable market access</vt:lpstr>
      <vt:lpstr>CONTENTS</vt:lpstr>
      <vt:lpstr>Abstract</vt:lpstr>
      <vt:lpstr>INTRODUCTION</vt:lpstr>
      <vt:lpstr>Existing System</vt:lpstr>
      <vt:lpstr>Proposed 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URDHVA SRI BALINENI</cp:lastModifiedBy>
  <cp:revision>15</cp:revision>
  <dcterms:created xsi:type="dcterms:W3CDTF">2025-01-02T16:20:55Z</dcterms:created>
  <dcterms:modified xsi:type="dcterms:W3CDTF">2025-03-03T02:57:17Z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2024-12-29T00:00:00Z</vt:filetime>
  </property>
  <property fmtid="{D5CDD505-2E9C-101B-9397-08002B2CF9AE}" pid="3" name="Creator">
    <vt:lpwstr>Microsoft® PowerPoint® 2019</vt:lpwstr>
  </property>
  <property fmtid="{D5CDD505-2E9C-101B-9397-08002B2CF9AE}" pid="4" name="LastSaved">
    <vt:filetime>2025-01-02T00:00:00Z</vt:filetime>
  </property>
  <property fmtid="{D5CDD505-2E9C-101B-9397-08002B2CF9AE}" pid="5" name="Producer">
    <vt:lpwstr>Microsoft® PowerPoint® 2019</vt:lpwstr>
  </property>
</Properties>
</file>