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760" r:id="rId5"/>
  </p:sldMasterIdLst>
  <p:notesMasterIdLst>
    <p:notesMasterId r:id="rId21"/>
  </p:notesMasterIdLst>
  <p:handoutMasterIdLst>
    <p:handoutMasterId r:id="rId22"/>
  </p:handoutMasterIdLst>
  <p:sldIdLst>
    <p:sldId id="272" r:id="rId6"/>
    <p:sldId id="308" r:id="rId7"/>
    <p:sldId id="304" r:id="rId8"/>
    <p:sldId id="306" r:id="rId9"/>
    <p:sldId id="307" r:id="rId10"/>
    <p:sldId id="310" r:id="rId11"/>
    <p:sldId id="313" r:id="rId12"/>
    <p:sldId id="311" r:id="rId13"/>
    <p:sldId id="312" r:id="rId14"/>
    <p:sldId id="305" r:id="rId15"/>
    <p:sldId id="309" r:id="rId16"/>
    <p:sldId id="317" r:id="rId17"/>
    <p:sldId id="314" r:id="rId18"/>
    <p:sldId id="315" r:id="rId19"/>
    <p:sldId id="316" r:id="rId20"/>
  </p:sldIdLst>
  <p:sldSz cx="12192000" cy="6858000"/>
  <p:notesSz cx="9144000" cy="6858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11A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4338" autoAdjust="0"/>
  </p:normalViewPr>
  <p:slideViewPr>
    <p:cSldViewPr>
      <p:cViewPr varScale="1">
        <p:scale>
          <a:sx n="86" d="100"/>
          <a:sy n="86" d="100"/>
        </p:scale>
        <p:origin x="1500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90000FB4-732C-304F-ABAC-DF5E79C70A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24B32E97-02BD-1046-B274-E90FCC0FE7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70DDE7C0-83E3-5245-AB39-287A3A59A4B9}" type="datetime1">
              <a:rPr lang="fr-CA" altLang="fr-FR"/>
              <a:pPr>
                <a:defRPr/>
              </a:pPr>
              <a:t>2022-03-08</a:t>
            </a:fld>
            <a:endParaRPr lang="fr-FR" altLang="fr-FR"/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F2031963-01E9-DA4D-8753-FC566AD7D8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206707E7-D6C2-404A-A462-E3EAC5A3F62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AA675-3914-8B4E-8749-A98EA0A3A1F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AD31334D-A344-1848-8B76-4D4A38D8E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56C2149E-975F-0A4E-AAFA-F24C18D34B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0C0008A0-6E73-E94A-B977-6C79B7A80947}" type="datetime1">
              <a:rPr lang="fr-CA" altLang="fr-FR"/>
              <a:pPr>
                <a:defRPr/>
              </a:pPr>
              <a:t>2022-03-08</a:t>
            </a:fld>
            <a:endParaRPr lang="fr-FR" alt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="" xmlns:a16="http://schemas.microsoft.com/office/drawing/2014/main" id="{235D1E7E-1754-3641-878F-BE77499967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="" xmlns:a16="http://schemas.microsoft.com/office/drawing/2014/main" id="{4A046B4D-F677-3A4A-9A54-2108A903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 noProof="0"/>
              <a:t>Cliquez pour modifier les styles du texte du masque</a:t>
            </a:r>
          </a:p>
          <a:p>
            <a:pPr lvl="1"/>
            <a:r>
              <a:rPr lang="fr-CA" altLang="fr-FR" noProof="0"/>
              <a:t>Deuxième niveau</a:t>
            </a:r>
          </a:p>
          <a:p>
            <a:pPr lvl="2"/>
            <a:r>
              <a:rPr lang="fr-CA" altLang="fr-FR" noProof="0"/>
              <a:t>Troisième niveau</a:t>
            </a:r>
          </a:p>
          <a:p>
            <a:pPr lvl="3"/>
            <a:r>
              <a:rPr lang="fr-CA" altLang="fr-FR" noProof="0"/>
              <a:t>Quatrième niveau</a:t>
            </a:r>
          </a:p>
          <a:p>
            <a:pPr lvl="4"/>
            <a:r>
              <a:rPr lang="fr-CA" altLang="fr-FR" noProof="0"/>
              <a:t>Cinquième niveau</a:t>
            </a:r>
            <a:endParaRPr lang="fr-FR" alt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64E5D71-4987-744A-AA33-959CF8989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05EF121-2A48-9645-BD74-2E892ADA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A6FAD4-B2FC-6945-B32A-0A037BAFBAE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3694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2109192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342900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857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05280BA-D4E5-884B-BA08-3871D8D5E3D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1461120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E4DD9B8A-C579-D043-A90E-F85E3BAAF117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270892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06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737" y="74712"/>
            <a:ext cx="10363200" cy="762000"/>
          </a:xfrm>
        </p:spPr>
        <p:txBody>
          <a:bodyPr/>
          <a:lstStyle>
            <a:lvl1pPr>
              <a:defRPr sz="3200">
                <a:solidFill>
                  <a:srgbClr val="11AB90"/>
                </a:solidFill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6737" y="1052736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FD95D089-71B6-2049-A638-C5ACEFE2B0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ECDEA-D1E7-3A4F-B5AB-FCA5F697E351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1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EAD6387B-1425-7047-931A-4FF9D6AFC3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849D-739E-7947-B0B4-941043DCE72F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="" xmlns:a16="http://schemas.microsoft.com/office/drawing/2014/main" id="{D9694374-1ECE-D046-BA62-7CFF2815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37" y="1268760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E98F860-71BA-C849-9614-EDA80DF35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</p:spTree>
    <p:extLst>
      <p:ext uri="{BB962C8B-B14F-4D97-AF65-F5344CB8AC3E}">
        <p14:creationId xmlns:p14="http://schemas.microsoft.com/office/powerpoint/2010/main" val="36029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3F91709A-AC11-BE4A-A166-6E75E802938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55439" y="3789040"/>
            <a:ext cx="10122677" cy="115212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100000"/>
              </a:lnSpc>
              <a:defRPr sz="5400" baseline="0"/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746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="" xmlns:a16="http://schemas.microsoft.com/office/drawing/2014/main" id="{988116C6-1EEC-AB49-8F6C-0D2306B51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="" xmlns:a16="http://schemas.microsoft.com/office/drawing/2014/main" id="{DFF316A8-DEA8-6649-ACFC-8CE1338F3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562100"/>
            <a:ext cx="1036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015A9C91-5968-1B46-9629-80463EDB32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4212" y="6237312"/>
            <a:ext cx="663575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4CCCB708-3E1D-DC46-9E93-5CDDFB22F0DB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25FEF62-DBB7-2A48-8198-C132DC94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5085184"/>
            <a:ext cx="8424936" cy="504056"/>
          </a:xfrm>
        </p:spPr>
        <p:txBody>
          <a:bodyPr/>
          <a:lstStyle/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Bureau du forestier en chef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75520" y="764704"/>
            <a:ext cx="9145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 forestière à l’aide Machine Learning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19536" y="306896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Guillaume 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Cyr,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ing.f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M.Sc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CA" sz="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23 février 2022 </a:t>
            </a:r>
            <a:endParaRPr lang="fr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10713" y="2727506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70344" y="28583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" name="Triangle isocèle 6"/>
          <p:cNvSpPr/>
          <p:nvPr/>
        </p:nvSpPr>
        <p:spPr bwMode="auto">
          <a:xfrm>
            <a:off x="1326328" y="20741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" name="Triangle isocèle 7"/>
          <p:cNvSpPr/>
          <p:nvPr/>
        </p:nvSpPr>
        <p:spPr bwMode="auto">
          <a:xfrm>
            <a:off x="1315582" y="23621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10304" y="318857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Triangle isocèle 9"/>
          <p:cNvSpPr/>
          <p:nvPr/>
        </p:nvSpPr>
        <p:spPr bwMode="auto">
          <a:xfrm>
            <a:off x="955542" y="24043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Triangle isocèle 10"/>
          <p:cNvSpPr/>
          <p:nvPr/>
        </p:nvSpPr>
        <p:spPr bwMode="auto">
          <a:xfrm>
            <a:off x="966288" y="269234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57956" y="327632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" name="Triangle isocèle 12"/>
          <p:cNvSpPr/>
          <p:nvPr/>
        </p:nvSpPr>
        <p:spPr bwMode="auto">
          <a:xfrm>
            <a:off x="1603194" y="249206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Triangle isocèle 13"/>
          <p:cNvSpPr/>
          <p:nvPr/>
        </p:nvSpPr>
        <p:spPr bwMode="auto">
          <a:xfrm>
            <a:off x="1613940" y="27800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16308" y="36942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" name="Triangle isocèle 15"/>
          <p:cNvSpPr/>
          <p:nvPr/>
        </p:nvSpPr>
        <p:spPr bwMode="auto">
          <a:xfrm>
            <a:off x="1272292" y="29100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" name="Triangle isocèle 16"/>
          <p:cNvSpPr/>
          <p:nvPr/>
        </p:nvSpPr>
        <p:spPr bwMode="auto">
          <a:xfrm>
            <a:off x="1272292" y="31980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86268" y="34344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" name="Triangle isocèle 18"/>
          <p:cNvSpPr/>
          <p:nvPr/>
        </p:nvSpPr>
        <p:spPr bwMode="auto">
          <a:xfrm>
            <a:off x="642252" y="26501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" name="Triangle isocèle 19"/>
          <p:cNvSpPr/>
          <p:nvPr/>
        </p:nvSpPr>
        <p:spPr bwMode="auto">
          <a:xfrm>
            <a:off x="642252" y="29382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05635" y="331880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" name="Triangle isocèle 21"/>
          <p:cNvSpPr/>
          <p:nvPr/>
        </p:nvSpPr>
        <p:spPr bwMode="auto">
          <a:xfrm>
            <a:off x="2061619" y="253454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2061619" y="28225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" name="Flèche vers le bas 24"/>
          <p:cNvSpPr/>
          <p:nvPr/>
        </p:nvSpPr>
        <p:spPr bwMode="auto">
          <a:xfrm rot="14328406">
            <a:off x="3161521" y="1697860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" name="Flèche vers le bas 25"/>
          <p:cNvSpPr/>
          <p:nvPr/>
        </p:nvSpPr>
        <p:spPr bwMode="auto">
          <a:xfrm rot="17698686">
            <a:off x="7052495" y="1508202"/>
            <a:ext cx="490509" cy="1748130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786236" y="2604621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84" y="952306"/>
            <a:ext cx="1905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 </a:t>
            </a:r>
            <a:r>
              <a:rPr lang="fr-CA" dirty="0" smtClean="0"/>
              <a:t>Son utilisation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25" y="1339814"/>
            <a:ext cx="1464840" cy="1201169"/>
          </a:xfrm>
          <a:prstGeom prst="rect">
            <a:avLst/>
          </a:prstGeom>
        </p:spPr>
      </p:pic>
      <p:sp>
        <p:nvSpPr>
          <p:cNvPr id="8" name="Nuage 7"/>
          <p:cNvSpPr/>
          <p:nvPr/>
        </p:nvSpPr>
        <p:spPr bwMode="auto">
          <a:xfrm>
            <a:off x="4424314" y="3404094"/>
            <a:ext cx="3127346" cy="90499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Bilan de carbone</a:t>
            </a:r>
            <a:endParaRPr kumimoji="0" lang="en-CA" sz="16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15880" y="1700807"/>
            <a:ext cx="63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+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071664" y="1196752"/>
            <a:ext cx="5832648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Flèche vers le bas 9"/>
          <p:cNvSpPr/>
          <p:nvPr/>
        </p:nvSpPr>
        <p:spPr bwMode="auto">
          <a:xfrm>
            <a:off x="5742733" y="2636911"/>
            <a:ext cx="490509" cy="772513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Nuage 10"/>
          <p:cNvSpPr/>
          <p:nvPr/>
        </p:nvSpPr>
        <p:spPr bwMode="auto">
          <a:xfrm>
            <a:off x="5756993" y="1616735"/>
            <a:ext cx="3127346" cy="90499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Multilayer</a:t>
            </a:r>
            <a:r>
              <a:rPr kumimoji="0" lang="fr-C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 perceptron</a:t>
            </a:r>
            <a:endParaRPr kumimoji="0" lang="en-CA" sz="16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" name="Flèche vers le bas 11"/>
          <p:cNvSpPr/>
          <p:nvPr/>
        </p:nvSpPr>
        <p:spPr bwMode="auto">
          <a:xfrm rot="3619873">
            <a:off x="3618592" y="3666268"/>
            <a:ext cx="490509" cy="1597667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Flèche vers le bas 13"/>
          <p:cNvSpPr/>
          <p:nvPr/>
        </p:nvSpPr>
        <p:spPr bwMode="auto">
          <a:xfrm rot="18672921">
            <a:off x="7843170" y="3649881"/>
            <a:ext cx="490509" cy="1469371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-69526" y="4814754"/>
            <a:ext cx="527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Solution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Spatialement explicite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Spatialement référencée</a:t>
            </a:r>
            <a:endParaRPr lang="fr-CA" dirty="0" smtClean="0"/>
          </a:p>
        </p:txBody>
      </p:sp>
      <p:sp>
        <p:nvSpPr>
          <p:cNvPr id="16" name="ZoneTexte 15"/>
          <p:cNvSpPr txBox="1"/>
          <p:nvPr/>
        </p:nvSpPr>
        <p:spPr>
          <a:xfrm>
            <a:off x="6600056" y="4888582"/>
            <a:ext cx="527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Optimisation du bilan de carbone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6949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 </a:t>
            </a:r>
            <a:r>
              <a:rPr lang="fr-CA" dirty="0" smtClean="0"/>
              <a:t>Concrètement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-312712" y="8367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Le bilan est accessible sous forme de </a:t>
            </a:r>
            <a:r>
              <a:rPr lang="fr-CA" dirty="0" err="1" smtClean="0"/>
              <a:t>yields</a:t>
            </a:r>
            <a:endParaRPr lang="fr-CA" dirty="0" smtClean="0"/>
          </a:p>
        </p:txBody>
      </p:sp>
      <p:sp>
        <p:nvSpPr>
          <p:cNvPr id="17" name="ZoneTexte 16"/>
          <p:cNvSpPr txBox="1"/>
          <p:nvPr/>
        </p:nvSpPr>
        <p:spPr>
          <a:xfrm>
            <a:off x="0" y="998547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lvl="1"/>
            <a:r>
              <a:rPr lang="fr-CA" dirty="0"/>
              <a:t>*YM ? ? ?</a:t>
            </a:r>
          </a:p>
          <a:p>
            <a:pPr lvl="1"/>
            <a:r>
              <a:rPr lang="fr-CA" dirty="0" err="1" smtClean="0"/>
              <a:t>ycarbone</a:t>
            </a:r>
            <a:r>
              <a:rPr lang="fr-CA" dirty="0" smtClean="0"/>
              <a:t> </a:t>
            </a:r>
            <a:r>
              <a:rPr lang="fr-CA" dirty="0"/>
              <a:t>_</a:t>
            </a:r>
            <a:r>
              <a:rPr lang="fr-CA" dirty="0" smtClean="0"/>
              <a:t>PRED(</a:t>
            </a:r>
            <a:r>
              <a:rPr lang="fr-CA" dirty="0" err="1" smtClean="0"/>
              <a:t>model_carbone</a:t>
            </a:r>
            <a:r>
              <a:rPr lang="fr-CA" dirty="0" smtClean="0"/>
              <a:t>)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2738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Optimisation spatialement explicit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Pratiquement impossible avec nos modèles.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Utilisations d’un heuristique pour placer la récolte.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Difficile à obtenir à moins d’implémenter une heuristique: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err="1" smtClean="0"/>
              <a:t>Simulated</a:t>
            </a:r>
            <a:r>
              <a:rPr lang="fr-CA" dirty="0" smtClean="0"/>
              <a:t> </a:t>
            </a:r>
            <a:r>
              <a:rPr lang="fr-CA" dirty="0" err="1" smtClean="0"/>
              <a:t>Annealing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Tabou </a:t>
            </a:r>
            <a:r>
              <a:rPr lang="fr-CA" dirty="0" err="1" smtClean="0"/>
              <a:t>Search</a:t>
            </a:r>
            <a:endParaRPr lang="fr-CA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26157" y="292494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de la programmation mixte intégrale.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6157" y="3242436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On peut donc difficilement répondre à la question du ou doit t’on faire telle ou telle traitement pour améliorer notre bilan de carbone. </a:t>
            </a:r>
          </a:p>
        </p:txBody>
      </p:sp>
    </p:spTree>
    <p:extLst>
      <p:ext uri="{BB962C8B-B14F-4D97-AF65-F5344CB8AC3E}">
        <p14:creationId xmlns:p14="http://schemas.microsoft.com/office/powerpoint/2010/main" val="25542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Méthode actuelle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d’une cédule de récolte de planification spatialement référencé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6157" y="292494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de la programmation mixte intégrale.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6157" y="1567371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Approche heur</a:t>
            </a:r>
          </a:p>
        </p:txBody>
      </p:sp>
    </p:spTree>
    <p:extLst>
      <p:ext uri="{BB962C8B-B14F-4D97-AF65-F5344CB8AC3E}">
        <p14:creationId xmlns:p14="http://schemas.microsoft.com/office/powerpoint/2010/main" val="410800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34" name="ZoneTexte 133"/>
          <p:cNvSpPr txBox="1"/>
          <p:nvPr/>
        </p:nvSpPr>
        <p:spPr>
          <a:xfrm>
            <a:off x="-161904" y="801217"/>
            <a:ext cx="119658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Optimiser la localisation des bloques de coupes pour améliorer le bilan de carbone.</a:t>
            </a:r>
          </a:p>
        </p:txBody>
      </p:sp>
      <p:sp>
        <p:nvSpPr>
          <p:cNvPr id="292" name="Rectangle 291"/>
          <p:cNvSpPr/>
          <p:nvPr/>
        </p:nvSpPr>
        <p:spPr bwMode="auto">
          <a:xfrm>
            <a:off x="10266784" y="315005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3" name="Rectangle 292"/>
          <p:cNvSpPr/>
          <p:nvPr/>
        </p:nvSpPr>
        <p:spPr bwMode="auto">
          <a:xfrm>
            <a:off x="8847417" y="32656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4" name="Rectangle 293"/>
          <p:cNvSpPr/>
          <p:nvPr/>
        </p:nvSpPr>
        <p:spPr bwMode="auto">
          <a:xfrm>
            <a:off x="8207178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5" name="Triangle isocèle 294"/>
          <p:cNvSpPr/>
          <p:nvPr/>
        </p:nvSpPr>
        <p:spPr bwMode="auto">
          <a:xfrm>
            <a:off x="8063162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6" name="Rectangle 295"/>
          <p:cNvSpPr/>
          <p:nvPr/>
        </p:nvSpPr>
        <p:spPr bwMode="auto">
          <a:xfrm>
            <a:off x="8671978" y="404583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7" name="Rectangle 296"/>
          <p:cNvSpPr/>
          <p:nvPr/>
        </p:nvSpPr>
        <p:spPr bwMode="auto">
          <a:xfrm>
            <a:off x="7401583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9933976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9" name="Rectangle 298"/>
          <p:cNvSpPr/>
          <p:nvPr/>
        </p:nvSpPr>
        <p:spPr bwMode="auto">
          <a:xfrm>
            <a:off x="8671862" y="255875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>
            <a:off x="9477573" y="501261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1" name="Triangle isocèle 300"/>
          <p:cNvSpPr/>
          <p:nvPr/>
        </p:nvSpPr>
        <p:spPr bwMode="auto">
          <a:xfrm>
            <a:off x="9401323" y="481939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9853505" y="485497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4" name="Triangle isocèle 323"/>
          <p:cNvSpPr/>
          <p:nvPr/>
        </p:nvSpPr>
        <p:spPr bwMode="auto">
          <a:xfrm>
            <a:off x="9777255" y="466175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9629551" y="458745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6" name="Triangle isocèle 325"/>
          <p:cNvSpPr/>
          <p:nvPr/>
        </p:nvSpPr>
        <p:spPr bwMode="auto">
          <a:xfrm>
            <a:off x="9553301" y="439423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10251952" y="467521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8" name="Triangle isocèle 327"/>
          <p:cNvSpPr/>
          <p:nvPr/>
        </p:nvSpPr>
        <p:spPr bwMode="auto">
          <a:xfrm>
            <a:off x="10175702" y="448199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9964443" y="440930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0" name="Triangle isocèle 329"/>
          <p:cNvSpPr/>
          <p:nvPr/>
        </p:nvSpPr>
        <p:spPr bwMode="auto">
          <a:xfrm>
            <a:off x="9888193" y="421608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9350862" y="434960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2" name="Triangle isocèle 331"/>
          <p:cNvSpPr/>
          <p:nvPr/>
        </p:nvSpPr>
        <p:spPr bwMode="auto">
          <a:xfrm>
            <a:off x="9274612" y="415638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9172982" y="470965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4" name="Triangle isocèle 333"/>
          <p:cNvSpPr/>
          <p:nvPr/>
        </p:nvSpPr>
        <p:spPr bwMode="auto">
          <a:xfrm>
            <a:off x="9096732" y="451643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5" name="Rectangle 334"/>
          <p:cNvSpPr/>
          <p:nvPr/>
        </p:nvSpPr>
        <p:spPr bwMode="auto">
          <a:xfrm>
            <a:off x="8815584" y="460743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6" name="Triangle isocèle 335"/>
          <p:cNvSpPr/>
          <p:nvPr/>
        </p:nvSpPr>
        <p:spPr bwMode="auto">
          <a:xfrm>
            <a:off x="8739334" y="441421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7" name="Rectangle 336"/>
          <p:cNvSpPr/>
          <p:nvPr/>
        </p:nvSpPr>
        <p:spPr bwMode="auto">
          <a:xfrm>
            <a:off x="9617149" y="420468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8" name="Triangle isocèle 337"/>
          <p:cNvSpPr/>
          <p:nvPr/>
        </p:nvSpPr>
        <p:spPr bwMode="auto">
          <a:xfrm>
            <a:off x="9540899" y="401146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10793607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8" name="Triangle isocèle 357"/>
          <p:cNvSpPr/>
          <p:nvPr/>
        </p:nvSpPr>
        <p:spPr bwMode="auto">
          <a:xfrm>
            <a:off x="10649591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9" name="Triangle isocèle 358"/>
          <p:cNvSpPr/>
          <p:nvPr/>
        </p:nvSpPr>
        <p:spPr bwMode="auto">
          <a:xfrm>
            <a:off x="10638845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10433567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1" name="Triangle isocèle 360"/>
          <p:cNvSpPr/>
          <p:nvPr/>
        </p:nvSpPr>
        <p:spPr bwMode="auto">
          <a:xfrm>
            <a:off x="10278805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2" name="Triangle isocèle 361"/>
          <p:cNvSpPr/>
          <p:nvPr/>
        </p:nvSpPr>
        <p:spPr bwMode="auto">
          <a:xfrm>
            <a:off x="10289551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3" name="Rectangle 362"/>
          <p:cNvSpPr/>
          <p:nvPr/>
        </p:nvSpPr>
        <p:spPr bwMode="auto">
          <a:xfrm>
            <a:off x="11081219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4" name="Triangle isocèle 363"/>
          <p:cNvSpPr/>
          <p:nvPr/>
        </p:nvSpPr>
        <p:spPr bwMode="auto">
          <a:xfrm>
            <a:off x="10926457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5" name="Triangle isocèle 364"/>
          <p:cNvSpPr/>
          <p:nvPr/>
        </p:nvSpPr>
        <p:spPr bwMode="auto">
          <a:xfrm>
            <a:off x="10937203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>
            <a:off x="10739571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7" name="Triangle isocèle 366"/>
          <p:cNvSpPr/>
          <p:nvPr/>
        </p:nvSpPr>
        <p:spPr bwMode="auto">
          <a:xfrm>
            <a:off x="10595555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8" name="Triangle isocèle 367"/>
          <p:cNvSpPr/>
          <p:nvPr/>
        </p:nvSpPr>
        <p:spPr bwMode="auto">
          <a:xfrm>
            <a:off x="10595555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>
            <a:off x="10109531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0" name="Triangle isocèle 369"/>
          <p:cNvSpPr/>
          <p:nvPr/>
        </p:nvSpPr>
        <p:spPr bwMode="auto">
          <a:xfrm>
            <a:off x="9965515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1" name="Triangle isocèle 370"/>
          <p:cNvSpPr/>
          <p:nvPr/>
        </p:nvSpPr>
        <p:spPr bwMode="auto">
          <a:xfrm>
            <a:off x="9965515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>
            <a:off x="11528898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3" name="Triangle isocèle 372"/>
          <p:cNvSpPr/>
          <p:nvPr/>
        </p:nvSpPr>
        <p:spPr bwMode="auto">
          <a:xfrm>
            <a:off x="11384882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4" name="Triangle isocèle 373"/>
          <p:cNvSpPr/>
          <p:nvPr/>
        </p:nvSpPr>
        <p:spPr bwMode="auto">
          <a:xfrm>
            <a:off x="11384882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5" name="Rectangle 374"/>
          <p:cNvSpPr/>
          <p:nvPr/>
        </p:nvSpPr>
        <p:spPr bwMode="auto">
          <a:xfrm>
            <a:off x="8261214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6" name="Triangle isocèle 375"/>
          <p:cNvSpPr/>
          <p:nvPr/>
        </p:nvSpPr>
        <p:spPr bwMode="auto">
          <a:xfrm>
            <a:off x="8117198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7" name="Triangle isocèle 376"/>
          <p:cNvSpPr/>
          <p:nvPr/>
        </p:nvSpPr>
        <p:spPr bwMode="auto">
          <a:xfrm>
            <a:off x="8106452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8" name="Rectangle 377"/>
          <p:cNvSpPr/>
          <p:nvPr/>
        </p:nvSpPr>
        <p:spPr bwMode="auto">
          <a:xfrm>
            <a:off x="7901174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9" name="Triangle isocèle 378"/>
          <p:cNvSpPr/>
          <p:nvPr/>
        </p:nvSpPr>
        <p:spPr bwMode="auto">
          <a:xfrm>
            <a:off x="7746412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0" name="Triangle isocèle 379"/>
          <p:cNvSpPr/>
          <p:nvPr/>
        </p:nvSpPr>
        <p:spPr bwMode="auto">
          <a:xfrm>
            <a:off x="7757158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1" name="Rectangle 380"/>
          <p:cNvSpPr/>
          <p:nvPr/>
        </p:nvSpPr>
        <p:spPr bwMode="auto">
          <a:xfrm>
            <a:off x="8548826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2" name="Triangle isocèle 381"/>
          <p:cNvSpPr/>
          <p:nvPr/>
        </p:nvSpPr>
        <p:spPr bwMode="auto">
          <a:xfrm>
            <a:off x="8394064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3" name="Triangle isocèle 382"/>
          <p:cNvSpPr/>
          <p:nvPr/>
        </p:nvSpPr>
        <p:spPr bwMode="auto">
          <a:xfrm>
            <a:off x="8404810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4" name="Triangle isocèle 383"/>
          <p:cNvSpPr/>
          <p:nvPr/>
        </p:nvSpPr>
        <p:spPr bwMode="auto">
          <a:xfrm>
            <a:off x="8063162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5" name="Rectangle 384"/>
          <p:cNvSpPr/>
          <p:nvPr/>
        </p:nvSpPr>
        <p:spPr bwMode="auto">
          <a:xfrm>
            <a:off x="7577138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6" name="Triangle isocèle 385"/>
          <p:cNvSpPr/>
          <p:nvPr/>
        </p:nvSpPr>
        <p:spPr bwMode="auto">
          <a:xfrm>
            <a:off x="7433122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7" name="Triangle isocèle 386"/>
          <p:cNvSpPr/>
          <p:nvPr/>
        </p:nvSpPr>
        <p:spPr bwMode="auto">
          <a:xfrm>
            <a:off x="7433122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8" name="Rectangle 387"/>
          <p:cNvSpPr/>
          <p:nvPr/>
        </p:nvSpPr>
        <p:spPr bwMode="auto">
          <a:xfrm>
            <a:off x="8996505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9" name="Triangle isocèle 388"/>
          <p:cNvSpPr/>
          <p:nvPr/>
        </p:nvSpPr>
        <p:spPr bwMode="auto">
          <a:xfrm>
            <a:off x="8852489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0" name="Triangle isocèle 389"/>
          <p:cNvSpPr/>
          <p:nvPr/>
        </p:nvSpPr>
        <p:spPr bwMode="auto">
          <a:xfrm>
            <a:off x="8852489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>
            <a:off x="9531493" y="268961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2" name="Triangle isocèle 391"/>
          <p:cNvSpPr/>
          <p:nvPr/>
        </p:nvSpPr>
        <p:spPr bwMode="auto">
          <a:xfrm>
            <a:off x="9387477" y="19053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3" name="Triangle isocèle 392"/>
          <p:cNvSpPr/>
          <p:nvPr/>
        </p:nvSpPr>
        <p:spPr bwMode="auto">
          <a:xfrm>
            <a:off x="9376731" y="219338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4" name="Rectangle 393"/>
          <p:cNvSpPr/>
          <p:nvPr/>
        </p:nvSpPr>
        <p:spPr bwMode="auto">
          <a:xfrm>
            <a:off x="9171453" y="301981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5" name="Triangle isocèle 394"/>
          <p:cNvSpPr/>
          <p:nvPr/>
        </p:nvSpPr>
        <p:spPr bwMode="auto">
          <a:xfrm>
            <a:off x="9016691" y="223555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6" name="Triangle isocèle 395"/>
          <p:cNvSpPr/>
          <p:nvPr/>
        </p:nvSpPr>
        <p:spPr bwMode="auto">
          <a:xfrm>
            <a:off x="9027437" y="252358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7" name="Rectangle 396"/>
          <p:cNvSpPr/>
          <p:nvPr/>
        </p:nvSpPr>
        <p:spPr bwMode="auto">
          <a:xfrm>
            <a:off x="9819105" y="310757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8" name="Triangle isocèle 397"/>
          <p:cNvSpPr/>
          <p:nvPr/>
        </p:nvSpPr>
        <p:spPr bwMode="auto">
          <a:xfrm>
            <a:off x="9664343" y="23233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9" name="Triangle isocèle 398"/>
          <p:cNvSpPr/>
          <p:nvPr/>
        </p:nvSpPr>
        <p:spPr bwMode="auto">
          <a:xfrm>
            <a:off x="9675089" y="26113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0" name="Rectangle 399"/>
          <p:cNvSpPr/>
          <p:nvPr/>
        </p:nvSpPr>
        <p:spPr bwMode="auto">
          <a:xfrm>
            <a:off x="9477457" y="35255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1" name="Triangle isocèle 400"/>
          <p:cNvSpPr/>
          <p:nvPr/>
        </p:nvSpPr>
        <p:spPr bwMode="auto">
          <a:xfrm>
            <a:off x="9333441" y="27412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2" name="Triangle isocèle 401"/>
          <p:cNvSpPr/>
          <p:nvPr/>
        </p:nvSpPr>
        <p:spPr bwMode="auto">
          <a:xfrm>
            <a:off x="9333441" y="30293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3" name="Triangle isocèle 402"/>
          <p:cNvSpPr/>
          <p:nvPr/>
        </p:nvSpPr>
        <p:spPr bwMode="auto">
          <a:xfrm>
            <a:off x="8703401" y="248141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4" name="Triangle isocèle 403"/>
          <p:cNvSpPr/>
          <p:nvPr/>
        </p:nvSpPr>
        <p:spPr bwMode="auto">
          <a:xfrm>
            <a:off x="8703401" y="2769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5" name="Triangle isocèle 404"/>
          <p:cNvSpPr/>
          <p:nvPr/>
        </p:nvSpPr>
        <p:spPr bwMode="auto">
          <a:xfrm>
            <a:off x="10122768" y="236579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6" name="Triangle isocèle 405"/>
          <p:cNvSpPr/>
          <p:nvPr/>
        </p:nvSpPr>
        <p:spPr bwMode="auto">
          <a:xfrm>
            <a:off x="10122768" y="265382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>
            <a:off x="3296622" y="31858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8" name="Rectangle 407"/>
          <p:cNvSpPr/>
          <p:nvPr/>
        </p:nvSpPr>
        <p:spPr bwMode="auto">
          <a:xfrm>
            <a:off x="1877255" y="33014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>
            <a:off x="1237016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0" name="Triangle isocèle 409"/>
          <p:cNvSpPr/>
          <p:nvPr/>
        </p:nvSpPr>
        <p:spPr bwMode="auto">
          <a:xfrm>
            <a:off x="1093000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1" name="Rectangle 410"/>
          <p:cNvSpPr/>
          <p:nvPr/>
        </p:nvSpPr>
        <p:spPr bwMode="auto">
          <a:xfrm>
            <a:off x="1701816" y="40816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2" name="Rectangle 411"/>
          <p:cNvSpPr/>
          <p:nvPr/>
        </p:nvSpPr>
        <p:spPr bwMode="auto">
          <a:xfrm>
            <a:off x="431421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3" name="Rectangle 412"/>
          <p:cNvSpPr/>
          <p:nvPr/>
        </p:nvSpPr>
        <p:spPr bwMode="auto">
          <a:xfrm>
            <a:off x="2963814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4" name="Rectangle 413"/>
          <p:cNvSpPr/>
          <p:nvPr/>
        </p:nvSpPr>
        <p:spPr bwMode="auto">
          <a:xfrm>
            <a:off x="1701700" y="259454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3" name="Rectangle 432"/>
          <p:cNvSpPr/>
          <p:nvPr/>
        </p:nvSpPr>
        <p:spPr bwMode="auto">
          <a:xfrm>
            <a:off x="3823445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4" name="Triangle isocèle 433"/>
          <p:cNvSpPr/>
          <p:nvPr/>
        </p:nvSpPr>
        <p:spPr bwMode="auto">
          <a:xfrm>
            <a:off x="3679429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5" name="Triangle isocèle 434"/>
          <p:cNvSpPr/>
          <p:nvPr/>
        </p:nvSpPr>
        <p:spPr bwMode="auto">
          <a:xfrm>
            <a:off x="3668683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6" name="Rectangle 435"/>
          <p:cNvSpPr/>
          <p:nvPr/>
        </p:nvSpPr>
        <p:spPr bwMode="auto">
          <a:xfrm>
            <a:off x="3463405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7" name="Triangle isocèle 436"/>
          <p:cNvSpPr/>
          <p:nvPr/>
        </p:nvSpPr>
        <p:spPr bwMode="auto">
          <a:xfrm>
            <a:off x="3308643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8" name="Triangle isocèle 437"/>
          <p:cNvSpPr/>
          <p:nvPr/>
        </p:nvSpPr>
        <p:spPr bwMode="auto">
          <a:xfrm>
            <a:off x="3319389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9" name="Rectangle 438"/>
          <p:cNvSpPr/>
          <p:nvPr/>
        </p:nvSpPr>
        <p:spPr bwMode="auto">
          <a:xfrm>
            <a:off x="4111057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0" name="Triangle isocèle 439"/>
          <p:cNvSpPr/>
          <p:nvPr/>
        </p:nvSpPr>
        <p:spPr bwMode="auto">
          <a:xfrm>
            <a:off x="3956295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1" name="Triangle isocèle 440"/>
          <p:cNvSpPr/>
          <p:nvPr/>
        </p:nvSpPr>
        <p:spPr bwMode="auto">
          <a:xfrm>
            <a:off x="3967041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2" name="Rectangle 441"/>
          <p:cNvSpPr/>
          <p:nvPr/>
        </p:nvSpPr>
        <p:spPr bwMode="auto">
          <a:xfrm>
            <a:off x="3769409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3" name="Triangle isocèle 442"/>
          <p:cNvSpPr/>
          <p:nvPr/>
        </p:nvSpPr>
        <p:spPr bwMode="auto">
          <a:xfrm>
            <a:off x="3625393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4" name="Triangle isocèle 443"/>
          <p:cNvSpPr/>
          <p:nvPr/>
        </p:nvSpPr>
        <p:spPr bwMode="auto">
          <a:xfrm>
            <a:off x="3625393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5" name="Rectangle 444"/>
          <p:cNvSpPr/>
          <p:nvPr/>
        </p:nvSpPr>
        <p:spPr bwMode="auto">
          <a:xfrm>
            <a:off x="3139369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6" name="Triangle isocèle 445"/>
          <p:cNvSpPr/>
          <p:nvPr/>
        </p:nvSpPr>
        <p:spPr bwMode="auto">
          <a:xfrm>
            <a:off x="2995353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7" name="Triangle isocèle 446"/>
          <p:cNvSpPr/>
          <p:nvPr/>
        </p:nvSpPr>
        <p:spPr bwMode="auto">
          <a:xfrm>
            <a:off x="2995353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8" name="Rectangle 447"/>
          <p:cNvSpPr/>
          <p:nvPr/>
        </p:nvSpPr>
        <p:spPr bwMode="auto">
          <a:xfrm>
            <a:off x="4558736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9" name="Triangle isocèle 448"/>
          <p:cNvSpPr/>
          <p:nvPr/>
        </p:nvSpPr>
        <p:spPr bwMode="auto">
          <a:xfrm>
            <a:off x="4414720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0" name="Triangle isocèle 449"/>
          <p:cNvSpPr/>
          <p:nvPr/>
        </p:nvSpPr>
        <p:spPr bwMode="auto">
          <a:xfrm>
            <a:off x="4414720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1" name="Rectangle 450"/>
          <p:cNvSpPr/>
          <p:nvPr/>
        </p:nvSpPr>
        <p:spPr bwMode="auto">
          <a:xfrm>
            <a:off x="1291052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2" name="Triangle isocèle 451"/>
          <p:cNvSpPr/>
          <p:nvPr/>
        </p:nvSpPr>
        <p:spPr bwMode="auto">
          <a:xfrm>
            <a:off x="1147036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3" name="Triangle isocèle 452"/>
          <p:cNvSpPr/>
          <p:nvPr/>
        </p:nvSpPr>
        <p:spPr bwMode="auto">
          <a:xfrm>
            <a:off x="1136290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31012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5" name="Triangle isocèle 454"/>
          <p:cNvSpPr/>
          <p:nvPr/>
        </p:nvSpPr>
        <p:spPr bwMode="auto">
          <a:xfrm>
            <a:off x="776250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6" name="Triangle isocèle 455"/>
          <p:cNvSpPr/>
          <p:nvPr/>
        </p:nvSpPr>
        <p:spPr bwMode="auto">
          <a:xfrm>
            <a:off x="786996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578664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8" name="Triangle isocèle 457"/>
          <p:cNvSpPr/>
          <p:nvPr/>
        </p:nvSpPr>
        <p:spPr bwMode="auto">
          <a:xfrm>
            <a:off x="1423902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9" name="Triangle isocèle 458"/>
          <p:cNvSpPr/>
          <p:nvPr/>
        </p:nvSpPr>
        <p:spPr bwMode="auto">
          <a:xfrm>
            <a:off x="1434648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0" name="Triangle isocèle 459"/>
          <p:cNvSpPr/>
          <p:nvPr/>
        </p:nvSpPr>
        <p:spPr bwMode="auto">
          <a:xfrm>
            <a:off x="1093000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606976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2" name="Triangle isocèle 461"/>
          <p:cNvSpPr/>
          <p:nvPr/>
        </p:nvSpPr>
        <p:spPr bwMode="auto">
          <a:xfrm>
            <a:off x="462960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3" name="Triangle isocèle 462"/>
          <p:cNvSpPr/>
          <p:nvPr/>
        </p:nvSpPr>
        <p:spPr bwMode="auto">
          <a:xfrm>
            <a:off x="462960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2026343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5" name="Triangle isocèle 464"/>
          <p:cNvSpPr/>
          <p:nvPr/>
        </p:nvSpPr>
        <p:spPr bwMode="auto">
          <a:xfrm>
            <a:off x="1882327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6" name="Triangle isocèle 465"/>
          <p:cNvSpPr/>
          <p:nvPr/>
        </p:nvSpPr>
        <p:spPr bwMode="auto">
          <a:xfrm>
            <a:off x="1882327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7" name="Rectangle 466"/>
          <p:cNvSpPr/>
          <p:nvPr/>
        </p:nvSpPr>
        <p:spPr bwMode="auto">
          <a:xfrm>
            <a:off x="2561331" y="272540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8" name="Triangle isocèle 467"/>
          <p:cNvSpPr/>
          <p:nvPr/>
        </p:nvSpPr>
        <p:spPr bwMode="auto">
          <a:xfrm>
            <a:off x="2417315" y="19411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9" name="Triangle isocèle 468"/>
          <p:cNvSpPr/>
          <p:nvPr/>
        </p:nvSpPr>
        <p:spPr bwMode="auto">
          <a:xfrm>
            <a:off x="2406569" y="222917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0" name="Rectangle 469"/>
          <p:cNvSpPr/>
          <p:nvPr/>
        </p:nvSpPr>
        <p:spPr bwMode="auto">
          <a:xfrm>
            <a:off x="2201291" y="30556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1" name="Triangle isocèle 470"/>
          <p:cNvSpPr/>
          <p:nvPr/>
        </p:nvSpPr>
        <p:spPr bwMode="auto">
          <a:xfrm>
            <a:off x="2046529" y="22713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2" name="Triangle isocèle 471"/>
          <p:cNvSpPr/>
          <p:nvPr/>
        </p:nvSpPr>
        <p:spPr bwMode="auto">
          <a:xfrm>
            <a:off x="2057275" y="25593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3" name="Rectangle 472"/>
          <p:cNvSpPr/>
          <p:nvPr/>
        </p:nvSpPr>
        <p:spPr bwMode="auto">
          <a:xfrm>
            <a:off x="2848943" y="314336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4" name="Triangle isocèle 473"/>
          <p:cNvSpPr/>
          <p:nvPr/>
        </p:nvSpPr>
        <p:spPr bwMode="auto">
          <a:xfrm>
            <a:off x="2694181" y="235910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5" name="Triangle isocèle 474"/>
          <p:cNvSpPr/>
          <p:nvPr/>
        </p:nvSpPr>
        <p:spPr bwMode="auto">
          <a:xfrm>
            <a:off x="2704927" y="264713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6" name="Rectangle 475"/>
          <p:cNvSpPr/>
          <p:nvPr/>
        </p:nvSpPr>
        <p:spPr bwMode="auto">
          <a:xfrm>
            <a:off x="2507295" y="35613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7" name="Triangle isocèle 476"/>
          <p:cNvSpPr/>
          <p:nvPr/>
        </p:nvSpPr>
        <p:spPr bwMode="auto">
          <a:xfrm>
            <a:off x="2363279" y="27770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8" name="Triangle isocèle 477"/>
          <p:cNvSpPr/>
          <p:nvPr/>
        </p:nvSpPr>
        <p:spPr bwMode="auto">
          <a:xfrm>
            <a:off x="2363279" y="30650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9" name="Triangle isocèle 478"/>
          <p:cNvSpPr/>
          <p:nvPr/>
        </p:nvSpPr>
        <p:spPr bwMode="auto">
          <a:xfrm>
            <a:off x="1733239" y="25172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0" name="Triangle isocèle 479"/>
          <p:cNvSpPr/>
          <p:nvPr/>
        </p:nvSpPr>
        <p:spPr bwMode="auto">
          <a:xfrm>
            <a:off x="1733239" y="28052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1" name="Triangle isocèle 480"/>
          <p:cNvSpPr/>
          <p:nvPr/>
        </p:nvSpPr>
        <p:spPr bwMode="auto">
          <a:xfrm>
            <a:off x="3152606" y="24015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2" name="Triangle isocèle 481"/>
          <p:cNvSpPr/>
          <p:nvPr/>
        </p:nvSpPr>
        <p:spPr bwMode="auto">
          <a:xfrm>
            <a:off x="3152606" y="26896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3" name="Rectangle 482"/>
          <p:cNvSpPr/>
          <p:nvPr/>
        </p:nvSpPr>
        <p:spPr bwMode="auto">
          <a:xfrm>
            <a:off x="2044758" y="399909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4" name="Rectangle 483"/>
          <p:cNvSpPr/>
          <p:nvPr/>
        </p:nvSpPr>
        <p:spPr bwMode="auto">
          <a:xfrm>
            <a:off x="2571581" y="42967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5" name="Triangle isocèle 484"/>
          <p:cNvSpPr/>
          <p:nvPr/>
        </p:nvSpPr>
        <p:spPr bwMode="auto">
          <a:xfrm>
            <a:off x="2416819" y="38005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6" name="Rectangle 485"/>
          <p:cNvSpPr/>
          <p:nvPr/>
        </p:nvSpPr>
        <p:spPr bwMode="auto">
          <a:xfrm>
            <a:off x="2211541" y="462698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7" name="Triangle isocèle 486"/>
          <p:cNvSpPr/>
          <p:nvPr/>
        </p:nvSpPr>
        <p:spPr bwMode="auto">
          <a:xfrm>
            <a:off x="2056779" y="384272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8" name="Triangle isocèle 487"/>
          <p:cNvSpPr/>
          <p:nvPr/>
        </p:nvSpPr>
        <p:spPr bwMode="auto">
          <a:xfrm>
            <a:off x="2067525" y="413075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9" name="Rectangle 488"/>
          <p:cNvSpPr/>
          <p:nvPr/>
        </p:nvSpPr>
        <p:spPr bwMode="auto">
          <a:xfrm>
            <a:off x="2859193" y="471473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0" name="Triangle isocèle 489"/>
          <p:cNvSpPr/>
          <p:nvPr/>
        </p:nvSpPr>
        <p:spPr bwMode="auto">
          <a:xfrm>
            <a:off x="2704431" y="39304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1" name="Triangle isocèle 490"/>
          <p:cNvSpPr/>
          <p:nvPr/>
        </p:nvSpPr>
        <p:spPr bwMode="auto">
          <a:xfrm>
            <a:off x="2715177" y="421850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2" name="Rectangle 491"/>
          <p:cNvSpPr/>
          <p:nvPr/>
        </p:nvSpPr>
        <p:spPr bwMode="auto">
          <a:xfrm>
            <a:off x="2517545" y="51326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3" name="Triangle isocèle 492"/>
          <p:cNvSpPr/>
          <p:nvPr/>
        </p:nvSpPr>
        <p:spPr bwMode="auto">
          <a:xfrm>
            <a:off x="2373529" y="43484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4" name="Triangle isocèle 493"/>
          <p:cNvSpPr/>
          <p:nvPr/>
        </p:nvSpPr>
        <p:spPr bwMode="auto">
          <a:xfrm>
            <a:off x="2373529" y="4636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5" name="Rectangle 494"/>
          <p:cNvSpPr/>
          <p:nvPr/>
        </p:nvSpPr>
        <p:spPr bwMode="auto">
          <a:xfrm>
            <a:off x="1887505" y="487284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6" name="Triangle isocèle 495"/>
          <p:cNvSpPr/>
          <p:nvPr/>
        </p:nvSpPr>
        <p:spPr bwMode="auto">
          <a:xfrm>
            <a:off x="1743489" y="40885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7" name="Triangle isocèle 496"/>
          <p:cNvSpPr/>
          <p:nvPr/>
        </p:nvSpPr>
        <p:spPr bwMode="auto">
          <a:xfrm>
            <a:off x="1743489" y="43766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8" name="Rectangle 497"/>
          <p:cNvSpPr/>
          <p:nvPr/>
        </p:nvSpPr>
        <p:spPr bwMode="auto">
          <a:xfrm>
            <a:off x="3306872" y="475721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9" name="Triangle isocèle 498"/>
          <p:cNvSpPr/>
          <p:nvPr/>
        </p:nvSpPr>
        <p:spPr bwMode="auto">
          <a:xfrm>
            <a:off x="3162856" y="397295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0" name="Triangle isocèle 499"/>
          <p:cNvSpPr/>
          <p:nvPr/>
        </p:nvSpPr>
        <p:spPr bwMode="auto">
          <a:xfrm>
            <a:off x="3162856" y="42609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" name="ZoneTexte 3"/>
          <p:cNvSpPr txBox="1"/>
          <p:nvPr/>
        </p:nvSpPr>
        <p:spPr>
          <a:xfrm>
            <a:off x="5764212" y="1746929"/>
            <a:ext cx="6043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?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5818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37121" y="381078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productivité nette de l’écosystème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Notre Bilan de carbone est difficile à obtenir rapidement: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 de l’écosystème: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Carbone du sol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sous-terraine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Litière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Bois mort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aérienne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4673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localisation des activités sylvicoles pouvant améliorer le bilan carbone est un enjeux complexe: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Le calcul du bilan de carbone forestier pour un modèle de planification est complexe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L’optimisation spatialement explicit de localisation travaux sylvicoles peut être très difficile à réaliser avec un modèle mathématique classique</a:t>
            </a:r>
          </a:p>
        </p:txBody>
      </p:sp>
    </p:spTree>
    <p:extLst>
      <p:ext uri="{BB962C8B-B14F-4D97-AF65-F5344CB8AC3E}">
        <p14:creationId xmlns:p14="http://schemas.microsoft.com/office/powerpoint/2010/main" val="36097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-9939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 Productivité nette de l’écosystème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221158" y="364522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26753" y="461200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5950503" y="441878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120349" y="386353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260718" y="3732671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1976333" y="307927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1976333" y="33673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60309" y="419373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1616293" y="34094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1616293" y="36975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407961" y="428149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2263945" y="349722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2263945" y="378526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066313" y="469944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1922297" y="391518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1922297" y="420322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436273" y="443959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1292257" y="36553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1292257" y="394336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855640" y="432397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2711624" y="35397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2711624" y="38277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059705" y="368101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9865300" y="4647791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9787212" y="4132903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9757288" y="4375355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402685" y="445436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6326435" y="426114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178731" y="41868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6102481" y="39936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801132" y="42745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6724882" y="40813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513623" y="400869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6437373" y="381547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900042" y="39489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5823792" y="37557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722162" y="430904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5645912" y="411582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64764" y="420682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5288514" y="401360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166329" y="380407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6090079" y="361085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0266384" y="453241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10188296" y="401752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10158372" y="425997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9461176" y="441021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9383088" y="389532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9353164" y="413777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9748688" y="4208662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9670600" y="3693774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9640676" y="3936226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0641234" y="423206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10563146" y="371717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10533222" y="395962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072078" y="396523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9993990" y="3450348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9964066" y="369280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9103908" y="423143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9025820" y="371654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8995896" y="395899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" name="Flèche vers le bas 8"/>
          <p:cNvSpPr/>
          <p:nvPr/>
        </p:nvSpPr>
        <p:spPr bwMode="auto">
          <a:xfrm>
            <a:off x="1580289" y="1945014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6" name="Flèche vers le bas 105"/>
          <p:cNvSpPr/>
          <p:nvPr/>
        </p:nvSpPr>
        <p:spPr bwMode="auto">
          <a:xfrm rot="10800000">
            <a:off x="2067953" y="1937187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7" name="Flèche vers le bas 106"/>
          <p:cNvSpPr/>
          <p:nvPr/>
        </p:nvSpPr>
        <p:spPr bwMode="auto">
          <a:xfrm>
            <a:off x="5530360" y="2483496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Flèche vers le bas 107"/>
          <p:cNvSpPr/>
          <p:nvPr/>
        </p:nvSpPr>
        <p:spPr bwMode="auto">
          <a:xfrm rot="10800000">
            <a:off x="5996524" y="2132855"/>
            <a:ext cx="447679" cy="1444247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Flèche vers le bas 108"/>
          <p:cNvSpPr/>
          <p:nvPr/>
        </p:nvSpPr>
        <p:spPr bwMode="auto">
          <a:xfrm>
            <a:off x="9269915" y="2276872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Flèche vers le bas 109"/>
          <p:cNvSpPr/>
          <p:nvPr/>
        </p:nvSpPr>
        <p:spPr bwMode="auto">
          <a:xfrm rot="10800000">
            <a:off x="9818705" y="2671105"/>
            <a:ext cx="447679" cy="703493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Nuage 13"/>
          <p:cNvSpPr/>
          <p:nvPr/>
        </p:nvSpPr>
        <p:spPr bwMode="auto">
          <a:xfrm>
            <a:off x="1292257" y="1124744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Nuage 111"/>
          <p:cNvSpPr/>
          <p:nvPr/>
        </p:nvSpPr>
        <p:spPr bwMode="auto">
          <a:xfrm>
            <a:off x="5160343" y="1223802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Nuage 112"/>
          <p:cNvSpPr/>
          <p:nvPr/>
        </p:nvSpPr>
        <p:spPr bwMode="auto">
          <a:xfrm>
            <a:off x="8833233" y="1220378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090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-9939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 États des réservoirs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065404" y="111463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0999" y="20814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6794749" y="18881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964595" y="13329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04964" y="1202081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2820579" y="5486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2809833" y="8367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604555" y="166314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2449793" y="8788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2460539" y="11669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252207" y="175090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3097445" y="96663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3108191" y="125467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10559" y="21688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2766543" y="13845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2766543" y="16726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280519" y="190900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2136503" y="112474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2136503" y="14127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699886" y="179338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3555870" y="10091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3555870" y="12971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903951" y="115042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709546" y="2117201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10631458" y="1602313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10601534" y="1844765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246931" y="192377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7170681" y="173055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022977" y="165625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6946727" y="146303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645378" y="174400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7569128" y="155078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357869" y="147810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7281619" y="128488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744288" y="14183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6668038" y="12251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566408" y="177845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6490158" y="158523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209010" y="167623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6132760" y="148301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010575" y="127348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6934325" y="108026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1110630" y="200182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11032542" y="148693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11002618" y="172938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0305422" y="187962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10227334" y="136473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10197410" y="160718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0592934" y="1678072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10514846" y="1163184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10484922" y="1405636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1485480" y="170147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11407392" y="118658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11377468" y="142903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916324" y="143464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10841803" y="88654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10808312" y="116221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9948154" y="170084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9870066" y="118595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9840142" y="142840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1344" y="4982031"/>
            <a:ext cx="1273241" cy="681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Sol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3" name="Flèche vers le bas 102"/>
          <p:cNvSpPr/>
          <p:nvPr/>
        </p:nvSpPr>
        <p:spPr bwMode="auto">
          <a:xfrm>
            <a:off x="2422895" y="4832892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4" name="Flèche vers le bas 103"/>
          <p:cNvSpPr/>
          <p:nvPr/>
        </p:nvSpPr>
        <p:spPr bwMode="auto">
          <a:xfrm rot="10800000">
            <a:off x="2910559" y="4825065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191344" y="3501008"/>
            <a:ext cx="1800200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Bois mort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1" name="Flèche vers le bas 110"/>
          <p:cNvSpPr/>
          <p:nvPr/>
        </p:nvSpPr>
        <p:spPr bwMode="auto">
          <a:xfrm>
            <a:off x="2396687" y="3297017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4" name="Flèche vers le bas 113"/>
          <p:cNvSpPr/>
          <p:nvPr/>
        </p:nvSpPr>
        <p:spPr bwMode="auto">
          <a:xfrm rot="10800000">
            <a:off x="2884351" y="3289190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5" name="Flèche vers le bas 114"/>
          <p:cNvSpPr/>
          <p:nvPr/>
        </p:nvSpPr>
        <p:spPr bwMode="auto">
          <a:xfrm>
            <a:off x="10439087" y="3264100"/>
            <a:ext cx="447679" cy="68602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6" name="Flèche vers le bas 115"/>
          <p:cNvSpPr/>
          <p:nvPr/>
        </p:nvSpPr>
        <p:spPr bwMode="auto">
          <a:xfrm rot="10800000">
            <a:off x="6903543" y="3084883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7" name="Flèche vers le bas 116"/>
          <p:cNvSpPr/>
          <p:nvPr/>
        </p:nvSpPr>
        <p:spPr bwMode="auto">
          <a:xfrm>
            <a:off x="6422526" y="5103365"/>
            <a:ext cx="447679" cy="44575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8" name="Flèche vers le bas 117"/>
          <p:cNvSpPr/>
          <p:nvPr/>
        </p:nvSpPr>
        <p:spPr bwMode="auto">
          <a:xfrm rot="10800000">
            <a:off x="6910190" y="4687240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9" name="Flèche vers le bas 118"/>
          <p:cNvSpPr/>
          <p:nvPr/>
        </p:nvSpPr>
        <p:spPr bwMode="auto">
          <a:xfrm rot="10800000">
            <a:off x="10916324" y="3716216"/>
            <a:ext cx="447679" cy="239455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0" name="Flèche vers le bas 119"/>
          <p:cNvSpPr/>
          <p:nvPr/>
        </p:nvSpPr>
        <p:spPr bwMode="auto">
          <a:xfrm>
            <a:off x="10468645" y="4819177"/>
            <a:ext cx="447679" cy="68602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1" name="Flèche vers le bas 120"/>
          <p:cNvSpPr/>
          <p:nvPr/>
        </p:nvSpPr>
        <p:spPr bwMode="auto">
          <a:xfrm rot="10800000">
            <a:off x="10959713" y="5206921"/>
            <a:ext cx="447679" cy="239455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4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 bwMode="auto">
          <a:xfrm>
            <a:off x="3586550" y="249557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167183" y="261120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1526944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5" name="Triangle isocèle 164"/>
          <p:cNvSpPr/>
          <p:nvPr/>
        </p:nvSpPr>
        <p:spPr bwMode="auto">
          <a:xfrm>
            <a:off x="1382928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91744" y="3391365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721349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253742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991628" y="1904279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Problématique:…Pour chaque période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797339" y="43581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2721089" y="41649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568035" y="42852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08404" y="414928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1424019" y="35010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1413273" y="37890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07995" y="46154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1053233" y="38312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1063979" y="41192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855647" y="470322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1700885" y="39189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1711631" y="420699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513999" y="512118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1369983" y="433692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1369983" y="462495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83959" y="486133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739943" y="407707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739943" y="436510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303326" y="47457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2159310" y="3961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2159310" y="42494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69288" y="41335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074883" y="510030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3996795" y="458541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3966871" y="482786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173271" y="420050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3097021" y="400728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49317" y="393298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2873067" y="373976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571718" y="402073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3495468" y="382751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84209" y="375483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3207959" y="356161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670628" y="369512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2594378" y="350190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492748" y="40551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2416498" y="38619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135350" y="395296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2059100" y="375974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936915" y="35502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2860665" y="33569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475967" y="4984929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4397879" y="4470041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4367955" y="4712493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670759" y="486272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3592671" y="434783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3562747" y="459029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958271" y="466117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3880183" y="4146288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3850259" y="438874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850817" y="468457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4772729" y="416968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4742805" y="441214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281661" y="441775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4207140" y="3869646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4173649" y="414531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3313491" y="4683944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3235403" y="4169056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3205479" y="4411508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113373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Triangle isocèle 107"/>
          <p:cNvSpPr/>
          <p:nvPr/>
        </p:nvSpPr>
        <p:spPr bwMode="auto">
          <a:xfrm>
            <a:off x="3969357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Triangle isocèle 108"/>
          <p:cNvSpPr/>
          <p:nvPr/>
        </p:nvSpPr>
        <p:spPr bwMode="auto">
          <a:xfrm>
            <a:off x="3958611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753333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Triangle isocèle 111"/>
          <p:cNvSpPr/>
          <p:nvPr/>
        </p:nvSpPr>
        <p:spPr bwMode="auto">
          <a:xfrm>
            <a:off x="3598571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Triangle isocèle 112"/>
          <p:cNvSpPr/>
          <p:nvPr/>
        </p:nvSpPr>
        <p:spPr bwMode="auto">
          <a:xfrm>
            <a:off x="3609317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4400985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3" name="Triangle isocèle 122"/>
          <p:cNvSpPr/>
          <p:nvPr/>
        </p:nvSpPr>
        <p:spPr bwMode="auto">
          <a:xfrm>
            <a:off x="4246223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4" name="Triangle isocèle 123"/>
          <p:cNvSpPr/>
          <p:nvPr/>
        </p:nvSpPr>
        <p:spPr bwMode="auto">
          <a:xfrm>
            <a:off x="4256969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059337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6" name="Triangle isocèle 125"/>
          <p:cNvSpPr/>
          <p:nvPr/>
        </p:nvSpPr>
        <p:spPr bwMode="auto">
          <a:xfrm>
            <a:off x="3915321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7" name="Triangle isocèle 126"/>
          <p:cNvSpPr/>
          <p:nvPr/>
        </p:nvSpPr>
        <p:spPr bwMode="auto">
          <a:xfrm>
            <a:off x="3915321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429297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9" name="Triangle isocèle 128"/>
          <p:cNvSpPr/>
          <p:nvPr/>
        </p:nvSpPr>
        <p:spPr bwMode="auto">
          <a:xfrm>
            <a:off x="3285281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0" name="Triangle isocèle 129"/>
          <p:cNvSpPr/>
          <p:nvPr/>
        </p:nvSpPr>
        <p:spPr bwMode="auto">
          <a:xfrm>
            <a:off x="3285281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4848664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2" name="Triangle isocèle 131"/>
          <p:cNvSpPr/>
          <p:nvPr/>
        </p:nvSpPr>
        <p:spPr bwMode="auto">
          <a:xfrm>
            <a:off x="4704648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3" name="Triangle isocèle 132"/>
          <p:cNvSpPr/>
          <p:nvPr/>
        </p:nvSpPr>
        <p:spPr bwMode="auto">
          <a:xfrm>
            <a:off x="4704648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1580980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5" name="Triangle isocèle 154"/>
          <p:cNvSpPr/>
          <p:nvPr/>
        </p:nvSpPr>
        <p:spPr bwMode="auto">
          <a:xfrm>
            <a:off x="1436964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6" name="Triangle isocèle 155"/>
          <p:cNvSpPr/>
          <p:nvPr/>
        </p:nvSpPr>
        <p:spPr bwMode="auto">
          <a:xfrm>
            <a:off x="1426218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1220940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8" name="Triangle isocèle 157"/>
          <p:cNvSpPr/>
          <p:nvPr/>
        </p:nvSpPr>
        <p:spPr bwMode="auto">
          <a:xfrm>
            <a:off x="1066178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9" name="Triangle isocèle 158"/>
          <p:cNvSpPr/>
          <p:nvPr/>
        </p:nvSpPr>
        <p:spPr bwMode="auto">
          <a:xfrm>
            <a:off x="1076924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1868592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1" name="Triangle isocèle 160"/>
          <p:cNvSpPr/>
          <p:nvPr/>
        </p:nvSpPr>
        <p:spPr bwMode="auto">
          <a:xfrm>
            <a:off x="1713830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2" name="Triangle isocèle 161"/>
          <p:cNvSpPr/>
          <p:nvPr/>
        </p:nvSpPr>
        <p:spPr bwMode="auto">
          <a:xfrm>
            <a:off x="1724576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4" name="Triangle isocèle 163"/>
          <p:cNvSpPr/>
          <p:nvPr/>
        </p:nvSpPr>
        <p:spPr bwMode="auto">
          <a:xfrm>
            <a:off x="1382928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896904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7" name="Triangle isocèle 166"/>
          <p:cNvSpPr/>
          <p:nvPr/>
        </p:nvSpPr>
        <p:spPr bwMode="auto">
          <a:xfrm>
            <a:off x="752888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8" name="Triangle isocèle 167"/>
          <p:cNvSpPr/>
          <p:nvPr/>
        </p:nvSpPr>
        <p:spPr bwMode="auto">
          <a:xfrm>
            <a:off x="752888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316271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0" name="Triangle isocèle 169"/>
          <p:cNvSpPr/>
          <p:nvPr/>
        </p:nvSpPr>
        <p:spPr bwMode="auto">
          <a:xfrm>
            <a:off x="2172255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1" name="Triangle isocèle 170"/>
          <p:cNvSpPr/>
          <p:nvPr/>
        </p:nvSpPr>
        <p:spPr bwMode="auto">
          <a:xfrm>
            <a:off x="2172255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2851259" y="203513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4" name="Triangle isocèle 173"/>
          <p:cNvSpPr/>
          <p:nvPr/>
        </p:nvSpPr>
        <p:spPr bwMode="auto">
          <a:xfrm>
            <a:off x="2707243" y="125087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5" name="Triangle isocèle 174"/>
          <p:cNvSpPr/>
          <p:nvPr/>
        </p:nvSpPr>
        <p:spPr bwMode="auto">
          <a:xfrm>
            <a:off x="2696497" y="15389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91219" y="236534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7" name="Triangle isocèle 176"/>
          <p:cNvSpPr/>
          <p:nvPr/>
        </p:nvSpPr>
        <p:spPr bwMode="auto">
          <a:xfrm>
            <a:off x="2336457" y="158108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8" name="Triangle isocèle 177"/>
          <p:cNvSpPr/>
          <p:nvPr/>
        </p:nvSpPr>
        <p:spPr bwMode="auto">
          <a:xfrm>
            <a:off x="2347203" y="186911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3138871" y="245309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0" name="Triangle isocèle 179"/>
          <p:cNvSpPr/>
          <p:nvPr/>
        </p:nvSpPr>
        <p:spPr bwMode="auto">
          <a:xfrm>
            <a:off x="2984109" y="16688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1" name="Triangle isocèle 180"/>
          <p:cNvSpPr/>
          <p:nvPr/>
        </p:nvSpPr>
        <p:spPr bwMode="auto">
          <a:xfrm>
            <a:off x="2994855" y="19568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2797223" y="28710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3" name="Triangle isocèle 182"/>
          <p:cNvSpPr/>
          <p:nvPr/>
        </p:nvSpPr>
        <p:spPr bwMode="auto">
          <a:xfrm>
            <a:off x="2653207" y="20867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4" name="Triangle isocèle 183"/>
          <p:cNvSpPr/>
          <p:nvPr/>
        </p:nvSpPr>
        <p:spPr bwMode="auto">
          <a:xfrm>
            <a:off x="2653207" y="23748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6" name="Triangle isocèle 185"/>
          <p:cNvSpPr/>
          <p:nvPr/>
        </p:nvSpPr>
        <p:spPr bwMode="auto">
          <a:xfrm>
            <a:off x="2023167" y="18269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7" name="Triangle isocèle 186"/>
          <p:cNvSpPr/>
          <p:nvPr/>
        </p:nvSpPr>
        <p:spPr bwMode="auto">
          <a:xfrm>
            <a:off x="2023167" y="21149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9" name="Triangle isocèle 188"/>
          <p:cNvSpPr/>
          <p:nvPr/>
        </p:nvSpPr>
        <p:spPr bwMode="auto">
          <a:xfrm>
            <a:off x="3442534" y="171131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0" name="Triangle isocèle 189"/>
          <p:cNvSpPr/>
          <p:nvPr/>
        </p:nvSpPr>
        <p:spPr bwMode="auto">
          <a:xfrm>
            <a:off x="3442534" y="199934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1" name="Nuage 190"/>
          <p:cNvSpPr/>
          <p:nvPr/>
        </p:nvSpPr>
        <p:spPr bwMode="auto">
          <a:xfrm>
            <a:off x="6723186" y="751259"/>
            <a:ext cx="2808312" cy="99923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GCBM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2" name="Flèche vers le bas 191"/>
          <p:cNvSpPr/>
          <p:nvPr/>
        </p:nvSpPr>
        <p:spPr bwMode="auto">
          <a:xfrm rot="14328406">
            <a:off x="5773988" y="1198032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3" name="Flèche vers le bas 192"/>
          <p:cNvSpPr/>
          <p:nvPr/>
        </p:nvSpPr>
        <p:spPr bwMode="auto">
          <a:xfrm rot="20861241">
            <a:off x="8739325" y="1623651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4" name="ZoneTexte 193"/>
          <p:cNvSpPr txBox="1"/>
          <p:nvPr/>
        </p:nvSpPr>
        <p:spPr>
          <a:xfrm>
            <a:off x="7320995" y="3455460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</a:p>
        </p:txBody>
      </p:sp>
    </p:spTree>
    <p:extLst>
      <p:ext uri="{BB962C8B-B14F-4D97-AF65-F5344CB8AC3E}">
        <p14:creationId xmlns:p14="http://schemas.microsoft.com/office/powerpoint/2010/main" val="8191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Objectif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37121" y="381078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productivité nette de l’écosystème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Obtention du bilan de carbone rapidement: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 de l’écosystème: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Carbone du sol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sous-terraine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Litière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Bois mort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aérienne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02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 bwMode="auto">
          <a:xfrm>
            <a:off x="3253742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 historique:…Pour chaque période/cellule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113373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Triangle isocèle 107"/>
          <p:cNvSpPr/>
          <p:nvPr/>
        </p:nvSpPr>
        <p:spPr bwMode="auto">
          <a:xfrm>
            <a:off x="3969357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Triangle isocèle 108"/>
          <p:cNvSpPr/>
          <p:nvPr/>
        </p:nvSpPr>
        <p:spPr bwMode="auto">
          <a:xfrm>
            <a:off x="3958611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753333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Triangle isocèle 111"/>
          <p:cNvSpPr/>
          <p:nvPr/>
        </p:nvSpPr>
        <p:spPr bwMode="auto">
          <a:xfrm>
            <a:off x="3598571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Triangle isocèle 112"/>
          <p:cNvSpPr/>
          <p:nvPr/>
        </p:nvSpPr>
        <p:spPr bwMode="auto">
          <a:xfrm>
            <a:off x="3609317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4400985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3" name="Triangle isocèle 122"/>
          <p:cNvSpPr/>
          <p:nvPr/>
        </p:nvSpPr>
        <p:spPr bwMode="auto">
          <a:xfrm>
            <a:off x="4246223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4" name="Triangle isocèle 123"/>
          <p:cNvSpPr/>
          <p:nvPr/>
        </p:nvSpPr>
        <p:spPr bwMode="auto">
          <a:xfrm>
            <a:off x="4256969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059337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6" name="Triangle isocèle 125"/>
          <p:cNvSpPr/>
          <p:nvPr/>
        </p:nvSpPr>
        <p:spPr bwMode="auto">
          <a:xfrm>
            <a:off x="3915321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7" name="Triangle isocèle 126"/>
          <p:cNvSpPr/>
          <p:nvPr/>
        </p:nvSpPr>
        <p:spPr bwMode="auto">
          <a:xfrm>
            <a:off x="3915321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429297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9" name="Triangle isocèle 128"/>
          <p:cNvSpPr/>
          <p:nvPr/>
        </p:nvSpPr>
        <p:spPr bwMode="auto">
          <a:xfrm>
            <a:off x="3285281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0" name="Triangle isocèle 129"/>
          <p:cNvSpPr/>
          <p:nvPr/>
        </p:nvSpPr>
        <p:spPr bwMode="auto">
          <a:xfrm>
            <a:off x="3285281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4848664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2" name="Triangle isocèle 131"/>
          <p:cNvSpPr/>
          <p:nvPr/>
        </p:nvSpPr>
        <p:spPr bwMode="auto">
          <a:xfrm>
            <a:off x="4704648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3" name="Triangle isocèle 132"/>
          <p:cNvSpPr/>
          <p:nvPr/>
        </p:nvSpPr>
        <p:spPr bwMode="auto">
          <a:xfrm>
            <a:off x="4704648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1" name="Nuage 190"/>
          <p:cNvSpPr/>
          <p:nvPr/>
        </p:nvSpPr>
        <p:spPr bwMode="auto">
          <a:xfrm>
            <a:off x="6723186" y="751259"/>
            <a:ext cx="2808312" cy="99923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GCBM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2" name="Flèche vers le bas 191"/>
          <p:cNvSpPr/>
          <p:nvPr/>
        </p:nvSpPr>
        <p:spPr bwMode="auto">
          <a:xfrm rot="14328406">
            <a:off x="5773988" y="1198032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3" name="Flèche vers le bas 192"/>
          <p:cNvSpPr/>
          <p:nvPr/>
        </p:nvSpPr>
        <p:spPr bwMode="auto">
          <a:xfrm rot="20861241">
            <a:off x="8739325" y="1623651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4" name="ZoneTexte 193"/>
          <p:cNvSpPr txBox="1"/>
          <p:nvPr/>
        </p:nvSpPr>
        <p:spPr>
          <a:xfrm>
            <a:off x="7320995" y="3455460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</a:p>
        </p:txBody>
      </p:sp>
    </p:spTree>
    <p:extLst>
      <p:ext uri="{BB962C8B-B14F-4D97-AF65-F5344CB8AC3E}">
        <p14:creationId xmlns:p14="http://schemas.microsoft.com/office/powerpoint/2010/main" val="21021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Méthode: Apprentissage du MLP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8" name="Nuage 27"/>
          <p:cNvSpPr/>
          <p:nvPr/>
        </p:nvSpPr>
        <p:spPr bwMode="auto">
          <a:xfrm>
            <a:off x="911424" y="4149080"/>
            <a:ext cx="3384376" cy="115212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Multilayer</a:t>
            </a: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 perceptron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052736"/>
            <a:ext cx="4002244" cy="1833089"/>
          </a:xfrm>
          <a:prstGeom prst="rect">
            <a:avLst/>
          </a:prstGeom>
        </p:spPr>
      </p:pic>
      <p:sp>
        <p:nvSpPr>
          <p:cNvPr id="31" name="Flèche vers le bas 30"/>
          <p:cNvSpPr/>
          <p:nvPr/>
        </p:nvSpPr>
        <p:spPr bwMode="auto">
          <a:xfrm rot="13505620">
            <a:off x="4191369" y="2492233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Flèche vers le bas 31"/>
          <p:cNvSpPr/>
          <p:nvPr/>
        </p:nvSpPr>
        <p:spPr bwMode="auto">
          <a:xfrm rot="3732111">
            <a:off x="5512297" y="2323652"/>
            <a:ext cx="490509" cy="2756442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D8C7535AC984C954409E86008B6B1" ma:contentTypeVersion="5" ma:contentTypeDescription="Crée un document." ma:contentTypeScope="" ma:versionID="b98d606db1d8981b42c20d29caab754c">
  <xsd:schema xmlns:xsd="http://www.w3.org/2001/XMLSchema" xmlns:xs="http://www.w3.org/2001/XMLSchema" xmlns:p="http://schemas.microsoft.com/office/2006/metadata/properties" xmlns:ns2="785701b4-08d1-402f-a497-f2f813221731" targetNamespace="http://schemas.microsoft.com/office/2006/metadata/properties" ma:root="true" ma:fieldsID="77ff28afb2ad7804448e564e5d4b2614" ns2:_="">
    <xsd:import namespace="785701b4-08d1-402f-a497-f2f813221731"/>
    <xsd:element name="properties">
      <xsd:complexType>
        <xsd:sequence>
          <xsd:element name="documentManagement">
            <xsd:complexType>
              <xsd:all>
                <xsd:element ref="ns2:Sujet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701b4-08d1-402f-a497-f2f813221731" elementFormDefault="qualified">
    <xsd:import namespace="http://schemas.microsoft.com/office/2006/documentManagement/types"/>
    <xsd:import namespace="http://schemas.microsoft.com/office/infopath/2007/PartnerControls"/>
    <xsd:element name="Sujet" ma:index="8" ma:displayName="Sujet" ma:format="Dropdown" ma:internalName="Sujet">
      <xsd:simpleType>
        <xsd:union memberTypes="dms:Text">
          <xsd:simpleType>
            <xsd:restriction base="dms:Choice">
              <xsd:enumeration value="Administratif BFEC"/>
              <xsd:enumeration value="Cartes de noël"/>
              <xsd:enumeration value="Cartables CPF 2008-2013"/>
              <xsd:enumeration value="Couvertures"/>
              <xsd:enumeration value="Fiches"/>
              <xsd:enumeration value="Logos"/>
              <xsd:enumeration value="Modèles d'entente"/>
              <xsd:enumeration value="Powerpoint"/>
              <xsd:enumeration value="Archives"/>
            </xsd:restriction>
          </xsd:simpleType>
        </xsd:union>
      </xsd:simpleType>
    </xsd:element>
    <xsd:element name="Date" ma:index="9" nillable="true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jet xmlns="785701b4-08d1-402f-a497-f2f813221731">Fiche, rapport et PowerPoint génériques</Sujet>
    <Date xmlns="785701b4-08d1-402f-a497-f2f813221731">2021-01-14T05:00:00+00:00</Date>
  </documentManagement>
</p:properties>
</file>

<file path=customXml/itemProps1.xml><?xml version="1.0" encoding="utf-8"?>
<ds:datastoreItem xmlns:ds="http://schemas.openxmlformats.org/officeDocument/2006/customXml" ds:itemID="{05EA8467-0C25-4D82-95B8-4F4EEEE26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701b4-08d1-402f-a497-f2f813221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B87F5F-D7D2-4A03-9569-C00D818199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5BDF4D-C324-48A5-91B7-E22D7BB1F0AC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785701b4-08d1-402f-a497-f2f8132217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14611</TotalTime>
  <Words>304</Words>
  <Application>Microsoft Office PowerPoint</Application>
  <PresentationFormat>Grand écran</PresentationFormat>
  <Paragraphs>92</Paragraphs>
  <Slides>15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15</vt:i4>
      </vt:variant>
    </vt:vector>
  </HeadingPairs>
  <TitlesOfParts>
    <vt:vector size="23" baseType="lpstr">
      <vt:lpstr>Arial</vt:lpstr>
      <vt:lpstr>Calibri</vt:lpstr>
      <vt:lpstr>Helvetica</vt:lpstr>
      <vt:lpstr>Police système</vt:lpstr>
      <vt:lpstr>Wingdings</vt:lpstr>
      <vt:lpstr>ヒラギノ角ゴ Pro W3</vt:lpstr>
      <vt:lpstr>Nouvelle présentation</vt:lpstr>
      <vt:lpstr>1_Nouvelle présentation</vt:lpstr>
      <vt:lpstr>Bureau du forestier en chef    </vt:lpstr>
      <vt:lpstr> Problématique:</vt:lpstr>
      <vt:lpstr> Problématique:</vt:lpstr>
      <vt:lpstr> Problématique: Productivité nette de l’écosystème</vt:lpstr>
      <vt:lpstr> Problématique: États des réservoirs</vt:lpstr>
      <vt:lpstr> Problématique:…Pour chaque période</vt:lpstr>
      <vt:lpstr> Objectif:</vt:lpstr>
      <vt:lpstr> Méthode historique:…Pour chaque période/cellule</vt:lpstr>
      <vt:lpstr> Méthode: Apprentissage du MLP</vt:lpstr>
      <vt:lpstr> Méthode:</vt:lpstr>
      <vt:lpstr> Objectif: Son utilisation</vt:lpstr>
      <vt:lpstr> Objectif: Concrètement</vt:lpstr>
      <vt:lpstr> Optimisation spatialement explicit:</vt:lpstr>
      <vt:lpstr> Méthode actuelle:</vt:lpstr>
      <vt:lpstr> Objectif:</vt:lpstr>
    </vt:vector>
  </TitlesOfParts>
  <Company>Ocelot communication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du forestier en chef</dc:title>
  <dc:creator>Christine Pouliot</dc:creator>
  <cp:lastModifiedBy>Cyr, Guillaume (FEC)</cp:lastModifiedBy>
  <cp:revision>535</cp:revision>
  <cp:lastPrinted>2021-03-10T21:22:00Z</cp:lastPrinted>
  <dcterms:created xsi:type="dcterms:W3CDTF">2012-05-29T17:36:30Z</dcterms:created>
  <dcterms:modified xsi:type="dcterms:W3CDTF">2022-03-08T16:09:30Z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jet">
    <vt:lpwstr>Powerpoint</vt:lpwstr>
  </property>
  <property fmtid="{D5CDD505-2E9C-101B-9397-08002B2CF9AE}" pid="3" name="ContentType">
    <vt:lpwstr>Document</vt:lpwstr>
  </property>
  <property fmtid="{D5CDD505-2E9C-101B-9397-08002B2CF9AE}" pid="4" name="ContentTypeId">
    <vt:lpwstr>0x010100308D8C7535AC984C954409E86008B6B1</vt:lpwstr>
  </property>
</Properties>
</file>