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20"/>
  </p:notesMasterIdLst>
  <p:handoutMasterIdLst>
    <p:handoutMasterId r:id="rId21"/>
  </p:handoutMasterIdLst>
  <p:sldIdLst>
    <p:sldId id="272" r:id="rId6"/>
    <p:sldId id="308" r:id="rId7"/>
    <p:sldId id="304" r:id="rId8"/>
    <p:sldId id="306" r:id="rId9"/>
    <p:sldId id="307" r:id="rId10"/>
    <p:sldId id="310" r:id="rId11"/>
    <p:sldId id="313" r:id="rId12"/>
    <p:sldId id="311" r:id="rId13"/>
    <p:sldId id="312" r:id="rId14"/>
    <p:sldId id="305" r:id="rId15"/>
    <p:sldId id="309" r:id="rId16"/>
    <p:sldId id="314" r:id="rId17"/>
    <p:sldId id="315" r:id="rId18"/>
    <p:sldId id="316" r:id="rId19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74338" autoAdjust="0"/>
  </p:normalViewPr>
  <p:slideViewPr>
    <p:cSldViewPr>
      <p:cViewPr varScale="1">
        <p:scale>
          <a:sx n="86" d="100"/>
          <a:sy n="86" d="100"/>
        </p:scale>
        <p:origin x="78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2022-03-03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2022-03-03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xmlns="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xmlns="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 forestière à l’aide Machine </a:t>
            </a:r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 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0713" y="2727506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0344" y="28583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Triangle isocèle 6"/>
          <p:cNvSpPr/>
          <p:nvPr/>
        </p:nvSpPr>
        <p:spPr bwMode="auto">
          <a:xfrm>
            <a:off x="1326328" y="20741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Triangle isocèle 7"/>
          <p:cNvSpPr/>
          <p:nvPr/>
        </p:nvSpPr>
        <p:spPr bwMode="auto">
          <a:xfrm>
            <a:off x="1315582" y="23621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0304" y="318857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Triangle isocèle 9"/>
          <p:cNvSpPr/>
          <p:nvPr/>
        </p:nvSpPr>
        <p:spPr bwMode="auto">
          <a:xfrm>
            <a:off x="955542" y="24043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Triangle isocèle 10"/>
          <p:cNvSpPr/>
          <p:nvPr/>
        </p:nvSpPr>
        <p:spPr bwMode="auto">
          <a:xfrm>
            <a:off x="966288" y="269234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7956" y="327632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" name="Triangle isocèle 12"/>
          <p:cNvSpPr/>
          <p:nvPr/>
        </p:nvSpPr>
        <p:spPr bwMode="auto">
          <a:xfrm>
            <a:off x="1603194" y="249206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Triangle isocèle 13"/>
          <p:cNvSpPr/>
          <p:nvPr/>
        </p:nvSpPr>
        <p:spPr bwMode="auto">
          <a:xfrm>
            <a:off x="1613940" y="27800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16308" y="36942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" name="Triangle isocèle 15"/>
          <p:cNvSpPr/>
          <p:nvPr/>
        </p:nvSpPr>
        <p:spPr bwMode="auto">
          <a:xfrm>
            <a:off x="1272292" y="29100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" name="Triangle isocèle 16"/>
          <p:cNvSpPr/>
          <p:nvPr/>
        </p:nvSpPr>
        <p:spPr bwMode="auto">
          <a:xfrm>
            <a:off x="1272292" y="31980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6268" y="34344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" name="Triangle isocèle 18"/>
          <p:cNvSpPr/>
          <p:nvPr/>
        </p:nvSpPr>
        <p:spPr bwMode="auto">
          <a:xfrm>
            <a:off x="642252" y="26501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642252" y="29382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5635" y="33188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Triangle isocèle 21"/>
          <p:cNvSpPr/>
          <p:nvPr/>
        </p:nvSpPr>
        <p:spPr bwMode="auto">
          <a:xfrm>
            <a:off x="2061619" y="25345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061619" y="28225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" name="Flèche vers le bas 24"/>
          <p:cNvSpPr/>
          <p:nvPr/>
        </p:nvSpPr>
        <p:spPr bwMode="auto">
          <a:xfrm rot="14328406">
            <a:off x="3161521" y="1697860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" name="Flèche vers le bas 25"/>
          <p:cNvSpPr/>
          <p:nvPr/>
        </p:nvSpPr>
        <p:spPr bwMode="auto">
          <a:xfrm rot="17698686">
            <a:off x="7052495" y="1508202"/>
            <a:ext cx="490509" cy="1748130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786236" y="2604621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  <a:endParaRPr lang="fr-CA" dirty="0" smtClean="0"/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84" y="952306"/>
            <a:ext cx="1905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Calcul du Bilan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37121" y="1133128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Réussie: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À partir du solution spatiale.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À partir d’une solution non spatiale.</a:t>
            </a:r>
          </a:p>
        </p:txBody>
      </p:sp>
    </p:spTree>
    <p:extLst>
      <p:ext uri="{BB962C8B-B14F-4D97-AF65-F5344CB8AC3E}">
        <p14:creationId xmlns:p14="http://schemas.microsoft.com/office/powerpoint/2010/main" val="16949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Optimisation spatialement explicit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Pratiquement impossible avec nos modèles.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Utilisations d’un heuristique pour placer la récolte.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Difficile à obtenir à moins d’implémenter une heuristique: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err="1" smtClean="0"/>
              <a:t>Simulated</a:t>
            </a:r>
            <a:r>
              <a:rPr lang="fr-CA" dirty="0" smtClean="0"/>
              <a:t> </a:t>
            </a:r>
            <a:r>
              <a:rPr lang="fr-CA" dirty="0" err="1" smtClean="0"/>
              <a:t>Annealing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Tabou </a:t>
            </a:r>
            <a:r>
              <a:rPr lang="fr-CA" dirty="0" err="1" smtClean="0"/>
              <a:t>Search</a:t>
            </a:r>
            <a:endParaRPr lang="fr-CA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3242436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On peut donc difficilement répondre à la question du ou doit t’on faire telle ou telle traitement pour améliorer notre bilan de carbone. </a:t>
            </a:r>
          </a:p>
        </p:txBody>
      </p:sp>
    </p:spTree>
    <p:extLst>
      <p:ext uri="{BB962C8B-B14F-4D97-AF65-F5344CB8AC3E}">
        <p14:creationId xmlns:p14="http://schemas.microsoft.com/office/powerpoint/2010/main" val="25542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Méthode actuelle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d’une cédule de récolte de planification spatialement référencé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156737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Approche heur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41080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-161904" y="801217"/>
            <a:ext cx="1196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Optimiser la localisation des bloques de coupes pour améliorer le bilan de carbone.</a:t>
            </a: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4" name="Rectangle 293"/>
          <p:cNvSpPr/>
          <p:nvPr/>
        </p:nvSpPr>
        <p:spPr bwMode="auto">
          <a:xfrm>
            <a:off x="8207178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5" name="Triangle isocèle 294"/>
          <p:cNvSpPr/>
          <p:nvPr/>
        </p:nvSpPr>
        <p:spPr bwMode="auto">
          <a:xfrm>
            <a:off x="8063162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9477573" y="50126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9401323" y="48193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9853505" y="485497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9777255" y="466175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9629551" y="458745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9553301" y="439423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10251952" y="467521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10175702" y="448199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9964443" y="440930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9888193" y="421608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9350862" y="434960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9274612" y="415638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9172982" y="47096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9096732" y="45164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8815584" y="460743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8739334" y="441421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9617149" y="420468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9540899" y="401146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5" name="Rectangle 374"/>
          <p:cNvSpPr/>
          <p:nvPr/>
        </p:nvSpPr>
        <p:spPr bwMode="auto">
          <a:xfrm>
            <a:off x="8261214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6" name="Triangle isocèle 375"/>
          <p:cNvSpPr/>
          <p:nvPr/>
        </p:nvSpPr>
        <p:spPr bwMode="auto">
          <a:xfrm>
            <a:off x="8117198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7" name="Triangle isocèle 376"/>
          <p:cNvSpPr/>
          <p:nvPr/>
        </p:nvSpPr>
        <p:spPr bwMode="auto">
          <a:xfrm>
            <a:off x="8106452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8" name="Rectangle 377"/>
          <p:cNvSpPr/>
          <p:nvPr/>
        </p:nvSpPr>
        <p:spPr bwMode="auto">
          <a:xfrm>
            <a:off x="7901174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9" name="Triangle isocèle 378"/>
          <p:cNvSpPr/>
          <p:nvPr/>
        </p:nvSpPr>
        <p:spPr bwMode="auto">
          <a:xfrm>
            <a:off x="7746412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0" name="Triangle isocèle 379"/>
          <p:cNvSpPr/>
          <p:nvPr/>
        </p:nvSpPr>
        <p:spPr bwMode="auto">
          <a:xfrm>
            <a:off x="7757158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8548826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2" name="Triangle isocèle 381"/>
          <p:cNvSpPr/>
          <p:nvPr/>
        </p:nvSpPr>
        <p:spPr bwMode="auto">
          <a:xfrm>
            <a:off x="8394064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3" name="Triangle isocèle 382"/>
          <p:cNvSpPr/>
          <p:nvPr/>
        </p:nvSpPr>
        <p:spPr bwMode="auto">
          <a:xfrm>
            <a:off x="8404810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4" name="Triangle isocèle 383"/>
          <p:cNvSpPr/>
          <p:nvPr/>
        </p:nvSpPr>
        <p:spPr bwMode="auto">
          <a:xfrm>
            <a:off x="8063162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5" name="Rectangle 384"/>
          <p:cNvSpPr/>
          <p:nvPr/>
        </p:nvSpPr>
        <p:spPr bwMode="auto">
          <a:xfrm>
            <a:off x="7577138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6" name="Triangle isocèle 385"/>
          <p:cNvSpPr/>
          <p:nvPr/>
        </p:nvSpPr>
        <p:spPr bwMode="auto">
          <a:xfrm>
            <a:off x="7433122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7" name="Triangle isocèle 386"/>
          <p:cNvSpPr/>
          <p:nvPr/>
        </p:nvSpPr>
        <p:spPr bwMode="auto">
          <a:xfrm>
            <a:off x="7433122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8" name="Rectangle 387"/>
          <p:cNvSpPr/>
          <p:nvPr/>
        </p:nvSpPr>
        <p:spPr bwMode="auto">
          <a:xfrm>
            <a:off x="8996505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9" name="Triangle isocèle 388"/>
          <p:cNvSpPr/>
          <p:nvPr/>
        </p:nvSpPr>
        <p:spPr bwMode="auto">
          <a:xfrm>
            <a:off x="8852489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0" name="Triangle isocèle 389"/>
          <p:cNvSpPr/>
          <p:nvPr/>
        </p:nvSpPr>
        <p:spPr bwMode="auto">
          <a:xfrm>
            <a:off x="8852489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764212" y="1746929"/>
            <a:ext cx="60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8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Notre Bilan de carbone est difficile à obtenir rapidement: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67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localisation des activités sylvicoles pouvant améliorer le bilan carbone est un enjeux complexe: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calcul du bilan de carbone forestier pour un modèle de planification est complexe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L’optimisation spatialement explicit de localisation travaux sylvicoles peut être très difficile à réaliser avec un modèle mathématique </a:t>
            </a:r>
            <a:r>
              <a:rPr lang="fr-CA" dirty="0" smtClean="0"/>
              <a:t>classique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</a:t>
            </a:r>
            <a:r>
              <a:rPr lang="fr-CA" dirty="0" smtClean="0"/>
              <a:t>: Productivité nette de l’écosystème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221158" y="36452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26753" y="461200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5950503" y="441878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20349" y="386353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60718" y="373267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976333" y="30792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976333" y="33673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60309" y="419373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616293" y="34094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616293" y="36975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407961" y="428149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2263945" y="349722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2263945" y="378526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66313" y="469944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922297" y="391518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922297" y="42032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436273" y="443959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1292257" y="36553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1292257" y="394336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55640" y="432397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711624" y="35397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711624" y="38277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059705" y="368101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865300" y="464779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9787212" y="413290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9757288" y="437535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2685" y="445436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6326435" y="426114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178731" y="41868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102481" y="39936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801132" y="4274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6724882" y="4081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513623" y="40086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6437373" y="38154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00042" y="39489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5823792" y="37557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22162" y="43090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5645912" y="41158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64764" y="420682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5288514" y="401360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166329" y="380407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090079" y="361085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0266384" y="453241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0188296" y="401752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0158372" y="425997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9461176" y="441021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9383088" y="389532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9353164" y="413777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748688" y="420866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9670600" y="369377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9640676" y="393622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0641234" y="423206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0563146" y="371717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0533222" y="395962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072078" y="396523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9993990" y="345034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9964066" y="369280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103908" y="423143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025820" y="371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8995896" y="395899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Flèche vers le bas 8"/>
          <p:cNvSpPr/>
          <p:nvPr/>
        </p:nvSpPr>
        <p:spPr bwMode="auto">
          <a:xfrm>
            <a:off x="1580289" y="1945014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Flèche vers le bas 105"/>
          <p:cNvSpPr/>
          <p:nvPr/>
        </p:nvSpPr>
        <p:spPr bwMode="auto">
          <a:xfrm rot="10800000">
            <a:off x="2067953" y="1937187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Flèche vers le bas 106"/>
          <p:cNvSpPr/>
          <p:nvPr/>
        </p:nvSpPr>
        <p:spPr bwMode="auto">
          <a:xfrm>
            <a:off x="5530360" y="2483496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Flèche vers le bas 107"/>
          <p:cNvSpPr/>
          <p:nvPr/>
        </p:nvSpPr>
        <p:spPr bwMode="auto">
          <a:xfrm rot="10800000">
            <a:off x="5996524" y="2132855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Flèche vers le bas 108"/>
          <p:cNvSpPr/>
          <p:nvPr/>
        </p:nvSpPr>
        <p:spPr bwMode="auto">
          <a:xfrm>
            <a:off x="9269915" y="2276872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Flèche vers le bas 109"/>
          <p:cNvSpPr/>
          <p:nvPr/>
        </p:nvSpPr>
        <p:spPr bwMode="auto">
          <a:xfrm rot="10800000">
            <a:off x="9818705" y="2671105"/>
            <a:ext cx="447679" cy="70349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Nuage 13"/>
          <p:cNvSpPr/>
          <p:nvPr/>
        </p:nvSpPr>
        <p:spPr bwMode="auto">
          <a:xfrm>
            <a:off x="1292257" y="112474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Nuage 111"/>
          <p:cNvSpPr/>
          <p:nvPr/>
        </p:nvSpPr>
        <p:spPr bwMode="auto">
          <a:xfrm>
            <a:off x="5160343" y="1223802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Nuage 112"/>
          <p:cNvSpPr/>
          <p:nvPr/>
        </p:nvSpPr>
        <p:spPr bwMode="auto">
          <a:xfrm>
            <a:off x="8833233" y="1220378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</a:t>
            </a:r>
            <a:r>
              <a:rPr lang="fr-CA" dirty="0" smtClean="0"/>
              <a:t>: États des réservoirs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065404" y="111463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999" y="20814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6794749" y="18881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64595" y="13329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04964" y="120208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2820579" y="5486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2809833" y="8367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04555" y="166314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2449793" y="8788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2460539" y="11669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252207" y="175090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3097445" y="9666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3108191" y="125467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10559" y="21688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2766543" y="13845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2766543" y="16726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0519" y="19090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2136503" y="11247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2136503" y="14127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699886" y="179338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3555870" y="10091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3555870" y="12971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903951" y="11504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709546" y="211720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10631458" y="160231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10601534" y="184476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46931" y="19237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7170681" y="17305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22977" y="16562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946727" y="14630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645378" y="17440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7569128" y="15507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57869" y="14781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7281619" y="12848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744288" y="14183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6668038" y="12251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566408" y="17784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6490158" y="15852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209010" y="16762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6132760" y="14830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010575" y="12734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934325" y="10802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1110630" y="200182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1032542" y="148693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1002618" y="172938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305422" y="187962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10227334" y="136473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10197410" y="160718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0592934" y="167807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10514846" y="116318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10484922" y="140563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1485480" y="170147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1407392" y="118658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1377468" y="142903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916324" y="143464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10841803" y="88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10808312" y="116221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948154" y="170084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870066" y="118595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9840142" y="142840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1344" y="4982031"/>
            <a:ext cx="1273241" cy="681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Sol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3" name="Flèche vers le bas 102"/>
          <p:cNvSpPr/>
          <p:nvPr/>
        </p:nvSpPr>
        <p:spPr bwMode="auto">
          <a:xfrm>
            <a:off x="2422895" y="4832892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4" name="Flèche vers le bas 103"/>
          <p:cNvSpPr/>
          <p:nvPr/>
        </p:nvSpPr>
        <p:spPr bwMode="auto">
          <a:xfrm rot="10800000">
            <a:off x="2910559" y="4825065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91344" y="3501008"/>
            <a:ext cx="180020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Bois mort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1" name="Flèche vers le bas 110"/>
          <p:cNvSpPr/>
          <p:nvPr/>
        </p:nvSpPr>
        <p:spPr bwMode="auto">
          <a:xfrm>
            <a:off x="2396687" y="3297017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4" name="Flèche vers le bas 113"/>
          <p:cNvSpPr/>
          <p:nvPr/>
        </p:nvSpPr>
        <p:spPr bwMode="auto">
          <a:xfrm rot="10800000">
            <a:off x="2884351" y="328919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5" name="Flèche vers le bas 114"/>
          <p:cNvSpPr/>
          <p:nvPr/>
        </p:nvSpPr>
        <p:spPr bwMode="auto">
          <a:xfrm>
            <a:off x="10439087" y="3264100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6" name="Flèche vers le bas 115"/>
          <p:cNvSpPr/>
          <p:nvPr/>
        </p:nvSpPr>
        <p:spPr bwMode="auto">
          <a:xfrm rot="10800000">
            <a:off x="6903543" y="3084883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7" name="Flèche vers le bas 116"/>
          <p:cNvSpPr/>
          <p:nvPr/>
        </p:nvSpPr>
        <p:spPr bwMode="auto">
          <a:xfrm>
            <a:off x="6422526" y="5103365"/>
            <a:ext cx="447679" cy="44575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8" name="Flèche vers le bas 117"/>
          <p:cNvSpPr/>
          <p:nvPr/>
        </p:nvSpPr>
        <p:spPr bwMode="auto">
          <a:xfrm rot="10800000">
            <a:off x="6910190" y="468724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9" name="Flèche vers le bas 118"/>
          <p:cNvSpPr/>
          <p:nvPr/>
        </p:nvSpPr>
        <p:spPr bwMode="auto">
          <a:xfrm rot="10800000">
            <a:off x="10916324" y="3716216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0" name="Flèche vers le bas 119"/>
          <p:cNvSpPr/>
          <p:nvPr/>
        </p:nvSpPr>
        <p:spPr bwMode="auto">
          <a:xfrm>
            <a:off x="10468645" y="4819177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Flèche vers le bas 120"/>
          <p:cNvSpPr/>
          <p:nvPr/>
        </p:nvSpPr>
        <p:spPr bwMode="auto">
          <a:xfrm rot="10800000">
            <a:off x="10959713" y="5206921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 bwMode="auto">
          <a:xfrm>
            <a:off x="3586550" y="249557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167183" y="261120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526944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1382928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91744" y="3391365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721349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991628" y="1904279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Problématique:…Pour chaque période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97339" y="43581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721089" y="41649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68035" y="42852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8404" y="414928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424019" y="35010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413273" y="37890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07995" y="46154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053233" y="38312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063979" y="41192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55647" y="470322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1700885" y="39189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1711631" y="420699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513999" y="51211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369983" y="43369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369983" y="46249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83959" y="486133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739943" y="407707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739943" y="436510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303326" y="47457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159310" y="3961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159310" y="4249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69288" y="41335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074883" y="510030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3996795" y="458541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3966871" y="482786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173271" y="42005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3097021" y="40072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49317" y="393298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2873067" y="373976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571718" y="40207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3495468" y="38275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84209" y="37548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3207959" y="35616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70628" y="36951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2594378" y="35019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492748" y="40551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2416498" y="38619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35350" y="39529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2059100" y="37597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936915" y="35502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2860665" y="33569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475967" y="4984929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4397879" y="4470041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4367955" y="4712493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670759" y="486272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3592671" y="434783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3562747" y="459029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958271" y="466117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3880183" y="414628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3850259" y="438874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850817" y="468457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4772729" y="416968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4742805" y="441214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281661" y="441775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4207140" y="386964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4173649" y="414531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313491" y="4683944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3235403" y="416905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3205479" y="4411508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580980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5" name="Triangle isocèle 154"/>
          <p:cNvSpPr/>
          <p:nvPr/>
        </p:nvSpPr>
        <p:spPr bwMode="auto">
          <a:xfrm>
            <a:off x="1436964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6" name="Triangle isocèle 155"/>
          <p:cNvSpPr/>
          <p:nvPr/>
        </p:nvSpPr>
        <p:spPr bwMode="auto">
          <a:xfrm>
            <a:off x="1426218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220940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8" name="Triangle isocèle 157"/>
          <p:cNvSpPr/>
          <p:nvPr/>
        </p:nvSpPr>
        <p:spPr bwMode="auto">
          <a:xfrm>
            <a:off x="1066178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9" name="Triangle isocèle 158"/>
          <p:cNvSpPr/>
          <p:nvPr/>
        </p:nvSpPr>
        <p:spPr bwMode="auto">
          <a:xfrm>
            <a:off x="1076924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868592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Triangle isocèle 160"/>
          <p:cNvSpPr/>
          <p:nvPr/>
        </p:nvSpPr>
        <p:spPr bwMode="auto">
          <a:xfrm>
            <a:off x="1713830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Triangle isocèle 161"/>
          <p:cNvSpPr/>
          <p:nvPr/>
        </p:nvSpPr>
        <p:spPr bwMode="auto">
          <a:xfrm>
            <a:off x="1724576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1382928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96904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752888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752888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316271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2172255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2172255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2851259" y="203513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2707243" y="125087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Triangle isocèle 174"/>
          <p:cNvSpPr/>
          <p:nvPr/>
        </p:nvSpPr>
        <p:spPr bwMode="auto">
          <a:xfrm>
            <a:off x="2696497" y="15389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91219" y="23653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2336457" y="15810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Triangle isocèle 177"/>
          <p:cNvSpPr/>
          <p:nvPr/>
        </p:nvSpPr>
        <p:spPr bwMode="auto">
          <a:xfrm>
            <a:off x="2347203" y="18691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3138871" y="245309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2984109" y="16688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1" name="Triangle isocèle 180"/>
          <p:cNvSpPr/>
          <p:nvPr/>
        </p:nvSpPr>
        <p:spPr bwMode="auto">
          <a:xfrm>
            <a:off x="2994855" y="19568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2797223" y="28710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3" name="Triangle isocèle 182"/>
          <p:cNvSpPr/>
          <p:nvPr/>
        </p:nvSpPr>
        <p:spPr bwMode="auto">
          <a:xfrm>
            <a:off x="2653207" y="20867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4" name="Triangle isocèle 183"/>
          <p:cNvSpPr/>
          <p:nvPr/>
        </p:nvSpPr>
        <p:spPr bwMode="auto">
          <a:xfrm>
            <a:off x="2653207" y="23748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6" name="Triangle isocèle 185"/>
          <p:cNvSpPr/>
          <p:nvPr/>
        </p:nvSpPr>
        <p:spPr bwMode="auto">
          <a:xfrm>
            <a:off x="2023167" y="18269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7" name="Triangle isocèle 186"/>
          <p:cNvSpPr/>
          <p:nvPr/>
        </p:nvSpPr>
        <p:spPr bwMode="auto">
          <a:xfrm>
            <a:off x="2023167" y="21149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9" name="Triangle isocèle 188"/>
          <p:cNvSpPr/>
          <p:nvPr/>
        </p:nvSpPr>
        <p:spPr bwMode="auto">
          <a:xfrm>
            <a:off x="3442534" y="171131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0" name="Triangle isocèle 189"/>
          <p:cNvSpPr/>
          <p:nvPr/>
        </p:nvSpPr>
        <p:spPr bwMode="auto">
          <a:xfrm>
            <a:off x="3442534" y="199934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8191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Objectif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Obtention du bilan de carbone rapidement: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2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 historique:…Pour chaque période/cellule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1021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 Apprentissage du MLP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8" name="Nuage 27"/>
          <p:cNvSpPr/>
          <p:nvPr/>
        </p:nvSpPr>
        <p:spPr bwMode="auto">
          <a:xfrm>
            <a:off x="911424" y="4149080"/>
            <a:ext cx="3384376" cy="115212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052736"/>
            <a:ext cx="4002244" cy="1833089"/>
          </a:xfrm>
          <a:prstGeom prst="rect">
            <a:avLst/>
          </a:prstGeom>
        </p:spPr>
      </p:pic>
      <p:sp>
        <p:nvSpPr>
          <p:cNvPr id="31" name="Flèche vers le bas 30"/>
          <p:cNvSpPr/>
          <p:nvPr/>
        </p:nvSpPr>
        <p:spPr bwMode="auto">
          <a:xfrm rot="13505620">
            <a:off x="4191369" y="2492233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Flèche vers le bas 31"/>
          <p:cNvSpPr/>
          <p:nvPr/>
        </p:nvSpPr>
        <p:spPr bwMode="auto">
          <a:xfrm rot="3732111">
            <a:off x="5512297" y="2323652"/>
            <a:ext cx="490509" cy="2756442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Props1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14449</TotalTime>
  <Words>285</Words>
  <Application>Microsoft Office PowerPoint</Application>
  <PresentationFormat>Grand écran</PresentationFormat>
  <Paragraphs>82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Problématique:</vt:lpstr>
      <vt:lpstr> Problématique:</vt:lpstr>
      <vt:lpstr> Problématique: Productivité nette de l’écosystème</vt:lpstr>
      <vt:lpstr> Problématique: États des réservoirs</vt:lpstr>
      <vt:lpstr> Problématique:…Pour chaque période</vt:lpstr>
      <vt:lpstr> Objectif:</vt:lpstr>
      <vt:lpstr> Méthode historique:…Pour chaque période/cellule</vt:lpstr>
      <vt:lpstr> Méthode: Apprentissage du MLP</vt:lpstr>
      <vt:lpstr> Méthode:</vt:lpstr>
      <vt:lpstr> Objectif: Calcul du Bilan</vt:lpstr>
      <vt:lpstr> Optimisation spatialement explicit:</vt:lpstr>
      <vt:lpstr> Méthode actuelle:</vt:lpstr>
      <vt:lpstr> Objectif: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526</cp:revision>
  <cp:lastPrinted>2021-03-10T21:22:00Z</cp:lastPrinted>
  <dcterms:created xsi:type="dcterms:W3CDTF">2012-05-29T17:36:30Z</dcterms:created>
  <dcterms:modified xsi:type="dcterms:W3CDTF">2022-03-03T20:45:12Z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