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18"/>
  </p:notesMasterIdLst>
  <p:handoutMasterIdLst>
    <p:handoutMasterId r:id="rId19"/>
  </p:handoutMasterIdLst>
  <p:sldIdLst>
    <p:sldId id="272" r:id="rId6"/>
    <p:sldId id="304" r:id="rId7"/>
    <p:sldId id="317" r:id="rId8"/>
    <p:sldId id="308" r:id="rId9"/>
    <p:sldId id="313" r:id="rId10"/>
    <p:sldId id="314" r:id="rId11"/>
    <p:sldId id="315" r:id="rId12"/>
    <p:sldId id="307" r:id="rId13"/>
    <p:sldId id="310" r:id="rId14"/>
    <p:sldId id="312" r:id="rId15"/>
    <p:sldId id="316" r:id="rId16"/>
    <p:sldId id="309" r:id="rId17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4338" autoAdjust="0"/>
  </p:normalViewPr>
  <p:slideViewPr>
    <p:cSldViewPr>
      <p:cViewPr varScale="1">
        <p:scale>
          <a:sx n="86" d="100"/>
          <a:sy n="86" d="100"/>
        </p:scale>
        <p:origin x="94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2022-02-22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2022-02-22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xmlns="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xmlns="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CA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presolve</a:t>
            </a:r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le </a:t>
            </a:r>
            <a:r>
              <a:rPr lang="fr-CA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postsolve</a:t>
            </a:r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FMT</a:t>
            </a:r>
            <a:endParaRPr lang="fr-CA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</a:t>
            </a:r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</a:t>
            </a:r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La fonction du </a:t>
            </a:r>
            <a:r>
              <a:rPr lang="fr-CA" dirty="0" err="1" smtClean="0"/>
              <a:t>presolve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384720" y="2852937"/>
            <a:ext cx="12097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Par défaut la fonction exécutera </a:t>
            </a:r>
            <a:r>
              <a:rPr lang="fr-CA" sz="2000" b="1" u="sng" dirty="0" smtClean="0"/>
              <a:t>10 </a:t>
            </a:r>
            <a:r>
              <a:rPr lang="fr-CA" sz="2000" dirty="0" smtClean="0"/>
              <a:t>itérations de </a:t>
            </a:r>
            <a:r>
              <a:rPr lang="fr-CA" sz="2000" dirty="0" err="1" smtClean="0"/>
              <a:t>presolve</a:t>
            </a:r>
            <a:r>
              <a:rPr lang="fr-CA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On peut modifier le nombre d’itérations de </a:t>
            </a:r>
            <a:r>
              <a:rPr lang="fr-CA" sz="2000" dirty="0" err="1" smtClean="0"/>
              <a:t>presolve</a:t>
            </a:r>
            <a:r>
              <a:rPr lang="fr-CA" sz="2000" dirty="0" smtClean="0"/>
              <a:t> avec le </a:t>
            </a:r>
            <a:r>
              <a:rPr lang="fr-CA" sz="2000" dirty="0" err="1" smtClean="0"/>
              <a:t>peramètre</a:t>
            </a:r>
            <a:r>
              <a:rPr lang="fr-CA" sz="2000" dirty="0" smtClean="0"/>
              <a:t> </a:t>
            </a:r>
            <a:r>
              <a:rPr lang="en-CA" sz="2000" dirty="0" smtClean="0"/>
              <a:t>PRESOLVE_ITERATIONS, </a:t>
            </a:r>
            <a:r>
              <a:rPr lang="en-CA" sz="2000" dirty="0" err="1" smtClean="0"/>
              <a:t>si</a:t>
            </a:r>
            <a:r>
              <a:rPr lang="en-CA" sz="2000" dirty="0" smtClean="0"/>
              <a:t> </a:t>
            </a:r>
            <a:r>
              <a:rPr lang="en-CA" sz="2000" dirty="0" err="1" smtClean="0"/>
              <a:t>il</a:t>
            </a:r>
            <a:r>
              <a:rPr lang="en-CA" sz="2000" dirty="0" smtClean="0"/>
              <a:t> </a:t>
            </a:r>
            <a:r>
              <a:rPr lang="en-CA" sz="2000" dirty="0" err="1" smtClean="0"/>
              <a:t>est</a:t>
            </a:r>
            <a:r>
              <a:rPr lang="en-CA" sz="2000" dirty="0" smtClean="0"/>
              <a:t> à 0 </a:t>
            </a:r>
            <a:r>
              <a:rPr lang="en-CA" sz="2000" dirty="0" err="1" smtClean="0"/>
              <a:t>aucun</a:t>
            </a:r>
            <a:r>
              <a:rPr lang="en-CA" sz="2000" dirty="0" smtClean="0"/>
              <a:t> </a:t>
            </a:r>
            <a:r>
              <a:rPr lang="en-CA" sz="2000" dirty="0" err="1" smtClean="0"/>
              <a:t>presolve</a:t>
            </a:r>
            <a:r>
              <a:rPr lang="en-CA" sz="2000" dirty="0" smtClean="0"/>
              <a:t> ne sera </a:t>
            </a:r>
            <a:r>
              <a:rPr lang="en-CA" sz="2000" dirty="0" err="1" smtClean="0"/>
              <a:t>réalisé</a:t>
            </a:r>
            <a:r>
              <a:rPr lang="en-CA" sz="2000" dirty="0" smtClean="0"/>
              <a:t>.</a:t>
            </a:r>
            <a:r>
              <a:rPr lang="fr-CA" sz="2000" dirty="0" smtClean="0"/>
              <a:t> </a:t>
            </a:r>
            <a:endParaRPr lang="fr-CA" sz="2000" dirty="0" smtClean="0"/>
          </a:p>
          <a:p>
            <a:pPr lvl="1"/>
            <a:endParaRPr lang="fr-CA" sz="2000" b="1" u="sng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124744"/>
            <a:ext cx="12192000" cy="15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Sortie du </a:t>
            </a:r>
            <a:r>
              <a:rPr lang="fr-CA" dirty="0" err="1" smtClean="0"/>
              <a:t>presolve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980728"/>
            <a:ext cx="11174785" cy="3239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-23768" y="1524280"/>
            <a:ext cx="1094521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Le </a:t>
            </a:r>
            <a:r>
              <a:rPr lang="fr-CA" sz="2000" dirty="0" err="1" smtClean="0"/>
              <a:t>présolve</a:t>
            </a:r>
            <a:r>
              <a:rPr lang="fr-CA" sz="2000" dirty="0" smtClean="0"/>
              <a:t> est réalisé sur le scénario nommé </a:t>
            </a:r>
            <a:r>
              <a:rPr lang="fr-CA" sz="2000" b="1" u="sng" dirty="0" err="1" smtClean="0"/>
              <a:t>Globalreplanning</a:t>
            </a:r>
            <a:endParaRPr lang="fr-CA" sz="2000" b="1" u="sng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b="1" u="sng" dirty="0" smtClean="0"/>
              <a:t>10</a:t>
            </a:r>
            <a:r>
              <a:rPr lang="fr-CA" sz="2000" dirty="0" smtClean="0"/>
              <a:t> itérations de </a:t>
            </a:r>
            <a:r>
              <a:rPr lang="fr-CA" sz="2000" dirty="0" err="1" smtClean="0"/>
              <a:t>presolve</a:t>
            </a:r>
            <a:r>
              <a:rPr lang="fr-CA" sz="2000" dirty="0" smtClean="0"/>
              <a:t> est réalisé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Le modèle pré-solutionné possède </a:t>
            </a:r>
            <a:r>
              <a:rPr lang="fr-CA" sz="2000" b="1" u="sng" dirty="0" smtClean="0"/>
              <a:t>11299</a:t>
            </a:r>
            <a:r>
              <a:rPr lang="fr-CA" sz="2000" dirty="0" smtClean="0"/>
              <a:t> développement. L’original en possédait </a:t>
            </a:r>
            <a:r>
              <a:rPr lang="fr-CA" sz="2000" b="1" u="sng" dirty="0" smtClean="0"/>
              <a:t>506</a:t>
            </a:r>
            <a:r>
              <a:rPr lang="fr-CA" sz="2000" dirty="0" smtClean="0"/>
              <a:t> de plus.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13</a:t>
            </a:r>
            <a:r>
              <a:rPr lang="fr-CA" sz="2000" dirty="0" smtClean="0"/>
              <a:t> thèmes.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7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276</a:t>
            </a:r>
            <a:r>
              <a:rPr lang="fr-CA" sz="2000" dirty="0" smtClean="0"/>
              <a:t> </a:t>
            </a:r>
            <a:r>
              <a:rPr lang="fr-CA" sz="2000" dirty="0" err="1" smtClean="0"/>
              <a:t>yields</a:t>
            </a:r>
            <a:r>
              <a:rPr lang="fr-CA" sz="2000" dirty="0" smtClean="0"/>
              <a:t>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89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14</a:t>
            </a:r>
            <a:r>
              <a:rPr lang="fr-CA" sz="2000" dirty="0" smtClean="0"/>
              <a:t> actions.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19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/>
              <a:t>14</a:t>
            </a:r>
            <a:r>
              <a:rPr lang="fr-CA" sz="2000" dirty="0"/>
              <a:t> </a:t>
            </a:r>
            <a:r>
              <a:rPr lang="fr-CA" sz="2000" dirty="0" smtClean="0"/>
              <a:t>transitions. </a:t>
            </a:r>
            <a:r>
              <a:rPr lang="fr-CA" sz="2000" dirty="0"/>
              <a:t>L’original en possédait </a:t>
            </a:r>
            <a:r>
              <a:rPr lang="fr-CA" sz="2000" b="1" u="sng" dirty="0"/>
              <a:t>19</a:t>
            </a:r>
            <a:r>
              <a:rPr lang="fr-CA" sz="2000" dirty="0"/>
              <a:t> 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1103</a:t>
            </a:r>
            <a:r>
              <a:rPr lang="fr-CA" sz="2000" dirty="0" smtClean="0"/>
              <a:t> outputs.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1074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130</a:t>
            </a:r>
            <a:r>
              <a:rPr lang="fr-CA" sz="2000" dirty="0" smtClean="0"/>
              <a:t> contraintes.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9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  <a:endParaRPr lang="fr-CA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190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Le </a:t>
            </a:r>
            <a:r>
              <a:rPr lang="fr-CA" dirty="0" err="1" smtClean="0"/>
              <a:t>postsolve</a:t>
            </a:r>
            <a:r>
              <a:rPr lang="fr-CA" dirty="0" smtClean="0"/>
              <a:t> permet 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Retour à l’état initial d’un modèle solutionné: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mtClean="0"/>
              <a:t>Réattribution </a:t>
            </a:r>
            <a:r>
              <a:rPr lang="fr-CA" dirty="0" smtClean="0"/>
              <a:t>de masque dans le graph.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Copie des informations de base du modèle original: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Thèmes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Actions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Transitions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Outputs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6664" y="3802400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On appelle le </a:t>
            </a:r>
            <a:r>
              <a:rPr lang="fr-CA" dirty="0" err="1" smtClean="0"/>
              <a:t>postsolve</a:t>
            </a:r>
            <a:r>
              <a:rPr lang="fr-CA" dirty="0" smtClean="0"/>
              <a:t> sur le modèle pré-solutionné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0918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Le </a:t>
            </a:r>
            <a:r>
              <a:rPr lang="fr-CA" dirty="0" err="1" smtClean="0"/>
              <a:t>presolve</a:t>
            </a:r>
            <a:r>
              <a:rPr lang="fr-CA" dirty="0" smtClean="0"/>
              <a:t> permet 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la taille du modèle: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de développement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/>
              <a:t>Réduit </a:t>
            </a:r>
            <a:r>
              <a:rPr lang="fr-CA" dirty="0" smtClean="0"/>
              <a:t>le nombre de thèmes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/>
              <a:t>Réduit </a:t>
            </a:r>
            <a:r>
              <a:rPr lang="fr-CA" dirty="0" smtClean="0"/>
              <a:t>le nombre de </a:t>
            </a:r>
            <a:r>
              <a:rPr lang="fr-CA" dirty="0" err="1" smtClean="0"/>
              <a:t>yields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d’actions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de transitions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de contraintes</a:t>
            </a:r>
            <a:endParaRPr lang="fr-CA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Tout en s’assurant que le résultat du </a:t>
            </a:r>
            <a:r>
              <a:rPr lang="fr-CA" dirty="0"/>
              <a:t>modèle pré-solutionné </a:t>
            </a:r>
            <a:r>
              <a:rPr lang="fr-CA" dirty="0" smtClean="0"/>
              <a:t>est équivalent au modèle </a:t>
            </a:r>
            <a:r>
              <a:rPr lang="fr-CA" dirty="0"/>
              <a:t>non </a:t>
            </a:r>
            <a:r>
              <a:rPr lang="fr-CA" dirty="0" smtClean="0"/>
              <a:t>pré-solutionné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modèle pré-solutionné conserve les propriétés mathématique du modèle non pré-solutionné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Le </a:t>
            </a:r>
            <a:r>
              <a:rPr lang="fr-CA" dirty="0" err="1" smtClean="0"/>
              <a:t>presolve</a:t>
            </a:r>
            <a:r>
              <a:rPr lang="fr-CA" dirty="0" smtClean="0"/>
              <a:t> pourquoi?: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Augmente la vitesse de résolution du modèle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Diminue la taille du modèle en mémoire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Permet une meilleure efficacité des heuristiques de programmation linéaire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Permet une meilleure efficacité de la </a:t>
            </a:r>
            <a:r>
              <a:rPr lang="fr-CA" dirty="0" err="1" smtClean="0"/>
              <a:t>re</a:t>
            </a:r>
            <a:r>
              <a:rPr lang="fr-CA" dirty="0" smtClean="0"/>
              <a:t>-planification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7482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thèmes: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Quand un seul attribut est utilisé dans le thème il est systématiquement éliminé: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NA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4721" y="2568065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Avec l’option </a:t>
            </a:r>
            <a:r>
              <a:rPr lang="en-CA" dirty="0"/>
              <a:t>PRESOLVE_CAN_REMOVE_STATIC_THEMES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le thème possède plusieurs attributs mais n’est pas utilisé dans les section action/transition/</a:t>
            </a:r>
            <a:r>
              <a:rPr lang="fr-CA" dirty="0" err="1" smtClean="0"/>
              <a:t>yields</a:t>
            </a:r>
            <a:r>
              <a:rPr lang="fr-CA" dirty="0" smtClean="0"/>
              <a:t>/</a:t>
            </a:r>
            <a:r>
              <a:rPr lang="fr-CA" dirty="0" err="1" smtClean="0"/>
              <a:t>optimize</a:t>
            </a:r>
            <a:r>
              <a:rPr lang="fr-CA" dirty="0" smtClean="0"/>
              <a:t> le dernier attribut lui sera attribué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L’activation de ce paramètre peut modifier la sortie de certain output qui sont basés sur ces thèmes (si ils ne sont pas utilisés dans la section contrainte)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721" y="2045315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/>
              <a:t>Élimine des attributs et </a:t>
            </a:r>
            <a:r>
              <a:rPr lang="fr-CA" dirty="0" smtClean="0"/>
              <a:t>agrégats de thème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8410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</a:t>
            </a:r>
            <a:r>
              <a:rPr lang="fr-CA" dirty="0" err="1" smtClean="0"/>
              <a:t>yields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</a:t>
            </a:r>
            <a:r>
              <a:rPr lang="fr-CA" dirty="0" err="1" smtClean="0"/>
              <a:t>yields</a:t>
            </a:r>
            <a:r>
              <a:rPr lang="fr-CA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un </a:t>
            </a:r>
            <a:r>
              <a:rPr lang="fr-CA" dirty="0" err="1" smtClean="0"/>
              <a:t>yield</a:t>
            </a:r>
            <a:r>
              <a:rPr lang="fr-CA" dirty="0" smtClean="0"/>
              <a:t> n’a aucun impact sur l’opérabilité ou les contraintes et qu’il vise un attribut de thème non utilisé on l’élimine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Par contre si une contrainte peut être déduite en opérabilité des </a:t>
            </a:r>
            <a:r>
              <a:rPr lang="fr-CA" dirty="0" err="1" smtClean="0"/>
              <a:t>yields</a:t>
            </a:r>
            <a:r>
              <a:rPr lang="fr-CA" dirty="0" smtClean="0"/>
              <a:t> temporel seront ajoutés afin d’éliminer la contrainte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565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d’actions: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37121" y="2321726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d’opérabilité: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l’opérabilité ne peut et ne pourra avoir lieu dans le futur elle peut être éliminée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7121" y="1133128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d’actions: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l’action n’a et n’aura aucun développement opérable dans le futur celle-ci sera éliminée</a:t>
            </a:r>
          </a:p>
        </p:txBody>
      </p:sp>
    </p:spTree>
    <p:extLst>
      <p:ext uri="{BB962C8B-B14F-4D97-AF65-F5344CB8AC3E}">
        <p14:creationId xmlns:p14="http://schemas.microsoft.com/office/powerpoint/2010/main" val="20374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transitions: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37121" y="1982400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de sources et de </a:t>
            </a:r>
            <a:r>
              <a:rPr lang="fr-CA" dirty="0" err="1" smtClean="0"/>
              <a:t>targets</a:t>
            </a:r>
            <a:r>
              <a:rPr lang="fr-CA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ceux-ci n’existe pas et n’existeront pas dans le futur elles peuvent êtres éliminées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7121" y="1133128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de transitions: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L’action est éliminée la transition doit être aussi éliminée</a:t>
            </a:r>
          </a:p>
        </p:txBody>
      </p:sp>
    </p:spTree>
    <p:extLst>
      <p:ext uri="{BB962C8B-B14F-4D97-AF65-F5344CB8AC3E}">
        <p14:creationId xmlns:p14="http://schemas.microsoft.com/office/powerpoint/2010/main" val="403387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développement: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168696" y="980728"/>
            <a:ext cx="1094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Avec l’option </a:t>
            </a:r>
            <a:r>
              <a:rPr lang="en-CA" dirty="0"/>
              <a:t>PRESOLVE_CAN_REMOVE_STATIC_THEMES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le thème possède plusieurs attributs mais n’est pas utilisé dans les section action/transition/</a:t>
            </a:r>
            <a:r>
              <a:rPr lang="fr-CA" dirty="0" err="1" smtClean="0"/>
              <a:t>yields</a:t>
            </a:r>
            <a:r>
              <a:rPr lang="fr-CA" dirty="0"/>
              <a:t>/</a:t>
            </a:r>
            <a:r>
              <a:rPr lang="fr-CA" dirty="0" err="1" smtClean="0"/>
              <a:t>optimize</a:t>
            </a:r>
            <a:r>
              <a:rPr lang="fr-CA" dirty="0" smtClean="0"/>
              <a:t> le dernier attribut lui sera attribué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Cette action aura donc pour effet de regrouper des développement ensemble et donc de réduire le nombre de développement unique</a:t>
            </a:r>
          </a:p>
        </p:txBody>
      </p:sp>
    </p:spTree>
    <p:extLst>
      <p:ext uri="{BB962C8B-B14F-4D97-AF65-F5344CB8AC3E}">
        <p14:creationId xmlns:p14="http://schemas.microsoft.com/office/powerpoint/2010/main" val="15511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contraintes: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168696" y="980728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Transformation de contrainte en opérabilit</a:t>
            </a:r>
            <a:r>
              <a:rPr lang="fr-CA" dirty="0"/>
              <a:t>é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la taille du graph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la taille de la matrice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166011" y="206084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une contrainte peut être exprimée sous forme d’opérabilité d’actions et de </a:t>
            </a:r>
            <a:r>
              <a:rPr lang="fr-CA" dirty="0" err="1" smtClean="0"/>
              <a:t>yields</a:t>
            </a:r>
            <a:r>
              <a:rPr lang="fr-CA" dirty="0" smtClean="0"/>
              <a:t> elle sera portée à cet état et éliminée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Contrainte avec RHS de 0 sur superficie d’action.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Contrainte sur un inventaire de développement futur généré par une action spécifique avec RHS de 0.</a:t>
            </a:r>
          </a:p>
        </p:txBody>
      </p:sp>
    </p:spTree>
    <p:extLst>
      <p:ext uri="{BB962C8B-B14F-4D97-AF65-F5344CB8AC3E}">
        <p14:creationId xmlns:p14="http://schemas.microsoft.com/office/powerpoint/2010/main" val="25018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14151</TotalTime>
  <Words>614</Words>
  <Application>Microsoft Office PowerPoint</Application>
  <PresentationFormat>Grand écran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Le presolve permet de:</vt:lpstr>
      <vt:lpstr> Le presolve pourquoi?:</vt:lpstr>
      <vt:lpstr> Élimination de thèmes:</vt:lpstr>
      <vt:lpstr> Élimination de yields:</vt:lpstr>
      <vt:lpstr> Élimination d’actions:</vt:lpstr>
      <vt:lpstr> Élimination de transitions:</vt:lpstr>
      <vt:lpstr> Élimination de développement:</vt:lpstr>
      <vt:lpstr> Élimination de contraintes:</vt:lpstr>
      <vt:lpstr> La fonction du presolve:</vt:lpstr>
      <vt:lpstr> Sortie du presolve:</vt:lpstr>
      <vt:lpstr> Le postsolve permet de: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483</cp:revision>
  <cp:lastPrinted>2021-03-10T21:22:00Z</cp:lastPrinted>
  <dcterms:created xsi:type="dcterms:W3CDTF">2012-05-29T17:36:30Z</dcterms:created>
  <dcterms:modified xsi:type="dcterms:W3CDTF">2022-02-23T18:21:59Z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