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760" r:id="rId5"/>
  </p:sldMasterIdLst>
  <p:notesMasterIdLst>
    <p:notesMasterId r:id="rId27"/>
  </p:notesMasterIdLst>
  <p:handoutMasterIdLst>
    <p:handoutMasterId r:id="rId28"/>
  </p:handoutMasterIdLst>
  <p:sldIdLst>
    <p:sldId id="272" r:id="rId6"/>
    <p:sldId id="308" r:id="rId7"/>
    <p:sldId id="304" r:id="rId8"/>
    <p:sldId id="306" r:id="rId9"/>
    <p:sldId id="307" r:id="rId10"/>
    <p:sldId id="310" r:id="rId11"/>
    <p:sldId id="313" r:id="rId12"/>
    <p:sldId id="311" r:id="rId13"/>
    <p:sldId id="312" r:id="rId14"/>
    <p:sldId id="305" r:id="rId15"/>
    <p:sldId id="309" r:id="rId16"/>
    <p:sldId id="317" r:id="rId17"/>
    <p:sldId id="314" r:id="rId18"/>
    <p:sldId id="315" r:id="rId19"/>
    <p:sldId id="316" r:id="rId20"/>
    <p:sldId id="318" r:id="rId21"/>
    <p:sldId id="321" r:id="rId22"/>
    <p:sldId id="323" r:id="rId23"/>
    <p:sldId id="322" r:id="rId24"/>
    <p:sldId id="319" r:id="rId25"/>
    <p:sldId id="320" r:id="rId26"/>
  </p:sldIdLst>
  <p:sldSz cx="12192000" cy="6858000"/>
  <p:notesSz cx="9144000" cy="6858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11A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4338" autoAdjust="0"/>
  </p:normalViewPr>
  <p:slideViewPr>
    <p:cSldViewPr>
      <p:cViewPr varScale="1">
        <p:scale>
          <a:sx n="86" d="100"/>
          <a:sy n="86" d="100"/>
        </p:scale>
        <p:origin x="78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90000FB4-732C-304F-ABAC-DF5E79C70A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24B32E97-02BD-1046-B274-E90FCC0FE7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70DDE7C0-83E3-5245-AB39-287A3A59A4B9}" type="datetime1">
              <a:rPr lang="fr-CA" altLang="fr-FR"/>
              <a:pPr>
                <a:defRPr/>
              </a:pPr>
              <a:t>2022-03-17</a:t>
            </a:fld>
            <a:endParaRPr lang="fr-FR" altLang="fr-F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F2031963-01E9-DA4D-8753-FC566AD7D8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206707E7-D6C2-404A-A462-E3EAC5A3F6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AA675-3914-8B4E-8749-A98EA0A3A1F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AD31334D-A344-1848-8B76-4D4A38D8E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6C2149E-975F-0A4E-AAFA-F24C18D34B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0C0008A0-6E73-E94A-B977-6C79B7A80947}" type="datetime1">
              <a:rPr lang="fr-CA" altLang="fr-FR"/>
              <a:pPr>
                <a:defRPr/>
              </a:pPr>
              <a:t>2022-03-17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xmlns="" id="{235D1E7E-1754-3641-878F-BE77499967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xmlns="" id="{4A046B4D-F677-3A4A-9A54-2108A903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 noProof="0"/>
              <a:t>Cliquez pour modifier les styles du texte du masque</a:t>
            </a:r>
          </a:p>
          <a:p>
            <a:pPr lvl="1"/>
            <a:r>
              <a:rPr lang="fr-CA" altLang="fr-FR" noProof="0"/>
              <a:t>Deuxième niveau</a:t>
            </a:r>
          </a:p>
          <a:p>
            <a:pPr lvl="2"/>
            <a:r>
              <a:rPr lang="fr-CA" altLang="fr-FR" noProof="0"/>
              <a:t>Troisième niveau</a:t>
            </a:r>
          </a:p>
          <a:p>
            <a:pPr lvl="3"/>
            <a:r>
              <a:rPr lang="fr-CA" altLang="fr-FR" noProof="0"/>
              <a:t>Quatrième niveau</a:t>
            </a:r>
          </a:p>
          <a:p>
            <a:pPr lvl="4"/>
            <a:r>
              <a:rPr lang="fr-CA" altLang="fr-FR" noProof="0"/>
              <a:t>Cinquième niveau</a:t>
            </a:r>
            <a:endParaRPr lang="fr-FR" alt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64E5D71-4987-744A-AA33-959CF8989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05EF121-2A48-9645-BD74-2E892ADA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A6FAD4-B2FC-6945-B32A-0A037BAFBAE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3694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Mettre temps de travail +</a:t>
            </a:r>
          </a:p>
          <a:p>
            <a:r>
              <a:rPr lang="fr-CA" dirty="0" smtClean="0"/>
              <a:t>Temps de calcul</a:t>
            </a:r>
          </a:p>
          <a:p>
            <a:r>
              <a:rPr lang="fr-CA" dirty="0" smtClean="0"/>
              <a:t>Attendre longtemps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A6FAD4-B2FC-6945-B32A-0A037BAFBAE2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7387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2109192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342900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857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05280BA-D4E5-884B-BA08-3871D8D5E3D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1461120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E4DD9B8A-C579-D043-A90E-F85E3BAAF117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270892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06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737" y="74712"/>
            <a:ext cx="10363200" cy="762000"/>
          </a:xfrm>
        </p:spPr>
        <p:txBody>
          <a:bodyPr/>
          <a:lstStyle>
            <a:lvl1pPr>
              <a:defRPr sz="3200">
                <a:solidFill>
                  <a:srgbClr val="11AB90"/>
                </a:solidFill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6737" y="1052736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D95D089-71B6-2049-A638-C5ACEFE2B0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ECDEA-D1E7-3A4F-B5AB-FCA5F697E351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EAD6387B-1425-7047-931A-4FF9D6AFC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849D-739E-7947-B0B4-941043DCE72F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D9694374-1ECE-D046-BA62-7CFF2815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37" y="1268760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E98F860-71BA-C849-9614-EDA80DF3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</p:spTree>
    <p:extLst>
      <p:ext uri="{BB962C8B-B14F-4D97-AF65-F5344CB8AC3E}">
        <p14:creationId xmlns:p14="http://schemas.microsoft.com/office/powerpoint/2010/main" val="36029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3F91709A-AC11-BE4A-A166-6E75E802938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55439" y="3789040"/>
            <a:ext cx="10122677" cy="115212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100000"/>
              </a:lnSpc>
              <a:defRPr sz="5400" baseline="0"/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746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988116C6-1EEC-AB49-8F6C-0D2306B51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DFF316A8-DEA8-6649-ACFC-8CE1338F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562100"/>
            <a:ext cx="1036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015A9C91-5968-1B46-9629-80463EDB32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4212" y="6237312"/>
            <a:ext cx="663575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4CCCB708-3E1D-DC46-9E93-5CDDFB22F0DB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5FEF62-DBB7-2A48-8198-C132DC94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5085184"/>
            <a:ext cx="8424936" cy="504056"/>
          </a:xfrm>
        </p:spPr>
        <p:txBody>
          <a:bodyPr/>
          <a:lstStyle/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Bureau du forestier en chef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75520" y="764704"/>
            <a:ext cx="9145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 forestière à l’aide Machine Learning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19536" y="306896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 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Cyr,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ing.f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M.Sc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CA" sz="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23 février 2022 </a:t>
            </a:r>
            <a:endParaRPr lang="fr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10713" y="2727506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70344" y="28583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" name="Triangle isocèle 6"/>
          <p:cNvSpPr/>
          <p:nvPr/>
        </p:nvSpPr>
        <p:spPr bwMode="auto">
          <a:xfrm>
            <a:off x="1326328" y="20741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Triangle isocèle 7"/>
          <p:cNvSpPr/>
          <p:nvPr/>
        </p:nvSpPr>
        <p:spPr bwMode="auto">
          <a:xfrm>
            <a:off x="1315582" y="23621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10304" y="318857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Triangle isocèle 9"/>
          <p:cNvSpPr/>
          <p:nvPr/>
        </p:nvSpPr>
        <p:spPr bwMode="auto">
          <a:xfrm>
            <a:off x="955542" y="24043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Triangle isocèle 10"/>
          <p:cNvSpPr/>
          <p:nvPr/>
        </p:nvSpPr>
        <p:spPr bwMode="auto">
          <a:xfrm>
            <a:off x="966288" y="269234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57956" y="327632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" name="Triangle isocèle 12"/>
          <p:cNvSpPr/>
          <p:nvPr/>
        </p:nvSpPr>
        <p:spPr bwMode="auto">
          <a:xfrm>
            <a:off x="1603194" y="249206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Triangle isocèle 13"/>
          <p:cNvSpPr/>
          <p:nvPr/>
        </p:nvSpPr>
        <p:spPr bwMode="auto">
          <a:xfrm>
            <a:off x="1613940" y="27800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16308" y="36942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" name="Triangle isocèle 15"/>
          <p:cNvSpPr/>
          <p:nvPr/>
        </p:nvSpPr>
        <p:spPr bwMode="auto">
          <a:xfrm>
            <a:off x="1272292" y="29100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" name="Triangle isocèle 16"/>
          <p:cNvSpPr/>
          <p:nvPr/>
        </p:nvSpPr>
        <p:spPr bwMode="auto">
          <a:xfrm>
            <a:off x="1272292" y="31980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6268" y="34344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" name="Triangle isocèle 18"/>
          <p:cNvSpPr/>
          <p:nvPr/>
        </p:nvSpPr>
        <p:spPr bwMode="auto">
          <a:xfrm>
            <a:off x="642252" y="26501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" name="Triangle isocèle 19"/>
          <p:cNvSpPr/>
          <p:nvPr/>
        </p:nvSpPr>
        <p:spPr bwMode="auto">
          <a:xfrm>
            <a:off x="642252" y="29382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05635" y="331880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" name="Triangle isocèle 21"/>
          <p:cNvSpPr/>
          <p:nvPr/>
        </p:nvSpPr>
        <p:spPr bwMode="auto">
          <a:xfrm>
            <a:off x="2061619" y="253454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2061619" y="28225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" name="Flèche vers le bas 24"/>
          <p:cNvSpPr/>
          <p:nvPr/>
        </p:nvSpPr>
        <p:spPr bwMode="auto">
          <a:xfrm rot="14328406">
            <a:off x="3161521" y="1697860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" name="Flèche vers le bas 25"/>
          <p:cNvSpPr/>
          <p:nvPr/>
        </p:nvSpPr>
        <p:spPr bwMode="auto">
          <a:xfrm rot="17698686">
            <a:off x="7052495" y="1508202"/>
            <a:ext cx="490509" cy="1748130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786236" y="2604621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84" y="952306"/>
            <a:ext cx="1905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 Son utilisation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25" y="1339814"/>
            <a:ext cx="1464840" cy="1201169"/>
          </a:xfrm>
          <a:prstGeom prst="rect">
            <a:avLst/>
          </a:prstGeom>
        </p:spPr>
      </p:pic>
      <p:sp>
        <p:nvSpPr>
          <p:cNvPr id="8" name="Nuage 7"/>
          <p:cNvSpPr/>
          <p:nvPr/>
        </p:nvSpPr>
        <p:spPr bwMode="auto">
          <a:xfrm>
            <a:off x="4424314" y="3404094"/>
            <a:ext cx="3127346" cy="90499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Bilan de carbone</a:t>
            </a:r>
            <a:endParaRPr kumimoji="0" lang="en-CA" sz="16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15880" y="1700807"/>
            <a:ext cx="63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+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071664" y="1196752"/>
            <a:ext cx="5832648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Flèche vers le bas 9"/>
          <p:cNvSpPr/>
          <p:nvPr/>
        </p:nvSpPr>
        <p:spPr bwMode="auto">
          <a:xfrm>
            <a:off x="5742733" y="2636911"/>
            <a:ext cx="490509" cy="772513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Nuage 10"/>
          <p:cNvSpPr/>
          <p:nvPr/>
        </p:nvSpPr>
        <p:spPr bwMode="auto">
          <a:xfrm>
            <a:off x="5756993" y="1616735"/>
            <a:ext cx="3127346" cy="90499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Multilayer</a:t>
            </a:r>
            <a:r>
              <a:rPr kumimoji="0" lang="fr-C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 perceptron</a:t>
            </a:r>
            <a:endParaRPr kumimoji="0" lang="en-CA" sz="16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" name="Flèche vers le bas 11"/>
          <p:cNvSpPr/>
          <p:nvPr/>
        </p:nvSpPr>
        <p:spPr bwMode="auto">
          <a:xfrm rot="3619873">
            <a:off x="3618592" y="3666268"/>
            <a:ext cx="490509" cy="1597667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Flèche vers le bas 13"/>
          <p:cNvSpPr/>
          <p:nvPr/>
        </p:nvSpPr>
        <p:spPr bwMode="auto">
          <a:xfrm rot="18672921">
            <a:off x="7843170" y="3649881"/>
            <a:ext cx="490509" cy="1469371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69526" y="4814754"/>
            <a:ext cx="527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Solution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Spatialement explicite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Spatialement référencée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600056" y="4888582"/>
            <a:ext cx="527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Optimisation du bilan de carbone</a:t>
            </a:r>
          </a:p>
        </p:txBody>
      </p:sp>
    </p:spTree>
    <p:extLst>
      <p:ext uri="{BB962C8B-B14F-4D97-AF65-F5344CB8AC3E}">
        <p14:creationId xmlns:p14="http://schemas.microsoft.com/office/powerpoint/2010/main" val="16949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 Concrètement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131878" y="2214485"/>
            <a:ext cx="11700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Deux modèles sont disponibles: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Prédictions de </a:t>
            </a:r>
            <a:r>
              <a:rPr lang="fr-CA" dirty="0" smtClean="0"/>
              <a:t>réservoirs</a:t>
            </a:r>
          </a:p>
          <a:p>
            <a:pPr lvl="3"/>
            <a:r>
              <a:rPr lang="fr-CA" sz="1800" b="1" dirty="0" smtClean="0"/>
              <a:t>*YM ? ? ? </a:t>
            </a:r>
          </a:p>
          <a:p>
            <a:pPr lvl="3"/>
            <a:r>
              <a:rPr lang="fr-CA" sz="1800" b="1" dirty="0" err="1" smtClean="0"/>
              <a:t>AG_Biomass_C,BG_Biomass_C,Deadwood_C,Litter_C,Soil_C</a:t>
            </a:r>
            <a:r>
              <a:rPr lang="fr-CA" sz="1800" b="1" dirty="0" smtClean="0"/>
              <a:t> _PRED(</a:t>
            </a:r>
            <a:r>
              <a:rPr lang="fr-CA" sz="1800" b="1" dirty="0" err="1" smtClean="0"/>
              <a:t>pools_carbon</a:t>
            </a:r>
            <a:r>
              <a:rPr lang="fr-CA" sz="1800" b="1" dirty="0" smtClean="0"/>
              <a:t>) </a:t>
            </a:r>
            <a:endParaRPr lang="fr-CA" sz="1800" b="1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Prédictions de la productivité nette </a:t>
            </a:r>
            <a:endParaRPr lang="fr-CA" dirty="0" smtClean="0"/>
          </a:p>
          <a:p>
            <a:pPr lvl="3"/>
            <a:r>
              <a:rPr lang="fr-CA" sz="1800" b="1" dirty="0"/>
              <a:t>*YM ? ? ? </a:t>
            </a:r>
          </a:p>
          <a:p>
            <a:pPr lvl="3"/>
            <a:r>
              <a:rPr lang="fr-CA" sz="1800" b="1" dirty="0" smtClean="0"/>
              <a:t>NEP </a:t>
            </a:r>
            <a:r>
              <a:rPr lang="fr-CA" sz="1800" b="1" dirty="0"/>
              <a:t>_</a:t>
            </a:r>
            <a:r>
              <a:rPr lang="fr-CA" sz="1800" b="1" dirty="0" smtClean="0"/>
              <a:t>PRED(</a:t>
            </a:r>
            <a:r>
              <a:rPr lang="fr-CA" sz="1800" b="1" dirty="0" err="1" smtClean="0"/>
              <a:t>nep_carbon</a:t>
            </a:r>
            <a:r>
              <a:rPr lang="fr-CA" sz="1800" b="1" dirty="0"/>
              <a:t>)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0" y="998547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lvl="1"/>
            <a:r>
              <a:rPr lang="fr-CA" b="1" dirty="0"/>
              <a:t>*YM ? ? ?</a:t>
            </a:r>
          </a:p>
          <a:p>
            <a:pPr lvl="1"/>
            <a:r>
              <a:rPr lang="fr-CA" b="1" dirty="0" err="1" smtClean="0"/>
              <a:t>ycarbone</a:t>
            </a:r>
            <a:r>
              <a:rPr lang="fr-CA" b="1" dirty="0" smtClean="0"/>
              <a:t> </a:t>
            </a:r>
            <a:r>
              <a:rPr lang="fr-CA" b="1" dirty="0"/>
              <a:t>_</a:t>
            </a:r>
            <a:r>
              <a:rPr lang="fr-CA" b="1" dirty="0" smtClean="0"/>
              <a:t>PRED(</a:t>
            </a:r>
            <a:r>
              <a:rPr lang="fr-CA" b="1" dirty="0" err="1" smtClean="0"/>
              <a:t>model_carbone</a:t>
            </a:r>
            <a:r>
              <a:rPr lang="fr-CA" b="1" dirty="0" smtClean="0"/>
              <a:t>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160312" y="9891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bilan est accessible sous forme de </a:t>
            </a:r>
            <a:r>
              <a:rPr lang="fr-CA" dirty="0" err="1" smtClean="0"/>
              <a:t>yields</a:t>
            </a:r>
            <a:endParaRPr lang="fr-CA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-165" y="4509120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Permet la création d’outputs carbone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273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Optimisation spatialement explicit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Pratiquement impossible avec nos modèles.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Utilisations d’un heuristique pour placer la récolte.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Difficile à obtenir à moins d’implémenter une heuristique: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err="1" smtClean="0"/>
              <a:t>Simulated</a:t>
            </a:r>
            <a:r>
              <a:rPr lang="fr-CA" dirty="0" smtClean="0"/>
              <a:t> </a:t>
            </a:r>
            <a:r>
              <a:rPr lang="fr-CA" dirty="0" err="1" smtClean="0"/>
              <a:t>Annealing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Tabou </a:t>
            </a:r>
            <a:r>
              <a:rPr lang="fr-CA" dirty="0" err="1" smtClean="0"/>
              <a:t>Search</a:t>
            </a:r>
            <a:endParaRPr lang="fr-CA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26157" y="292494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de la programmation mixte intégrale.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6157" y="3242436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On peut donc difficilement répondre à la question du ou doit t’on faire telle ou telle traitement pour améliorer notre bilan de carbone. </a:t>
            </a:r>
          </a:p>
        </p:txBody>
      </p:sp>
    </p:spTree>
    <p:extLst>
      <p:ext uri="{BB962C8B-B14F-4D97-AF65-F5344CB8AC3E}">
        <p14:creationId xmlns:p14="http://schemas.microsoft.com/office/powerpoint/2010/main" val="25542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Méthode actuelle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d’une cédule de récolte de planification spatialement référencé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6157" y="292494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de la programmation mixte intégrale.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6157" y="1567371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Approche heur</a:t>
            </a:r>
          </a:p>
        </p:txBody>
      </p:sp>
    </p:spTree>
    <p:extLst>
      <p:ext uri="{BB962C8B-B14F-4D97-AF65-F5344CB8AC3E}">
        <p14:creationId xmlns:p14="http://schemas.microsoft.com/office/powerpoint/2010/main" val="410800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</a:t>
            </a:r>
            <a:r>
              <a:rPr lang="fr-CA" dirty="0"/>
              <a:t>: Meilleur bilan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92" name="Rectangle 291"/>
          <p:cNvSpPr/>
          <p:nvPr/>
        </p:nvSpPr>
        <p:spPr bwMode="auto">
          <a:xfrm>
            <a:off x="10266784" y="315005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3" name="Rectangle 292"/>
          <p:cNvSpPr/>
          <p:nvPr/>
        </p:nvSpPr>
        <p:spPr bwMode="auto">
          <a:xfrm>
            <a:off x="8847417" y="32656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4" name="Rectangle 293"/>
          <p:cNvSpPr/>
          <p:nvPr/>
        </p:nvSpPr>
        <p:spPr bwMode="auto">
          <a:xfrm>
            <a:off x="8207178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5" name="Triangle isocèle 294"/>
          <p:cNvSpPr/>
          <p:nvPr/>
        </p:nvSpPr>
        <p:spPr bwMode="auto">
          <a:xfrm>
            <a:off x="8063162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6" name="Rectangle 295"/>
          <p:cNvSpPr/>
          <p:nvPr/>
        </p:nvSpPr>
        <p:spPr bwMode="auto">
          <a:xfrm>
            <a:off x="8671978" y="404583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>
            <a:off x="7401583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9933976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9" name="Rectangle 298"/>
          <p:cNvSpPr/>
          <p:nvPr/>
        </p:nvSpPr>
        <p:spPr bwMode="auto">
          <a:xfrm>
            <a:off x="8671862" y="255875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>
            <a:off x="9477573" y="501261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1" name="Triangle isocèle 300"/>
          <p:cNvSpPr/>
          <p:nvPr/>
        </p:nvSpPr>
        <p:spPr bwMode="auto">
          <a:xfrm>
            <a:off x="9401323" y="481939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9853505" y="485497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4" name="Triangle isocèle 323"/>
          <p:cNvSpPr/>
          <p:nvPr/>
        </p:nvSpPr>
        <p:spPr bwMode="auto">
          <a:xfrm>
            <a:off x="9777255" y="466175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9629551" y="458745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6" name="Triangle isocèle 325"/>
          <p:cNvSpPr/>
          <p:nvPr/>
        </p:nvSpPr>
        <p:spPr bwMode="auto">
          <a:xfrm>
            <a:off x="9553301" y="439423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10251952" y="467521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8" name="Triangle isocèle 327"/>
          <p:cNvSpPr/>
          <p:nvPr/>
        </p:nvSpPr>
        <p:spPr bwMode="auto">
          <a:xfrm>
            <a:off x="10175702" y="448199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9964443" y="440930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0" name="Triangle isocèle 329"/>
          <p:cNvSpPr/>
          <p:nvPr/>
        </p:nvSpPr>
        <p:spPr bwMode="auto">
          <a:xfrm>
            <a:off x="9888193" y="421608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9350862" y="434960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2" name="Triangle isocèle 331"/>
          <p:cNvSpPr/>
          <p:nvPr/>
        </p:nvSpPr>
        <p:spPr bwMode="auto">
          <a:xfrm>
            <a:off x="9274612" y="415638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9172982" y="470965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4" name="Triangle isocèle 333"/>
          <p:cNvSpPr/>
          <p:nvPr/>
        </p:nvSpPr>
        <p:spPr bwMode="auto">
          <a:xfrm>
            <a:off x="9096732" y="451643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5" name="Rectangle 334"/>
          <p:cNvSpPr/>
          <p:nvPr/>
        </p:nvSpPr>
        <p:spPr bwMode="auto">
          <a:xfrm>
            <a:off x="8815584" y="460743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6" name="Triangle isocèle 335"/>
          <p:cNvSpPr/>
          <p:nvPr/>
        </p:nvSpPr>
        <p:spPr bwMode="auto">
          <a:xfrm>
            <a:off x="8739334" y="441421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7" name="Rectangle 336"/>
          <p:cNvSpPr/>
          <p:nvPr/>
        </p:nvSpPr>
        <p:spPr bwMode="auto">
          <a:xfrm>
            <a:off x="9617149" y="420468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8" name="Triangle isocèle 337"/>
          <p:cNvSpPr/>
          <p:nvPr/>
        </p:nvSpPr>
        <p:spPr bwMode="auto">
          <a:xfrm>
            <a:off x="9540899" y="401146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10793607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8" name="Triangle isocèle 357"/>
          <p:cNvSpPr/>
          <p:nvPr/>
        </p:nvSpPr>
        <p:spPr bwMode="auto">
          <a:xfrm>
            <a:off x="10649591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9" name="Triangle isocèle 358"/>
          <p:cNvSpPr/>
          <p:nvPr/>
        </p:nvSpPr>
        <p:spPr bwMode="auto">
          <a:xfrm>
            <a:off x="10638845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10433567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1" name="Triangle isocèle 360"/>
          <p:cNvSpPr/>
          <p:nvPr/>
        </p:nvSpPr>
        <p:spPr bwMode="auto">
          <a:xfrm>
            <a:off x="10278805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2" name="Triangle isocèle 361"/>
          <p:cNvSpPr/>
          <p:nvPr/>
        </p:nvSpPr>
        <p:spPr bwMode="auto">
          <a:xfrm>
            <a:off x="10289551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3" name="Rectangle 362"/>
          <p:cNvSpPr/>
          <p:nvPr/>
        </p:nvSpPr>
        <p:spPr bwMode="auto">
          <a:xfrm>
            <a:off x="11081219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4" name="Triangle isocèle 363"/>
          <p:cNvSpPr/>
          <p:nvPr/>
        </p:nvSpPr>
        <p:spPr bwMode="auto">
          <a:xfrm>
            <a:off x="10926457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5" name="Triangle isocèle 364"/>
          <p:cNvSpPr/>
          <p:nvPr/>
        </p:nvSpPr>
        <p:spPr bwMode="auto">
          <a:xfrm>
            <a:off x="10937203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>
            <a:off x="10739571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7" name="Triangle isocèle 366"/>
          <p:cNvSpPr/>
          <p:nvPr/>
        </p:nvSpPr>
        <p:spPr bwMode="auto">
          <a:xfrm>
            <a:off x="10595555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8" name="Triangle isocèle 367"/>
          <p:cNvSpPr/>
          <p:nvPr/>
        </p:nvSpPr>
        <p:spPr bwMode="auto">
          <a:xfrm>
            <a:off x="10595555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>
            <a:off x="10109531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0" name="Triangle isocèle 369"/>
          <p:cNvSpPr/>
          <p:nvPr/>
        </p:nvSpPr>
        <p:spPr bwMode="auto">
          <a:xfrm>
            <a:off x="9965515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1" name="Triangle isocèle 370"/>
          <p:cNvSpPr/>
          <p:nvPr/>
        </p:nvSpPr>
        <p:spPr bwMode="auto">
          <a:xfrm>
            <a:off x="9965515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>
            <a:off x="11528898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3" name="Triangle isocèle 372"/>
          <p:cNvSpPr/>
          <p:nvPr/>
        </p:nvSpPr>
        <p:spPr bwMode="auto">
          <a:xfrm>
            <a:off x="11384882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4" name="Triangle isocèle 373"/>
          <p:cNvSpPr/>
          <p:nvPr/>
        </p:nvSpPr>
        <p:spPr bwMode="auto">
          <a:xfrm>
            <a:off x="11384882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5" name="Rectangle 374"/>
          <p:cNvSpPr/>
          <p:nvPr/>
        </p:nvSpPr>
        <p:spPr bwMode="auto">
          <a:xfrm>
            <a:off x="8261214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6" name="Triangle isocèle 375"/>
          <p:cNvSpPr/>
          <p:nvPr/>
        </p:nvSpPr>
        <p:spPr bwMode="auto">
          <a:xfrm>
            <a:off x="8117198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7" name="Triangle isocèle 376"/>
          <p:cNvSpPr/>
          <p:nvPr/>
        </p:nvSpPr>
        <p:spPr bwMode="auto">
          <a:xfrm>
            <a:off x="8106452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8" name="Rectangle 377"/>
          <p:cNvSpPr/>
          <p:nvPr/>
        </p:nvSpPr>
        <p:spPr bwMode="auto">
          <a:xfrm>
            <a:off x="7901174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9" name="Triangle isocèle 378"/>
          <p:cNvSpPr/>
          <p:nvPr/>
        </p:nvSpPr>
        <p:spPr bwMode="auto">
          <a:xfrm>
            <a:off x="7746412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0" name="Triangle isocèle 379"/>
          <p:cNvSpPr/>
          <p:nvPr/>
        </p:nvSpPr>
        <p:spPr bwMode="auto">
          <a:xfrm>
            <a:off x="7757158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1" name="Rectangle 380"/>
          <p:cNvSpPr/>
          <p:nvPr/>
        </p:nvSpPr>
        <p:spPr bwMode="auto">
          <a:xfrm>
            <a:off x="8548826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2" name="Triangle isocèle 381"/>
          <p:cNvSpPr/>
          <p:nvPr/>
        </p:nvSpPr>
        <p:spPr bwMode="auto">
          <a:xfrm>
            <a:off x="8394064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3" name="Triangle isocèle 382"/>
          <p:cNvSpPr/>
          <p:nvPr/>
        </p:nvSpPr>
        <p:spPr bwMode="auto">
          <a:xfrm>
            <a:off x="8404810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4" name="Triangle isocèle 383"/>
          <p:cNvSpPr/>
          <p:nvPr/>
        </p:nvSpPr>
        <p:spPr bwMode="auto">
          <a:xfrm>
            <a:off x="8063162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5" name="Rectangle 384"/>
          <p:cNvSpPr/>
          <p:nvPr/>
        </p:nvSpPr>
        <p:spPr bwMode="auto">
          <a:xfrm>
            <a:off x="7577138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6" name="Triangle isocèle 385"/>
          <p:cNvSpPr/>
          <p:nvPr/>
        </p:nvSpPr>
        <p:spPr bwMode="auto">
          <a:xfrm>
            <a:off x="7433122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7" name="Triangle isocèle 386"/>
          <p:cNvSpPr/>
          <p:nvPr/>
        </p:nvSpPr>
        <p:spPr bwMode="auto">
          <a:xfrm>
            <a:off x="7433122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8" name="Rectangle 387"/>
          <p:cNvSpPr/>
          <p:nvPr/>
        </p:nvSpPr>
        <p:spPr bwMode="auto">
          <a:xfrm>
            <a:off x="8996505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9" name="Triangle isocèle 388"/>
          <p:cNvSpPr/>
          <p:nvPr/>
        </p:nvSpPr>
        <p:spPr bwMode="auto">
          <a:xfrm>
            <a:off x="8852489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0" name="Triangle isocèle 389"/>
          <p:cNvSpPr/>
          <p:nvPr/>
        </p:nvSpPr>
        <p:spPr bwMode="auto">
          <a:xfrm>
            <a:off x="8852489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9531493" y="268961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2" name="Triangle isocèle 391"/>
          <p:cNvSpPr/>
          <p:nvPr/>
        </p:nvSpPr>
        <p:spPr bwMode="auto">
          <a:xfrm>
            <a:off x="9387477" y="19053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3" name="Triangle isocèle 392"/>
          <p:cNvSpPr/>
          <p:nvPr/>
        </p:nvSpPr>
        <p:spPr bwMode="auto">
          <a:xfrm>
            <a:off x="9376731" y="219338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>
            <a:off x="9171453" y="301981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5" name="Triangle isocèle 394"/>
          <p:cNvSpPr/>
          <p:nvPr/>
        </p:nvSpPr>
        <p:spPr bwMode="auto">
          <a:xfrm>
            <a:off x="9016691" y="223555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6" name="Triangle isocèle 395"/>
          <p:cNvSpPr/>
          <p:nvPr/>
        </p:nvSpPr>
        <p:spPr bwMode="auto">
          <a:xfrm>
            <a:off x="9027437" y="252358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7" name="Rectangle 396"/>
          <p:cNvSpPr/>
          <p:nvPr/>
        </p:nvSpPr>
        <p:spPr bwMode="auto">
          <a:xfrm>
            <a:off x="9819105" y="310757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8" name="Triangle isocèle 397"/>
          <p:cNvSpPr/>
          <p:nvPr/>
        </p:nvSpPr>
        <p:spPr bwMode="auto">
          <a:xfrm>
            <a:off x="9664343" y="23233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9" name="Triangle isocèle 398"/>
          <p:cNvSpPr/>
          <p:nvPr/>
        </p:nvSpPr>
        <p:spPr bwMode="auto">
          <a:xfrm>
            <a:off x="9675089" y="26113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0" name="Rectangle 399"/>
          <p:cNvSpPr/>
          <p:nvPr/>
        </p:nvSpPr>
        <p:spPr bwMode="auto">
          <a:xfrm>
            <a:off x="9477457" y="35255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1" name="Triangle isocèle 400"/>
          <p:cNvSpPr/>
          <p:nvPr/>
        </p:nvSpPr>
        <p:spPr bwMode="auto">
          <a:xfrm>
            <a:off x="9333441" y="27412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2" name="Triangle isocèle 401"/>
          <p:cNvSpPr/>
          <p:nvPr/>
        </p:nvSpPr>
        <p:spPr bwMode="auto">
          <a:xfrm>
            <a:off x="9333441" y="30293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3" name="Triangle isocèle 402"/>
          <p:cNvSpPr/>
          <p:nvPr/>
        </p:nvSpPr>
        <p:spPr bwMode="auto">
          <a:xfrm>
            <a:off x="8703401" y="248141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4" name="Triangle isocèle 403"/>
          <p:cNvSpPr/>
          <p:nvPr/>
        </p:nvSpPr>
        <p:spPr bwMode="auto">
          <a:xfrm>
            <a:off x="8703401" y="2769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5" name="Triangle isocèle 404"/>
          <p:cNvSpPr/>
          <p:nvPr/>
        </p:nvSpPr>
        <p:spPr bwMode="auto">
          <a:xfrm>
            <a:off x="10122768" y="236579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6" name="Triangle isocèle 405"/>
          <p:cNvSpPr/>
          <p:nvPr/>
        </p:nvSpPr>
        <p:spPr bwMode="auto">
          <a:xfrm>
            <a:off x="10122768" y="265382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>
            <a:off x="3296622" y="31858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8" name="Rectangle 407"/>
          <p:cNvSpPr/>
          <p:nvPr/>
        </p:nvSpPr>
        <p:spPr bwMode="auto">
          <a:xfrm>
            <a:off x="1877255" y="33014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>
            <a:off x="1237016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0" name="Triangle isocèle 409"/>
          <p:cNvSpPr/>
          <p:nvPr/>
        </p:nvSpPr>
        <p:spPr bwMode="auto">
          <a:xfrm>
            <a:off x="1093000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1" name="Rectangle 410"/>
          <p:cNvSpPr/>
          <p:nvPr/>
        </p:nvSpPr>
        <p:spPr bwMode="auto">
          <a:xfrm>
            <a:off x="1701816" y="40816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2" name="Rectangle 411"/>
          <p:cNvSpPr/>
          <p:nvPr/>
        </p:nvSpPr>
        <p:spPr bwMode="auto">
          <a:xfrm>
            <a:off x="431421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3" name="Rectangle 412"/>
          <p:cNvSpPr/>
          <p:nvPr/>
        </p:nvSpPr>
        <p:spPr bwMode="auto">
          <a:xfrm>
            <a:off x="2963814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4" name="Rectangle 413"/>
          <p:cNvSpPr/>
          <p:nvPr/>
        </p:nvSpPr>
        <p:spPr bwMode="auto">
          <a:xfrm>
            <a:off x="1701700" y="259454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3" name="Rectangle 432"/>
          <p:cNvSpPr/>
          <p:nvPr/>
        </p:nvSpPr>
        <p:spPr bwMode="auto">
          <a:xfrm>
            <a:off x="3823445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4" name="Triangle isocèle 433"/>
          <p:cNvSpPr/>
          <p:nvPr/>
        </p:nvSpPr>
        <p:spPr bwMode="auto">
          <a:xfrm>
            <a:off x="3679429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5" name="Triangle isocèle 434"/>
          <p:cNvSpPr/>
          <p:nvPr/>
        </p:nvSpPr>
        <p:spPr bwMode="auto">
          <a:xfrm>
            <a:off x="3668683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6" name="Rectangle 435"/>
          <p:cNvSpPr/>
          <p:nvPr/>
        </p:nvSpPr>
        <p:spPr bwMode="auto">
          <a:xfrm>
            <a:off x="3463405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7" name="Triangle isocèle 436"/>
          <p:cNvSpPr/>
          <p:nvPr/>
        </p:nvSpPr>
        <p:spPr bwMode="auto">
          <a:xfrm>
            <a:off x="3308643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8" name="Triangle isocèle 437"/>
          <p:cNvSpPr/>
          <p:nvPr/>
        </p:nvSpPr>
        <p:spPr bwMode="auto">
          <a:xfrm>
            <a:off x="3319389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9" name="Rectangle 438"/>
          <p:cNvSpPr/>
          <p:nvPr/>
        </p:nvSpPr>
        <p:spPr bwMode="auto">
          <a:xfrm>
            <a:off x="4111057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0" name="Triangle isocèle 439"/>
          <p:cNvSpPr/>
          <p:nvPr/>
        </p:nvSpPr>
        <p:spPr bwMode="auto">
          <a:xfrm>
            <a:off x="3956295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1" name="Triangle isocèle 440"/>
          <p:cNvSpPr/>
          <p:nvPr/>
        </p:nvSpPr>
        <p:spPr bwMode="auto">
          <a:xfrm>
            <a:off x="3967041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2" name="Rectangle 441"/>
          <p:cNvSpPr/>
          <p:nvPr/>
        </p:nvSpPr>
        <p:spPr bwMode="auto">
          <a:xfrm>
            <a:off x="3769409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3" name="Triangle isocèle 442"/>
          <p:cNvSpPr/>
          <p:nvPr/>
        </p:nvSpPr>
        <p:spPr bwMode="auto">
          <a:xfrm>
            <a:off x="3625393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4" name="Triangle isocèle 443"/>
          <p:cNvSpPr/>
          <p:nvPr/>
        </p:nvSpPr>
        <p:spPr bwMode="auto">
          <a:xfrm>
            <a:off x="3625393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5" name="Rectangle 444"/>
          <p:cNvSpPr/>
          <p:nvPr/>
        </p:nvSpPr>
        <p:spPr bwMode="auto">
          <a:xfrm>
            <a:off x="3139369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6" name="Triangle isocèle 445"/>
          <p:cNvSpPr/>
          <p:nvPr/>
        </p:nvSpPr>
        <p:spPr bwMode="auto">
          <a:xfrm>
            <a:off x="2995353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7" name="Triangle isocèle 446"/>
          <p:cNvSpPr/>
          <p:nvPr/>
        </p:nvSpPr>
        <p:spPr bwMode="auto">
          <a:xfrm>
            <a:off x="2995353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8" name="Rectangle 447"/>
          <p:cNvSpPr/>
          <p:nvPr/>
        </p:nvSpPr>
        <p:spPr bwMode="auto">
          <a:xfrm>
            <a:off x="4558736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9" name="Triangle isocèle 448"/>
          <p:cNvSpPr/>
          <p:nvPr/>
        </p:nvSpPr>
        <p:spPr bwMode="auto">
          <a:xfrm>
            <a:off x="4414720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0" name="Triangle isocèle 449"/>
          <p:cNvSpPr/>
          <p:nvPr/>
        </p:nvSpPr>
        <p:spPr bwMode="auto">
          <a:xfrm>
            <a:off x="4414720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1" name="Rectangle 450"/>
          <p:cNvSpPr/>
          <p:nvPr/>
        </p:nvSpPr>
        <p:spPr bwMode="auto">
          <a:xfrm>
            <a:off x="1291052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2" name="Triangle isocèle 451"/>
          <p:cNvSpPr/>
          <p:nvPr/>
        </p:nvSpPr>
        <p:spPr bwMode="auto">
          <a:xfrm>
            <a:off x="1147036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3" name="Triangle isocèle 452"/>
          <p:cNvSpPr/>
          <p:nvPr/>
        </p:nvSpPr>
        <p:spPr bwMode="auto">
          <a:xfrm>
            <a:off x="1136290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31012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5" name="Triangle isocèle 454"/>
          <p:cNvSpPr/>
          <p:nvPr/>
        </p:nvSpPr>
        <p:spPr bwMode="auto">
          <a:xfrm>
            <a:off x="776250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6" name="Triangle isocèle 455"/>
          <p:cNvSpPr/>
          <p:nvPr/>
        </p:nvSpPr>
        <p:spPr bwMode="auto">
          <a:xfrm>
            <a:off x="786996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578664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8" name="Triangle isocèle 457"/>
          <p:cNvSpPr/>
          <p:nvPr/>
        </p:nvSpPr>
        <p:spPr bwMode="auto">
          <a:xfrm>
            <a:off x="1423902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9" name="Triangle isocèle 458"/>
          <p:cNvSpPr/>
          <p:nvPr/>
        </p:nvSpPr>
        <p:spPr bwMode="auto">
          <a:xfrm>
            <a:off x="1434648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0" name="Triangle isocèle 459"/>
          <p:cNvSpPr/>
          <p:nvPr/>
        </p:nvSpPr>
        <p:spPr bwMode="auto">
          <a:xfrm>
            <a:off x="1093000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606976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2" name="Triangle isocèle 461"/>
          <p:cNvSpPr/>
          <p:nvPr/>
        </p:nvSpPr>
        <p:spPr bwMode="auto">
          <a:xfrm>
            <a:off x="462960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3" name="Triangle isocèle 462"/>
          <p:cNvSpPr/>
          <p:nvPr/>
        </p:nvSpPr>
        <p:spPr bwMode="auto">
          <a:xfrm>
            <a:off x="462960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2026343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5" name="Triangle isocèle 464"/>
          <p:cNvSpPr/>
          <p:nvPr/>
        </p:nvSpPr>
        <p:spPr bwMode="auto">
          <a:xfrm>
            <a:off x="1882327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6" name="Triangle isocèle 465"/>
          <p:cNvSpPr/>
          <p:nvPr/>
        </p:nvSpPr>
        <p:spPr bwMode="auto">
          <a:xfrm>
            <a:off x="1882327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7" name="Rectangle 466"/>
          <p:cNvSpPr/>
          <p:nvPr/>
        </p:nvSpPr>
        <p:spPr bwMode="auto">
          <a:xfrm>
            <a:off x="2561331" y="272540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8" name="Triangle isocèle 467"/>
          <p:cNvSpPr/>
          <p:nvPr/>
        </p:nvSpPr>
        <p:spPr bwMode="auto">
          <a:xfrm>
            <a:off x="2417315" y="19411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9" name="Triangle isocèle 468"/>
          <p:cNvSpPr/>
          <p:nvPr/>
        </p:nvSpPr>
        <p:spPr bwMode="auto">
          <a:xfrm>
            <a:off x="2406569" y="222917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0" name="Rectangle 469"/>
          <p:cNvSpPr/>
          <p:nvPr/>
        </p:nvSpPr>
        <p:spPr bwMode="auto">
          <a:xfrm>
            <a:off x="2201291" y="30556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1" name="Triangle isocèle 470"/>
          <p:cNvSpPr/>
          <p:nvPr/>
        </p:nvSpPr>
        <p:spPr bwMode="auto">
          <a:xfrm>
            <a:off x="2046529" y="22713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2" name="Triangle isocèle 471"/>
          <p:cNvSpPr/>
          <p:nvPr/>
        </p:nvSpPr>
        <p:spPr bwMode="auto">
          <a:xfrm>
            <a:off x="2057275" y="25593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>
            <a:off x="2848943" y="314336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4" name="Triangle isocèle 473"/>
          <p:cNvSpPr/>
          <p:nvPr/>
        </p:nvSpPr>
        <p:spPr bwMode="auto">
          <a:xfrm>
            <a:off x="2694181" y="235910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5" name="Triangle isocèle 474"/>
          <p:cNvSpPr/>
          <p:nvPr/>
        </p:nvSpPr>
        <p:spPr bwMode="auto">
          <a:xfrm>
            <a:off x="2704927" y="264713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6" name="Rectangle 475"/>
          <p:cNvSpPr/>
          <p:nvPr/>
        </p:nvSpPr>
        <p:spPr bwMode="auto">
          <a:xfrm>
            <a:off x="2507295" y="35613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7" name="Triangle isocèle 476"/>
          <p:cNvSpPr/>
          <p:nvPr/>
        </p:nvSpPr>
        <p:spPr bwMode="auto">
          <a:xfrm>
            <a:off x="2363279" y="27770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8" name="Triangle isocèle 477"/>
          <p:cNvSpPr/>
          <p:nvPr/>
        </p:nvSpPr>
        <p:spPr bwMode="auto">
          <a:xfrm>
            <a:off x="2363279" y="30650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9" name="Triangle isocèle 478"/>
          <p:cNvSpPr/>
          <p:nvPr/>
        </p:nvSpPr>
        <p:spPr bwMode="auto">
          <a:xfrm>
            <a:off x="1733239" y="25172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0" name="Triangle isocèle 479"/>
          <p:cNvSpPr/>
          <p:nvPr/>
        </p:nvSpPr>
        <p:spPr bwMode="auto">
          <a:xfrm>
            <a:off x="1733239" y="28052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1" name="Triangle isocèle 480"/>
          <p:cNvSpPr/>
          <p:nvPr/>
        </p:nvSpPr>
        <p:spPr bwMode="auto">
          <a:xfrm>
            <a:off x="3152606" y="24015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2" name="Triangle isocèle 481"/>
          <p:cNvSpPr/>
          <p:nvPr/>
        </p:nvSpPr>
        <p:spPr bwMode="auto">
          <a:xfrm>
            <a:off x="3152606" y="26896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3" name="Rectangle 482"/>
          <p:cNvSpPr/>
          <p:nvPr/>
        </p:nvSpPr>
        <p:spPr bwMode="auto">
          <a:xfrm>
            <a:off x="2044758" y="399909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4" name="Rectangle 483"/>
          <p:cNvSpPr/>
          <p:nvPr/>
        </p:nvSpPr>
        <p:spPr bwMode="auto">
          <a:xfrm>
            <a:off x="2571581" y="42967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5" name="Triangle isocèle 484"/>
          <p:cNvSpPr/>
          <p:nvPr/>
        </p:nvSpPr>
        <p:spPr bwMode="auto">
          <a:xfrm>
            <a:off x="2416819" y="38005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6" name="Rectangle 485"/>
          <p:cNvSpPr/>
          <p:nvPr/>
        </p:nvSpPr>
        <p:spPr bwMode="auto">
          <a:xfrm>
            <a:off x="2211541" y="462698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7" name="Triangle isocèle 486"/>
          <p:cNvSpPr/>
          <p:nvPr/>
        </p:nvSpPr>
        <p:spPr bwMode="auto">
          <a:xfrm>
            <a:off x="2056779" y="384272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8" name="Triangle isocèle 487"/>
          <p:cNvSpPr/>
          <p:nvPr/>
        </p:nvSpPr>
        <p:spPr bwMode="auto">
          <a:xfrm>
            <a:off x="2067525" y="413075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9" name="Rectangle 488"/>
          <p:cNvSpPr/>
          <p:nvPr/>
        </p:nvSpPr>
        <p:spPr bwMode="auto">
          <a:xfrm>
            <a:off x="2859193" y="471473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0" name="Triangle isocèle 489"/>
          <p:cNvSpPr/>
          <p:nvPr/>
        </p:nvSpPr>
        <p:spPr bwMode="auto">
          <a:xfrm>
            <a:off x="2704431" y="39304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1" name="Triangle isocèle 490"/>
          <p:cNvSpPr/>
          <p:nvPr/>
        </p:nvSpPr>
        <p:spPr bwMode="auto">
          <a:xfrm>
            <a:off x="2715177" y="421850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2" name="Rectangle 491"/>
          <p:cNvSpPr/>
          <p:nvPr/>
        </p:nvSpPr>
        <p:spPr bwMode="auto">
          <a:xfrm>
            <a:off x="2517545" y="51326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3" name="Triangle isocèle 492"/>
          <p:cNvSpPr/>
          <p:nvPr/>
        </p:nvSpPr>
        <p:spPr bwMode="auto">
          <a:xfrm>
            <a:off x="2373529" y="43484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4" name="Triangle isocèle 493"/>
          <p:cNvSpPr/>
          <p:nvPr/>
        </p:nvSpPr>
        <p:spPr bwMode="auto">
          <a:xfrm>
            <a:off x="2373529" y="4636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5" name="Rectangle 494"/>
          <p:cNvSpPr/>
          <p:nvPr/>
        </p:nvSpPr>
        <p:spPr bwMode="auto">
          <a:xfrm>
            <a:off x="1887505" y="487284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6" name="Triangle isocèle 495"/>
          <p:cNvSpPr/>
          <p:nvPr/>
        </p:nvSpPr>
        <p:spPr bwMode="auto">
          <a:xfrm>
            <a:off x="1743489" y="40885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7" name="Triangle isocèle 496"/>
          <p:cNvSpPr/>
          <p:nvPr/>
        </p:nvSpPr>
        <p:spPr bwMode="auto">
          <a:xfrm>
            <a:off x="1743489" y="43766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8" name="Rectangle 497"/>
          <p:cNvSpPr/>
          <p:nvPr/>
        </p:nvSpPr>
        <p:spPr bwMode="auto">
          <a:xfrm>
            <a:off x="3306872" y="475721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9" name="Triangle isocèle 498"/>
          <p:cNvSpPr/>
          <p:nvPr/>
        </p:nvSpPr>
        <p:spPr bwMode="auto">
          <a:xfrm>
            <a:off x="3162856" y="397295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0" name="Triangle isocèle 499"/>
          <p:cNvSpPr/>
          <p:nvPr/>
        </p:nvSpPr>
        <p:spPr bwMode="auto">
          <a:xfrm>
            <a:off x="3162856" y="42609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Flèche courbée vers le haut 2"/>
          <p:cNvSpPr/>
          <p:nvPr/>
        </p:nvSpPr>
        <p:spPr bwMode="auto">
          <a:xfrm>
            <a:off x="3450888" y="5277138"/>
            <a:ext cx="5418732" cy="719854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0" name="Flèche vers le bas 159"/>
          <p:cNvSpPr/>
          <p:nvPr/>
        </p:nvSpPr>
        <p:spPr bwMode="auto">
          <a:xfrm>
            <a:off x="5708711" y="4201548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1" name="Flèche vers le bas 160"/>
          <p:cNvSpPr/>
          <p:nvPr/>
        </p:nvSpPr>
        <p:spPr bwMode="auto">
          <a:xfrm rot="10800000">
            <a:off x="6174875" y="3850907"/>
            <a:ext cx="447679" cy="1444247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2" name="Nuage 161"/>
          <p:cNvSpPr/>
          <p:nvPr/>
        </p:nvSpPr>
        <p:spPr bwMode="auto">
          <a:xfrm>
            <a:off x="5338694" y="2941854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 courbée vers le haut 2"/>
          <p:cNvSpPr/>
          <p:nvPr/>
        </p:nvSpPr>
        <p:spPr bwMode="auto">
          <a:xfrm flipV="1">
            <a:off x="4287032" y="2740805"/>
            <a:ext cx="3741872" cy="805523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7730" y="12739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</a:t>
            </a:r>
            <a:r>
              <a:rPr lang="fr-CA" dirty="0" smtClean="0"/>
              <a:t>: Meilleur bilan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92" name="Rectangle 291"/>
          <p:cNvSpPr/>
          <p:nvPr/>
        </p:nvSpPr>
        <p:spPr bwMode="auto">
          <a:xfrm>
            <a:off x="10266784" y="315005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3" name="Rectangle 292"/>
          <p:cNvSpPr/>
          <p:nvPr/>
        </p:nvSpPr>
        <p:spPr bwMode="auto">
          <a:xfrm>
            <a:off x="8847417" y="32656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6" name="Rectangle 295"/>
          <p:cNvSpPr/>
          <p:nvPr/>
        </p:nvSpPr>
        <p:spPr bwMode="auto">
          <a:xfrm>
            <a:off x="8671978" y="404583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>
            <a:off x="7401583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9933976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9" name="Rectangle 298"/>
          <p:cNvSpPr/>
          <p:nvPr/>
        </p:nvSpPr>
        <p:spPr bwMode="auto">
          <a:xfrm>
            <a:off x="8671862" y="255875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>
            <a:off x="8218551" y="43538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1" name="Triangle isocèle 300"/>
          <p:cNvSpPr/>
          <p:nvPr/>
        </p:nvSpPr>
        <p:spPr bwMode="auto">
          <a:xfrm>
            <a:off x="8142301" y="41605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8594483" y="419617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4" name="Triangle isocèle 323"/>
          <p:cNvSpPr/>
          <p:nvPr/>
        </p:nvSpPr>
        <p:spPr bwMode="auto">
          <a:xfrm>
            <a:off x="8518233" y="400295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8370529" y="392865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6" name="Triangle isocèle 325"/>
          <p:cNvSpPr/>
          <p:nvPr/>
        </p:nvSpPr>
        <p:spPr bwMode="auto">
          <a:xfrm>
            <a:off x="8294279" y="373543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8992930" y="401640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8" name="Triangle isocèle 327"/>
          <p:cNvSpPr/>
          <p:nvPr/>
        </p:nvSpPr>
        <p:spPr bwMode="auto">
          <a:xfrm>
            <a:off x="8916680" y="382318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8705421" y="375050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0" name="Triangle isocèle 329"/>
          <p:cNvSpPr/>
          <p:nvPr/>
        </p:nvSpPr>
        <p:spPr bwMode="auto">
          <a:xfrm>
            <a:off x="8629171" y="355728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8091840" y="36907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2" name="Triangle isocèle 331"/>
          <p:cNvSpPr/>
          <p:nvPr/>
        </p:nvSpPr>
        <p:spPr bwMode="auto">
          <a:xfrm>
            <a:off x="8015590" y="34975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7913960" y="405085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4" name="Triangle isocèle 333"/>
          <p:cNvSpPr/>
          <p:nvPr/>
        </p:nvSpPr>
        <p:spPr bwMode="auto">
          <a:xfrm>
            <a:off x="7837710" y="385763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5" name="Rectangle 334"/>
          <p:cNvSpPr/>
          <p:nvPr/>
        </p:nvSpPr>
        <p:spPr bwMode="auto">
          <a:xfrm>
            <a:off x="7556562" y="394863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6" name="Triangle isocèle 335"/>
          <p:cNvSpPr/>
          <p:nvPr/>
        </p:nvSpPr>
        <p:spPr bwMode="auto">
          <a:xfrm>
            <a:off x="7480312" y="375541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7" name="Rectangle 336"/>
          <p:cNvSpPr/>
          <p:nvPr/>
        </p:nvSpPr>
        <p:spPr bwMode="auto">
          <a:xfrm>
            <a:off x="8358127" y="354588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8" name="Triangle isocèle 337"/>
          <p:cNvSpPr/>
          <p:nvPr/>
        </p:nvSpPr>
        <p:spPr bwMode="auto">
          <a:xfrm>
            <a:off x="8281877" y="335266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10793607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8" name="Triangle isocèle 357"/>
          <p:cNvSpPr/>
          <p:nvPr/>
        </p:nvSpPr>
        <p:spPr bwMode="auto">
          <a:xfrm>
            <a:off x="10649591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9" name="Triangle isocèle 358"/>
          <p:cNvSpPr/>
          <p:nvPr/>
        </p:nvSpPr>
        <p:spPr bwMode="auto">
          <a:xfrm>
            <a:off x="10638845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10433567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1" name="Triangle isocèle 360"/>
          <p:cNvSpPr/>
          <p:nvPr/>
        </p:nvSpPr>
        <p:spPr bwMode="auto">
          <a:xfrm>
            <a:off x="10278805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2" name="Triangle isocèle 361"/>
          <p:cNvSpPr/>
          <p:nvPr/>
        </p:nvSpPr>
        <p:spPr bwMode="auto">
          <a:xfrm>
            <a:off x="10289551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3" name="Rectangle 362"/>
          <p:cNvSpPr/>
          <p:nvPr/>
        </p:nvSpPr>
        <p:spPr bwMode="auto">
          <a:xfrm>
            <a:off x="11081219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4" name="Triangle isocèle 363"/>
          <p:cNvSpPr/>
          <p:nvPr/>
        </p:nvSpPr>
        <p:spPr bwMode="auto">
          <a:xfrm>
            <a:off x="10926457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5" name="Triangle isocèle 364"/>
          <p:cNvSpPr/>
          <p:nvPr/>
        </p:nvSpPr>
        <p:spPr bwMode="auto">
          <a:xfrm>
            <a:off x="10937203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>
            <a:off x="10739571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7" name="Triangle isocèle 366"/>
          <p:cNvSpPr/>
          <p:nvPr/>
        </p:nvSpPr>
        <p:spPr bwMode="auto">
          <a:xfrm>
            <a:off x="10595555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8" name="Triangle isocèle 367"/>
          <p:cNvSpPr/>
          <p:nvPr/>
        </p:nvSpPr>
        <p:spPr bwMode="auto">
          <a:xfrm>
            <a:off x="10595555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>
            <a:off x="10109531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0" name="Triangle isocèle 369"/>
          <p:cNvSpPr/>
          <p:nvPr/>
        </p:nvSpPr>
        <p:spPr bwMode="auto">
          <a:xfrm>
            <a:off x="9965515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1" name="Triangle isocèle 370"/>
          <p:cNvSpPr/>
          <p:nvPr/>
        </p:nvSpPr>
        <p:spPr bwMode="auto">
          <a:xfrm>
            <a:off x="9965515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>
            <a:off x="11528898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3" name="Triangle isocèle 372"/>
          <p:cNvSpPr/>
          <p:nvPr/>
        </p:nvSpPr>
        <p:spPr bwMode="auto">
          <a:xfrm>
            <a:off x="11384882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4" name="Triangle isocèle 373"/>
          <p:cNvSpPr/>
          <p:nvPr/>
        </p:nvSpPr>
        <p:spPr bwMode="auto">
          <a:xfrm>
            <a:off x="11384882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9531493" y="268961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2" name="Triangle isocèle 391"/>
          <p:cNvSpPr/>
          <p:nvPr/>
        </p:nvSpPr>
        <p:spPr bwMode="auto">
          <a:xfrm>
            <a:off x="9387477" y="19053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3" name="Triangle isocèle 392"/>
          <p:cNvSpPr/>
          <p:nvPr/>
        </p:nvSpPr>
        <p:spPr bwMode="auto">
          <a:xfrm>
            <a:off x="9376731" y="219338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>
            <a:off x="9171453" y="301981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5" name="Triangle isocèle 394"/>
          <p:cNvSpPr/>
          <p:nvPr/>
        </p:nvSpPr>
        <p:spPr bwMode="auto">
          <a:xfrm>
            <a:off x="9016691" y="223555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6" name="Triangle isocèle 395"/>
          <p:cNvSpPr/>
          <p:nvPr/>
        </p:nvSpPr>
        <p:spPr bwMode="auto">
          <a:xfrm>
            <a:off x="9027437" y="252358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7" name="Rectangle 396"/>
          <p:cNvSpPr/>
          <p:nvPr/>
        </p:nvSpPr>
        <p:spPr bwMode="auto">
          <a:xfrm>
            <a:off x="9819105" y="310757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8" name="Triangle isocèle 397"/>
          <p:cNvSpPr/>
          <p:nvPr/>
        </p:nvSpPr>
        <p:spPr bwMode="auto">
          <a:xfrm>
            <a:off x="9664343" y="23233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9" name="Triangle isocèle 398"/>
          <p:cNvSpPr/>
          <p:nvPr/>
        </p:nvSpPr>
        <p:spPr bwMode="auto">
          <a:xfrm>
            <a:off x="9675089" y="26113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0" name="Rectangle 399"/>
          <p:cNvSpPr/>
          <p:nvPr/>
        </p:nvSpPr>
        <p:spPr bwMode="auto">
          <a:xfrm>
            <a:off x="9477457" y="35255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1" name="Triangle isocèle 400"/>
          <p:cNvSpPr/>
          <p:nvPr/>
        </p:nvSpPr>
        <p:spPr bwMode="auto">
          <a:xfrm>
            <a:off x="9333441" y="27412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2" name="Triangle isocèle 401"/>
          <p:cNvSpPr/>
          <p:nvPr/>
        </p:nvSpPr>
        <p:spPr bwMode="auto">
          <a:xfrm>
            <a:off x="9333441" y="30293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3" name="Triangle isocèle 402"/>
          <p:cNvSpPr/>
          <p:nvPr/>
        </p:nvSpPr>
        <p:spPr bwMode="auto">
          <a:xfrm>
            <a:off x="8703401" y="248141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4" name="Triangle isocèle 403"/>
          <p:cNvSpPr/>
          <p:nvPr/>
        </p:nvSpPr>
        <p:spPr bwMode="auto">
          <a:xfrm>
            <a:off x="8703401" y="2769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5" name="Triangle isocèle 404"/>
          <p:cNvSpPr/>
          <p:nvPr/>
        </p:nvSpPr>
        <p:spPr bwMode="auto">
          <a:xfrm>
            <a:off x="10122768" y="236579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6" name="Triangle isocèle 405"/>
          <p:cNvSpPr/>
          <p:nvPr/>
        </p:nvSpPr>
        <p:spPr bwMode="auto">
          <a:xfrm>
            <a:off x="10122768" y="265382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>
            <a:off x="3296622" y="31858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8" name="Rectangle 407"/>
          <p:cNvSpPr/>
          <p:nvPr/>
        </p:nvSpPr>
        <p:spPr bwMode="auto">
          <a:xfrm>
            <a:off x="1877255" y="33014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>
            <a:off x="1237016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0" name="Triangle isocèle 409"/>
          <p:cNvSpPr/>
          <p:nvPr/>
        </p:nvSpPr>
        <p:spPr bwMode="auto">
          <a:xfrm>
            <a:off x="1093000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1" name="Rectangle 410"/>
          <p:cNvSpPr/>
          <p:nvPr/>
        </p:nvSpPr>
        <p:spPr bwMode="auto">
          <a:xfrm>
            <a:off x="1701816" y="40816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2" name="Rectangle 411"/>
          <p:cNvSpPr/>
          <p:nvPr/>
        </p:nvSpPr>
        <p:spPr bwMode="auto">
          <a:xfrm>
            <a:off x="431421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3" name="Rectangle 412"/>
          <p:cNvSpPr/>
          <p:nvPr/>
        </p:nvSpPr>
        <p:spPr bwMode="auto">
          <a:xfrm>
            <a:off x="2963814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4" name="Rectangle 413"/>
          <p:cNvSpPr/>
          <p:nvPr/>
        </p:nvSpPr>
        <p:spPr bwMode="auto">
          <a:xfrm>
            <a:off x="1701700" y="259454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3" name="Rectangle 432"/>
          <p:cNvSpPr/>
          <p:nvPr/>
        </p:nvSpPr>
        <p:spPr bwMode="auto">
          <a:xfrm>
            <a:off x="3823445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4" name="Triangle isocèle 433"/>
          <p:cNvSpPr/>
          <p:nvPr/>
        </p:nvSpPr>
        <p:spPr bwMode="auto">
          <a:xfrm>
            <a:off x="3679429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5" name="Triangle isocèle 434"/>
          <p:cNvSpPr/>
          <p:nvPr/>
        </p:nvSpPr>
        <p:spPr bwMode="auto">
          <a:xfrm>
            <a:off x="3668683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6" name="Rectangle 435"/>
          <p:cNvSpPr/>
          <p:nvPr/>
        </p:nvSpPr>
        <p:spPr bwMode="auto">
          <a:xfrm>
            <a:off x="3463405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7" name="Triangle isocèle 436"/>
          <p:cNvSpPr/>
          <p:nvPr/>
        </p:nvSpPr>
        <p:spPr bwMode="auto">
          <a:xfrm>
            <a:off x="3308643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8" name="Triangle isocèle 437"/>
          <p:cNvSpPr/>
          <p:nvPr/>
        </p:nvSpPr>
        <p:spPr bwMode="auto">
          <a:xfrm>
            <a:off x="3319389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9" name="Rectangle 438"/>
          <p:cNvSpPr/>
          <p:nvPr/>
        </p:nvSpPr>
        <p:spPr bwMode="auto">
          <a:xfrm>
            <a:off x="4111057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0" name="Triangle isocèle 439"/>
          <p:cNvSpPr/>
          <p:nvPr/>
        </p:nvSpPr>
        <p:spPr bwMode="auto">
          <a:xfrm>
            <a:off x="3956295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1" name="Triangle isocèle 440"/>
          <p:cNvSpPr/>
          <p:nvPr/>
        </p:nvSpPr>
        <p:spPr bwMode="auto">
          <a:xfrm>
            <a:off x="3967041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2" name="Rectangle 441"/>
          <p:cNvSpPr/>
          <p:nvPr/>
        </p:nvSpPr>
        <p:spPr bwMode="auto">
          <a:xfrm>
            <a:off x="3769409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3" name="Triangle isocèle 442"/>
          <p:cNvSpPr/>
          <p:nvPr/>
        </p:nvSpPr>
        <p:spPr bwMode="auto">
          <a:xfrm>
            <a:off x="3625393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4" name="Triangle isocèle 443"/>
          <p:cNvSpPr/>
          <p:nvPr/>
        </p:nvSpPr>
        <p:spPr bwMode="auto">
          <a:xfrm>
            <a:off x="3625393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5" name="Rectangle 444"/>
          <p:cNvSpPr/>
          <p:nvPr/>
        </p:nvSpPr>
        <p:spPr bwMode="auto">
          <a:xfrm>
            <a:off x="3139369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6" name="Triangle isocèle 445"/>
          <p:cNvSpPr/>
          <p:nvPr/>
        </p:nvSpPr>
        <p:spPr bwMode="auto">
          <a:xfrm>
            <a:off x="2995353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7" name="Triangle isocèle 446"/>
          <p:cNvSpPr/>
          <p:nvPr/>
        </p:nvSpPr>
        <p:spPr bwMode="auto">
          <a:xfrm>
            <a:off x="2995353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8" name="Rectangle 447"/>
          <p:cNvSpPr/>
          <p:nvPr/>
        </p:nvSpPr>
        <p:spPr bwMode="auto">
          <a:xfrm>
            <a:off x="4558736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9" name="Triangle isocèle 448"/>
          <p:cNvSpPr/>
          <p:nvPr/>
        </p:nvSpPr>
        <p:spPr bwMode="auto">
          <a:xfrm>
            <a:off x="4414720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0" name="Triangle isocèle 449"/>
          <p:cNvSpPr/>
          <p:nvPr/>
        </p:nvSpPr>
        <p:spPr bwMode="auto">
          <a:xfrm>
            <a:off x="4414720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1" name="Rectangle 450"/>
          <p:cNvSpPr/>
          <p:nvPr/>
        </p:nvSpPr>
        <p:spPr bwMode="auto">
          <a:xfrm>
            <a:off x="1291052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2" name="Triangle isocèle 451"/>
          <p:cNvSpPr/>
          <p:nvPr/>
        </p:nvSpPr>
        <p:spPr bwMode="auto">
          <a:xfrm>
            <a:off x="1147036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3" name="Triangle isocèle 452"/>
          <p:cNvSpPr/>
          <p:nvPr/>
        </p:nvSpPr>
        <p:spPr bwMode="auto">
          <a:xfrm>
            <a:off x="1136290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31012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5" name="Triangle isocèle 454"/>
          <p:cNvSpPr/>
          <p:nvPr/>
        </p:nvSpPr>
        <p:spPr bwMode="auto">
          <a:xfrm>
            <a:off x="776250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6" name="Triangle isocèle 455"/>
          <p:cNvSpPr/>
          <p:nvPr/>
        </p:nvSpPr>
        <p:spPr bwMode="auto">
          <a:xfrm>
            <a:off x="786996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578664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8" name="Triangle isocèle 457"/>
          <p:cNvSpPr/>
          <p:nvPr/>
        </p:nvSpPr>
        <p:spPr bwMode="auto">
          <a:xfrm>
            <a:off x="1423902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9" name="Triangle isocèle 458"/>
          <p:cNvSpPr/>
          <p:nvPr/>
        </p:nvSpPr>
        <p:spPr bwMode="auto">
          <a:xfrm>
            <a:off x="1434648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0" name="Triangle isocèle 459"/>
          <p:cNvSpPr/>
          <p:nvPr/>
        </p:nvSpPr>
        <p:spPr bwMode="auto">
          <a:xfrm>
            <a:off x="1093000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606976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2" name="Triangle isocèle 461"/>
          <p:cNvSpPr/>
          <p:nvPr/>
        </p:nvSpPr>
        <p:spPr bwMode="auto">
          <a:xfrm>
            <a:off x="462960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3" name="Triangle isocèle 462"/>
          <p:cNvSpPr/>
          <p:nvPr/>
        </p:nvSpPr>
        <p:spPr bwMode="auto">
          <a:xfrm>
            <a:off x="462960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2026343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5" name="Triangle isocèle 464"/>
          <p:cNvSpPr/>
          <p:nvPr/>
        </p:nvSpPr>
        <p:spPr bwMode="auto">
          <a:xfrm>
            <a:off x="1882327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6" name="Triangle isocèle 465"/>
          <p:cNvSpPr/>
          <p:nvPr/>
        </p:nvSpPr>
        <p:spPr bwMode="auto">
          <a:xfrm>
            <a:off x="1882327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7" name="Rectangle 466"/>
          <p:cNvSpPr/>
          <p:nvPr/>
        </p:nvSpPr>
        <p:spPr bwMode="auto">
          <a:xfrm>
            <a:off x="2561331" y="272540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8" name="Triangle isocèle 467"/>
          <p:cNvSpPr/>
          <p:nvPr/>
        </p:nvSpPr>
        <p:spPr bwMode="auto">
          <a:xfrm>
            <a:off x="2417315" y="19411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9" name="Triangle isocèle 468"/>
          <p:cNvSpPr/>
          <p:nvPr/>
        </p:nvSpPr>
        <p:spPr bwMode="auto">
          <a:xfrm>
            <a:off x="2406569" y="222917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0" name="Rectangle 469"/>
          <p:cNvSpPr/>
          <p:nvPr/>
        </p:nvSpPr>
        <p:spPr bwMode="auto">
          <a:xfrm>
            <a:off x="2201291" y="30556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1" name="Triangle isocèle 470"/>
          <p:cNvSpPr/>
          <p:nvPr/>
        </p:nvSpPr>
        <p:spPr bwMode="auto">
          <a:xfrm>
            <a:off x="2046529" y="22713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2" name="Triangle isocèle 471"/>
          <p:cNvSpPr/>
          <p:nvPr/>
        </p:nvSpPr>
        <p:spPr bwMode="auto">
          <a:xfrm>
            <a:off x="2057275" y="25593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>
            <a:off x="2848943" y="314336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4" name="Triangle isocèle 473"/>
          <p:cNvSpPr/>
          <p:nvPr/>
        </p:nvSpPr>
        <p:spPr bwMode="auto">
          <a:xfrm>
            <a:off x="2694181" y="235910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5" name="Triangle isocèle 474"/>
          <p:cNvSpPr/>
          <p:nvPr/>
        </p:nvSpPr>
        <p:spPr bwMode="auto">
          <a:xfrm>
            <a:off x="2704927" y="264713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6" name="Rectangle 475"/>
          <p:cNvSpPr/>
          <p:nvPr/>
        </p:nvSpPr>
        <p:spPr bwMode="auto">
          <a:xfrm>
            <a:off x="2507295" y="35613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7" name="Triangle isocèle 476"/>
          <p:cNvSpPr/>
          <p:nvPr/>
        </p:nvSpPr>
        <p:spPr bwMode="auto">
          <a:xfrm>
            <a:off x="2363279" y="27770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8" name="Triangle isocèle 477"/>
          <p:cNvSpPr/>
          <p:nvPr/>
        </p:nvSpPr>
        <p:spPr bwMode="auto">
          <a:xfrm>
            <a:off x="2363279" y="30650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9" name="Triangle isocèle 478"/>
          <p:cNvSpPr/>
          <p:nvPr/>
        </p:nvSpPr>
        <p:spPr bwMode="auto">
          <a:xfrm>
            <a:off x="1733239" y="25172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0" name="Triangle isocèle 479"/>
          <p:cNvSpPr/>
          <p:nvPr/>
        </p:nvSpPr>
        <p:spPr bwMode="auto">
          <a:xfrm>
            <a:off x="1733239" y="28052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1" name="Triangle isocèle 480"/>
          <p:cNvSpPr/>
          <p:nvPr/>
        </p:nvSpPr>
        <p:spPr bwMode="auto">
          <a:xfrm>
            <a:off x="3152606" y="24015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2" name="Triangle isocèle 481"/>
          <p:cNvSpPr/>
          <p:nvPr/>
        </p:nvSpPr>
        <p:spPr bwMode="auto">
          <a:xfrm>
            <a:off x="3152606" y="26896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3" name="Rectangle 482"/>
          <p:cNvSpPr/>
          <p:nvPr/>
        </p:nvSpPr>
        <p:spPr bwMode="auto">
          <a:xfrm>
            <a:off x="2044758" y="399909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4" name="Rectangle 483"/>
          <p:cNvSpPr/>
          <p:nvPr/>
        </p:nvSpPr>
        <p:spPr bwMode="auto">
          <a:xfrm>
            <a:off x="2571581" y="42967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5" name="Triangle isocèle 484"/>
          <p:cNvSpPr/>
          <p:nvPr/>
        </p:nvSpPr>
        <p:spPr bwMode="auto">
          <a:xfrm>
            <a:off x="2416819" y="38005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6" name="Rectangle 485"/>
          <p:cNvSpPr/>
          <p:nvPr/>
        </p:nvSpPr>
        <p:spPr bwMode="auto">
          <a:xfrm>
            <a:off x="2211541" y="462698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7" name="Triangle isocèle 486"/>
          <p:cNvSpPr/>
          <p:nvPr/>
        </p:nvSpPr>
        <p:spPr bwMode="auto">
          <a:xfrm>
            <a:off x="2056779" y="384272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8" name="Triangle isocèle 487"/>
          <p:cNvSpPr/>
          <p:nvPr/>
        </p:nvSpPr>
        <p:spPr bwMode="auto">
          <a:xfrm>
            <a:off x="2067525" y="413075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9" name="Rectangle 488"/>
          <p:cNvSpPr/>
          <p:nvPr/>
        </p:nvSpPr>
        <p:spPr bwMode="auto">
          <a:xfrm>
            <a:off x="2859193" y="471473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0" name="Triangle isocèle 489"/>
          <p:cNvSpPr/>
          <p:nvPr/>
        </p:nvSpPr>
        <p:spPr bwMode="auto">
          <a:xfrm>
            <a:off x="2704431" y="39304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1" name="Triangle isocèle 490"/>
          <p:cNvSpPr/>
          <p:nvPr/>
        </p:nvSpPr>
        <p:spPr bwMode="auto">
          <a:xfrm>
            <a:off x="2715177" y="421850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2" name="Rectangle 491"/>
          <p:cNvSpPr/>
          <p:nvPr/>
        </p:nvSpPr>
        <p:spPr bwMode="auto">
          <a:xfrm>
            <a:off x="2517545" y="51326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3" name="Triangle isocèle 492"/>
          <p:cNvSpPr/>
          <p:nvPr/>
        </p:nvSpPr>
        <p:spPr bwMode="auto">
          <a:xfrm>
            <a:off x="2373529" y="43484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4" name="Triangle isocèle 493"/>
          <p:cNvSpPr/>
          <p:nvPr/>
        </p:nvSpPr>
        <p:spPr bwMode="auto">
          <a:xfrm>
            <a:off x="2373529" y="4636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5" name="Rectangle 494"/>
          <p:cNvSpPr/>
          <p:nvPr/>
        </p:nvSpPr>
        <p:spPr bwMode="auto">
          <a:xfrm>
            <a:off x="1887505" y="487284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6" name="Triangle isocèle 495"/>
          <p:cNvSpPr/>
          <p:nvPr/>
        </p:nvSpPr>
        <p:spPr bwMode="auto">
          <a:xfrm>
            <a:off x="1743489" y="40885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7" name="Triangle isocèle 496"/>
          <p:cNvSpPr/>
          <p:nvPr/>
        </p:nvSpPr>
        <p:spPr bwMode="auto">
          <a:xfrm>
            <a:off x="1743489" y="43766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8" name="Rectangle 497"/>
          <p:cNvSpPr/>
          <p:nvPr/>
        </p:nvSpPr>
        <p:spPr bwMode="auto">
          <a:xfrm>
            <a:off x="3306872" y="475721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9" name="Triangle isocèle 498"/>
          <p:cNvSpPr/>
          <p:nvPr/>
        </p:nvSpPr>
        <p:spPr bwMode="auto">
          <a:xfrm>
            <a:off x="3162856" y="397295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0" name="Triangle isocèle 499"/>
          <p:cNvSpPr/>
          <p:nvPr/>
        </p:nvSpPr>
        <p:spPr bwMode="auto">
          <a:xfrm>
            <a:off x="3162856" y="42609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0" name="Flèche vers le bas 159"/>
          <p:cNvSpPr/>
          <p:nvPr/>
        </p:nvSpPr>
        <p:spPr bwMode="auto">
          <a:xfrm>
            <a:off x="5724835" y="1640154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1" name="Flèche vers le bas 160"/>
          <p:cNvSpPr/>
          <p:nvPr/>
        </p:nvSpPr>
        <p:spPr bwMode="auto">
          <a:xfrm rot="10800000">
            <a:off x="6268984" y="2093547"/>
            <a:ext cx="447679" cy="576064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2" name="Nuage 161"/>
          <p:cNvSpPr/>
          <p:nvPr/>
        </p:nvSpPr>
        <p:spPr bwMode="auto">
          <a:xfrm>
            <a:off x="5278303" y="765970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9518616" y="426778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4" name="Triangle isocèle 163"/>
          <p:cNvSpPr/>
          <p:nvPr/>
        </p:nvSpPr>
        <p:spPr bwMode="auto">
          <a:xfrm>
            <a:off x="9374600" y="348352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5" name="Triangle isocèle 164"/>
          <p:cNvSpPr/>
          <p:nvPr/>
        </p:nvSpPr>
        <p:spPr bwMode="auto">
          <a:xfrm>
            <a:off x="9363854" y="377155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9158576" y="459798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7" name="Triangle isocèle 166"/>
          <p:cNvSpPr/>
          <p:nvPr/>
        </p:nvSpPr>
        <p:spPr bwMode="auto">
          <a:xfrm>
            <a:off x="9003814" y="381372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8" name="Triangle isocèle 167"/>
          <p:cNvSpPr/>
          <p:nvPr/>
        </p:nvSpPr>
        <p:spPr bwMode="auto">
          <a:xfrm>
            <a:off x="9014560" y="410175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9806228" y="468574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0" name="Triangle isocèle 169"/>
          <p:cNvSpPr/>
          <p:nvPr/>
        </p:nvSpPr>
        <p:spPr bwMode="auto">
          <a:xfrm>
            <a:off x="9651466" y="39014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1" name="Triangle isocèle 170"/>
          <p:cNvSpPr/>
          <p:nvPr/>
        </p:nvSpPr>
        <p:spPr bwMode="auto">
          <a:xfrm>
            <a:off x="9662212" y="41895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9464580" y="510369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3" name="Triangle isocèle 172"/>
          <p:cNvSpPr/>
          <p:nvPr/>
        </p:nvSpPr>
        <p:spPr bwMode="auto">
          <a:xfrm>
            <a:off x="9320564" y="431943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4" name="Triangle isocèle 173"/>
          <p:cNvSpPr/>
          <p:nvPr/>
        </p:nvSpPr>
        <p:spPr bwMode="auto">
          <a:xfrm>
            <a:off x="9320564" y="460747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8834540" y="484384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6" name="Triangle isocèle 175"/>
          <p:cNvSpPr/>
          <p:nvPr/>
        </p:nvSpPr>
        <p:spPr bwMode="auto">
          <a:xfrm>
            <a:off x="8690524" y="405958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7" name="Triangle isocèle 176"/>
          <p:cNvSpPr/>
          <p:nvPr/>
        </p:nvSpPr>
        <p:spPr bwMode="auto">
          <a:xfrm>
            <a:off x="8690524" y="434761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10253907" y="47282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9" name="Triangle isocèle 178"/>
          <p:cNvSpPr/>
          <p:nvPr/>
        </p:nvSpPr>
        <p:spPr bwMode="auto">
          <a:xfrm>
            <a:off x="10109891" y="39439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0" name="Triangle isocèle 179"/>
          <p:cNvSpPr/>
          <p:nvPr/>
        </p:nvSpPr>
        <p:spPr bwMode="auto">
          <a:xfrm>
            <a:off x="10109891" y="42319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7730" y="12739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</a:t>
            </a:r>
            <a:r>
              <a:rPr lang="fr-CA" dirty="0"/>
              <a:t>: Meilleur </a:t>
            </a:r>
            <a:r>
              <a:rPr lang="fr-CA" dirty="0" smtClean="0"/>
              <a:t>bilan + respect des contraintes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3586550" y="249557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2167183" y="261120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1526944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4" name="Triangle isocèle 183"/>
          <p:cNvSpPr/>
          <p:nvPr/>
        </p:nvSpPr>
        <p:spPr bwMode="auto">
          <a:xfrm>
            <a:off x="1382928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1991744" y="3391365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721349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3253742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1991628" y="1904279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9" name="Rectangle 188"/>
          <p:cNvSpPr/>
          <p:nvPr/>
        </p:nvSpPr>
        <p:spPr bwMode="auto">
          <a:xfrm>
            <a:off x="2797339" y="43581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0" name="Triangle isocèle 189"/>
          <p:cNvSpPr/>
          <p:nvPr/>
        </p:nvSpPr>
        <p:spPr bwMode="auto">
          <a:xfrm>
            <a:off x="2721089" y="41649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1568035" y="42852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708404" y="414928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3" name="Triangle isocèle 192"/>
          <p:cNvSpPr/>
          <p:nvPr/>
        </p:nvSpPr>
        <p:spPr bwMode="auto">
          <a:xfrm>
            <a:off x="1424019" y="35010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4" name="Triangle isocèle 193"/>
          <p:cNvSpPr/>
          <p:nvPr/>
        </p:nvSpPr>
        <p:spPr bwMode="auto">
          <a:xfrm>
            <a:off x="1413273" y="37890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5" name="Rectangle 194"/>
          <p:cNvSpPr/>
          <p:nvPr/>
        </p:nvSpPr>
        <p:spPr bwMode="auto">
          <a:xfrm>
            <a:off x="1207995" y="46154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6" name="Triangle isocèle 195"/>
          <p:cNvSpPr/>
          <p:nvPr/>
        </p:nvSpPr>
        <p:spPr bwMode="auto">
          <a:xfrm>
            <a:off x="1053233" y="38312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7" name="Triangle isocèle 196"/>
          <p:cNvSpPr/>
          <p:nvPr/>
        </p:nvSpPr>
        <p:spPr bwMode="auto">
          <a:xfrm>
            <a:off x="1063979" y="41192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8" name="Rectangle 197"/>
          <p:cNvSpPr/>
          <p:nvPr/>
        </p:nvSpPr>
        <p:spPr bwMode="auto">
          <a:xfrm>
            <a:off x="1855647" y="470322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9" name="Triangle isocèle 198"/>
          <p:cNvSpPr/>
          <p:nvPr/>
        </p:nvSpPr>
        <p:spPr bwMode="auto">
          <a:xfrm>
            <a:off x="1700885" y="39189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0" name="Triangle isocèle 199"/>
          <p:cNvSpPr/>
          <p:nvPr/>
        </p:nvSpPr>
        <p:spPr bwMode="auto">
          <a:xfrm>
            <a:off x="1711631" y="420699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1513999" y="512118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2" name="Triangle isocèle 201"/>
          <p:cNvSpPr/>
          <p:nvPr/>
        </p:nvSpPr>
        <p:spPr bwMode="auto">
          <a:xfrm>
            <a:off x="1369983" y="433692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3" name="Triangle isocèle 202"/>
          <p:cNvSpPr/>
          <p:nvPr/>
        </p:nvSpPr>
        <p:spPr bwMode="auto">
          <a:xfrm>
            <a:off x="1369983" y="462495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4" name="Rectangle 203"/>
          <p:cNvSpPr/>
          <p:nvPr/>
        </p:nvSpPr>
        <p:spPr bwMode="auto">
          <a:xfrm>
            <a:off x="883959" y="486133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5" name="Triangle isocèle 204"/>
          <p:cNvSpPr/>
          <p:nvPr/>
        </p:nvSpPr>
        <p:spPr bwMode="auto">
          <a:xfrm>
            <a:off x="739943" y="407707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6" name="Triangle isocèle 205"/>
          <p:cNvSpPr/>
          <p:nvPr/>
        </p:nvSpPr>
        <p:spPr bwMode="auto">
          <a:xfrm>
            <a:off x="739943" y="436510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2303326" y="47457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8" name="Triangle isocèle 207"/>
          <p:cNvSpPr/>
          <p:nvPr/>
        </p:nvSpPr>
        <p:spPr bwMode="auto">
          <a:xfrm>
            <a:off x="2159310" y="3961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9" name="Triangle isocèle 208"/>
          <p:cNvSpPr/>
          <p:nvPr/>
        </p:nvSpPr>
        <p:spPr bwMode="auto">
          <a:xfrm>
            <a:off x="2159310" y="42494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3269288" y="41335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4074883" y="510030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2" name="Triangle isocèle 211"/>
          <p:cNvSpPr/>
          <p:nvPr/>
        </p:nvSpPr>
        <p:spPr bwMode="auto">
          <a:xfrm>
            <a:off x="3996795" y="458541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3" name="Triangle isocèle 212"/>
          <p:cNvSpPr/>
          <p:nvPr/>
        </p:nvSpPr>
        <p:spPr bwMode="auto">
          <a:xfrm>
            <a:off x="3966871" y="482786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4" name="Rectangle 213"/>
          <p:cNvSpPr/>
          <p:nvPr/>
        </p:nvSpPr>
        <p:spPr bwMode="auto">
          <a:xfrm>
            <a:off x="3173271" y="420050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5" name="Triangle isocèle 214"/>
          <p:cNvSpPr/>
          <p:nvPr/>
        </p:nvSpPr>
        <p:spPr bwMode="auto">
          <a:xfrm>
            <a:off x="3097021" y="400728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6" name="Rectangle 215"/>
          <p:cNvSpPr/>
          <p:nvPr/>
        </p:nvSpPr>
        <p:spPr bwMode="auto">
          <a:xfrm>
            <a:off x="2949317" y="393298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7" name="Triangle isocèle 216"/>
          <p:cNvSpPr/>
          <p:nvPr/>
        </p:nvSpPr>
        <p:spPr bwMode="auto">
          <a:xfrm>
            <a:off x="2873067" y="373976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3571718" y="402073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9" name="Triangle isocèle 218"/>
          <p:cNvSpPr/>
          <p:nvPr/>
        </p:nvSpPr>
        <p:spPr bwMode="auto">
          <a:xfrm>
            <a:off x="3495468" y="382751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284209" y="37548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1" name="Triangle isocèle 220"/>
          <p:cNvSpPr/>
          <p:nvPr/>
        </p:nvSpPr>
        <p:spPr bwMode="auto">
          <a:xfrm>
            <a:off x="3207959" y="35616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2" name="Rectangle 221"/>
          <p:cNvSpPr/>
          <p:nvPr/>
        </p:nvSpPr>
        <p:spPr bwMode="auto">
          <a:xfrm>
            <a:off x="2670628" y="369512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3" name="Triangle isocèle 222"/>
          <p:cNvSpPr/>
          <p:nvPr/>
        </p:nvSpPr>
        <p:spPr bwMode="auto">
          <a:xfrm>
            <a:off x="2594378" y="350190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4" name="Rectangle 223"/>
          <p:cNvSpPr/>
          <p:nvPr/>
        </p:nvSpPr>
        <p:spPr bwMode="auto">
          <a:xfrm>
            <a:off x="2492748" y="40551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5" name="Triangle isocèle 224"/>
          <p:cNvSpPr/>
          <p:nvPr/>
        </p:nvSpPr>
        <p:spPr bwMode="auto">
          <a:xfrm>
            <a:off x="2416498" y="38619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6" name="Rectangle 225"/>
          <p:cNvSpPr/>
          <p:nvPr/>
        </p:nvSpPr>
        <p:spPr bwMode="auto">
          <a:xfrm>
            <a:off x="2135350" y="39529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7" name="Triangle isocèle 226"/>
          <p:cNvSpPr/>
          <p:nvPr/>
        </p:nvSpPr>
        <p:spPr bwMode="auto">
          <a:xfrm>
            <a:off x="2059100" y="37597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8" name="Rectangle 227"/>
          <p:cNvSpPr/>
          <p:nvPr/>
        </p:nvSpPr>
        <p:spPr bwMode="auto">
          <a:xfrm>
            <a:off x="2936915" y="35502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9" name="Triangle isocèle 228"/>
          <p:cNvSpPr/>
          <p:nvPr/>
        </p:nvSpPr>
        <p:spPr bwMode="auto">
          <a:xfrm>
            <a:off x="2860665" y="33569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0" name="Rectangle 229"/>
          <p:cNvSpPr/>
          <p:nvPr/>
        </p:nvSpPr>
        <p:spPr bwMode="auto">
          <a:xfrm>
            <a:off x="4475967" y="4984929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1" name="Triangle isocèle 230"/>
          <p:cNvSpPr/>
          <p:nvPr/>
        </p:nvSpPr>
        <p:spPr bwMode="auto">
          <a:xfrm>
            <a:off x="4397879" y="4470041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2" name="Triangle isocèle 231"/>
          <p:cNvSpPr/>
          <p:nvPr/>
        </p:nvSpPr>
        <p:spPr bwMode="auto">
          <a:xfrm>
            <a:off x="4367955" y="4712493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3" name="Rectangle 232"/>
          <p:cNvSpPr/>
          <p:nvPr/>
        </p:nvSpPr>
        <p:spPr bwMode="auto">
          <a:xfrm>
            <a:off x="3670759" y="486272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4" name="Triangle isocèle 233"/>
          <p:cNvSpPr/>
          <p:nvPr/>
        </p:nvSpPr>
        <p:spPr bwMode="auto">
          <a:xfrm>
            <a:off x="3592671" y="434783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5" name="Triangle isocèle 234"/>
          <p:cNvSpPr/>
          <p:nvPr/>
        </p:nvSpPr>
        <p:spPr bwMode="auto">
          <a:xfrm>
            <a:off x="3562747" y="459029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6" name="Rectangle 235"/>
          <p:cNvSpPr/>
          <p:nvPr/>
        </p:nvSpPr>
        <p:spPr bwMode="auto">
          <a:xfrm>
            <a:off x="3958271" y="466117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7" name="Triangle isocèle 236"/>
          <p:cNvSpPr/>
          <p:nvPr/>
        </p:nvSpPr>
        <p:spPr bwMode="auto">
          <a:xfrm>
            <a:off x="3880183" y="4146288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8" name="Triangle isocèle 237"/>
          <p:cNvSpPr/>
          <p:nvPr/>
        </p:nvSpPr>
        <p:spPr bwMode="auto">
          <a:xfrm>
            <a:off x="3850259" y="438874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9" name="Rectangle 238"/>
          <p:cNvSpPr/>
          <p:nvPr/>
        </p:nvSpPr>
        <p:spPr bwMode="auto">
          <a:xfrm>
            <a:off x="4850817" y="468457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0" name="Triangle isocèle 239"/>
          <p:cNvSpPr/>
          <p:nvPr/>
        </p:nvSpPr>
        <p:spPr bwMode="auto">
          <a:xfrm>
            <a:off x="4772729" y="416968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1" name="Triangle isocèle 240"/>
          <p:cNvSpPr/>
          <p:nvPr/>
        </p:nvSpPr>
        <p:spPr bwMode="auto">
          <a:xfrm>
            <a:off x="4742805" y="441214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2" name="Rectangle 241"/>
          <p:cNvSpPr/>
          <p:nvPr/>
        </p:nvSpPr>
        <p:spPr bwMode="auto">
          <a:xfrm>
            <a:off x="4281661" y="441775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3" name="Triangle isocèle 242"/>
          <p:cNvSpPr/>
          <p:nvPr/>
        </p:nvSpPr>
        <p:spPr bwMode="auto">
          <a:xfrm>
            <a:off x="4207140" y="386964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4" name="Triangle isocèle 243"/>
          <p:cNvSpPr/>
          <p:nvPr/>
        </p:nvSpPr>
        <p:spPr bwMode="auto">
          <a:xfrm>
            <a:off x="4173649" y="414531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5" name="Rectangle 244"/>
          <p:cNvSpPr/>
          <p:nvPr/>
        </p:nvSpPr>
        <p:spPr bwMode="auto">
          <a:xfrm>
            <a:off x="3313491" y="4683944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6" name="Triangle isocèle 245"/>
          <p:cNvSpPr/>
          <p:nvPr/>
        </p:nvSpPr>
        <p:spPr bwMode="auto">
          <a:xfrm>
            <a:off x="3235403" y="416905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7" name="Triangle isocèle 246"/>
          <p:cNvSpPr/>
          <p:nvPr/>
        </p:nvSpPr>
        <p:spPr bwMode="auto">
          <a:xfrm>
            <a:off x="3205479" y="4411508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8" name="Rectangle 247"/>
          <p:cNvSpPr/>
          <p:nvPr/>
        </p:nvSpPr>
        <p:spPr bwMode="auto">
          <a:xfrm>
            <a:off x="4113373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9" name="Triangle isocèle 248"/>
          <p:cNvSpPr/>
          <p:nvPr/>
        </p:nvSpPr>
        <p:spPr bwMode="auto">
          <a:xfrm>
            <a:off x="3969357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0" name="Triangle isocèle 249"/>
          <p:cNvSpPr/>
          <p:nvPr/>
        </p:nvSpPr>
        <p:spPr bwMode="auto">
          <a:xfrm>
            <a:off x="3958611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1" name="Rectangle 250"/>
          <p:cNvSpPr/>
          <p:nvPr/>
        </p:nvSpPr>
        <p:spPr bwMode="auto">
          <a:xfrm>
            <a:off x="3753333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2" name="Triangle isocèle 251"/>
          <p:cNvSpPr/>
          <p:nvPr/>
        </p:nvSpPr>
        <p:spPr bwMode="auto">
          <a:xfrm>
            <a:off x="3598571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3" name="Triangle isocèle 252"/>
          <p:cNvSpPr/>
          <p:nvPr/>
        </p:nvSpPr>
        <p:spPr bwMode="auto">
          <a:xfrm>
            <a:off x="3609317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4" name="Rectangle 253"/>
          <p:cNvSpPr/>
          <p:nvPr/>
        </p:nvSpPr>
        <p:spPr bwMode="auto">
          <a:xfrm>
            <a:off x="4400985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5" name="Triangle isocèle 254"/>
          <p:cNvSpPr/>
          <p:nvPr/>
        </p:nvSpPr>
        <p:spPr bwMode="auto">
          <a:xfrm>
            <a:off x="4246223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6" name="Triangle isocèle 255"/>
          <p:cNvSpPr/>
          <p:nvPr/>
        </p:nvSpPr>
        <p:spPr bwMode="auto">
          <a:xfrm>
            <a:off x="4256969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7" name="Rectangle 256"/>
          <p:cNvSpPr/>
          <p:nvPr/>
        </p:nvSpPr>
        <p:spPr bwMode="auto">
          <a:xfrm>
            <a:off x="4059337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8" name="Triangle isocèle 257"/>
          <p:cNvSpPr/>
          <p:nvPr/>
        </p:nvSpPr>
        <p:spPr bwMode="auto">
          <a:xfrm>
            <a:off x="3915321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9" name="Triangle isocèle 258"/>
          <p:cNvSpPr/>
          <p:nvPr/>
        </p:nvSpPr>
        <p:spPr bwMode="auto">
          <a:xfrm>
            <a:off x="3915321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0" name="Rectangle 259"/>
          <p:cNvSpPr/>
          <p:nvPr/>
        </p:nvSpPr>
        <p:spPr bwMode="auto">
          <a:xfrm>
            <a:off x="3429297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1" name="Triangle isocèle 260"/>
          <p:cNvSpPr/>
          <p:nvPr/>
        </p:nvSpPr>
        <p:spPr bwMode="auto">
          <a:xfrm>
            <a:off x="3285281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2" name="Triangle isocèle 261"/>
          <p:cNvSpPr/>
          <p:nvPr/>
        </p:nvSpPr>
        <p:spPr bwMode="auto">
          <a:xfrm>
            <a:off x="3285281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3" name="Rectangle 262"/>
          <p:cNvSpPr/>
          <p:nvPr/>
        </p:nvSpPr>
        <p:spPr bwMode="auto">
          <a:xfrm>
            <a:off x="4848664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4" name="Triangle isocèle 263"/>
          <p:cNvSpPr/>
          <p:nvPr/>
        </p:nvSpPr>
        <p:spPr bwMode="auto">
          <a:xfrm>
            <a:off x="4704648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5" name="Triangle isocèle 264"/>
          <p:cNvSpPr/>
          <p:nvPr/>
        </p:nvSpPr>
        <p:spPr bwMode="auto">
          <a:xfrm>
            <a:off x="4704648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6" name="Rectangle 265"/>
          <p:cNvSpPr/>
          <p:nvPr/>
        </p:nvSpPr>
        <p:spPr bwMode="auto">
          <a:xfrm>
            <a:off x="1580980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7" name="Triangle isocèle 266"/>
          <p:cNvSpPr/>
          <p:nvPr/>
        </p:nvSpPr>
        <p:spPr bwMode="auto">
          <a:xfrm>
            <a:off x="1436964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8" name="Triangle isocèle 267"/>
          <p:cNvSpPr/>
          <p:nvPr/>
        </p:nvSpPr>
        <p:spPr bwMode="auto">
          <a:xfrm>
            <a:off x="1426218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9" name="Rectangle 268"/>
          <p:cNvSpPr/>
          <p:nvPr/>
        </p:nvSpPr>
        <p:spPr bwMode="auto">
          <a:xfrm>
            <a:off x="1220940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0" name="Triangle isocèle 269"/>
          <p:cNvSpPr/>
          <p:nvPr/>
        </p:nvSpPr>
        <p:spPr bwMode="auto">
          <a:xfrm>
            <a:off x="1066178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1" name="Triangle isocèle 270"/>
          <p:cNvSpPr/>
          <p:nvPr/>
        </p:nvSpPr>
        <p:spPr bwMode="auto">
          <a:xfrm>
            <a:off x="1076924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2" name="Rectangle 271"/>
          <p:cNvSpPr/>
          <p:nvPr/>
        </p:nvSpPr>
        <p:spPr bwMode="auto">
          <a:xfrm>
            <a:off x="1868592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3" name="Triangle isocèle 272"/>
          <p:cNvSpPr/>
          <p:nvPr/>
        </p:nvSpPr>
        <p:spPr bwMode="auto">
          <a:xfrm>
            <a:off x="1713830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4" name="Triangle isocèle 273"/>
          <p:cNvSpPr/>
          <p:nvPr/>
        </p:nvSpPr>
        <p:spPr bwMode="auto">
          <a:xfrm>
            <a:off x="1724576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5" name="Triangle isocèle 274"/>
          <p:cNvSpPr/>
          <p:nvPr/>
        </p:nvSpPr>
        <p:spPr bwMode="auto">
          <a:xfrm>
            <a:off x="1382928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6" name="Rectangle 275"/>
          <p:cNvSpPr/>
          <p:nvPr/>
        </p:nvSpPr>
        <p:spPr bwMode="auto">
          <a:xfrm>
            <a:off x="896904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7" name="Triangle isocèle 276"/>
          <p:cNvSpPr/>
          <p:nvPr/>
        </p:nvSpPr>
        <p:spPr bwMode="auto">
          <a:xfrm>
            <a:off x="752888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8" name="Triangle isocèle 277"/>
          <p:cNvSpPr/>
          <p:nvPr/>
        </p:nvSpPr>
        <p:spPr bwMode="auto">
          <a:xfrm>
            <a:off x="752888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9" name="Rectangle 278"/>
          <p:cNvSpPr/>
          <p:nvPr/>
        </p:nvSpPr>
        <p:spPr bwMode="auto">
          <a:xfrm>
            <a:off x="2316271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80" name="Triangle isocèle 279"/>
          <p:cNvSpPr/>
          <p:nvPr/>
        </p:nvSpPr>
        <p:spPr bwMode="auto">
          <a:xfrm>
            <a:off x="2172255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81" name="Triangle isocèle 280"/>
          <p:cNvSpPr/>
          <p:nvPr/>
        </p:nvSpPr>
        <p:spPr bwMode="auto">
          <a:xfrm>
            <a:off x="2172255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82" name="Rectangle 281"/>
          <p:cNvSpPr/>
          <p:nvPr/>
        </p:nvSpPr>
        <p:spPr bwMode="auto">
          <a:xfrm>
            <a:off x="2851259" y="203513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83" name="Triangle isocèle 282"/>
          <p:cNvSpPr/>
          <p:nvPr/>
        </p:nvSpPr>
        <p:spPr bwMode="auto">
          <a:xfrm>
            <a:off x="2707243" y="125087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84" name="Triangle isocèle 283"/>
          <p:cNvSpPr/>
          <p:nvPr/>
        </p:nvSpPr>
        <p:spPr bwMode="auto">
          <a:xfrm>
            <a:off x="2696497" y="15389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85" name="Rectangle 284"/>
          <p:cNvSpPr/>
          <p:nvPr/>
        </p:nvSpPr>
        <p:spPr bwMode="auto">
          <a:xfrm>
            <a:off x="2491219" y="236534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86" name="Triangle isocèle 285"/>
          <p:cNvSpPr/>
          <p:nvPr/>
        </p:nvSpPr>
        <p:spPr bwMode="auto">
          <a:xfrm>
            <a:off x="2336457" y="158108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87" name="Triangle isocèle 286"/>
          <p:cNvSpPr/>
          <p:nvPr/>
        </p:nvSpPr>
        <p:spPr bwMode="auto">
          <a:xfrm>
            <a:off x="2347203" y="186911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88" name="Rectangle 287"/>
          <p:cNvSpPr/>
          <p:nvPr/>
        </p:nvSpPr>
        <p:spPr bwMode="auto">
          <a:xfrm>
            <a:off x="3138871" y="245309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89" name="Triangle isocèle 288"/>
          <p:cNvSpPr/>
          <p:nvPr/>
        </p:nvSpPr>
        <p:spPr bwMode="auto">
          <a:xfrm>
            <a:off x="2984109" y="16688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0" name="Triangle isocèle 289"/>
          <p:cNvSpPr/>
          <p:nvPr/>
        </p:nvSpPr>
        <p:spPr bwMode="auto">
          <a:xfrm>
            <a:off x="2994855" y="19568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1" name="Rectangle 290"/>
          <p:cNvSpPr/>
          <p:nvPr/>
        </p:nvSpPr>
        <p:spPr bwMode="auto">
          <a:xfrm>
            <a:off x="2797223" y="28710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4" name="Triangle isocèle 293"/>
          <p:cNvSpPr/>
          <p:nvPr/>
        </p:nvSpPr>
        <p:spPr bwMode="auto">
          <a:xfrm>
            <a:off x="2653207" y="20867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5" name="Triangle isocèle 294"/>
          <p:cNvSpPr/>
          <p:nvPr/>
        </p:nvSpPr>
        <p:spPr bwMode="auto">
          <a:xfrm>
            <a:off x="2653207" y="23748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2" name="Triangle isocèle 301"/>
          <p:cNvSpPr/>
          <p:nvPr/>
        </p:nvSpPr>
        <p:spPr bwMode="auto">
          <a:xfrm>
            <a:off x="2023167" y="18269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3" name="Triangle isocèle 302"/>
          <p:cNvSpPr/>
          <p:nvPr/>
        </p:nvSpPr>
        <p:spPr bwMode="auto">
          <a:xfrm>
            <a:off x="2023167" y="21149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4" name="Triangle isocèle 303"/>
          <p:cNvSpPr/>
          <p:nvPr/>
        </p:nvSpPr>
        <p:spPr bwMode="auto">
          <a:xfrm>
            <a:off x="3442534" y="171131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5" name="Triangle isocèle 304"/>
          <p:cNvSpPr/>
          <p:nvPr/>
        </p:nvSpPr>
        <p:spPr bwMode="auto">
          <a:xfrm>
            <a:off x="3442534" y="199934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9" name="Rectangle 308"/>
          <p:cNvSpPr/>
          <p:nvPr/>
        </p:nvSpPr>
        <p:spPr bwMode="auto">
          <a:xfrm>
            <a:off x="8210684" y="345676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0" name="Triangle isocèle 309"/>
          <p:cNvSpPr/>
          <p:nvPr/>
        </p:nvSpPr>
        <p:spPr bwMode="auto">
          <a:xfrm>
            <a:off x="8066668" y="296053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1" name="Rectangle 310"/>
          <p:cNvSpPr/>
          <p:nvPr/>
        </p:nvSpPr>
        <p:spPr bwMode="auto">
          <a:xfrm>
            <a:off x="8675484" y="321895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2" name="Rectangle 311"/>
          <p:cNvSpPr/>
          <p:nvPr/>
        </p:nvSpPr>
        <p:spPr bwMode="auto">
          <a:xfrm>
            <a:off x="7405089" y="248999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3" name="Rectangle 312"/>
          <p:cNvSpPr/>
          <p:nvPr/>
        </p:nvSpPr>
        <p:spPr bwMode="auto">
          <a:xfrm>
            <a:off x="9937482" y="248999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4" name="Rectangle 313"/>
          <p:cNvSpPr/>
          <p:nvPr/>
        </p:nvSpPr>
        <p:spPr bwMode="auto">
          <a:xfrm>
            <a:off x="8675368" y="173187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5" name="Rectangle 314"/>
          <p:cNvSpPr/>
          <p:nvPr/>
        </p:nvSpPr>
        <p:spPr bwMode="auto">
          <a:xfrm>
            <a:off x="9481079" y="418573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6" name="Triangle isocèle 315"/>
          <p:cNvSpPr/>
          <p:nvPr/>
        </p:nvSpPr>
        <p:spPr bwMode="auto">
          <a:xfrm>
            <a:off x="9404829" y="399251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7" name="Rectangle 316"/>
          <p:cNvSpPr/>
          <p:nvPr/>
        </p:nvSpPr>
        <p:spPr bwMode="auto">
          <a:xfrm>
            <a:off x="8251775" y="411286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8" name="Rectangle 317"/>
          <p:cNvSpPr/>
          <p:nvPr/>
        </p:nvSpPr>
        <p:spPr bwMode="auto">
          <a:xfrm>
            <a:off x="7392144" y="3976873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9" name="Triangle isocèle 318"/>
          <p:cNvSpPr/>
          <p:nvPr/>
        </p:nvSpPr>
        <p:spPr bwMode="auto">
          <a:xfrm>
            <a:off x="8107759" y="33286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0" name="Triangle isocèle 319"/>
          <p:cNvSpPr/>
          <p:nvPr/>
        </p:nvSpPr>
        <p:spPr bwMode="auto">
          <a:xfrm>
            <a:off x="8097013" y="36166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1" name="Rectangle 320"/>
          <p:cNvSpPr/>
          <p:nvPr/>
        </p:nvSpPr>
        <p:spPr bwMode="auto">
          <a:xfrm>
            <a:off x="7891735" y="444306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2" name="Triangle isocèle 321"/>
          <p:cNvSpPr/>
          <p:nvPr/>
        </p:nvSpPr>
        <p:spPr bwMode="auto">
          <a:xfrm>
            <a:off x="7736973" y="36588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9" name="Triangle isocèle 338"/>
          <p:cNvSpPr/>
          <p:nvPr/>
        </p:nvSpPr>
        <p:spPr bwMode="auto">
          <a:xfrm>
            <a:off x="7747719" y="394683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0" name="Rectangle 339"/>
          <p:cNvSpPr/>
          <p:nvPr/>
        </p:nvSpPr>
        <p:spPr bwMode="auto">
          <a:xfrm>
            <a:off x="8539387" y="45308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1" name="Triangle isocèle 340"/>
          <p:cNvSpPr/>
          <p:nvPr/>
        </p:nvSpPr>
        <p:spPr bwMode="auto">
          <a:xfrm>
            <a:off x="8384625" y="37465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2" name="Triangle isocèle 341"/>
          <p:cNvSpPr/>
          <p:nvPr/>
        </p:nvSpPr>
        <p:spPr bwMode="auto">
          <a:xfrm>
            <a:off x="8395371" y="40345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3" name="Rectangle 342"/>
          <p:cNvSpPr/>
          <p:nvPr/>
        </p:nvSpPr>
        <p:spPr bwMode="auto">
          <a:xfrm>
            <a:off x="8197739" y="494878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4" name="Triangle isocèle 343"/>
          <p:cNvSpPr/>
          <p:nvPr/>
        </p:nvSpPr>
        <p:spPr bwMode="auto">
          <a:xfrm>
            <a:off x="8053723" y="41645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5" name="Triangle isocèle 344"/>
          <p:cNvSpPr/>
          <p:nvPr/>
        </p:nvSpPr>
        <p:spPr bwMode="auto">
          <a:xfrm>
            <a:off x="8053723" y="44525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6" name="Rectangle 345"/>
          <p:cNvSpPr/>
          <p:nvPr/>
        </p:nvSpPr>
        <p:spPr bwMode="auto">
          <a:xfrm>
            <a:off x="7567699" y="46889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7" name="Triangle isocèle 346"/>
          <p:cNvSpPr/>
          <p:nvPr/>
        </p:nvSpPr>
        <p:spPr bwMode="auto">
          <a:xfrm>
            <a:off x="7423683" y="39046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8" name="Triangle isocèle 347"/>
          <p:cNvSpPr/>
          <p:nvPr/>
        </p:nvSpPr>
        <p:spPr bwMode="auto">
          <a:xfrm>
            <a:off x="7423683" y="41926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9" name="Rectangle 348"/>
          <p:cNvSpPr/>
          <p:nvPr/>
        </p:nvSpPr>
        <p:spPr bwMode="auto">
          <a:xfrm>
            <a:off x="8987066" y="457330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0" name="Triangle isocèle 349"/>
          <p:cNvSpPr/>
          <p:nvPr/>
        </p:nvSpPr>
        <p:spPr bwMode="auto">
          <a:xfrm>
            <a:off x="8843050" y="37890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1" name="Triangle isocèle 350"/>
          <p:cNvSpPr/>
          <p:nvPr/>
        </p:nvSpPr>
        <p:spPr bwMode="auto">
          <a:xfrm>
            <a:off x="8843050" y="407707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2" name="Rectangle 351"/>
          <p:cNvSpPr/>
          <p:nvPr/>
        </p:nvSpPr>
        <p:spPr bwMode="auto">
          <a:xfrm>
            <a:off x="9953028" y="396112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3" name="Rectangle 352"/>
          <p:cNvSpPr/>
          <p:nvPr/>
        </p:nvSpPr>
        <p:spPr bwMode="auto">
          <a:xfrm>
            <a:off x="10758623" y="4927898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4" name="Triangle isocèle 353"/>
          <p:cNvSpPr/>
          <p:nvPr/>
        </p:nvSpPr>
        <p:spPr bwMode="auto">
          <a:xfrm>
            <a:off x="10680535" y="4413010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5" name="Triangle isocèle 354"/>
          <p:cNvSpPr/>
          <p:nvPr/>
        </p:nvSpPr>
        <p:spPr bwMode="auto">
          <a:xfrm>
            <a:off x="10650611" y="4655462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6" name="Rectangle 355"/>
          <p:cNvSpPr/>
          <p:nvPr/>
        </p:nvSpPr>
        <p:spPr bwMode="auto">
          <a:xfrm>
            <a:off x="9857011" y="402809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5" name="Triangle isocèle 374"/>
          <p:cNvSpPr/>
          <p:nvPr/>
        </p:nvSpPr>
        <p:spPr bwMode="auto">
          <a:xfrm>
            <a:off x="9780761" y="383487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6" name="Rectangle 375"/>
          <p:cNvSpPr/>
          <p:nvPr/>
        </p:nvSpPr>
        <p:spPr bwMode="auto">
          <a:xfrm>
            <a:off x="9633057" y="376057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7" name="Triangle isocèle 376"/>
          <p:cNvSpPr/>
          <p:nvPr/>
        </p:nvSpPr>
        <p:spPr bwMode="auto">
          <a:xfrm>
            <a:off x="9556807" y="356735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8" name="Rectangle 377"/>
          <p:cNvSpPr/>
          <p:nvPr/>
        </p:nvSpPr>
        <p:spPr bwMode="auto">
          <a:xfrm>
            <a:off x="10255458" y="384833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9" name="Triangle isocèle 378"/>
          <p:cNvSpPr/>
          <p:nvPr/>
        </p:nvSpPr>
        <p:spPr bwMode="auto">
          <a:xfrm>
            <a:off x="10179208" y="365511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0" name="Rectangle 379"/>
          <p:cNvSpPr/>
          <p:nvPr/>
        </p:nvSpPr>
        <p:spPr bwMode="auto">
          <a:xfrm>
            <a:off x="9967949" y="358242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1" name="Triangle isocèle 380"/>
          <p:cNvSpPr/>
          <p:nvPr/>
        </p:nvSpPr>
        <p:spPr bwMode="auto">
          <a:xfrm>
            <a:off x="9891699" y="338920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2" name="Rectangle 381"/>
          <p:cNvSpPr/>
          <p:nvPr/>
        </p:nvSpPr>
        <p:spPr bwMode="auto">
          <a:xfrm>
            <a:off x="9354368" y="352272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3" name="Triangle isocèle 382"/>
          <p:cNvSpPr/>
          <p:nvPr/>
        </p:nvSpPr>
        <p:spPr bwMode="auto">
          <a:xfrm>
            <a:off x="9278118" y="332950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4" name="Rectangle 383"/>
          <p:cNvSpPr/>
          <p:nvPr/>
        </p:nvSpPr>
        <p:spPr bwMode="auto">
          <a:xfrm>
            <a:off x="9176488" y="388277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5" name="Triangle isocèle 384"/>
          <p:cNvSpPr/>
          <p:nvPr/>
        </p:nvSpPr>
        <p:spPr bwMode="auto">
          <a:xfrm>
            <a:off x="9100238" y="368955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6" name="Rectangle 385"/>
          <p:cNvSpPr/>
          <p:nvPr/>
        </p:nvSpPr>
        <p:spPr bwMode="auto">
          <a:xfrm>
            <a:off x="8819090" y="378055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7" name="Triangle isocèle 386"/>
          <p:cNvSpPr/>
          <p:nvPr/>
        </p:nvSpPr>
        <p:spPr bwMode="auto">
          <a:xfrm>
            <a:off x="8742840" y="358733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8" name="Rectangle 387"/>
          <p:cNvSpPr/>
          <p:nvPr/>
        </p:nvSpPr>
        <p:spPr bwMode="auto">
          <a:xfrm>
            <a:off x="9620655" y="337780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9" name="Triangle isocèle 388"/>
          <p:cNvSpPr/>
          <p:nvPr/>
        </p:nvSpPr>
        <p:spPr bwMode="auto">
          <a:xfrm>
            <a:off x="9544405" y="318458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0" name="Rectangle 389"/>
          <p:cNvSpPr/>
          <p:nvPr/>
        </p:nvSpPr>
        <p:spPr bwMode="auto">
          <a:xfrm>
            <a:off x="11159707" y="4812522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5" name="Triangle isocèle 414"/>
          <p:cNvSpPr/>
          <p:nvPr/>
        </p:nvSpPr>
        <p:spPr bwMode="auto">
          <a:xfrm>
            <a:off x="11081619" y="4297634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6" name="Triangle isocèle 415"/>
          <p:cNvSpPr/>
          <p:nvPr/>
        </p:nvSpPr>
        <p:spPr bwMode="auto">
          <a:xfrm>
            <a:off x="11051695" y="4540086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7" name="Rectangle 416"/>
          <p:cNvSpPr/>
          <p:nvPr/>
        </p:nvSpPr>
        <p:spPr bwMode="auto">
          <a:xfrm>
            <a:off x="10354499" y="469032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8" name="Triangle isocèle 417"/>
          <p:cNvSpPr/>
          <p:nvPr/>
        </p:nvSpPr>
        <p:spPr bwMode="auto">
          <a:xfrm>
            <a:off x="10276411" y="417543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9" name="Triangle isocèle 418"/>
          <p:cNvSpPr/>
          <p:nvPr/>
        </p:nvSpPr>
        <p:spPr bwMode="auto">
          <a:xfrm>
            <a:off x="10246487" y="441788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0" name="Rectangle 419"/>
          <p:cNvSpPr/>
          <p:nvPr/>
        </p:nvSpPr>
        <p:spPr bwMode="auto">
          <a:xfrm>
            <a:off x="10642011" y="4488769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1" name="Triangle isocèle 420"/>
          <p:cNvSpPr/>
          <p:nvPr/>
        </p:nvSpPr>
        <p:spPr bwMode="auto">
          <a:xfrm>
            <a:off x="10563923" y="3973881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2" name="Triangle isocèle 421"/>
          <p:cNvSpPr/>
          <p:nvPr/>
        </p:nvSpPr>
        <p:spPr bwMode="auto">
          <a:xfrm>
            <a:off x="10533999" y="4216333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3" name="Rectangle 422"/>
          <p:cNvSpPr/>
          <p:nvPr/>
        </p:nvSpPr>
        <p:spPr bwMode="auto">
          <a:xfrm>
            <a:off x="11534557" y="451217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4" name="Triangle isocèle 423"/>
          <p:cNvSpPr/>
          <p:nvPr/>
        </p:nvSpPr>
        <p:spPr bwMode="auto">
          <a:xfrm>
            <a:off x="11456469" y="399728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5" name="Triangle isocèle 424"/>
          <p:cNvSpPr/>
          <p:nvPr/>
        </p:nvSpPr>
        <p:spPr bwMode="auto">
          <a:xfrm>
            <a:off x="11426545" y="423973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6" name="Rectangle 425"/>
          <p:cNvSpPr/>
          <p:nvPr/>
        </p:nvSpPr>
        <p:spPr bwMode="auto">
          <a:xfrm>
            <a:off x="10965401" y="424534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7" name="Triangle isocèle 426"/>
          <p:cNvSpPr/>
          <p:nvPr/>
        </p:nvSpPr>
        <p:spPr bwMode="auto">
          <a:xfrm>
            <a:off x="10890880" y="369723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8" name="Triangle isocèle 427"/>
          <p:cNvSpPr/>
          <p:nvPr/>
        </p:nvSpPr>
        <p:spPr bwMode="auto">
          <a:xfrm>
            <a:off x="10857389" y="397290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9" name="Rectangle 428"/>
          <p:cNvSpPr/>
          <p:nvPr/>
        </p:nvSpPr>
        <p:spPr bwMode="auto">
          <a:xfrm>
            <a:off x="9997231" y="451153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0" name="Triangle isocèle 429"/>
          <p:cNvSpPr/>
          <p:nvPr/>
        </p:nvSpPr>
        <p:spPr bwMode="auto">
          <a:xfrm>
            <a:off x="9919143" y="399664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1" name="Triangle isocèle 430"/>
          <p:cNvSpPr/>
          <p:nvPr/>
        </p:nvSpPr>
        <p:spPr bwMode="auto">
          <a:xfrm>
            <a:off x="9889219" y="423910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2" name="Rectangle 431"/>
          <p:cNvSpPr/>
          <p:nvPr/>
        </p:nvSpPr>
        <p:spPr bwMode="auto">
          <a:xfrm>
            <a:off x="10797113" y="262085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1" name="Triangle isocèle 500"/>
          <p:cNvSpPr/>
          <p:nvPr/>
        </p:nvSpPr>
        <p:spPr bwMode="auto">
          <a:xfrm>
            <a:off x="10653097" y="183658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2" name="Triangle isocèle 501"/>
          <p:cNvSpPr/>
          <p:nvPr/>
        </p:nvSpPr>
        <p:spPr bwMode="auto">
          <a:xfrm>
            <a:off x="10642351" y="212462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3" name="Rectangle 502"/>
          <p:cNvSpPr/>
          <p:nvPr/>
        </p:nvSpPr>
        <p:spPr bwMode="auto">
          <a:xfrm>
            <a:off x="10437073" y="295105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4" name="Triangle isocèle 503"/>
          <p:cNvSpPr/>
          <p:nvPr/>
        </p:nvSpPr>
        <p:spPr bwMode="auto">
          <a:xfrm>
            <a:off x="10282311" y="216679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5" name="Triangle isocèle 504"/>
          <p:cNvSpPr/>
          <p:nvPr/>
        </p:nvSpPr>
        <p:spPr bwMode="auto">
          <a:xfrm>
            <a:off x="10293057" y="245482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6" name="Rectangle 505"/>
          <p:cNvSpPr/>
          <p:nvPr/>
        </p:nvSpPr>
        <p:spPr bwMode="auto">
          <a:xfrm>
            <a:off x="11084725" y="303880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7" name="Triangle isocèle 506"/>
          <p:cNvSpPr/>
          <p:nvPr/>
        </p:nvSpPr>
        <p:spPr bwMode="auto">
          <a:xfrm>
            <a:off x="10929963" y="225454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8" name="Triangle isocèle 507"/>
          <p:cNvSpPr/>
          <p:nvPr/>
        </p:nvSpPr>
        <p:spPr bwMode="auto">
          <a:xfrm>
            <a:off x="10940709" y="25425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9" name="Rectangle 508"/>
          <p:cNvSpPr/>
          <p:nvPr/>
        </p:nvSpPr>
        <p:spPr bwMode="auto">
          <a:xfrm>
            <a:off x="10743077" y="345676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0" name="Triangle isocèle 509"/>
          <p:cNvSpPr/>
          <p:nvPr/>
        </p:nvSpPr>
        <p:spPr bwMode="auto">
          <a:xfrm>
            <a:off x="10599061" y="26725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1" name="Triangle isocèle 510"/>
          <p:cNvSpPr/>
          <p:nvPr/>
        </p:nvSpPr>
        <p:spPr bwMode="auto">
          <a:xfrm>
            <a:off x="10599061" y="296053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2" name="Rectangle 511"/>
          <p:cNvSpPr/>
          <p:nvPr/>
        </p:nvSpPr>
        <p:spPr bwMode="auto">
          <a:xfrm>
            <a:off x="10113037" y="319691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3" name="Triangle isocèle 512"/>
          <p:cNvSpPr/>
          <p:nvPr/>
        </p:nvSpPr>
        <p:spPr bwMode="auto">
          <a:xfrm>
            <a:off x="9969021" y="241265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4" name="Triangle isocèle 513"/>
          <p:cNvSpPr/>
          <p:nvPr/>
        </p:nvSpPr>
        <p:spPr bwMode="auto">
          <a:xfrm>
            <a:off x="9969021" y="270068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5" name="Rectangle 514"/>
          <p:cNvSpPr/>
          <p:nvPr/>
        </p:nvSpPr>
        <p:spPr bwMode="auto">
          <a:xfrm>
            <a:off x="11532404" y="30812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6" name="Triangle isocèle 515"/>
          <p:cNvSpPr/>
          <p:nvPr/>
        </p:nvSpPr>
        <p:spPr bwMode="auto">
          <a:xfrm>
            <a:off x="11388388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7" name="Triangle isocèle 516"/>
          <p:cNvSpPr/>
          <p:nvPr/>
        </p:nvSpPr>
        <p:spPr bwMode="auto">
          <a:xfrm>
            <a:off x="11388388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8" name="Rectangle 517"/>
          <p:cNvSpPr/>
          <p:nvPr/>
        </p:nvSpPr>
        <p:spPr bwMode="auto">
          <a:xfrm>
            <a:off x="8264720" y="262085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9" name="Triangle isocèle 518"/>
          <p:cNvSpPr/>
          <p:nvPr/>
        </p:nvSpPr>
        <p:spPr bwMode="auto">
          <a:xfrm>
            <a:off x="8120704" y="183658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20" name="Triangle isocèle 519"/>
          <p:cNvSpPr/>
          <p:nvPr/>
        </p:nvSpPr>
        <p:spPr bwMode="auto">
          <a:xfrm>
            <a:off x="8109958" y="212462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21" name="Rectangle 520"/>
          <p:cNvSpPr/>
          <p:nvPr/>
        </p:nvSpPr>
        <p:spPr bwMode="auto">
          <a:xfrm>
            <a:off x="7904680" y="295105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22" name="Triangle isocèle 521"/>
          <p:cNvSpPr/>
          <p:nvPr/>
        </p:nvSpPr>
        <p:spPr bwMode="auto">
          <a:xfrm>
            <a:off x="7749918" y="216679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23" name="Triangle isocèle 522"/>
          <p:cNvSpPr/>
          <p:nvPr/>
        </p:nvSpPr>
        <p:spPr bwMode="auto">
          <a:xfrm>
            <a:off x="7760664" y="245482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24" name="Rectangle 523"/>
          <p:cNvSpPr/>
          <p:nvPr/>
        </p:nvSpPr>
        <p:spPr bwMode="auto">
          <a:xfrm>
            <a:off x="8552332" y="303880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25" name="Triangle isocèle 524"/>
          <p:cNvSpPr/>
          <p:nvPr/>
        </p:nvSpPr>
        <p:spPr bwMode="auto">
          <a:xfrm>
            <a:off x="8397570" y="225454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26" name="Triangle isocèle 525"/>
          <p:cNvSpPr/>
          <p:nvPr/>
        </p:nvSpPr>
        <p:spPr bwMode="auto">
          <a:xfrm>
            <a:off x="8408316" y="25425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27" name="Triangle isocèle 526"/>
          <p:cNvSpPr/>
          <p:nvPr/>
        </p:nvSpPr>
        <p:spPr bwMode="auto">
          <a:xfrm>
            <a:off x="8066668" y="26725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28" name="Rectangle 527"/>
          <p:cNvSpPr/>
          <p:nvPr/>
        </p:nvSpPr>
        <p:spPr bwMode="auto">
          <a:xfrm>
            <a:off x="7580644" y="319691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29" name="Triangle isocèle 528"/>
          <p:cNvSpPr/>
          <p:nvPr/>
        </p:nvSpPr>
        <p:spPr bwMode="auto">
          <a:xfrm>
            <a:off x="7436628" y="241265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0" name="Triangle isocèle 529"/>
          <p:cNvSpPr/>
          <p:nvPr/>
        </p:nvSpPr>
        <p:spPr bwMode="auto">
          <a:xfrm>
            <a:off x="7436628" y="270068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1" name="Rectangle 530"/>
          <p:cNvSpPr/>
          <p:nvPr/>
        </p:nvSpPr>
        <p:spPr bwMode="auto">
          <a:xfrm>
            <a:off x="9000011" y="30812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2" name="Triangle isocèle 531"/>
          <p:cNvSpPr/>
          <p:nvPr/>
        </p:nvSpPr>
        <p:spPr bwMode="auto">
          <a:xfrm>
            <a:off x="8855995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3" name="Triangle isocèle 532"/>
          <p:cNvSpPr/>
          <p:nvPr/>
        </p:nvSpPr>
        <p:spPr bwMode="auto">
          <a:xfrm>
            <a:off x="8855995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Interdiction 1"/>
          <p:cNvSpPr/>
          <p:nvPr/>
        </p:nvSpPr>
        <p:spPr bwMode="auto">
          <a:xfrm>
            <a:off x="780373" y="2521074"/>
            <a:ext cx="1687807" cy="1620179"/>
          </a:xfrm>
          <a:prstGeom prst="noSmoking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9" name="Interdiction 548"/>
          <p:cNvSpPr/>
          <p:nvPr/>
        </p:nvSpPr>
        <p:spPr bwMode="auto">
          <a:xfrm>
            <a:off x="3363931" y="2484440"/>
            <a:ext cx="1687807" cy="1620179"/>
          </a:xfrm>
          <a:prstGeom prst="noSmoking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0" name="Interdiction 549"/>
          <p:cNvSpPr/>
          <p:nvPr/>
        </p:nvSpPr>
        <p:spPr bwMode="auto">
          <a:xfrm>
            <a:off x="677776" y="4100714"/>
            <a:ext cx="1687807" cy="1620179"/>
          </a:xfrm>
          <a:prstGeom prst="noSmoking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1" name="Flèche courbée vers le haut 550"/>
          <p:cNvSpPr/>
          <p:nvPr/>
        </p:nvSpPr>
        <p:spPr bwMode="auto">
          <a:xfrm flipV="1">
            <a:off x="3406011" y="1100831"/>
            <a:ext cx="5467115" cy="805523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2" name="Flèche vers le bas 551"/>
          <p:cNvSpPr/>
          <p:nvPr/>
        </p:nvSpPr>
        <p:spPr bwMode="auto">
          <a:xfrm>
            <a:off x="5724835" y="1640154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3" name="Flèche vers le bas 552"/>
          <p:cNvSpPr/>
          <p:nvPr/>
        </p:nvSpPr>
        <p:spPr bwMode="auto">
          <a:xfrm rot="10800000">
            <a:off x="6268984" y="2093547"/>
            <a:ext cx="447679" cy="576064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4" name="Nuage 553"/>
          <p:cNvSpPr/>
          <p:nvPr/>
        </p:nvSpPr>
        <p:spPr bwMode="auto">
          <a:xfrm>
            <a:off x="5278303" y="765970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5" name="Rectangle 554"/>
          <p:cNvSpPr/>
          <p:nvPr/>
        </p:nvSpPr>
        <p:spPr bwMode="auto">
          <a:xfrm>
            <a:off x="9513124" y="274848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6" name="Triangle isocèle 555"/>
          <p:cNvSpPr/>
          <p:nvPr/>
        </p:nvSpPr>
        <p:spPr bwMode="auto">
          <a:xfrm>
            <a:off x="9436874" y="255526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7" name="Rectangle 556"/>
          <p:cNvSpPr/>
          <p:nvPr/>
        </p:nvSpPr>
        <p:spPr bwMode="auto">
          <a:xfrm>
            <a:off x="9889056" y="259084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8" name="Triangle isocèle 557"/>
          <p:cNvSpPr/>
          <p:nvPr/>
        </p:nvSpPr>
        <p:spPr bwMode="auto">
          <a:xfrm>
            <a:off x="9812806" y="239762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9" name="Rectangle 558"/>
          <p:cNvSpPr/>
          <p:nvPr/>
        </p:nvSpPr>
        <p:spPr bwMode="auto">
          <a:xfrm>
            <a:off x="9665102" y="232332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60" name="Triangle isocèle 559"/>
          <p:cNvSpPr/>
          <p:nvPr/>
        </p:nvSpPr>
        <p:spPr bwMode="auto">
          <a:xfrm>
            <a:off x="9588852" y="213010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61" name="Rectangle 560"/>
          <p:cNvSpPr/>
          <p:nvPr/>
        </p:nvSpPr>
        <p:spPr bwMode="auto">
          <a:xfrm>
            <a:off x="10287503" y="241107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62" name="Triangle isocèle 561"/>
          <p:cNvSpPr/>
          <p:nvPr/>
        </p:nvSpPr>
        <p:spPr bwMode="auto">
          <a:xfrm>
            <a:off x="10211253" y="221785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63" name="Rectangle 562"/>
          <p:cNvSpPr/>
          <p:nvPr/>
        </p:nvSpPr>
        <p:spPr bwMode="auto">
          <a:xfrm>
            <a:off x="9999994" y="214517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64" name="Triangle isocèle 563"/>
          <p:cNvSpPr/>
          <p:nvPr/>
        </p:nvSpPr>
        <p:spPr bwMode="auto">
          <a:xfrm>
            <a:off x="9923744" y="195195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65" name="Rectangle 564"/>
          <p:cNvSpPr/>
          <p:nvPr/>
        </p:nvSpPr>
        <p:spPr bwMode="auto">
          <a:xfrm>
            <a:off x="9386413" y="208546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66" name="Triangle isocèle 565"/>
          <p:cNvSpPr/>
          <p:nvPr/>
        </p:nvSpPr>
        <p:spPr bwMode="auto">
          <a:xfrm>
            <a:off x="9310163" y="189224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67" name="Rectangle 566"/>
          <p:cNvSpPr/>
          <p:nvPr/>
        </p:nvSpPr>
        <p:spPr bwMode="auto">
          <a:xfrm>
            <a:off x="9208533" y="244552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68" name="Triangle isocèle 567"/>
          <p:cNvSpPr/>
          <p:nvPr/>
        </p:nvSpPr>
        <p:spPr bwMode="auto">
          <a:xfrm>
            <a:off x="9132283" y="225230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69" name="Rectangle 568"/>
          <p:cNvSpPr/>
          <p:nvPr/>
        </p:nvSpPr>
        <p:spPr bwMode="auto">
          <a:xfrm>
            <a:off x="8851135" y="234330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0" name="Triangle isocèle 569"/>
          <p:cNvSpPr/>
          <p:nvPr/>
        </p:nvSpPr>
        <p:spPr bwMode="auto">
          <a:xfrm>
            <a:off x="8774885" y="215008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1" name="Rectangle 570"/>
          <p:cNvSpPr/>
          <p:nvPr/>
        </p:nvSpPr>
        <p:spPr bwMode="auto">
          <a:xfrm>
            <a:off x="9652700" y="194055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2" name="Triangle isocèle 571"/>
          <p:cNvSpPr/>
          <p:nvPr/>
        </p:nvSpPr>
        <p:spPr bwMode="auto">
          <a:xfrm>
            <a:off x="9576450" y="174733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7730" y="12739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</a:t>
            </a:r>
            <a:r>
              <a:rPr lang="fr-CA" dirty="0"/>
              <a:t>: </a:t>
            </a:r>
            <a:r>
              <a:rPr lang="fr-CA" dirty="0" smtClean="0"/>
              <a:t>Apprentissage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93" name="Rectangle 292"/>
          <p:cNvSpPr/>
          <p:nvPr/>
        </p:nvSpPr>
        <p:spPr bwMode="auto">
          <a:xfrm flipH="1">
            <a:off x="1271464" y="191683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 flipH="1">
            <a:off x="1631504" y="213285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8" name="Rectangle 297"/>
          <p:cNvSpPr/>
          <p:nvPr/>
        </p:nvSpPr>
        <p:spPr bwMode="auto">
          <a:xfrm flipH="1">
            <a:off x="911424" y="213285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 flipH="1">
            <a:off x="1271464" y="234888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1" name="Rectangle 300"/>
          <p:cNvSpPr/>
          <p:nvPr/>
        </p:nvSpPr>
        <p:spPr bwMode="auto">
          <a:xfrm>
            <a:off x="1668257" y="187860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6" name="Triangle isocèle 305"/>
          <p:cNvSpPr/>
          <p:nvPr/>
        </p:nvSpPr>
        <p:spPr bwMode="auto">
          <a:xfrm>
            <a:off x="1592007" y="168538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7" name="Rectangle 306"/>
          <p:cNvSpPr/>
          <p:nvPr/>
        </p:nvSpPr>
        <p:spPr bwMode="auto">
          <a:xfrm>
            <a:off x="1491730" y="192941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8" name="Triangle isocèle 307"/>
          <p:cNvSpPr/>
          <p:nvPr/>
        </p:nvSpPr>
        <p:spPr bwMode="auto">
          <a:xfrm>
            <a:off x="1415480" y="173619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1802538" y="208705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4" name="Triangle isocèle 323"/>
          <p:cNvSpPr/>
          <p:nvPr/>
        </p:nvSpPr>
        <p:spPr bwMode="auto">
          <a:xfrm>
            <a:off x="1726288" y="189383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1969418" y="20739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6" name="Triangle isocèle 325"/>
          <p:cNvSpPr/>
          <p:nvPr/>
        </p:nvSpPr>
        <p:spPr bwMode="auto">
          <a:xfrm>
            <a:off x="1893168" y="18807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1635658" y="23446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8" name="Triangle isocèle 327"/>
          <p:cNvSpPr/>
          <p:nvPr/>
        </p:nvSpPr>
        <p:spPr bwMode="auto">
          <a:xfrm>
            <a:off x="1559408" y="21514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1400378" y="231663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0" name="Triangle isocèle 329"/>
          <p:cNvSpPr/>
          <p:nvPr/>
        </p:nvSpPr>
        <p:spPr bwMode="auto">
          <a:xfrm>
            <a:off x="1324128" y="212341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1232968" y="208764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2" name="Triangle isocèle 331"/>
          <p:cNvSpPr/>
          <p:nvPr/>
        </p:nvSpPr>
        <p:spPr bwMode="auto">
          <a:xfrm>
            <a:off x="1156718" y="189442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1077566" y="212341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4" name="Triangle isocèle 333"/>
          <p:cNvSpPr/>
          <p:nvPr/>
        </p:nvSpPr>
        <p:spPr bwMode="auto">
          <a:xfrm>
            <a:off x="1001316" y="193019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5" name="Rectangle 334"/>
          <p:cNvSpPr/>
          <p:nvPr/>
        </p:nvSpPr>
        <p:spPr bwMode="auto">
          <a:xfrm>
            <a:off x="1935650" y="216602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6" name="Triangle isocèle 335"/>
          <p:cNvSpPr/>
          <p:nvPr/>
        </p:nvSpPr>
        <p:spPr bwMode="auto">
          <a:xfrm>
            <a:off x="1859400" y="197280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7" name="Rectangle 336"/>
          <p:cNvSpPr/>
          <p:nvPr/>
        </p:nvSpPr>
        <p:spPr bwMode="auto">
          <a:xfrm flipH="1">
            <a:off x="1993159" y="234356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8" name="Rectangle 337"/>
          <p:cNvSpPr/>
          <p:nvPr/>
        </p:nvSpPr>
        <p:spPr bwMode="auto">
          <a:xfrm flipH="1">
            <a:off x="1628486" y="254634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 flipH="1">
            <a:off x="2353199" y="25542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8" name="Rectangle 357"/>
          <p:cNvSpPr/>
          <p:nvPr/>
        </p:nvSpPr>
        <p:spPr bwMode="auto">
          <a:xfrm flipH="1">
            <a:off x="1985508" y="275705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 flipH="1">
            <a:off x="935565" y="256490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 flipH="1">
            <a:off x="1289959" y="275705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1" name="Rectangle 360"/>
          <p:cNvSpPr/>
          <p:nvPr/>
        </p:nvSpPr>
        <p:spPr bwMode="auto">
          <a:xfrm flipH="1">
            <a:off x="1646084" y="295983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2" name="Rectangle 361"/>
          <p:cNvSpPr/>
          <p:nvPr/>
        </p:nvSpPr>
        <p:spPr bwMode="auto">
          <a:xfrm flipH="1">
            <a:off x="554262" y="234888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3" name="Rectangle 362"/>
          <p:cNvSpPr/>
          <p:nvPr/>
        </p:nvSpPr>
        <p:spPr bwMode="auto">
          <a:xfrm flipH="1">
            <a:off x="210852" y="256490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4" name="Rectangle 363"/>
          <p:cNvSpPr/>
          <p:nvPr/>
        </p:nvSpPr>
        <p:spPr bwMode="auto">
          <a:xfrm flipH="1">
            <a:off x="2335601" y="295983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5" name="Rectangle 364"/>
          <p:cNvSpPr/>
          <p:nvPr/>
        </p:nvSpPr>
        <p:spPr bwMode="auto">
          <a:xfrm flipH="1">
            <a:off x="2005309" y="316378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 flipH="1">
            <a:off x="2711624" y="2755885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7" name="Rectangle 366"/>
          <p:cNvSpPr/>
          <p:nvPr/>
        </p:nvSpPr>
        <p:spPr bwMode="auto">
          <a:xfrm flipH="1">
            <a:off x="551384" y="278092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8" name="Rectangle 367"/>
          <p:cNvSpPr/>
          <p:nvPr/>
        </p:nvSpPr>
        <p:spPr bwMode="auto">
          <a:xfrm flipH="1">
            <a:off x="949427" y="298512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 flipH="1">
            <a:off x="1294186" y="318931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0" name="Rectangle 369"/>
          <p:cNvSpPr/>
          <p:nvPr/>
        </p:nvSpPr>
        <p:spPr bwMode="auto">
          <a:xfrm flipH="1">
            <a:off x="1663682" y="3380645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1" name="Rectangle 370"/>
          <p:cNvSpPr/>
          <p:nvPr/>
        </p:nvSpPr>
        <p:spPr bwMode="auto">
          <a:xfrm flipH="1">
            <a:off x="215079" y="298909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 flipH="1">
            <a:off x="580054" y="318931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3" name="Rectangle 372"/>
          <p:cNvSpPr/>
          <p:nvPr/>
        </p:nvSpPr>
        <p:spPr bwMode="auto">
          <a:xfrm flipH="1">
            <a:off x="949427" y="340189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4" name="Rectangle 373"/>
          <p:cNvSpPr/>
          <p:nvPr/>
        </p:nvSpPr>
        <p:spPr bwMode="auto">
          <a:xfrm flipH="1">
            <a:off x="1307380" y="361310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 flipH="1">
            <a:off x="231778" y="341922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2" name="Rectangle 391"/>
          <p:cNvSpPr/>
          <p:nvPr/>
        </p:nvSpPr>
        <p:spPr bwMode="auto">
          <a:xfrm flipH="1">
            <a:off x="591474" y="364502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3" name="Rectangle 392"/>
          <p:cNvSpPr/>
          <p:nvPr/>
        </p:nvSpPr>
        <p:spPr bwMode="auto">
          <a:xfrm flipH="1">
            <a:off x="959476" y="384117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 flipH="1">
            <a:off x="221729" y="384921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5" name="Rectangle 394"/>
          <p:cNvSpPr/>
          <p:nvPr/>
        </p:nvSpPr>
        <p:spPr bwMode="auto">
          <a:xfrm flipH="1">
            <a:off x="600528" y="406868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6" name="Rectangle 395"/>
          <p:cNvSpPr/>
          <p:nvPr/>
        </p:nvSpPr>
        <p:spPr bwMode="auto">
          <a:xfrm flipH="1">
            <a:off x="252624" y="429447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7" name="Rectangle 396"/>
          <p:cNvSpPr/>
          <p:nvPr/>
        </p:nvSpPr>
        <p:spPr bwMode="auto">
          <a:xfrm flipH="1">
            <a:off x="623555" y="449062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8" name="Rectangle 397"/>
          <p:cNvSpPr/>
          <p:nvPr/>
        </p:nvSpPr>
        <p:spPr bwMode="auto">
          <a:xfrm flipH="1">
            <a:off x="975068" y="426833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9" name="Rectangle 398"/>
          <p:cNvSpPr/>
          <p:nvPr/>
        </p:nvSpPr>
        <p:spPr bwMode="auto">
          <a:xfrm flipH="1">
            <a:off x="1330407" y="405723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0" name="Rectangle 399"/>
          <p:cNvSpPr/>
          <p:nvPr/>
        </p:nvSpPr>
        <p:spPr bwMode="auto">
          <a:xfrm flipH="1">
            <a:off x="1677118" y="382400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1" name="Rectangle 400"/>
          <p:cNvSpPr/>
          <p:nvPr/>
        </p:nvSpPr>
        <p:spPr bwMode="auto">
          <a:xfrm flipH="1">
            <a:off x="2008842" y="358914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2" name="Rectangle 401"/>
          <p:cNvSpPr/>
          <p:nvPr/>
        </p:nvSpPr>
        <p:spPr bwMode="auto">
          <a:xfrm flipH="1">
            <a:off x="2344875" y="338535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3" name="Rectangle 402"/>
          <p:cNvSpPr/>
          <p:nvPr/>
        </p:nvSpPr>
        <p:spPr bwMode="auto">
          <a:xfrm flipH="1">
            <a:off x="2702360" y="318931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4" name="Rectangle 403"/>
          <p:cNvSpPr/>
          <p:nvPr/>
        </p:nvSpPr>
        <p:spPr bwMode="auto">
          <a:xfrm flipH="1">
            <a:off x="994486" y="469876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5" name="Rectangle 404"/>
          <p:cNvSpPr/>
          <p:nvPr/>
        </p:nvSpPr>
        <p:spPr bwMode="auto">
          <a:xfrm flipH="1">
            <a:off x="3406457" y="316378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6" name="Rectangle 405"/>
          <p:cNvSpPr/>
          <p:nvPr/>
        </p:nvSpPr>
        <p:spPr bwMode="auto">
          <a:xfrm flipH="1">
            <a:off x="3054409" y="337797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 flipH="1">
            <a:off x="2716283" y="359213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8" name="Rectangle 407"/>
          <p:cNvSpPr/>
          <p:nvPr/>
        </p:nvSpPr>
        <p:spPr bwMode="auto">
          <a:xfrm flipH="1">
            <a:off x="2376929" y="378006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 flipH="1">
            <a:off x="2052075" y="403208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0" name="Rectangle 409"/>
          <p:cNvSpPr/>
          <p:nvPr/>
        </p:nvSpPr>
        <p:spPr bwMode="auto">
          <a:xfrm flipH="1">
            <a:off x="1694681" y="426395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1" name="Rectangle 410"/>
          <p:cNvSpPr/>
          <p:nvPr/>
        </p:nvSpPr>
        <p:spPr bwMode="auto">
          <a:xfrm flipH="1">
            <a:off x="1347970" y="446360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2" name="Rectangle 411"/>
          <p:cNvSpPr/>
          <p:nvPr/>
        </p:nvSpPr>
        <p:spPr bwMode="auto">
          <a:xfrm flipH="1">
            <a:off x="3066570" y="297004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3" name="Rectangle 412"/>
          <p:cNvSpPr/>
          <p:nvPr/>
        </p:nvSpPr>
        <p:spPr bwMode="auto">
          <a:xfrm>
            <a:off x="3024972" y="31105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4" name="Triangle isocèle 413"/>
          <p:cNvSpPr/>
          <p:nvPr/>
        </p:nvSpPr>
        <p:spPr bwMode="auto">
          <a:xfrm>
            <a:off x="2948722" y="29173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3" name="Rectangle 432"/>
          <p:cNvSpPr/>
          <p:nvPr/>
        </p:nvSpPr>
        <p:spPr bwMode="auto">
          <a:xfrm>
            <a:off x="2935894" y="309946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4" name="Triangle isocèle 433"/>
          <p:cNvSpPr/>
          <p:nvPr/>
        </p:nvSpPr>
        <p:spPr bwMode="auto">
          <a:xfrm>
            <a:off x="2859644" y="290624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5" name="Rectangle 434"/>
          <p:cNvSpPr/>
          <p:nvPr/>
        </p:nvSpPr>
        <p:spPr bwMode="auto">
          <a:xfrm>
            <a:off x="2822556" y="31105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6" name="Triangle isocèle 435"/>
          <p:cNvSpPr/>
          <p:nvPr/>
        </p:nvSpPr>
        <p:spPr bwMode="auto">
          <a:xfrm>
            <a:off x="2746306" y="29173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7" name="Rectangle 436"/>
          <p:cNvSpPr/>
          <p:nvPr/>
        </p:nvSpPr>
        <p:spPr bwMode="auto">
          <a:xfrm>
            <a:off x="2979509" y="323469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8" name="Triangle isocèle 437"/>
          <p:cNvSpPr/>
          <p:nvPr/>
        </p:nvSpPr>
        <p:spPr bwMode="auto">
          <a:xfrm>
            <a:off x="2903259" y="304147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9" name="Rectangle 438"/>
          <p:cNvSpPr/>
          <p:nvPr/>
        </p:nvSpPr>
        <p:spPr bwMode="auto">
          <a:xfrm>
            <a:off x="3325804" y="322033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0" name="Triangle isocèle 439"/>
          <p:cNvSpPr/>
          <p:nvPr/>
        </p:nvSpPr>
        <p:spPr bwMode="auto">
          <a:xfrm>
            <a:off x="3249554" y="302711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1" name="Rectangle 440"/>
          <p:cNvSpPr/>
          <p:nvPr/>
        </p:nvSpPr>
        <p:spPr bwMode="auto">
          <a:xfrm>
            <a:off x="3281443" y="332156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2" name="Triangle isocèle 441"/>
          <p:cNvSpPr/>
          <p:nvPr/>
        </p:nvSpPr>
        <p:spPr bwMode="auto">
          <a:xfrm>
            <a:off x="3205193" y="312834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3" name="Rectangle 442"/>
          <p:cNvSpPr/>
          <p:nvPr/>
        </p:nvSpPr>
        <p:spPr bwMode="auto">
          <a:xfrm>
            <a:off x="3202822" y="292009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4" name="Triangle isocèle 443"/>
          <p:cNvSpPr/>
          <p:nvPr/>
        </p:nvSpPr>
        <p:spPr bwMode="auto">
          <a:xfrm>
            <a:off x="3126572" y="272687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5" name="Rectangle 444"/>
          <p:cNvSpPr/>
          <p:nvPr/>
        </p:nvSpPr>
        <p:spPr bwMode="auto">
          <a:xfrm>
            <a:off x="3436708" y="296328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6" name="Triangle isocèle 445"/>
          <p:cNvSpPr/>
          <p:nvPr/>
        </p:nvSpPr>
        <p:spPr bwMode="auto">
          <a:xfrm>
            <a:off x="3360458" y="277006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7" name="Rectangle 446"/>
          <p:cNvSpPr/>
          <p:nvPr/>
        </p:nvSpPr>
        <p:spPr bwMode="auto">
          <a:xfrm>
            <a:off x="3639006" y="309946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8" name="Triangle isocèle 447"/>
          <p:cNvSpPr/>
          <p:nvPr/>
        </p:nvSpPr>
        <p:spPr bwMode="auto">
          <a:xfrm>
            <a:off x="3562756" y="290624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9" name="Rectangle 448"/>
          <p:cNvSpPr/>
          <p:nvPr/>
        </p:nvSpPr>
        <p:spPr bwMode="auto">
          <a:xfrm>
            <a:off x="3593561" y="320740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0" name="Triangle isocèle 449"/>
          <p:cNvSpPr/>
          <p:nvPr/>
        </p:nvSpPr>
        <p:spPr bwMode="auto">
          <a:xfrm>
            <a:off x="3517311" y="301418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 flipH="1">
            <a:off x="2217874" y="318979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4" name="Triangle isocèle 453"/>
          <p:cNvSpPr/>
          <p:nvPr/>
        </p:nvSpPr>
        <p:spPr bwMode="auto">
          <a:xfrm>
            <a:off x="2119577" y="310881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 flipH="1">
            <a:off x="2330981" y="328839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6" name="Triangle isocèle 455"/>
          <p:cNvSpPr/>
          <p:nvPr/>
        </p:nvSpPr>
        <p:spPr bwMode="auto">
          <a:xfrm>
            <a:off x="2232684" y="320740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 flipH="1">
            <a:off x="2150993" y="3321215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8" name="Triangle isocèle 457"/>
          <p:cNvSpPr/>
          <p:nvPr/>
        </p:nvSpPr>
        <p:spPr bwMode="auto">
          <a:xfrm>
            <a:off x="2052696" y="3240228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 flipH="1">
            <a:off x="2250494" y="336620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0" name="Triangle isocèle 459"/>
          <p:cNvSpPr/>
          <p:nvPr/>
        </p:nvSpPr>
        <p:spPr bwMode="auto">
          <a:xfrm>
            <a:off x="2152197" y="328521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 flipH="1">
            <a:off x="2431882" y="3345002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4" name="Triangle isocèle 463"/>
          <p:cNvSpPr/>
          <p:nvPr/>
        </p:nvSpPr>
        <p:spPr bwMode="auto">
          <a:xfrm>
            <a:off x="2333585" y="3264015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 flipH="1">
            <a:off x="2072873" y="3354900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6" name="Triangle isocèle 465"/>
          <p:cNvSpPr/>
          <p:nvPr/>
        </p:nvSpPr>
        <p:spPr bwMode="auto">
          <a:xfrm>
            <a:off x="1974576" y="3273913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7" name="Rectangle 466"/>
          <p:cNvSpPr/>
          <p:nvPr/>
        </p:nvSpPr>
        <p:spPr bwMode="auto">
          <a:xfrm flipH="1">
            <a:off x="1894041" y="342238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8" name="Triangle isocèle 467"/>
          <p:cNvSpPr/>
          <p:nvPr/>
        </p:nvSpPr>
        <p:spPr bwMode="auto">
          <a:xfrm>
            <a:off x="1795744" y="334139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9" name="Rectangle 468"/>
          <p:cNvSpPr/>
          <p:nvPr/>
        </p:nvSpPr>
        <p:spPr bwMode="auto">
          <a:xfrm flipH="1">
            <a:off x="2005308" y="3544158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0" name="Triangle isocèle 469"/>
          <p:cNvSpPr/>
          <p:nvPr/>
        </p:nvSpPr>
        <p:spPr bwMode="auto">
          <a:xfrm>
            <a:off x="1907011" y="3463171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1" name="Rectangle 470"/>
          <p:cNvSpPr/>
          <p:nvPr/>
        </p:nvSpPr>
        <p:spPr bwMode="auto">
          <a:xfrm flipH="1">
            <a:off x="1838841" y="3545238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2" name="Triangle isocèle 471"/>
          <p:cNvSpPr/>
          <p:nvPr/>
        </p:nvSpPr>
        <p:spPr bwMode="auto">
          <a:xfrm>
            <a:off x="1740544" y="3464251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 flipH="1">
            <a:off x="1905559" y="3612925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4" name="Triangle isocèle 473"/>
          <p:cNvSpPr/>
          <p:nvPr/>
        </p:nvSpPr>
        <p:spPr bwMode="auto">
          <a:xfrm>
            <a:off x="1807262" y="3531938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5" name="Rectangle 474"/>
          <p:cNvSpPr/>
          <p:nvPr/>
        </p:nvSpPr>
        <p:spPr bwMode="auto">
          <a:xfrm flipH="1">
            <a:off x="1703539" y="3500996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6" name="Triangle isocèle 475"/>
          <p:cNvSpPr/>
          <p:nvPr/>
        </p:nvSpPr>
        <p:spPr bwMode="auto">
          <a:xfrm>
            <a:off x="1605242" y="3420009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7" name="Rectangle 476"/>
          <p:cNvSpPr/>
          <p:nvPr/>
        </p:nvSpPr>
        <p:spPr bwMode="auto">
          <a:xfrm flipH="1">
            <a:off x="1938394" y="4292568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8" name="Triangle isocèle 477"/>
          <p:cNvSpPr/>
          <p:nvPr/>
        </p:nvSpPr>
        <p:spPr bwMode="auto">
          <a:xfrm>
            <a:off x="1840097" y="4211581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9" name="Rectangle 478"/>
          <p:cNvSpPr/>
          <p:nvPr/>
        </p:nvSpPr>
        <p:spPr bwMode="auto">
          <a:xfrm flipH="1">
            <a:off x="2027544" y="444691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0" name="Triangle isocèle 479"/>
          <p:cNvSpPr/>
          <p:nvPr/>
        </p:nvSpPr>
        <p:spPr bwMode="auto">
          <a:xfrm>
            <a:off x="1929247" y="436592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1" name="Rectangle 480"/>
          <p:cNvSpPr/>
          <p:nvPr/>
        </p:nvSpPr>
        <p:spPr bwMode="auto">
          <a:xfrm flipH="1">
            <a:off x="1816726" y="4426214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2" name="Triangle isocèle 481"/>
          <p:cNvSpPr/>
          <p:nvPr/>
        </p:nvSpPr>
        <p:spPr bwMode="auto">
          <a:xfrm>
            <a:off x="1718429" y="4345227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3" name="Rectangle 482"/>
          <p:cNvSpPr/>
          <p:nvPr/>
        </p:nvSpPr>
        <p:spPr bwMode="auto">
          <a:xfrm flipH="1">
            <a:off x="1916425" y="4525916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4" name="Triangle isocèle 483"/>
          <p:cNvSpPr/>
          <p:nvPr/>
        </p:nvSpPr>
        <p:spPr bwMode="auto">
          <a:xfrm>
            <a:off x="1818128" y="4444929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5" name="Rectangle 484"/>
          <p:cNvSpPr/>
          <p:nvPr/>
        </p:nvSpPr>
        <p:spPr bwMode="auto">
          <a:xfrm flipH="1">
            <a:off x="1581700" y="4536452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6" name="Triangle isocèle 485"/>
          <p:cNvSpPr/>
          <p:nvPr/>
        </p:nvSpPr>
        <p:spPr bwMode="auto">
          <a:xfrm>
            <a:off x="1483403" y="4455465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7" name="Rectangle 486"/>
          <p:cNvSpPr/>
          <p:nvPr/>
        </p:nvSpPr>
        <p:spPr bwMode="auto">
          <a:xfrm flipH="1">
            <a:off x="1704384" y="463708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8" name="Triangle isocèle 487"/>
          <p:cNvSpPr/>
          <p:nvPr/>
        </p:nvSpPr>
        <p:spPr bwMode="auto">
          <a:xfrm>
            <a:off x="1606087" y="455610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9" name="Rectangle 488"/>
          <p:cNvSpPr/>
          <p:nvPr/>
        </p:nvSpPr>
        <p:spPr bwMode="auto">
          <a:xfrm flipH="1">
            <a:off x="1459472" y="464861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0" name="Triangle isocèle 489"/>
          <p:cNvSpPr/>
          <p:nvPr/>
        </p:nvSpPr>
        <p:spPr bwMode="auto">
          <a:xfrm>
            <a:off x="1361175" y="456763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1" name="Rectangle 490"/>
          <p:cNvSpPr/>
          <p:nvPr/>
        </p:nvSpPr>
        <p:spPr bwMode="auto">
          <a:xfrm flipH="1">
            <a:off x="1593773" y="4705772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2" name="Triangle isocèle 491"/>
          <p:cNvSpPr/>
          <p:nvPr/>
        </p:nvSpPr>
        <p:spPr bwMode="auto">
          <a:xfrm>
            <a:off x="1495476" y="4624785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3" name="Rectangle 492"/>
          <p:cNvSpPr/>
          <p:nvPr/>
        </p:nvSpPr>
        <p:spPr bwMode="auto">
          <a:xfrm>
            <a:off x="3358134" y="340200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4" name="Triangle isocèle 493"/>
          <p:cNvSpPr/>
          <p:nvPr/>
        </p:nvSpPr>
        <p:spPr bwMode="auto">
          <a:xfrm>
            <a:off x="3281884" y="320878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5" name="Rectangle 494"/>
          <p:cNvSpPr/>
          <p:nvPr/>
        </p:nvSpPr>
        <p:spPr bwMode="auto">
          <a:xfrm>
            <a:off x="3747086" y="314343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6" name="Triangle isocèle 495"/>
          <p:cNvSpPr/>
          <p:nvPr/>
        </p:nvSpPr>
        <p:spPr bwMode="auto">
          <a:xfrm>
            <a:off x="3670836" y="295021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7" name="Rectangle 496"/>
          <p:cNvSpPr/>
          <p:nvPr/>
        </p:nvSpPr>
        <p:spPr bwMode="auto">
          <a:xfrm>
            <a:off x="458817" y="329111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8" name="Triangle isocèle 497"/>
          <p:cNvSpPr/>
          <p:nvPr/>
        </p:nvSpPr>
        <p:spPr bwMode="auto">
          <a:xfrm>
            <a:off x="382567" y="309789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9" name="Rectangle 498"/>
          <p:cNvSpPr/>
          <p:nvPr/>
        </p:nvSpPr>
        <p:spPr bwMode="auto">
          <a:xfrm>
            <a:off x="570198" y="342233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0" name="Triangle isocèle 499"/>
          <p:cNvSpPr/>
          <p:nvPr/>
        </p:nvSpPr>
        <p:spPr bwMode="auto">
          <a:xfrm>
            <a:off x="493948" y="322911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4" name="Rectangle 533"/>
          <p:cNvSpPr/>
          <p:nvPr/>
        </p:nvSpPr>
        <p:spPr bwMode="auto">
          <a:xfrm>
            <a:off x="302399" y="33525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5" name="Triangle isocèle 534"/>
          <p:cNvSpPr/>
          <p:nvPr/>
        </p:nvSpPr>
        <p:spPr bwMode="auto">
          <a:xfrm>
            <a:off x="226149" y="31593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6" name="Rectangle 535"/>
          <p:cNvSpPr/>
          <p:nvPr/>
        </p:nvSpPr>
        <p:spPr bwMode="auto">
          <a:xfrm>
            <a:off x="414251" y="34552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7" name="Triangle isocèle 536"/>
          <p:cNvSpPr/>
          <p:nvPr/>
        </p:nvSpPr>
        <p:spPr bwMode="auto">
          <a:xfrm>
            <a:off x="338001" y="32620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8" name="Rectangle 537"/>
          <p:cNvSpPr/>
          <p:nvPr/>
        </p:nvSpPr>
        <p:spPr bwMode="auto">
          <a:xfrm>
            <a:off x="837921" y="347739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9" name="Triangle isocèle 538"/>
          <p:cNvSpPr/>
          <p:nvPr/>
        </p:nvSpPr>
        <p:spPr bwMode="auto">
          <a:xfrm>
            <a:off x="761671" y="328417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0" name="Rectangle 539"/>
          <p:cNvSpPr/>
          <p:nvPr/>
        </p:nvSpPr>
        <p:spPr bwMode="auto">
          <a:xfrm>
            <a:off x="1005548" y="361292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1" name="Triangle isocèle 540"/>
          <p:cNvSpPr/>
          <p:nvPr/>
        </p:nvSpPr>
        <p:spPr bwMode="auto">
          <a:xfrm>
            <a:off x="929298" y="341970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2" name="Rectangle 541"/>
          <p:cNvSpPr/>
          <p:nvPr/>
        </p:nvSpPr>
        <p:spPr bwMode="auto">
          <a:xfrm>
            <a:off x="693025" y="358899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3" name="Triangle isocèle 542"/>
          <p:cNvSpPr/>
          <p:nvPr/>
        </p:nvSpPr>
        <p:spPr bwMode="auto">
          <a:xfrm>
            <a:off x="616775" y="339577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4" name="Rectangle 543"/>
          <p:cNvSpPr/>
          <p:nvPr/>
        </p:nvSpPr>
        <p:spPr bwMode="auto">
          <a:xfrm>
            <a:off x="793354" y="371210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5" name="Triangle isocèle 544"/>
          <p:cNvSpPr/>
          <p:nvPr/>
        </p:nvSpPr>
        <p:spPr bwMode="auto">
          <a:xfrm>
            <a:off x="717104" y="351888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6" name="Rectangle 545"/>
          <p:cNvSpPr/>
          <p:nvPr/>
        </p:nvSpPr>
        <p:spPr bwMode="auto">
          <a:xfrm>
            <a:off x="1194378" y="36889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7" name="Triangle isocèle 546"/>
          <p:cNvSpPr/>
          <p:nvPr/>
        </p:nvSpPr>
        <p:spPr bwMode="auto">
          <a:xfrm>
            <a:off x="1118128" y="34956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4" name="Rectangle 573"/>
          <p:cNvSpPr/>
          <p:nvPr/>
        </p:nvSpPr>
        <p:spPr bwMode="auto">
          <a:xfrm>
            <a:off x="1080141" y="382061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5" name="Triangle isocèle 574"/>
          <p:cNvSpPr/>
          <p:nvPr/>
        </p:nvSpPr>
        <p:spPr bwMode="auto">
          <a:xfrm>
            <a:off x="1003891" y="362739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6" name="Rectangle 575"/>
          <p:cNvSpPr/>
          <p:nvPr/>
        </p:nvSpPr>
        <p:spPr bwMode="auto">
          <a:xfrm>
            <a:off x="1313326" y="377521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7" name="Triangle isocèle 576"/>
          <p:cNvSpPr/>
          <p:nvPr/>
        </p:nvSpPr>
        <p:spPr bwMode="auto">
          <a:xfrm>
            <a:off x="1237076" y="358199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8" name="Rectangle 577"/>
          <p:cNvSpPr/>
          <p:nvPr/>
        </p:nvSpPr>
        <p:spPr bwMode="auto">
          <a:xfrm>
            <a:off x="443745" y="373177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9" name="Triangle isocèle 578"/>
          <p:cNvSpPr/>
          <p:nvPr/>
        </p:nvSpPr>
        <p:spPr bwMode="auto">
          <a:xfrm>
            <a:off x="367495" y="353855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0" name="Rectangle 579"/>
          <p:cNvSpPr/>
          <p:nvPr/>
        </p:nvSpPr>
        <p:spPr bwMode="auto">
          <a:xfrm>
            <a:off x="578603" y="385316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1" name="Triangle isocèle 580"/>
          <p:cNvSpPr/>
          <p:nvPr/>
        </p:nvSpPr>
        <p:spPr bwMode="auto">
          <a:xfrm>
            <a:off x="502353" y="365994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2" name="Rectangle 581"/>
          <p:cNvSpPr/>
          <p:nvPr/>
        </p:nvSpPr>
        <p:spPr bwMode="auto">
          <a:xfrm>
            <a:off x="387961" y="38644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3" name="Triangle isocèle 582"/>
          <p:cNvSpPr/>
          <p:nvPr/>
        </p:nvSpPr>
        <p:spPr bwMode="auto">
          <a:xfrm>
            <a:off x="311711" y="36712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4" name="Rectangle 583"/>
          <p:cNvSpPr/>
          <p:nvPr/>
        </p:nvSpPr>
        <p:spPr bwMode="auto">
          <a:xfrm>
            <a:off x="800820" y="388752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5" name="Triangle isocèle 584"/>
          <p:cNvSpPr/>
          <p:nvPr/>
        </p:nvSpPr>
        <p:spPr bwMode="auto">
          <a:xfrm>
            <a:off x="724570" y="369430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6" name="Rectangle 585"/>
          <p:cNvSpPr/>
          <p:nvPr/>
        </p:nvSpPr>
        <p:spPr bwMode="auto">
          <a:xfrm>
            <a:off x="946201" y="403295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7" name="Triangle isocèle 586"/>
          <p:cNvSpPr/>
          <p:nvPr/>
        </p:nvSpPr>
        <p:spPr bwMode="auto">
          <a:xfrm>
            <a:off x="869951" y="383973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8" name="Rectangle 587"/>
          <p:cNvSpPr/>
          <p:nvPr/>
        </p:nvSpPr>
        <p:spPr bwMode="auto">
          <a:xfrm>
            <a:off x="743693" y="405407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9" name="Triangle isocèle 588"/>
          <p:cNvSpPr/>
          <p:nvPr/>
        </p:nvSpPr>
        <p:spPr bwMode="auto">
          <a:xfrm>
            <a:off x="667443" y="386085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0" name="Rectangle 589"/>
          <p:cNvSpPr/>
          <p:nvPr/>
        </p:nvSpPr>
        <p:spPr bwMode="auto">
          <a:xfrm>
            <a:off x="2953221" y="340778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1" name="Triangle isocèle 590"/>
          <p:cNvSpPr/>
          <p:nvPr/>
        </p:nvSpPr>
        <p:spPr bwMode="auto">
          <a:xfrm>
            <a:off x="2876971" y="321456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2" name="Rectangle 591"/>
          <p:cNvSpPr/>
          <p:nvPr/>
        </p:nvSpPr>
        <p:spPr bwMode="auto">
          <a:xfrm>
            <a:off x="3109782" y="357474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3" name="Triangle isocèle 592"/>
          <p:cNvSpPr/>
          <p:nvPr/>
        </p:nvSpPr>
        <p:spPr bwMode="auto">
          <a:xfrm>
            <a:off x="3033532" y="338152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4" name="Rectangle 593"/>
          <p:cNvSpPr/>
          <p:nvPr/>
        </p:nvSpPr>
        <p:spPr bwMode="auto">
          <a:xfrm>
            <a:off x="2864089" y="356172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5" name="Triangle isocèle 594"/>
          <p:cNvSpPr/>
          <p:nvPr/>
        </p:nvSpPr>
        <p:spPr bwMode="auto">
          <a:xfrm>
            <a:off x="2787839" y="336850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6" name="Rectangle 595"/>
          <p:cNvSpPr/>
          <p:nvPr/>
        </p:nvSpPr>
        <p:spPr bwMode="auto">
          <a:xfrm flipH="1">
            <a:off x="9393788" y="197118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7" name="Rectangle 596"/>
          <p:cNvSpPr/>
          <p:nvPr/>
        </p:nvSpPr>
        <p:spPr bwMode="auto">
          <a:xfrm flipH="1">
            <a:off x="9753828" y="218720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8" name="Rectangle 597"/>
          <p:cNvSpPr/>
          <p:nvPr/>
        </p:nvSpPr>
        <p:spPr bwMode="auto">
          <a:xfrm flipH="1">
            <a:off x="9033748" y="218720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9" name="Rectangle 598"/>
          <p:cNvSpPr/>
          <p:nvPr/>
        </p:nvSpPr>
        <p:spPr bwMode="auto">
          <a:xfrm flipH="1">
            <a:off x="9393788" y="240322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4" name="Rectangle 603"/>
          <p:cNvSpPr/>
          <p:nvPr/>
        </p:nvSpPr>
        <p:spPr bwMode="auto">
          <a:xfrm>
            <a:off x="9924862" y="214140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5" name="Triangle isocèle 604"/>
          <p:cNvSpPr/>
          <p:nvPr/>
        </p:nvSpPr>
        <p:spPr bwMode="auto">
          <a:xfrm>
            <a:off x="9848612" y="194818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6" name="Rectangle 605"/>
          <p:cNvSpPr/>
          <p:nvPr/>
        </p:nvSpPr>
        <p:spPr bwMode="auto">
          <a:xfrm>
            <a:off x="10091742" y="212828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7" name="Triangle isocèle 606"/>
          <p:cNvSpPr/>
          <p:nvPr/>
        </p:nvSpPr>
        <p:spPr bwMode="auto">
          <a:xfrm>
            <a:off x="10015492" y="193506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8" name="Rectangle 607"/>
          <p:cNvSpPr/>
          <p:nvPr/>
        </p:nvSpPr>
        <p:spPr bwMode="auto">
          <a:xfrm>
            <a:off x="9757982" y="239898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9" name="Triangle isocèle 608"/>
          <p:cNvSpPr/>
          <p:nvPr/>
        </p:nvSpPr>
        <p:spPr bwMode="auto">
          <a:xfrm>
            <a:off x="9681732" y="220576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0" name="Rectangle 609"/>
          <p:cNvSpPr/>
          <p:nvPr/>
        </p:nvSpPr>
        <p:spPr bwMode="auto">
          <a:xfrm>
            <a:off x="9522702" y="237097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1" name="Triangle isocèle 610"/>
          <p:cNvSpPr/>
          <p:nvPr/>
        </p:nvSpPr>
        <p:spPr bwMode="auto">
          <a:xfrm>
            <a:off x="9446452" y="217775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2" name="Rectangle 611"/>
          <p:cNvSpPr/>
          <p:nvPr/>
        </p:nvSpPr>
        <p:spPr bwMode="auto">
          <a:xfrm>
            <a:off x="9355292" y="214199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3" name="Triangle isocèle 612"/>
          <p:cNvSpPr/>
          <p:nvPr/>
        </p:nvSpPr>
        <p:spPr bwMode="auto">
          <a:xfrm>
            <a:off x="9279042" y="194877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4" name="Rectangle 613"/>
          <p:cNvSpPr/>
          <p:nvPr/>
        </p:nvSpPr>
        <p:spPr bwMode="auto">
          <a:xfrm>
            <a:off x="9199890" y="217775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5" name="Triangle isocèle 614"/>
          <p:cNvSpPr/>
          <p:nvPr/>
        </p:nvSpPr>
        <p:spPr bwMode="auto">
          <a:xfrm>
            <a:off x="9123640" y="198453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6" name="Rectangle 615"/>
          <p:cNvSpPr/>
          <p:nvPr/>
        </p:nvSpPr>
        <p:spPr bwMode="auto">
          <a:xfrm>
            <a:off x="10057974" y="222037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7" name="Triangle isocèle 616"/>
          <p:cNvSpPr/>
          <p:nvPr/>
        </p:nvSpPr>
        <p:spPr bwMode="auto">
          <a:xfrm>
            <a:off x="9981724" y="202715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8" name="Rectangle 617"/>
          <p:cNvSpPr/>
          <p:nvPr/>
        </p:nvSpPr>
        <p:spPr bwMode="auto">
          <a:xfrm flipH="1">
            <a:off x="10115483" y="239791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9" name="Rectangle 618"/>
          <p:cNvSpPr/>
          <p:nvPr/>
        </p:nvSpPr>
        <p:spPr bwMode="auto">
          <a:xfrm flipH="1">
            <a:off x="9750810" y="260069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0" name="Rectangle 619"/>
          <p:cNvSpPr/>
          <p:nvPr/>
        </p:nvSpPr>
        <p:spPr bwMode="auto">
          <a:xfrm flipH="1">
            <a:off x="10475523" y="260861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1" name="Rectangle 620"/>
          <p:cNvSpPr/>
          <p:nvPr/>
        </p:nvSpPr>
        <p:spPr bwMode="auto">
          <a:xfrm flipH="1">
            <a:off x="10107832" y="281140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2" name="Rectangle 621"/>
          <p:cNvSpPr/>
          <p:nvPr/>
        </p:nvSpPr>
        <p:spPr bwMode="auto">
          <a:xfrm flipH="1">
            <a:off x="9057889" y="261925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3" name="Rectangle 622"/>
          <p:cNvSpPr/>
          <p:nvPr/>
        </p:nvSpPr>
        <p:spPr bwMode="auto">
          <a:xfrm flipH="1">
            <a:off x="9412283" y="281140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4" name="Rectangle 623"/>
          <p:cNvSpPr/>
          <p:nvPr/>
        </p:nvSpPr>
        <p:spPr bwMode="auto">
          <a:xfrm flipH="1">
            <a:off x="9768408" y="301418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5" name="Rectangle 624"/>
          <p:cNvSpPr/>
          <p:nvPr/>
        </p:nvSpPr>
        <p:spPr bwMode="auto">
          <a:xfrm flipH="1">
            <a:off x="8676586" y="240322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6" name="Rectangle 625"/>
          <p:cNvSpPr/>
          <p:nvPr/>
        </p:nvSpPr>
        <p:spPr bwMode="auto">
          <a:xfrm flipH="1">
            <a:off x="8333176" y="261925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7" name="Rectangle 626"/>
          <p:cNvSpPr/>
          <p:nvPr/>
        </p:nvSpPr>
        <p:spPr bwMode="auto">
          <a:xfrm flipH="1">
            <a:off x="10457925" y="301418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8" name="Rectangle 627"/>
          <p:cNvSpPr/>
          <p:nvPr/>
        </p:nvSpPr>
        <p:spPr bwMode="auto">
          <a:xfrm flipH="1">
            <a:off x="10127633" y="3218135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9" name="Rectangle 628"/>
          <p:cNvSpPr/>
          <p:nvPr/>
        </p:nvSpPr>
        <p:spPr bwMode="auto">
          <a:xfrm flipH="1">
            <a:off x="10833948" y="281023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0" name="Rectangle 629"/>
          <p:cNvSpPr/>
          <p:nvPr/>
        </p:nvSpPr>
        <p:spPr bwMode="auto">
          <a:xfrm flipH="1">
            <a:off x="8673708" y="283527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1" name="Rectangle 630"/>
          <p:cNvSpPr/>
          <p:nvPr/>
        </p:nvSpPr>
        <p:spPr bwMode="auto">
          <a:xfrm flipH="1">
            <a:off x="9071751" y="303946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2" name="Rectangle 631"/>
          <p:cNvSpPr/>
          <p:nvPr/>
        </p:nvSpPr>
        <p:spPr bwMode="auto">
          <a:xfrm flipH="1">
            <a:off x="9416510" y="324366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3" name="Rectangle 632"/>
          <p:cNvSpPr/>
          <p:nvPr/>
        </p:nvSpPr>
        <p:spPr bwMode="auto">
          <a:xfrm flipH="1">
            <a:off x="9786006" y="343499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4" name="Rectangle 633"/>
          <p:cNvSpPr/>
          <p:nvPr/>
        </p:nvSpPr>
        <p:spPr bwMode="auto">
          <a:xfrm flipH="1">
            <a:off x="8337403" y="30434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5" name="Rectangle 634"/>
          <p:cNvSpPr/>
          <p:nvPr/>
        </p:nvSpPr>
        <p:spPr bwMode="auto">
          <a:xfrm flipH="1">
            <a:off x="8702378" y="324366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6" name="Rectangle 635"/>
          <p:cNvSpPr/>
          <p:nvPr/>
        </p:nvSpPr>
        <p:spPr bwMode="auto">
          <a:xfrm flipH="1">
            <a:off x="9071751" y="345623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7" name="Rectangle 636"/>
          <p:cNvSpPr/>
          <p:nvPr/>
        </p:nvSpPr>
        <p:spPr bwMode="auto">
          <a:xfrm flipH="1">
            <a:off x="9429704" y="366745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8" name="Rectangle 637"/>
          <p:cNvSpPr/>
          <p:nvPr/>
        </p:nvSpPr>
        <p:spPr bwMode="auto">
          <a:xfrm flipH="1">
            <a:off x="8354102" y="347357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9" name="Rectangle 638"/>
          <p:cNvSpPr/>
          <p:nvPr/>
        </p:nvSpPr>
        <p:spPr bwMode="auto">
          <a:xfrm flipH="1">
            <a:off x="8713798" y="369937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0" name="Rectangle 639"/>
          <p:cNvSpPr/>
          <p:nvPr/>
        </p:nvSpPr>
        <p:spPr bwMode="auto">
          <a:xfrm flipH="1">
            <a:off x="9081800" y="389551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1" name="Rectangle 640"/>
          <p:cNvSpPr/>
          <p:nvPr/>
        </p:nvSpPr>
        <p:spPr bwMode="auto">
          <a:xfrm flipH="1">
            <a:off x="8366241" y="391535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2" name="Rectangle 641"/>
          <p:cNvSpPr/>
          <p:nvPr/>
        </p:nvSpPr>
        <p:spPr bwMode="auto">
          <a:xfrm flipH="1">
            <a:off x="8722852" y="412303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3" name="Rectangle 642"/>
          <p:cNvSpPr/>
          <p:nvPr/>
        </p:nvSpPr>
        <p:spPr bwMode="auto">
          <a:xfrm flipH="1">
            <a:off x="8374948" y="4348825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4" name="Rectangle 643"/>
          <p:cNvSpPr/>
          <p:nvPr/>
        </p:nvSpPr>
        <p:spPr bwMode="auto">
          <a:xfrm flipH="1">
            <a:off x="8745879" y="454497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5" name="Rectangle 644"/>
          <p:cNvSpPr/>
          <p:nvPr/>
        </p:nvSpPr>
        <p:spPr bwMode="auto">
          <a:xfrm flipH="1">
            <a:off x="9097392" y="432268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6" name="Rectangle 645"/>
          <p:cNvSpPr/>
          <p:nvPr/>
        </p:nvSpPr>
        <p:spPr bwMode="auto">
          <a:xfrm flipH="1">
            <a:off x="9452731" y="411158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7" name="Rectangle 646"/>
          <p:cNvSpPr/>
          <p:nvPr/>
        </p:nvSpPr>
        <p:spPr bwMode="auto">
          <a:xfrm flipH="1">
            <a:off x="9799442" y="387835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8" name="Rectangle 647"/>
          <p:cNvSpPr/>
          <p:nvPr/>
        </p:nvSpPr>
        <p:spPr bwMode="auto">
          <a:xfrm flipH="1">
            <a:off x="10131166" y="364349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9" name="Rectangle 648"/>
          <p:cNvSpPr/>
          <p:nvPr/>
        </p:nvSpPr>
        <p:spPr bwMode="auto">
          <a:xfrm flipH="1">
            <a:off x="10467199" y="343970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0" name="Rectangle 649"/>
          <p:cNvSpPr/>
          <p:nvPr/>
        </p:nvSpPr>
        <p:spPr bwMode="auto">
          <a:xfrm flipH="1">
            <a:off x="10824684" y="324366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1" name="Rectangle 650"/>
          <p:cNvSpPr/>
          <p:nvPr/>
        </p:nvSpPr>
        <p:spPr bwMode="auto">
          <a:xfrm flipH="1">
            <a:off x="9116810" y="475311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2" name="Rectangle 651"/>
          <p:cNvSpPr/>
          <p:nvPr/>
        </p:nvSpPr>
        <p:spPr bwMode="auto">
          <a:xfrm flipH="1">
            <a:off x="11528781" y="3218135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3" name="Rectangle 652"/>
          <p:cNvSpPr/>
          <p:nvPr/>
        </p:nvSpPr>
        <p:spPr bwMode="auto">
          <a:xfrm flipH="1">
            <a:off x="11176733" y="343232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4" name="Rectangle 653"/>
          <p:cNvSpPr/>
          <p:nvPr/>
        </p:nvSpPr>
        <p:spPr bwMode="auto">
          <a:xfrm flipH="1">
            <a:off x="10838607" y="364648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5" name="Rectangle 654"/>
          <p:cNvSpPr/>
          <p:nvPr/>
        </p:nvSpPr>
        <p:spPr bwMode="auto">
          <a:xfrm flipH="1">
            <a:off x="10499253" y="383440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6" name="Rectangle 655"/>
          <p:cNvSpPr/>
          <p:nvPr/>
        </p:nvSpPr>
        <p:spPr bwMode="auto">
          <a:xfrm flipH="1">
            <a:off x="10174399" y="408643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7" name="Rectangle 656"/>
          <p:cNvSpPr/>
          <p:nvPr/>
        </p:nvSpPr>
        <p:spPr bwMode="auto">
          <a:xfrm flipH="1">
            <a:off x="9817005" y="431830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8" name="Rectangle 657"/>
          <p:cNvSpPr/>
          <p:nvPr/>
        </p:nvSpPr>
        <p:spPr bwMode="auto">
          <a:xfrm flipH="1">
            <a:off x="9470294" y="451795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9" name="Rectangle 658"/>
          <p:cNvSpPr/>
          <p:nvPr/>
        </p:nvSpPr>
        <p:spPr bwMode="auto">
          <a:xfrm flipH="1">
            <a:off x="11188894" y="302439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0" name="Rectangle 659"/>
          <p:cNvSpPr/>
          <p:nvPr/>
        </p:nvSpPr>
        <p:spPr bwMode="auto">
          <a:xfrm>
            <a:off x="11147296" y="316494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1" name="Triangle isocèle 660"/>
          <p:cNvSpPr/>
          <p:nvPr/>
        </p:nvSpPr>
        <p:spPr bwMode="auto">
          <a:xfrm>
            <a:off x="11071046" y="297172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2" name="Rectangle 661"/>
          <p:cNvSpPr/>
          <p:nvPr/>
        </p:nvSpPr>
        <p:spPr bwMode="auto">
          <a:xfrm>
            <a:off x="11058218" y="315381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3" name="Triangle isocèle 662"/>
          <p:cNvSpPr/>
          <p:nvPr/>
        </p:nvSpPr>
        <p:spPr bwMode="auto">
          <a:xfrm>
            <a:off x="10981968" y="296059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4" name="Rectangle 663"/>
          <p:cNvSpPr/>
          <p:nvPr/>
        </p:nvSpPr>
        <p:spPr bwMode="auto">
          <a:xfrm>
            <a:off x="10944880" y="316494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5" name="Triangle isocèle 664"/>
          <p:cNvSpPr/>
          <p:nvPr/>
        </p:nvSpPr>
        <p:spPr bwMode="auto">
          <a:xfrm>
            <a:off x="10868630" y="297172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6" name="Rectangle 665"/>
          <p:cNvSpPr/>
          <p:nvPr/>
        </p:nvSpPr>
        <p:spPr bwMode="auto">
          <a:xfrm>
            <a:off x="11101833" y="328904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7" name="Triangle isocèle 666"/>
          <p:cNvSpPr/>
          <p:nvPr/>
        </p:nvSpPr>
        <p:spPr bwMode="auto">
          <a:xfrm>
            <a:off x="11025583" y="309582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8" name="Rectangle 667"/>
          <p:cNvSpPr/>
          <p:nvPr/>
        </p:nvSpPr>
        <p:spPr bwMode="auto">
          <a:xfrm>
            <a:off x="11448128" y="327468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9" name="Triangle isocèle 668"/>
          <p:cNvSpPr/>
          <p:nvPr/>
        </p:nvSpPr>
        <p:spPr bwMode="auto">
          <a:xfrm>
            <a:off x="11371878" y="308146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0" name="Rectangle 669"/>
          <p:cNvSpPr/>
          <p:nvPr/>
        </p:nvSpPr>
        <p:spPr bwMode="auto">
          <a:xfrm>
            <a:off x="11403767" y="337591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1" name="Triangle isocèle 670"/>
          <p:cNvSpPr/>
          <p:nvPr/>
        </p:nvSpPr>
        <p:spPr bwMode="auto">
          <a:xfrm>
            <a:off x="11327517" y="318269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2" name="Rectangle 671"/>
          <p:cNvSpPr/>
          <p:nvPr/>
        </p:nvSpPr>
        <p:spPr bwMode="auto">
          <a:xfrm>
            <a:off x="11325146" y="297444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3" name="Triangle isocèle 672"/>
          <p:cNvSpPr/>
          <p:nvPr/>
        </p:nvSpPr>
        <p:spPr bwMode="auto">
          <a:xfrm>
            <a:off x="11248896" y="278122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4" name="Rectangle 673"/>
          <p:cNvSpPr/>
          <p:nvPr/>
        </p:nvSpPr>
        <p:spPr bwMode="auto">
          <a:xfrm>
            <a:off x="11559032" y="301763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5" name="Triangle isocèle 674"/>
          <p:cNvSpPr/>
          <p:nvPr/>
        </p:nvSpPr>
        <p:spPr bwMode="auto">
          <a:xfrm>
            <a:off x="11482782" y="282441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6" name="Rectangle 675"/>
          <p:cNvSpPr/>
          <p:nvPr/>
        </p:nvSpPr>
        <p:spPr bwMode="auto">
          <a:xfrm>
            <a:off x="11761330" y="315381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7" name="Triangle isocèle 676"/>
          <p:cNvSpPr/>
          <p:nvPr/>
        </p:nvSpPr>
        <p:spPr bwMode="auto">
          <a:xfrm>
            <a:off x="11685080" y="296059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8" name="Rectangle 677"/>
          <p:cNvSpPr/>
          <p:nvPr/>
        </p:nvSpPr>
        <p:spPr bwMode="auto">
          <a:xfrm>
            <a:off x="11715885" y="326175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9" name="Triangle isocèle 678"/>
          <p:cNvSpPr/>
          <p:nvPr/>
        </p:nvSpPr>
        <p:spPr bwMode="auto">
          <a:xfrm>
            <a:off x="11639635" y="306853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0" name="Rectangle 679"/>
          <p:cNvSpPr/>
          <p:nvPr/>
        </p:nvSpPr>
        <p:spPr bwMode="auto">
          <a:xfrm flipH="1">
            <a:off x="10340198" y="3244147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1" name="Triangle isocèle 680"/>
          <p:cNvSpPr/>
          <p:nvPr/>
        </p:nvSpPr>
        <p:spPr bwMode="auto">
          <a:xfrm>
            <a:off x="10241901" y="3163160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2" name="Rectangle 681"/>
          <p:cNvSpPr/>
          <p:nvPr/>
        </p:nvSpPr>
        <p:spPr bwMode="auto">
          <a:xfrm flipH="1">
            <a:off x="10453305" y="334273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3" name="Triangle isocèle 682"/>
          <p:cNvSpPr/>
          <p:nvPr/>
        </p:nvSpPr>
        <p:spPr bwMode="auto">
          <a:xfrm>
            <a:off x="10355008" y="326175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4" name="Rectangle 683"/>
          <p:cNvSpPr/>
          <p:nvPr/>
        </p:nvSpPr>
        <p:spPr bwMode="auto">
          <a:xfrm flipH="1">
            <a:off x="10273317" y="3375563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5" name="Triangle isocèle 684"/>
          <p:cNvSpPr/>
          <p:nvPr/>
        </p:nvSpPr>
        <p:spPr bwMode="auto">
          <a:xfrm>
            <a:off x="10175020" y="3294576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6" name="Rectangle 685"/>
          <p:cNvSpPr/>
          <p:nvPr/>
        </p:nvSpPr>
        <p:spPr bwMode="auto">
          <a:xfrm flipH="1">
            <a:off x="10372818" y="342054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7" name="Triangle isocèle 686"/>
          <p:cNvSpPr/>
          <p:nvPr/>
        </p:nvSpPr>
        <p:spPr bwMode="auto">
          <a:xfrm>
            <a:off x="10274521" y="333956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8" name="Rectangle 687"/>
          <p:cNvSpPr/>
          <p:nvPr/>
        </p:nvSpPr>
        <p:spPr bwMode="auto">
          <a:xfrm flipH="1">
            <a:off x="10554206" y="3399350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9" name="Triangle isocèle 688"/>
          <p:cNvSpPr/>
          <p:nvPr/>
        </p:nvSpPr>
        <p:spPr bwMode="auto">
          <a:xfrm>
            <a:off x="10455909" y="3318363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0" name="Rectangle 689"/>
          <p:cNvSpPr/>
          <p:nvPr/>
        </p:nvSpPr>
        <p:spPr bwMode="auto">
          <a:xfrm flipH="1">
            <a:off x="10195197" y="3409248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1" name="Triangle isocèle 690"/>
          <p:cNvSpPr/>
          <p:nvPr/>
        </p:nvSpPr>
        <p:spPr bwMode="auto">
          <a:xfrm>
            <a:off x="10096900" y="3328261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2" name="Rectangle 691"/>
          <p:cNvSpPr/>
          <p:nvPr/>
        </p:nvSpPr>
        <p:spPr bwMode="auto">
          <a:xfrm flipH="1">
            <a:off x="10016365" y="347672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3" name="Triangle isocèle 692"/>
          <p:cNvSpPr/>
          <p:nvPr/>
        </p:nvSpPr>
        <p:spPr bwMode="auto">
          <a:xfrm>
            <a:off x="9918068" y="339574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4" name="Rectangle 693"/>
          <p:cNvSpPr/>
          <p:nvPr/>
        </p:nvSpPr>
        <p:spPr bwMode="auto">
          <a:xfrm flipH="1">
            <a:off x="10127632" y="3598506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5" name="Triangle isocèle 694"/>
          <p:cNvSpPr/>
          <p:nvPr/>
        </p:nvSpPr>
        <p:spPr bwMode="auto">
          <a:xfrm>
            <a:off x="10029335" y="3517519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6" name="Rectangle 695"/>
          <p:cNvSpPr/>
          <p:nvPr/>
        </p:nvSpPr>
        <p:spPr bwMode="auto">
          <a:xfrm flipH="1">
            <a:off x="9961165" y="3599586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7" name="Triangle isocèle 696"/>
          <p:cNvSpPr/>
          <p:nvPr/>
        </p:nvSpPr>
        <p:spPr bwMode="auto">
          <a:xfrm>
            <a:off x="9862868" y="3518599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8" name="Rectangle 697"/>
          <p:cNvSpPr/>
          <p:nvPr/>
        </p:nvSpPr>
        <p:spPr bwMode="auto">
          <a:xfrm flipH="1">
            <a:off x="10027883" y="3667273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9" name="Triangle isocèle 698"/>
          <p:cNvSpPr/>
          <p:nvPr/>
        </p:nvSpPr>
        <p:spPr bwMode="auto">
          <a:xfrm>
            <a:off x="9929586" y="3586286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0" name="Rectangle 699"/>
          <p:cNvSpPr/>
          <p:nvPr/>
        </p:nvSpPr>
        <p:spPr bwMode="auto">
          <a:xfrm flipH="1">
            <a:off x="9825863" y="3555344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1" name="Triangle isocèle 700"/>
          <p:cNvSpPr/>
          <p:nvPr/>
        </p:nvSpPr>
        <p:spPr bwMode="auto">
          <a:xfrm>
            <a:off x="9727566" y="3474357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2" name="Rectangle 701"/>
          <p:cNvSpPr/>
          <p:nvPr/>
        </p:nvSpPr>
        <p:spPr bwMode="auto">
          <a:xfrm flipH="1">
            <a:off x="10060718" y="4346916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3" name="Triangle isocèle 702"/>
          <p:cNvSpPr/>
          <p:nvPr/>
        </p:nvSpPr>
        <p:spPr bwMode="auto">
          <a:xfrm>
            <a:off x="9962421" y="4265929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4" name="Rectangle 703"/>
          <p:cNvSpPr/>
          <p:nvPr/>
        </p:nvSpPr>
        <p:spPr bwMode="auto">
          <a:xfrm flipH="1">
            <a:off x="10149868" y="450125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5" name="Triangle isocèle 704"/>
          <p:cNvSpPr/>
          <p:nvPr/>
        </p:nvSpPr>
        <p:spPr bwMode="auto">
          <a:xfrm>
            <a:off x="10051571" y="442027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6" name="Rectangle 705"/>
          <p:cNvSpPr/>
          <p:nvPr/>
        </p:nvSpPr>
        <p:spPr bwMode="auto">
          <a:xfrm flipH="1">
            <a:off x="9939050" y="4480562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7" name="Triangle isocèle 706"/>
          <p:cNvSpPr/>
          <p:nvPr/>
        </p:nvSpPr>
        <p:spPr bwMode="auto">
          <a:xfrm>
            <a:off x="9840753" y="4399575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8" name="Rectangle 707"/>
          <p:cNvSpPr/>
          <p:nvPr/>
        </p:nvSpPr>
        <p:spPr bwMode="auto">
          <a:xfrm flipH="1">
            <a:off x="10038749" y="4580264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9" name="Triangle isocèle 708"/>
          <p:cNvSpPr/>
          <p:nvPr/>
        </p:nvSpPr>
        <p:spPr bwMode="auto">
          <a:xfrm>
            <a:off x="9940452" y="4499277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0" name="Rectangle 709"/>
          <p:cNvSpPr/>
          <p:nvPr/>
        </p:nvSpPr>
        <p:spPr bwMode="auto">
          <a:xfrm flipH="1">
            <a:off x="9704024" y="4590800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1" name="Triangle isocèle 710"/>
          <p:cNvSpPr/>
          <p:nvPr/>
        </p:nvSpPr>
        <p:spPr bwMode="auto">
          <a:xfrm>
            <a:off x="9605727" y="4509813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2" name="Rectangle 711"/>
          <p:cNvSpPr/>
          <p:nvPr/>
        </p:nvSpPr>
        <p:spPr bwMode="auto">
          <a:xfrm flipH="1">
            <a:off x="9826708" y="4691437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3" name="Triangle isocèle 712"/>
          <p:cNvSpPr/>
          <p:nvPr/>
        </p:nvSpPr>
        <p:spPr bwMode="auto">
          <a:xfrm>
            <a:off x="9728411" y="4610450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4" name="Rectangle 713"/>
          <p:cNvSpPr/>
          <p:nvPr/>
        </p:nvSpPr>
        <p:spPr bwMode="auto">
          <a:xfrm flipH="1">
            <a:off x="9581796" y="4702967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5" name="Triangle isocèle 714"/>
          <p:cNvSpPr/>
          <p:nvPr/>
        </p:nvSpPr>
        <p:spPr bwMode="auto">
          <a:xfrm>
            <a:off x="9483499" y="4621980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6" name="Rectangle 715"/>
          <p:cNvSpPr/>
          <p:nvPr/>
        </p:nvSpPr>
        <p:spPr bwMode="auto">
          <a:xfrm flipH="1">
            <a:off x="9716097" y="4760120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7" name="Triangle isocèle 716"/>
          <p:cNvSpPr/>
          <p:nvPr/>
        </p:nvSpPr>
        <p:spPr bwMode="auto">
          <a:xfrm>
            <a:off x="9617800" y="4679133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8" name="Rectangle 717"/>
          <p:cNvSpPr/>
          <p:nvPr/>
        </p:nvSpPr>
        <p:spPr bwMode="auto">
          <a:xfrm>
            <a:off x="11480458" y="345634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9" name="Triangle isocèle 718"/>
          <p:cNvSpPr/>
          <p:nvPr/>
        </p:nvSpPr>
        <p:spPr bwMode="auto">
          <a:xfrm>
            <a:off x="11404208" y="326312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0" name="Rectangle 719"/>
          <p:cNvSpPr/>
          <p:nvPr/>
        </p:nvSpPr>
        <p:spPr bwMode="auto">
          <a:xfrm>
            <a:off x="11869410" y="319778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1" name="Triangle isocèle 720"/>
          <p:cNvSpPr/>
          <p:nvPr/>
        </p:nvSpPr>
        <p:spPr bwMode="auto">
          <a:xfrm>
            <a:off x="11793160" y="300456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2" name="Rectangle 721"/>
          <p:cNvSpPr/>
          <p:nvPr/>
        </p:nvSpPr>
        <p:spPr bwMode="auto">
          <a:xfrm>
            <a:off x="8581141" y="33454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3" name="Triangle isocèle 722"/>
          <p:cNvSpPr/>
          <p:nvPr/>
        </p:nvSpPr>
        <p:spPr bwMode="auto">
          <a:xfrm>
            <a:off x="8504891" y="31522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4" name="Rectangle 723"/>
          <p:cNvSpPr/>
          <p:nvPr/>
        </p:nvSpPr>
        <p:spPr bwMode="auto">
          <a:xfrm>
            <a:off x="8692522" y="347668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5" name="Triangle isocèle 724"/>
          <p:cNvSpPr/>
          <p:nvPr/>
        </p:nvSpPr>
        <p:spPr bwMode="auto">
          <a:xfrm>
            <a:off x="8616272" y="328346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6" name="Rectangle 725"/>
          <p:cNvSpPr/>
          <p:nvPr/>
        </p:nvSpPr>
        <p:spPr bwMode="auto">
          <a:xfrm>
            <a:off x="8424723" y="340691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7" name="Triangle isocèle 726"/>
          <p:cNvSpPr/>
          <p:nvPr/>
        </p:nvSpPr>
        <p:spPr bwMode="auto">
          <a:xfrm>
            <a:off x="8348473" y="321369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8" name="Rectangle 727"/>
          <p:cNvSpPr/>
          <p:nvPr/>
        </p:nvSpPr>
        <p:spPr bwMode="auto">
          <a:xfrm>
            <a:off x="8536575" y="35096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9" name="Triangle isocèle 728"/>
          <p:cNvSpPr/>
          <p:nvPr/>
        </p:nvSpPr>
        <p:spPr bwMode="auto">
          <a:xfrm>
            <a:off x="8460325" y="33164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0" name="Rectangle 729"/>
          <p:cNvSpPr/>
          <p:nvPr/>
        </p:nvSpPr>
        <p:spPr bwMode="auto">
          <a:xfrm>
            <a:off x="8960245" y="353173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1" name="Triangle isocèle 730"/>
          <p:cNvSpPr/>
          <p:nvPr/>
        </p:nvSpPr>
        <p:spPr bwMode="auto">
          <a:xfrm>
            <a:off x="8883995" y="333851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2" name="Rectangle 731"/>
          <p:cNvSpPr/>
          <p:nvPr/>
        </p:nvSpPr>
        <p:spPr bwMode="auto">
          <a:xfrm>
            <a:off x="9127872" y="366727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3" name="Triangle isocèle 732"/>
          <p:cNvSpPr/>
          <p:nvPr/>
        </p:nvSpPr>
        <p:spPr bwMode="auto">
          <a:xfrm>
            <a:off x="9051622" y="347405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4" name="Rectangle 733"/>
          <p:cNvSpPr/>
          <p:nvPr/>
        </p:nvSpPr>
        <p:spPr bwMode="auto">
          <a:xfrm>
            <a:off x="8815349" y="36433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5" name="Triangle isocèle 734"/>
          <p:cNvSpPr/>
          <p:nvPr/>
        </p:nvSpPr>
        <p:spPr bwMode="auto">
          <a:xfrm>
            <a:off x="8739099" y="34501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6" name="Rectangle 735"/>
          <p:cNvSpPr/>
          <p:nvPr/>
        </p:nvSpPr>
        <p:spPr bwMode="auto">
          <a:xfrm>
            <a:off x="8915678" y="376645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7" name="Triangle isocèle 736"/>
          <p:cNvSpPr/>
          <p:nvPr/>
        </p:nvSpPr>
        <p:spPr bwMode="auto">
          <a:xfrm>
            <a:off x="8839428" y="357323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8" name="Rectangle 737"/>
          <p:cNvSpPr/>
          <p:nvPr/>
        </p:nvSpPr>
        <p:spPr bwMode="auto">
          <a:xfrm>
            <a:off x="9316702" y="374326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9" name="Triangle isocèle 738"/>
          <p:cNvSpPr/>
          <p:nvPr/>
        </p:nvSpPr>
        <p:spPr bwMode="auto">
          <a:xfrm>
            <a:off x="9240452" y="355004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0" name="Rectangle 739"/>
          <p:cNvSpPr/>
          <p:nvPr/>
        </p:nvSpPr>
        <p:spPr bwMode="auto">
          <a:xfrm>
            <a:off x="9202465" y="387496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1" name="Triangle isocèle 740"/>
          <p:cNvSpPr/>
          <p:nvPr/>
        </p:nvSpPr>
        <p:spPr bwMode="auto">
          <a:xfrm>
            <a:off x="9126215" y="368174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2" name="Rectangle 741"/>
          <p:cNvSpPr/>
          <p:nvPr/>
        </p:nvSpPr>
        <p:spPr bwMode="auto">
          <a:xfrm>
            <a:off x="9435650" y="382955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3" name="Triangle isocèle 742"/>
          <p:cNvSpPr/>
          <p:nvPr/>
        </p:nvSpPr>
        <p:spPr bwMode="auto">
          <a:xfrm>
            <a:off x="9359400" y="363633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0" name="Rectangle 749"/>
          <p:cNvSpPr/>
          <p:nvPr/>
        </p:nvSpPr>
        <p:spPr bwMode="auto">
          <a:xfrm>
            <a:off x="8923144" y="394187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1" name="Triangle isocèle 750"/>
          <p:cNvSpPr/>
          <p:nvPr/>
        </p:nvSpPr>
        <p:spPr bwMode="auto">
          <a:xfrm>
            <a:off x="8846894" y="374865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2" name="Rectangle 751"/>
          <p:cNvSpPr/>
          <p:nvPr/>
        </p:nvSpPr>
        <p:spPr bwMode="auto">
          <a:xfrm>
            <a:off x="9068525" y="408729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3" name="Triangle isocèle 752"/>
          <p:cNvSpPr/>
          <p:nvPr/>
        </p:nvSpPr>
        <p:spPr bwMode="auto">
          <a:xfrm>
            <a:off x="8992275" y="389407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4" name="Rectangle 753"/>
          <p:cNvSpPr/>
          <p:nvPr/>
        </p:nvSpPr>
        <p:spPr bwMode="auto">
          <a:xfrm>
            <a:off x="8866017" y="410842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5" name="Triangle isocèle 754"/>
          <p:cNvSpPr/>
          <p:nvPr/>
        </p:nvSpPr>
        <p:spPr bwMode="auto">
          <a:xfrm>
            <a:off x="8789767" y="391520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6" name="Rectangle 755"/>
          <p:cNvSpPr/>
          <p:nvPr/>
        </p:nvSpPr>
        <p:spPr bwMode="auto">
          <a:xfrm>
            <a:off x="11075545" y="346213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7" name="Triangle isocèle 756"/>
          <p:cNvSpPr/>
          <p:nvPr/>
        </p:nvSpPr>
        <p:spPr bwMode="auto">
          <a:xfrm>
            <a:off x="10999295" y="326891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8" name="Rectangle 757"/>
          <p:cNvSpPr/>
          <p:nvPr/>
        </p:nvSpPr>
        <p:spPr bwMode="auto">
          <a:xfrm>
            <a:off x="11232106" y="362909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9" name="Triangle isocèle 758"/>
          <p:cNvSpPr/>
          <p:nvPr/>
        </p:nvSpPr>
        <p:spPr bwMode="auto">
          <a:xfrm>
            <a:off x="11155856" y="343587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0" name="Rectangle 759"/>
          <p:cNvSpPr/>
          <p:nvPr/>
        </p:nvSpPr>
        <p:spPr bwMode="auto">
          <a:xfrm>
            <a:off x="10986413" y="361607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1" name="Triangle isocèle 760"/>
          <p:cNvSpPr/>
          <p:nvPr/>
        </p:nvSpPr>
        <p:spPr bwMode="auto">
          <a:xfrm>
            <a:off x="10910163" y="342285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5" name="Rectangle 764"/>
          <p:cNvSpPr/>
          <p:nvPr/>
        </p:nvSpPr>
        <p:spPr bwMode="auto">
          <a:xfrm flipH="1">
            <a:off x="8574430" y="415301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6" name="Triangle isocèle 765"/>
          <p:cNvSpPr/>
          <p:nvPr/>
        </p:nvSpPr>
        <p:spPr bwMode="auto">
          <a:xfrm>
            <a:off x="8476133" y="407202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7" name="Rectangle 766"/>
          <p:cNvSpPr/>
          <p:nvPr/>
        </p:nvSpPr>
        <p:spPr bwMode="auto">
          <a:xfrm flipH="1">
            <a:off x="8727500" y="404944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8" name="Triangle isocèle 767"/>
          <p:cNvSpPr/>
          <p:nvPr/>
        </p:nvSpPr>
        <p:spPr bwMode="auto">
          <a:xfrm>
            <a:off x="8629203" y="396845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9" name="Rectangle 768"/>
          <p:cNvSpPr/>
          <p:nvPr/>
        </p:nvSpPr>
        <p:spPr bwMode="auto">
          <a:xfrm flipH="1">
            <a:off x="8548269" y="396822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0" name="Triangle isocèle 769"/>
          <p:cNvSpPr/>
          <p:nvPr/>
        </p:nvSpPr>
        <p:spPr bwMode="auto">
          <a:xfrm>
            <a:off x="8449972" y="388723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1" name="Rectangle 770"/>
          <p:cNvSpPr/>
          <p:nvPr/>
        </p:nvSpPr>
        <p:spPr bwMode="auto">
          <a:xfrm flipH="1">
            <a:off x="8425643" y="4081213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2" name="Triangle isocèle 771"/>
          <p:cNvSpPr/>
          <p:nvPr/>
        </p:nvSpPr>
        <p:spPr bwMode="auto">
          <a:xfrm>
            <a:off x="8327346" y="4000226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3" name="Rectangle 772"/>
          <p:cNvSpPr/>
          <p:nvPr/>
        </p:nvSpPr>
        <p:spPr bwMode="auto">
          <a:xfrm flipH="1">
            <a:off x="9631209" y="2006924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4" name="Triangle isocèle 773"/>
          <p:cNvSpPr/>
          <p:nvPr/>
        </p:nvSpPr>
        <p:spPr bwMode="auto">
          <a:xfrm>
            <a:off x="9532912" y="1925937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5" name="Rectangle 774"/>
          <p:cNvSpPr/>
          <p:nvPr/>
        </p:nvSpPr>
        <p:spPr bwMode="auto">
          <a:xfrm flipH="1">
            <a:off x="9741277" y="2064294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6" name="Triangle isocèle 775"/>
          <p:cNvSpPr/>
          <p:nvPr/>
        </p:nvSpPr>
        <p:spPr bwMode="auto">
          <a:xfrm>
            <a:off x="9642980" y="1983307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7" name="Rectangle 776"/>
          <p:cNvSpPr/>
          <p:nvPr/>
        </p:nvSpPr>
        <p:spPr bwMode="auto">
          <a:xfrm flipH="1">
            <a:off x="9608991" y="2142442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8" name="Triangle isocèle 777"/>
          <p:cNvSpPr/>
          <p:nvPr/>
        </p:nvSpPr>
        <p:spPr bwMode="auto">
          <a:xfrm>
            <a:off x="9510694" y="2061455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9" name="Rectangle 778"/>
          <p:cNvSpPr/>
          <p:nvPr/>
        </p:nvSpPr>
        <p:spPr bwMode="auto">
          <a:xfrm flipH="1">
            <a:off x="9707349" y="2162830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0" name="Triangle isocèle 779"/>
          <p:cNvSpPr/>
          <p:nvPr/>
        </p:nvSpPr>
        <p:spPr bwMode="auto">
          <a:xfrm>
            <a:off x="9609052" y="2081843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6" name="Nuage 785"/>
          <p:cNvSpPr/>
          <p:nvPr/>
        </p:nvSpPr>
        <p:spPr bwMode="auto">
          <a:xfrm>
            <a:off x="5137204" y="1510610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IA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7" name="Flèche droite 786"/>
          <p:cNvSpPr/>
          <p:nvPr/>
        </p:nvSpPr>
        <p:spPr bwMode="auto">
          <a:xfrm rot="1722354">
            <a:off x="6927239" y="1882766"/>
            <a:ext cx="1434010" cy="838562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sz="1600" dirty="0" smtClean="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Prédiction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345" name="Image 3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90" y="4382408"/>
            <a:ext cx="1905000" cy="1562100"/>
          </a:xfrm>
          <a:prstGeom prst="rect">
            <a:avLst/>
          </a:prstGeom>
        </p:spPr>
      </p:pic>
      <p:sp>
        <p:nvSpPr>
          <p:cNvPr id="347" name="Flèche droite 346"/>
          <p:cNvSpPr/>
          <p:nvPr/>
        </p:nvSpPr>
        <p:spPr bwMode="auto">
          <a:xfrm rot="19468273">
            <a:off x="3777617" y="2127064"/>
            <a:ext cx="1434010" cy="838562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sz="1600" dirty="0" smtClean="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Intrants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Flèche gauche 1"/>
          <p:cNvSpPr/>
          <p:nvPr/>
        </p:nvSpPr>
        <p:spPr bwMode="auto">
          <a:xfrm>
            <a:off x="7208894" y="4681109"/>
            <a:ext cx="1407378" cy="857235"/>
          </a:xfrm>
          <a:prstGeom prst="lef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sz="1600" dirty="0" smtClean="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Évaluation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2" name="Flèche gauche 351"/>
          <p:cNvSpPr/>
          <p:nvPr/>
        </p:nvSpPr>
        <p:spPr bwMode="auto">
          <a:xfrm rot="1680564">
            <a:off x="3324056" y="4141170"/>
            <a:ext cx="1407378" cy="857235"/>
          </a:xfrm>
          <a:prstGeom prst="lef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CA" sz="1600" dirty="0" smtClean="0">
                <a:solidFill>
                  <a:srgbClr val="000000"/>
                </a:solidFill>
                <a:latin typeface="Arial" charset="0"/>
                <a:ea typeface="ヒラギノ角ゴ Pro W3" charset="0"/>
                <a:cs typeface="ヒラギノ角ゴ Pro W3" charset="0"/>
              </a:rPr>
              <a:t>Correction</a:t>
            </a:r>
            <a:endParaRPr kumimoji="0" lang="en-CA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7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7730" y="12739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</a:t>
            </a:r>
            <a:r>
              <a:rPr lang="fr-CA" dirty="0"/>
              <a:t>: </a:t>
            </a:r>
            <a:r>
              <a:rPr lang="fr-CA" dirty="0" smtClean="0"/>
              <a:t>Prédiction finale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19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93" name="Rectangle 292"/>
          <p:cNvSpPr/>
          <p:nvPr/>
        </p:nvSpPr>
        <p:spPr bwMode="auto">
          <a:xfrm flipH="1">
            <a:off x="1271464" y="191683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 flipH="1">
            <a:off x="1631504" y="213285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8" name="Rectangle 297"/>
          <p:cNvSpPr/>
          <p:nvPr/>
        </p:nvSpPr>
        <p:spPr bwMode="auto">
          <a:xfrm flipH="1">
            <a:off x="911424" y="213285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 flipH="1">
            <a:off x="1271464" y="234888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1" name="Rectangle 300"/>
          <p:cNvSpPr/>
          <p:nvPr/>
        </p:nvSpPr>
        <p:spPr bwMode="auto">
          <a:xfrm>
            <a:off x="1668257" y="187860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6" name="Triangle isocèle 305"/>
          <p:cNvSpPr/>
          <p:nvPr/>
        </p:nvSpPr>
        <p:spPr bwMode="auto">
          <a:xfrm>
            <a:off x="1592007" y="168538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7" name="Rectangle 306"/>
          <p:cNvSpPr/>
          <p:nvPr/>
        </p:nvSpPr>
        <p:spPr bwMode="auto">
          <a:xfrm>
            <a:off x="1491730" y="192941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8" name="Triangle isocèle 307"/>
          <p:cNvSpPr/>
          <p:nvPr/>
        </p:nvSpPr>
        <p:spPr bwMode="auto">
          <a:xfrm>
            <a:off x="1415480" y="173619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1802538" y="208705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4" name="Triangle isocèle 323"/>
          <p:cNvSpPr/>
          <p:nvPr/>
        </p:nvSpPr>
        <p:spPr bwMode="auto">
          <a:xfrm>
            <a:off x="1726288" y="189383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1969418" y="20739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6" name="Triangle isocèle 325"/>
          <p:cNvSpPr/>
          <p:nvPr/>
        </p:nvSpPr>
        <p:spPr bwMode="auto">
          <a:xfrm>
            <a:off x="1893168" y="18807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1635658" y="23446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8" name="Triangle isocèle 327"/>
          <p:cNvSpPr/>
          <p:nvPr/>
        </p:nvSpPr>
        <p:spPr bwMode="auto">
          <a:xfrm>
            <a:off x="1559408" y="21514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1400378" y="231663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0" name="Triangle isocèle 329"/>
          <p:cNvSpPr/>
          <p:nvPr/>
        </p:nvSpPr>
        <p:spPr bwMode="auto">
          <a:xfrm>
            <a:off x="1324128" y="212341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1232968" y="208764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2" name="Triangle isocèle 331"/>
          <p:cNvSpPr/>
          <p:nvPr/>
        </p:nvSpPr>
        <p:spPr bwMode="auto">
          <a:xfrm>
            <a:off x="1156718" y="189442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1077566" y="212341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4" name="Triangle isocèle 333"/>
          <p:cNvSpPr/>
          <p:nvPr/>
        </p:nvSpPr>
        <p:spPr bwMode="auto">
          <a:xfrm>
            <a:off x="1001316" y="193019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5" name="Rectangle 334"/>
          <p:cNvSpPr/>
          <p:nvPr/>
        </p:nvSpPr>
        <p:spPr bwMode="auto">
          <a:xfrm>
            <a:off x="1935650" y="216602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6" name="Triangle isocèle 335"/>
          <p:cNvSpPr/>
          <p:nvPr/>
        </p:nvSpPr>
        <p:spPr bwMode="auto">
          <a:xfrm>
            <a:off x="1859400" y="197280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7" name="Rectangle 336"/>
          <p:cNvSpPr/>
          <p:nvPr/>
        </p:nvSpPr>
        <p:spPr bwMode="auto">
          <a:xfrm flipH="1">
            <a:off x="1993159" y="234356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8" name="Rectangle 337"/>
          <p:cNvSpPr/>
          <p:nvPr/>
        </p:nvSpPr>
        <p:spPr bwMode="auto">
          <a:xfrm flipH="1">
            <a:off x="1628486" y="254634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 flipH="1">
            <a:off x="2353199" y="255426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8" name="Rectangle 357"/>
          <p:cNvSpPr/>
          <p:nvPr/>
        </p:nvSpPr>
        <p:spPr bwMode="auto">
          <a:xfrm flipH="1">
            <a:off x="1985508" y="275705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9" name="Rectangle 358"/>
          <p:cNvSpPr/>
          <p:nvPr/>
        </p:nvSpPr>
        <p:spPr bwMode="auto">
          <a:xfrm flipH="1">
            <a:off x="935565" y="256490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 flipH="1">
            <a:off x="1289959" y="275705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1" name="Rectangle 360"/>
          <p:cNvSpPr/>
          <p:nvPr/>
        </p:nvSpPr>
        <p:spPr bwMode="auto">
          <a:xfrm flipH="1">
            <a:off x="1646084" y="295983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2" name="Rectangle 361"/>
          <p:cNvSpPr/>
          <p:nvPr/>
        </p:nvSpPr>
        <p:spPr bwMode="auto">
          <a:xfrm flipH="1">
            <a:off x="554262" y="234888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3" name="Rectangle 362"/>
          <p:cNvSpPr/>
          <p:nvPr/>
        </p:nvSpPr>
        <p:spPr bwMode="auto">
          <a:xfrm flipH="1">
            <a:off x="210852" y="256490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4" name="Rectangle 363"/>
          <p:cNvSpPr/>
          <p:nvPr/>
        </p:nvSpPr>
        <p:spPr bwMode="auto">
          <a:xfrm flipH="1">
            <a:off x="2335601" y="295983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5" name="Rectangle 364"/>
          <p:cNvSpPr/>
          <p:nvPr/>
        </p:nvSpPr>
        <p:spPr bwMode="auto">
          <a:xfrm flipH="1">
            <a:off x="2005309" y="316378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 flipH="1">
            <a:off x="2711624" y="2755885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7" name="Rectangle 366"/>
          <p:cNvSpPr/>
          <p:nvPr/>
        </p:nvSpPr>
        <p:spPr bwMode="auto">
          <a:xfrm flipH="1">
            <a:off x="551384" y="278092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8" name="Rectangle 367"/>
          <p:cNvSpPr/>
          <p:nvPr/>
        </p:nvSpPr>
        <p:spPr bwMode="auto">
          <a:xfrm flipH="1">
            <a:off x="949427" y="298512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 flipH="1">
            <a:off x="1294186" y="318931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0" name="Rectangle 369"/>
          <p:cNvSpPr/>
          <p:nvPr/>
        </p:nvSpPr>
        <p:spPr bwMode="auto">
          <a:xfrm flipH="1">
            <a:off x="1663682" y="3380645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1" name="Rectangle 370"/>
          <p:cNvSpPr/>
          <p:nvPr/>
        </p:nvSpPr>
        <p:spPr bwMode="auto">
          <a:xfrm flipH="1">
            <a:off x="215079" y="298909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 flipH="1">
            <a:off x="580054" y="318931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3" name="Rectangle 372"/>
          <p:cNvSpPr/>
          <p:nvPr/>
        </p:nvSpPr>
        <p:spPr bwMode="auto">
          <a:xfrm flipH="1">
            <a:off x="949427" y="340189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4" name="Rectangle 373"/>
          <p:cNvSpPr/>
          <p:nvPr/>
        </p:nvSpPr>
        <p:spPr bwMode="auto">
          <a:xfrm flipH="1">
            <a:off x="1307380" y="361310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 flipH="1">
            <a:off x="231778" y="341922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2" name="Rectangle 391"/>
          <p:cNvSpPr/>
          <p:nvPr/>
        </p:nvSpPr>
        <p:spPr bwMode="auto">
          <a:xfrm flipH="1">
            <a:off x="591474" y="364502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3" name="Rectangle 392"/>
          <p:cNvSpPr/>
          <p:nvPr/>
        </p:nvSpPr>
        <p:spPr bwMode="auto">
          <a:xfrm flipH="1">
            <a:off x="959476" y="384117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 flipH="1">
            <a:off x="221729" y="384921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5" name="Rectangle 394"/>
          <p:cNvSpPr/>
          <p:nvPr/>
        </p:nvSpPr>
        <p:spPr bwMode="auto">
          <a:xfrm flipH="1">
            <a:off x="600528" y="406868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6" name="Rectangle 395"/>
          <p:cNvSpPr/>
          <p:nvPr/>
        </p:nvSpPr>
        <p:spPr bwMode="auto">
          <a:xfrm flipH="1">
            <a:off x="252624" y="429447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7" name="Rectangle 396"/>
          <p:cNvSpPr/>
          <p:nvPr/>
        </p:nvSpPr>
        <p:spPr bwMode="auto">
          <a:xfrm flipH="1">
            <a:off x="623555" y="449062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8" name="Rectangle 397"/>
          <p:cNvSpPr/>
          <p:nvPr/>
        </p:nvSpPr>
        <p:spPr bwMode="auto">
          <a:xfrm flipH="1">
            <a:off x="975068" y="426833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9" name="Rectangle 398"/>
          <p:cNvSpPr/>
          <p:nvPr/>
        </p:nvSpPr>
        <p:spPr bwMode="auto">
          <a:xfrm flipH="1">
            <a:off x="1330407" y="405723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0" name="Rectangle 399"/>
          <p:cNvSpPr/>
          <p:nvPr/>
        </p:nvSpPr>
        <p:spPr bwMode="auto">
          <a:xfrm flipH="1">
            <a:off x="1677118" y="382400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1" name="Rectangle 400"/>
          <p:cNvSpPr/>
          <p:nvPr/>
        </p:nvSpPr>
        <p:spPr bwMode="auto">
          <a:xfrm flipH="1">
            <a:off x="2008842" y="358914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2" name="Rectangle 401"/>
          <p:cNvSpPr/>
          <p:nvPr/>
        </p:nvSpPr>
        <p:spPr bwMode="auto">
          <a:xfrm flipH="1">
            <a:off x="2344875" y="338535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3" name="Rectangle 402"/>
          <p:cNvSpPr/>
          <p:nvPr/>
        </p:nvSpPr>
        <p:spPr bwMode="auto">
          <a:xfrm flipH="1">
            <a:off x="2702360" y="318931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4" name="Rectangle 403"/>
          <p:cNvSpPr/>
          <p:nvPr/>
        </p:nvSpPr>
        <p:spPr bwMode="auto">
          <a:xfrm flipH="1">
            <a:off x="994486" y="469876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5" name="Rectangle 404"/>
          <p:cNvSpPr/>
          <p:nvPr/>
        </p:nvSpPr>
        <p:spPr bwMode="auto">
          <a:xfrm flipH="1">
            <a:off x="3406457" y="316378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6" name="Rectangle 405"/>
          <p:cNvSpPr/>
          <p:nvPr/>
        </p:nvSpPr>
        <p:spPr bwMode="auto">
          <a:xfrm flipH="1">
            <a:off x="3054409" y="337797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 flipH="1">
            <a:off x="2716283" y="359213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8" name="Rectangle 407"/>
          <p:cNvSpPr/>
          <p:nvPr/>
        </p:nvSpPr>
        <p:spPr bwMode="auto">
          <a:xfrm flipH="1">
            <a:off x="2376929" y="378006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 flipH="1">
            <a:off x="2052075" y="403208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0" name="Rectangle 409"/>
          <p:cNvSpPr/>
          <p:nvPr/>
        </p:nvSpPr>
        <p:spPr bwMode="auto">
          <a:xfrm flipH="1">
            <a:off x="1694681" y="426395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1" name="Rectangle 410"/>
          <p:cNvSpPr/>
          <p:nvPr/>
        </p:nvSpPr>
        <p:spPr bwMode="auto">
          <a:xfrm flipH="1">
            <a:off x="1347970" y="446360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2" name="Rectangle 411"/>
          <p:cNvSpPr/>
          <p:nvPr/>
        </p:nvSpPr>
        <p:spPr bwMode="auto">
          <a:xfrm flipH="1">
            <a:off x="3066570" y="297004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3" name="Rectangle 412"/>
          <p:cNvSpPr/>
          <p:nvPr/>
        </p:nvSpPr>
        <p:spPr bwMode="auto">
          <a:xfrm>
            <a:off x="3024972" y="31105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4" name="Triangle isocèle 413"/>
          <p:cNvSpPr/>
          <p:nvPr/>
        </p:nvSpPr>
        <p:spPr bwMode="auto">
          <a:xfrm>
            <a:off x="2948722" y="29173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3" name="Rectangle 432"/>
          <p:cNvSpPr/>
          <p:nvPr/>
        </p:nvSpPr>
        <p:spPr bwMode="auto">
          <a:xfrm>
            <a:off x="2935894" y="309946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4" name="Triangle isocèle 433"/>
          <p:cNvSpPr/>
          <p:nvPr/>
        </p:nvSpPr>
        <p:spPr bwMode="auto">
          <a:xfrm>
            <a:off x="2859644" y="290624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5" name="Rectangle 434"/>
          <p:cNvSpPr/>
          <p:nvPr/>
        </p:nvSpPr>
        <p:spPr bwMode="auto">
          <a:xfrm>
            <a:off x="2822556" y="31105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6" name="Triangle isocèle 435"/>
          <p:cNvSpPr/>
          <p:nvPr/>
        </p:nvSpPr>
        <p:spPr bwMode="auto">
          <a:xfrm>
            <a:off x="2746306" y="29173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7" name="Rectangle 436"/>
          <p:cNvSpPr/>
          <p:nvPr/>
        </p:nvSpPr>
        <p:spPr bwMode="auto">
          <a:xfrm>
            <a:off x="2979509" y="323469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8" name="Triangle isocèle 437"/>
          <p:cNvSpPr/>
          <p:nvPr/>
        </p:nvSpPr>
        <p:spPr bwMode="auto">
          <a:xfrm>
            <a:off x="2903259" y="304147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9" name="Rectangle 438"/>
          <p:cNvSpPr/>
          <p:nvPr/>
        </p:nvSpPr>
        <p:spPr bwMode="auto">
          <a:xfrm>
            <a:off x="3325804" y="322033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0" name="Triangle isocèle 439"/>
          <p:cNvSpPr/>
          <p:nvPr/>
        </p:nvSpPr>
        <p:spPr bwMode="auto">
          <a:xfrm>
            <a:off x="3249554" y="302711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1" name="Rectangle 440"/>
          <p:cNvSpPr/>
          <p:nvPr/>
        </p:nvSpPr>
        <p:spPr bwMode="auto">
          <a:xfrm>
            <a:off x="3281443" y="332156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2" name="Triangle isocèle 441"/>
          <p:cNvSpPr/>
          <p:nvPr/>
        </p:nvSpPr>
        <p:spPr bwMode="auto">
          <a:xfrm>
            <a:off x="3205193" y="312834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3" name="Rectangle 442"/>
          <p:cNvSpPr/>
          <p:nvPr/>
        </p:nvSpPr>
        <p:spPr bwMode="auto">
          <a:xfrm>
            <a:off x="3202822" y="292009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4" name="Triangle isocèle 443"/>
          <p:cNvSpPr/>
          <p:nvPr/>
        </p:nvSpPr>
        <p:spPr bwMode="auto">
          <a:xfrm>
            <a:off x="3126572" y="272687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5" name="Rectangle 444"/>
          <p:cNvSpPr/>
          <p:nvPr/>
        </p:nvSpPr>
        <p:spPr bwMode="auto">
          <a:xfrm>
            <a:off x="3436708" y="296328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6" name="Triangle isocèle 445"/>
          <p:cNvSpPr/>
          <p:nvPr/>
        </p:nvSpPr>
        <p:spPr bwMode="auto">
          <a:xfrm>
            <a:off x="3360458" y="277006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7" name="Rectangle 446"/>
          <p:cNvSpPr/>
          <p:nvPr/>
        </p:nvSpPr>
        <p:spPr bwMode="auto">
          <a:xfrm>
            <a:off x="3639006" y="309946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8" name="Triangle isocèle 447"/>
          <p:cNvSpPr/>
          <p:nvPr/>
        </p:nvSpPr>
        <p:spPr bwMode="auto">
          <a:xfrm>
            <a:off x="3562756" y="290624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9" name="Rectangle 448"/>
          <p:cNvSpPr/>
          <p:nvPr/>
        </p:nvSpPr>
        <p:spPr bwMode="auto">
          <a:xfrm>
            <a:off x="3593561" y="320740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0" name="Triangle isocèle 449"/>
          <p:cNvSpPr/>
          <p:nvPr/>
        </p:nvSpPr>
        <p:spPr bwMode="auto">
          <a:xfrm>
            <a:off x="3517311" y="301418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 flipH="1">
            <a:off x="2217874" y="318979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4" name="Triangle isocèle 453"/>
          <p:cNvSpPr/>
          <p:nvPr/>
        </p:nvSpPr>
        <p:spPr bwMode="auto">
          <a:xfrm>
            <a:off x="2119577" y="310881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 flipH="1">
            <a:off x="2330981" y="328839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6" name="Triangle isocèle 455"/>
          <p:cNvSpPr/>
          <p:nvPr/>
        </p:nvSpPr>
        <p:spPr bwMode="auto">
          <a:xfrm>
            <a:off x="2232684" y="320740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 flipH="1">
            <a:off x="2150993" y="3321215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8" name="Triangle isocèle 457"/>
          <p:cNvSpPr/>
          <p:nvPr/>
        </p:nvSpPr>
        <p:spPr bwMode="auto">
          <a:xfrm>
            <a:off x="2052696" y="3240228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 flipH="1">
            <a:off x="2250494" y="336620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0" name="Triangle isocèle 459"/>
          <p:cNvSpPr/>
          <p:nvPr/>
        </p:nvSpPr>
        <p:spPr bwMode="auto">
          <a:xfrm>
            <a:off x="2152197" y="328521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 flipH="1">
            <a:off x="2431882" y="3345002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4" name="Triangle isocèle 463"/>
          <p:cNvSpPr/>
          <p:nvPr/>
        </p:nvSpPr>
        <p:spPr bwMode="auto">
          <a:xfrm>
            <a:off x="2333585" y="3264015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 flipH="1">
            <a:off x="2072873" y="3354900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6" name="Triangle isocèle 465"/>
          <p:cNvSpPr/>
          <p:nvPr/>
        </p:nvSpPr>
        <p:spPr bwMode="auto">
          <a:xfrm>
            <a:off x="1974576" y="3273913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7" name="Rectangle 466"/>
          <p:cNvSpPr/>
          <p:nvPr/>
        </p:nvSpPr>
        <p:spPr bwMode="auto">
          <a:xfrm flipH="1">
            <a:off x="1894041" y="342238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8" name="Triangle isocèle 467"/>
          <p:cNvSpPr/>
          <p:nvPr/>
        </p:nvSpPr>
        <p:spPr bwMode="auto">
          <a:xfrm>
            <a:off x="1795744" y="334139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9" name="Rectangle 468"/>
          <p:cNvSpPr/>
          <p:nvPr/>
        </p:nvSpPr>
        <p:spPr bwMode="auto">
          <a:xfrm flipH="1">
            <a:off x="2005308" y="3544158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0" name="Triangle isocèle 469"/>
          <p:cNvSpPr/>
          <p:nvPr/>
        </p:nvSpPr>
        <p:spPr bwMode="auto">
          <a:xfrm>
            <a:off x="1907011" y="3463171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1" name="Rectangle 470"/>
          <p:cNvSpPr/>
          <p:nvPr/>
        </p:nvSpPr>
        <p:spPr bwMode="auto">
          <a:xfrm flipH="1">
            <a:off x="1838841" y="3545238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2" name="Triangle isocèle 471"/>
          <p:cNvSpPr/>
          <p:nvPr/>
        </p:nvSpPr>
        <p:spPr bwMode="auto">
          <a:xfrm>
            <a:off x="1740544" y="3464251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 flipH="1">
            <a:off x="1905559" y="3612925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4" name="Triangle isocèle 473"/>
          <p:cNvSpPr/>
          <p:nvPr/>
        </p:nvSpPr>
        <p:spPr bwMode="auto">
          <a:xfrm>
            <a:off x="1807262" y="3531938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5" name="Rectangle 474"/>
          <p:cNvSpPr/>
          <p:nvPr/>
        </p:nvSpPr>
        <p:spPr bwMode="auto">
          <a:xfrm flipH="1">
            <a:off x="1703539" y="3500996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6" name="Triangle isocèle 475"/>
          <p:cNvSpPr/>
          <p:nvPr/>
        </p:nvSpPr>
        <p:spPr bwMode="auto">
          <a:xfrm>
            <a:off x="1605242" y="3420009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7" name="Rectangle 476"/>
          <p:cNvSpPr/>
          <p:nvPr/>
        </p:nvSpPr>
        <p:spPr bwMode="auto">
          <a:xfrm flipH="1">
            <a:off x="1938394" y="4292568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8" name="Triangle isocèle 477"/>
          <p:cNvSpPr/>
          <p:nvPr/>
        </p:nvSpPr>
        <p:spPr bwMode="auto">
          <a:xfrm>
            <a:off x="1840097" y="4211581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9" name="Rectangle 478"/>
          <p:cNvSpPr/>
          <p:nvPr/>
        </p:nvSpPr>
        <p:spPr bwMode="auto">
          <a:xfrm flipH="1">
            <a:off x="2027544" y="444691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0" name="Triangle isocèle 479"/>
          <p:cNvSpPr/>
          <p:nvPr/>
        </p:nvSpPr>
        <p:spPr bwMode="auto">
          <a:xfrm>
            <a:off x="1929247" y="436592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1" name="Rectangle 480"/>
          <p:cNvSpPr/>
          <p:nvPr/>
        </p:nvSpPr>
        <p:spPr bwMode="auto">
          <a:xfrm flipH="1">
            <a:off x="1816726" y="4426214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2" name="Triangle isocèle 481"/>
          <p:cNvSpPr/>
          <p:nvPr/>
        </p:nvSpPr>
        <p:spPr bwMode="auto">
          <a:xfrm>
            <a:off x="1718429" y="4345227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3" name="Rectangle 482"/>
          <p:cNvSpPr/>
          <p:nvPr/>
        </p:nvSpPr>
        <p:spPr bwMode="auto">
          <a:xfrm flipH="1">
            <a:off x="1916425" y="4525916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4" name="Triangle isocèle 483"/>
          <p:cNvSpPr/>
          <p:nvPr/>
        </p:nvSpPr>
        <p:spPr bwMode="auto">
          <a:xfrm>
            <a:off x="1818128" y="4444929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5" name="Rectangle 484"/>
          <p:cNvSpPr/>
          <p:nvPr/>
        </p:nvSpPr>
        <p:spPr bwMode="auto">
          <a:xfrm flipH="1">
            <a:off x="1581700" y="4536452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6" name="Triangle isocèle 485"/>
          <p:cNvSpPr/>
          <p:nvPr/>
        </p:nvSpPr>
        <p:spPr bwMode="auto">
          <a:xfrm>
            <a:off x="1483403" y="4455465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7" name="Rectangle 486"/>
          <p:cNvSpPr/>
          <p:nvPr/>
        </p:nvSpPr>
        <p:spPr bwMode="auto">
          <a:xfrm flipH="1">
            <a:off x="1704384" y="463708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8" name="Triangle isocèle 487"/>
          <p:cNvSpPr/>
          <p:nvPr/>
        </p:nvSpPr>
        <p:spPr bwMode="auto">
          <a:xfrm>
            <a:off x="1606087" y="455610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9" name="Rectangle 488"/>
          <p:cNvSpPr/>
          <p:nvPr/>
        </p:nvSpPr>
        <p:spPr bwMode="auto">
          <a:xfrm flipH="1">
            <a:off x="1459472" y="464861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0" name="Triangle isocèle 489"/>
          <p:cNvSpPr/>
          <p:nvPr/>
        </p:nvSpPr>
        <p:spPr bwMode="auto">
          <a:xfrm>
            <a:off x="1361175" y="456763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1" name="Rectangle 490"/>
          <p:cNvSpPr/>
          <p:nvPr/>
        </p:nvSpPr>
        <p:spPr bwMode="auto">
          <a:xfrm flipH="1">
            <a:off x="1593773" y="4705772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2" name="Triangle isocèle 491"/>
          <p:cNvSpPr/>
          <p:nvPr/>
        </p:nvSpPr>
        <p:spPr bwMode="auto">
          <a:xfrm>
            <a:off x="1495476" y="4624785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3" name="Rectangle 492"/>
          <p:cNvSpPr/>
          <p:nvPr/>
        </p:nvSpPr>
        <p:spPr bwMode="auto">
          <a:xfrm>
            <a:off x="3358134" y="340200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4" name="Triangle isocèle 493"/>
          <p:cNvSpPr/>
          <p:nvPr/>
        </p:nvSpPr>
        <p:spPr bwMode="auto">
          <a:xfrm>
            <a:off x="3281884" y="320878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5" name="Rectangle 494"/>
          <p:cNvSpPr/>
          <p:nvPr/>
        </p:nvSpPr>
        <p:spPr bwMode="auto">
          <a:xfrm>
            <a:off x="3747086" y="314343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6" name="Triangle isocèle 495"/>
          <p:cNvSpPr/>
          <p:nvPr/>
        </p:nvSpPr>
        <p:spPr bwMode="auto">
          <a:xfrm>
            <a:off x="3670836" y="295021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7" name="Rectangle 496"/>
          <p:cNvSpPr/>
          <p:nvPr/>
        </p:nvSpPr>
        <p:spPr bwMode="auto">
          <a:xfrm>
            <a:off x="458817" y="329111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8" name="Triangle isocèle 497"/>
          <p:cNvSpPr/>
          <p:nvPr/>
        </p:nvSpPr>
        <p:spPr bwMode="auto">
          <a:xfrm>
            <a:off x="382567" y="309789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9" name="Rectangle 498"/>
          <p:cNvSpPr/>
          <p:nvPr/>
        </p:nvSpPr>
        <p:spPr bwMode="auto">
          <a:xfrm>
            <a:off x="570198" y="342233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0" name="Triangle isocèle 499"/>
          <p:cNvSpPr/>
          <p:nvPr/>
        </p:nvSpPr>
        <p:spPr bwMode="auto">
          <a:xfrm>
            <a:off x="493948" y="322911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4" name="Rectangle 533"/>
          <p:cNvSpPr/>
          <p:nvPr/>
        </p:nvSpPr>
        <p:spPr bwMode="auto">
          <a:xfrm>
            <a:off x="302399" y="33525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5" name="Triangle isocèle 534"/>
          <p:cNvSpPr/>
          <p:nvPr/>
        </p:nvSpPr>
        <p:spPr bwMode="auto">
          <a:xfrm>
            <a:off x="226149" y="31593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6" name="Rectangle 535"/>
          <p:cNvSpPr/>
          <p:nvPr/>
        </p:nvSpPr>
        <p:spPr bwMode="auto">
          <a:xfrm>
            <a:off x="414251" y="34552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7" name="Triangle isocèle 536"/>
          <p:cNvSpPr/>
          <p:nvPr/>
        </p:nvSpPr>
        <p:spPr bwMode="auto">
          <a:xfrm>
            <a:off x="338001" y="32620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8" name="Rectangle 537"/>
          <p:cNvSpPr/>
          <p:nvPr/>
        </p:nvSpPr>
        <p:spPr bwMode="auto">
          <a:xfrm>
            <a:off x="837921" y="347739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39" name="Triangle isocèle 538"/>
          <p:cNvSpPr/>
          <p:nvPr/>
        </p:nvSpPr>
        <p:spPr bwMode="auto">
          <a:xfrm>
            <a:off x="761671" y="328417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0" name="Rectangle 539"/>
          <p:cNvSpPr/>
          <p:nvPr/>
        </p:nvSpPr>
        <p:spPr bwMode="auto">
          <a:xfrm>
            <a:off x="1005548" y="361292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1" name="Triangle isocèle 540"/>
          <p:cNvSpPr/>
          <p:nvPr/>
        </p:nvSpPr>
        <p:spPr bwMode="auto">
          <a:xfrm>
            <a:off x="929298" y="341970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2" name="Rectangle 541"/>
          <p:cNvSpPr/>
          <p:nvPr/>
        </p:nvSpPr>
        <p:spPr bwMode="auto">
          <a:xfrm>
            <a:off x="693025" y="358899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3" name="Triangle isocèle 542"/>
          <p:cNvSpPr/>
          <p:nvPr/>
        </p:nvSpPr>
        <p:spPr bwMode="auto">
          <a:xfrm>
            <a:off x="616775" y="339577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4" name="Rectangle 543"/>
          <p:cNvSpPr/>
          <p:nvPr/>
        </p:nvSpPr>
        <p:spPr bwMode="auto">
          <a:xfrm>
            <a:off x="793354" y="371210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5" name="Triangle isocèle 544"/>
          <p:cNvSpPr/>
          <p:nvPr/>
        </p:nvSpPr>
        <p:spPr bwMode="auto">
          <a:xfrm>
            <a:off x="717104" y="351888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6" name="Rectangle 545"/>
          <p:cNvSpPr/>
          <p:nvPr/>
        </p:nvSpPr>
        <p:spPr bwMode="auto">
          <a:xfrm>
            <a:off x="1194378" y="36889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47" name="Triangle isocèle 546"/>
          <p:cNvSpPr/>
          <p:nvPr/>
        </p:nvSpPr>
        <p:spPr bwMode="auto">
          <a:xfrm>
            <a:off x="1118128" y="34956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4" name="Rectangle 573"/>
          <p:cNvSpPr/>
          <p:nvPr/>
        </p:nvSpPr>
        <p:spPr bwMode="auto">
          <a:xfrm>
            <a:off x="1080141" y="382061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5" name="Triangle isocèle 574"/>
          <p:cNvSpPr/>
          <p:nvPr/>
        </p:nvSpPr>
        <p:spPr bwMode="auto">
          <a:xfrm>
            <a:off x="1003891" y="362739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6" name="Rectangle 575"/>
          <p:cNvSpPr/>
          <p:nvPr/>
        </p:nvSpPr>
        <p:spPr bwMode="auto">
          <a:xfrm>
            <a:off x="1313326" y="377521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7" name="Triangle isocèle 576"/>
          <p:cNvSpPr/>
          <p:nvPr/>
        </p:nvSpPr>
        <p:spPr bwMode="auto">
          <a:xfrm>
            <a:off x="1237076" y="358199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8" name="Rectangle 577"/>
          <p:cNvSpPr/>
          <p:nvPr/>
        </p:nvSpPr>
        <p:spPr bwMode="auto">
          <a:xfrm>
            <a:off x="443745" y="373177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79" name="Triangle isocèle 578"/>
          <p:cNvSpPr/>
          <p:nvPr/>
        </p:nvSpPr>
        <p:spPr bwMode="auto">
          <a:xfrm>
            <a:off x="367495" y="353855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0" name="Rectangle 579"/>
          <p:cNvSpPr/>
          <p:nvPr/>
        </p:nvSpPr>
        <p:spPr bwMode="auto">
          <a:xfrm>
            <a:off x="578603" y="385316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1" name="Triangle isocèle 580"/>
          <p:cNvSpPr/>
          <p:nvPr/>
        </p:nvSpPr>
        <p:spPr bwMode="auto">
          <a:xfrm>
            <a:off x="502353" y="365994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2" name="Rectangle 581"/>
          <p:cNvSpPr/>
          <p:nvPr/>
        </p:nvSpPr>
        <p:spPr bwMode="auto">
          <a:xfrm>
            <a:off x="387961" y="38644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3" name="Triangle isocèle 582"/>
          <p:cNvSpPr/>
          <p:nvPr/>
        </p:nvSpPr>
        <p:spPr bwMode="auto">
          <a:xfrm>
            <a:off x="311711" y="36712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4" name="Rectangle 583"/>
          <p:cNvSpPr/>
          <p:nvPr/>
        </p:nvSpPr>
        <p:spPr bwMode="auto">
          <a:xfrm>
            <a:off x="800820" y="388752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5" name="Triangle isocèle 584"/>
          <p:cNvSpPr/>
          <p:nvPr/>
        </p:nvSpPr>
        <p:spPr bwMode="auto">
          <a:xfrm>
            <a:off x="724570" y="369430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6" name="Rectangle 585"/>
          <p:cNvSpPr/>
          <p:nvPr/>
        </p:nvSpPr>
        <p:spPr bwMode="auto">
          <a:xfrm>
            <a:off x="946201" y="403295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7" name="Triangle isocèle 586"/>
          <p:cNvSpPr/>
          <p:nvPr/>
        </p:nvSpPr>
        <p:spPr bwMode="auto">
          <a:xfrm>
            <a:off x="869951" y="383973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8" name="Rectangle 587"/>
          <p:cNvSpPr/>
          <p:nvPr/>
        </p:nvSpPr>
        <p:spPr bwMode="auto">
          <a:xfrm>
            <a:off x="743693" y="405407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89" name="Triangle isocèle 588"/>
          <p:cNvSpPr/>
          <p:nvPr/>
        </p:nvSpPr>
        <p:spPr bwMode="auto">
          <a:xfrm>
            <a:off x="667443" y="386085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0" name="Rectangle 589"/>
          <p:cNvSpPr/>
          <p:nvPr/>
        </p:nvSpPr>
        <p:spPr bwMode="auto">
          <a:xfrm>
            <a:off x="2953221" y="340778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1" name="Triangle isocèle 590"/>
          <p:cNvSpPr/>
          <p:nvPr/>
        </p:nvSpPr>
        <p:spPr bwMode="auto">
          <a:xfrm>
            <a:off x="2876971" y="321456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2" name="Rectangle 591"/>
          <p:cNvSpPr/>
          <p:nvPr/>
        </p:nvSpPr>
        <p:spPr bwMode="auto">
          <a:xfrm>
            <a:off x="3109782" y="357474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3" name="Triangle isocèle 592"/>
          <p:cNvSpPr/>
          <p:nvPr/>
        </p:nvSpPr>
        <p:spPr bwMode="auto">
          <a:xfrm>
            <a:off x="3033532" y="338152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4" name="Rectangle 593"/>
          <p:cNvSpPr/>
          <p:nvPr/>
        </p:nvSpPr>
        <p:spPr bwMode="auto">
          <a:xfrm>
            <a:off x="2864089" y="356172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5" name="Triangle isocèle 594"/>
          <p:cNvSpPr/>
          <p:nvPr/>
        </p:nvSpPr>
        <p:spPr bwMode="auto">
          <a:xfrm>
            <a:off x="2787839" y="336850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6" name="Rectangle 595"/>
          <p:cNvSpPr/>
          <p:nvPr/>
        </p:nvSpPr>
        <p:spPr bwMode="auto">
          <a:xfrm flipH="1">
            <a:off x="9393788" y="197118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7" name="Rectangle 596"/>
          <p:cNvSpPr/>
          <p:nvPr/>
        </p:nvSpPr>
        <p:spPr bwMode="auto">
          <a:xfrm flipH="1">
            <a:off x="9753828" y="218720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8" name="Rectangle 597"/>
          <p:cNvSpPr/>
          <p:nvPr/>
        </p:nvSpPr>
        <p:spPr bwMode="auto">
          <a:xfrm flipH="1">
            <a:off x="9033748" y="218720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99" name="Rectangle 598"/>
          <p:cNvSpPr/>
          <p:nvPr/>
        </p:nvSpPr>
        <p:spPr bwMode="auto">
          <a:xfrm flipH="1">
            <a:off x="9393788" y="240322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4" name="Rectangle 603"/>
          <p:cNvSpPr/>
          <p:nvPr/>
        </p:nvSpPr>
        <p:spPr bwMode="auto">
          <a:xfrm>
            <a:off x="9924862" y="214140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5" name="Triangle isocèle 604"/>
          <p:cNvSpPr/>
          <p:nvPr/>
        </p:nvSpPr>
        <p:spPr bwMode="auto">
          <a:xfrm>
            <a:off x="9848612" y="194818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6" name="Rectangle 605"/>
          <p:cNvSpPr/>
          <p:nvPr/>
        </p:nvSpPr>
        <p:spPr bwMode="auto">
          <a:xfrm>
            <a:off x="10091742" y="212828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7" name="Triangle isocèle 606"/>
          <p:cNvSpPr/>
          <p:nvPr/>
        </p:nvSpPr>
        <p:spPr bwMode="auto">
          <a:xfrm>
            <a:off x="10015492" y="193506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8" name="Rectangle 607"/>
          <p:cNvSpPr/>
          <p:nvPr/>
        </p:nvSpPr>
        <p:spPr bwMode="auto">
          <a:xfrm>
            <a:off x="9757982" y="239898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9" name="Triangle isocèle 608"/>
          <p:cNvSpPr/>
          <p:nvPr/>
        </p:nvSpPr>
        <p:spPr bwMode="auto">
          <a:xfrm>
            <a:off x="9681732" y="220576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0" name="Rectangle 609"/>
          <p:cNvSpPr/>
          <p:nvPr/>
        </p:nvSpPr>
        <p:spPr bwMode="auto">
          <a:xfrm>
            <a:off x="9522702" y="237097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1" name="Triangle isocèle 610"/>
          <p:cNvSpPr/>
          <p:nvPr/>
        </p:nvSpPr>
        <p:spPr bwMode="auto">
          <a:xfrm>
            <a:off x="9446452" y="217775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2" name="Rectangle 611"/>
          <p:cNvSpPr/>
          <p:nvPr/>
        </p:nvSpPr>
        <p:spPr bwMode="auto">
          <a:xfrm>
            <a:off x="9355292" y="214199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3" name="Triangle isocèle 612"/>
          <p:cNvSpPr/>
          <p:nvPr/>
        </p:nvSpPr>
        <p:spPr bwMode="auto">
          <a:xfrm>
            <a:off x="9279042" y="194877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4" name="Rectangle 613"/>
          <p:cNvSpPr/>
          <p:nvPr/>
        </p:nvSpPr>
        <p:spPr bwMode="auto">
          <a:xfrm>
            <a:off x="9199890" y="217775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5" name="Triangle isocèle 614"/>
          <p:cNvSpPr/>
          <p:nvPr/>
        </p:nvSpPr>
        <p:spPr bwMode="auto">
          <a:xfrm>
            <a:off x="9123640" y="198453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6" name="Rectangle 615"/>
          <p:cNvSpPr/>
          <p:nvPr/>
        </p:nvSpPr>
        <p:spPr bwMode="auto">
          <a:xfrm>
            <a:off x="10057974" y="222037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7" name="Triangle isocèle 616"/>
          <p:cNvSpPr/>
          <p:nvPr/>
        </p:nvSpPr>
        <p:spPr bwMode="auto">
          <a:xfrm>
            <a:off x="9981724" y="202715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8" name="Rectangle 617"/>
          <p:cNvSpPr/>
          <p:nvPr/>
        </p:nvSpPr>
        <p:spPr bwMode="auto">
          <a:xfrm flipH="1">
            <a:off x="10115483" y="239791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9" name="Rectangle 618"/>
          <p:cNvSpPr/>
          <p:nvPr/>
        </p:nvSpPr>
        <p:spPr bwMode="auto">
          <a:xfrm flipH="1">
            <a:off x="9750810" y="260069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0" name="Rectangle 619"/>
          <p:cNvSpPr/>
          <p:nvPr/>
        </p:nvSpPr>
        <p:spPr bwMode="auto">
          <a:xfrm flipH="1">
            <a:off x="10475523" y="260861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1" name="Rectangle 620"/>
          <p:cNvSpPr/>
          <p:nvPr/>
        </p:nvSpPr>
        <p:spPr bwMode="auto">
          <a:xfrm flipH="1">
            <a:off x="10107832" y="281140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2" name="Rectangle 621"/>
          <p:cNvSpPr/>
          <p:nvPr/>
        </p:nvSpPr>
        <p:spPr bwMode="auto">
          <a:xfrm flipH="1">
            <a:off x="9057889" y="261925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3" name="Rectangle 622"/>
          <p:cNvSpPr/>
          <p:nvPr/>
        </p:nvSpPr>
        <p:spPr bwMode="auto">
          <a:xfrm flipH="1">
            <a:off x="9412283" y="281140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4" name="Rectangle 623"/>
          <p:cNvSpPr/>
          <p:nvPr/>
        </p:nvSpPr>
        <p:spPr bwMode="auto">
          <a:xfrm flipH="1">
            <a:off x="9768408" y="301418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5" name="Rectangle 624"/>
          <p:cNvSpPr/>
          <p:nvPr/>
        </p:nvSpPr>
        <p:spPr bwMode="auto">
          <a:xfrm flipH="1">
            <a:off x="8676586" y="2403228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6" name="Rectangle 625"/>
          <p:cNvSpPr/>
          <p:nvPr/>
        </p:nvSpPr>
        <p:spPr bwMode="auto">
          <a:xfrm flipH="1">
            <a:off x="8333176" y="261925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7" name="Rectangle 626"/>
          <p:cNvSpPr/>
          <p:nvPr/>
        </p:nvSpPr>
        <p:spPr bwMode="auto">
          <a:xfrm flipH="1">
            <a:off x="10457925" y="301418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8" name="Rectangle 627"/>
          <p:cNvSpPr/>
          <p:nvPr/>
        </p:nvSpPr>
        <p:spPr bwMode="auto">
          <a:xfrm flipH="1">
            <a:off x="10127633" y="3218135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9" name="Rectangle 628"/>
          <p:cNvSpPr/>
          <p:nvPr/>
        </p:nvSpPr>
        <p:spPr bwMode="auto">
          <a:xfrm flipH="1">
            <a:off x="10833948" y="281023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0" name="Rectangle 629"/>
          <p:cNvSpPr/>
          <p:nvPr/>
        </p:nvSpPr>
        <p:spPr bwMode="auto">
          <a:xfrm flipH="1">
            <a:off x="8673708" y="283527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1" name="Rectangle 630"/>
          <p:cNvSpPr/>
          <p:nvPr/>
        </p:nvSpPr>
        <p:spPr bwMode="auto">
          <a:xfrm flipH="1">
            <a:off x="9071751" y="303946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2" name="Rectangle 631"/>
          <p:cNvSpPr/>
          <p:nvPr/>
        </p:nvSpPr>
        <p:spPr bwMode="auto">
          <a:xfrm flipH="1">
            <a:off x="9416510" y="324366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3" name="Rectangle 632"/>
          <p:cNvSpPr/>
          <p:nvPr/>
        </p:nvSpPr>
        <p:spPr bwMode="auto">
          <a:xfrm flipH="1">
            <a:off x="9786006" y="343499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4" name="Rectangle 633"/>
          <p:cNvSpPr/>
          <p:nvPr/>
        </p:nvSpPr>
        <p:spPr bwMode="auto">
          <a:xfrm flipH="1">
            <a:off x="8337403" y="304344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5" name="Rectangle 634"/>
          <p:cNvSpPr/>
          <p:nvPr/>
        </p:nvSpPr>
        <p:spPr bwMode="auto">
          <a:xfrm flipH="1">
            <a:off x="8702378" y="324366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6" name="Rectangle 635"/>
          <p:cNvSpPr/>
          <p:nvPr/>
        </p:nvSpPr>
        <p:spPr bwMode="auto">
          <a:xfrm flipH="1">
            <a:off x="9071751" y="345623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7" name="Rectangle 636"/>
          <p:cNvSpPr/>
          <p:nvPr/>
        </p:nvSpPr>
        <p:spPr bwMode="auto">
          <a:xfrm flipH="1">
            <a:off x="9429704" y="366745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8" name="Rectangle 637"/>
          <p:cNvSpPr/>
          <p:nvPr/>
        </p:nvSpPr>
        <p:spPr bwMode="auto">
          <a:xfrm flipH="1">
            <a:off x="8354102" y="347357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39" name="Rectangle 638"/>
          <p:cNvSpPr/>
          <p:nvPr/>
        </p:nvSpPr>
        <p:spPr bwMode="auto">
          <a:xfrm flipH="1">
            <a:off x="8713798" y="369937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0" name="Rectangle 639"/>
          <p:cNvSpPr/>
          <p:nvPr/>
        </p:nvSpPr>
        <p:spPr bwMode="auto">
          <a:xfrm flipH="1">
            <a:off x="9081800" y="389551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1" name="Rectangle 640"/>
          <p:cNvSpPr/>
          <p:nvPr/>
        </p:nvSpPr>
        <p:spPr bwMode="auto">
          <a:xfrm flipH="1">
            <a:off x="8366241" y="3915353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2" name="Rectangle 641"/>
          <p:cNvSpPr/>
          <p:nvPr/>
        </p:nvSpPr>
        <p:spPr bwMode="auto">
          <a:xfrm flipH="1">
            <a:off x="8722852" y="4123030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3" name="Rectangle 642"/>
          <p:cNvSpPr/>
          <p:nvPr/>
        </p:nvSpPr>
        <p:spPr bwMode="auto">
          <a:xfrm flipH="1">
            <a:off x="8374948" y="4348825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4" name="Rectangle 643"/>
          <p:cNvSpPr/>
          <p:nvPr/>
        </p:nvSpPr>
        <p:spPr bwMode="auto">
          <a:xfrm flipH="1">
            <a:off x="8745879" y="454497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5" name="Rectangle 644"/>
          <p:cNvSpPr/>
          <p:nvPr/>
        </p:nvSpPr>
        <p:spPr bwMode="auto">
          <a:xfrm flipH="1">
            <a:off x="9097392" y="432268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6" name="Rectangle 645"/>
          <p:cNvSpPr/>
          <p:nvPr/>
        </p:nvSpPr>
        <p:spPr bwMode="auto">
          <a:xfrm flipH="1">
            <a:off x="9452731" y="411158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7" name="Rectangle 646"/>
          <p:cNvSpPr/>
          <p:nvPr/>
        </p:nvSpPr>
        <p:spPr bwMode="auto">
          <a:xfrm flipH="1">
            <a:off x="9799442" y="387835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8" name="Rectangle 647"/>
          <p:cNvSpPr/>
          <p:nvPr/>
        </p:nvSpPr>
        <p:spPr bwMode="auto">
          <a:xfrm flipH="1">
            <a:off x="10131166" y="364349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49" name="Rectangle 648"/>
          <p:cNvSpPr/>
          <p:nvPr/>
        </p:nvSpPr>
        <p:spPr bwMode="auto">
          <a:xfrm flipH="1">
            <a:off x="10467199" y="343970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0" name="Rectangle 649"/>
          <p:cNvSpPr/>
          <p:nvPr/>
        </p:nvSpPr>
        <p:spPr bwMode="auto">
          <a:xfrm flipH="1">
            <a:off x="10824684" y="3243662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1" name="Rectangle 650"/>
          <p:cNvSpPr/>
          <p:nvPr/>
        </p:nvSpPr>
        <p:spPr bwMode="auto">
          <a:xfrm flipH="1">
            <a:off x="9116810" y="475311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2" name="Rectangle 651"/>
          <p:cNvSpPr/>
          <p:nvPr/>
        </p:nvSpPr>
        <p:spPr bwMode="auto">
          <a:xfrm flipH="1">
            <a:off x="11528781" y="3218135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3" name="Rectangle 652"/>
          <p:cNvSpPr/>
          <p:nvPr/>
        </p:nvSpPr>
        <p:spPr bwMode="auto">
          <a:xfrm flipH="1">
            <a:off x="11176733" y="3432324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4" name="Rectangle 653"/>
          <p:cNvSpPr/>
          <p:nvPr/>
        </p:nvSpPr>
        <p:spPr bwMode="auto">
          <a:xfrm flipH="1">
            <a:off x="10838607" y="364648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5" name="Rectangle 654"/>
          <p:cNvSpPr/>
          <p:nvPr/>
        </p:nvSpPr>
        <p:spPr bwMode="auto">
          <a:xfrm flipH="1">
            <a:off x="10499253" y="3834409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6" name="Rectangle 655"/>
          <p:cNvSpPr/>
          <p:nvPr/>
        </p:nvSpPr>
        <p:spPr bwMode="auto">
          <a:xfrm flipH="1">
            <a:off x="10174399" y="408643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7" name="Rectangle 656"/>
          <p:cNvSpPr/>
          <p:nvPr/>
        </p:nvSpPr>
        <p:spPr bwMode="auto">
          <a:xfrm flipH="1">
            <a:off x="9817005" y="4318301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8" name="Rectangle 657"/>
          <p:cNvSpPr/>
          <p:nvPr/>
        </p:nvSpPr>
        <p:spPr bwMode="auto">
          <a:xfrm flipH="1">
            <a:off x="9470294" y="4517957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59" name="Rectangle 658"/>
          <p:cNvSpPr/>
          <p:nvPr/>
        </p:nvSpPr>
        <p:spPr bwMode="auto">
          <a:xfrm flipH="1">
            <a:off x="11188894" y="3024396"/>
            <a:ext cx="504056" cy="50405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0" name="Rectangle 659"/>
          <p:cNvSpPr/>
          <p:nvPr/>
        </p:nvSpPr>
        <p:spPr bwMode="auto">
          <a:xfrm>
            <a:off x="11147296" y="316494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1" name="Triangle isocèle 660"/>
          <p:cNvSpPr/>
          <p:nvPr/>
        </p:nvSpPr>
        <p:spPr bwMode="auto">
          <a:xfrm>
            <a:off x="11071046" y="297172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2" name="Rectangle 661"/>
          <p:cNvSpPr/>
          <p:nvPr/>
        </p:nvSpPr>
        <p:spPr bwMode="auto">
          <a:xfrm>
            <a:off x="11058218" y="315381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3" name="Triangle isocèle 662"/>
          <p:cNvSpPr/>
          <p:nvPr/>
        </p:nvSpPr>
        <p:spPr bwMode="auto">
          <a:xfrm>
            <a:off x="10981968" y="296059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4" name="Rectangle 663"/>
          <p:cNvSpPr/>
          <p:nvPr/>
        </p:nvSpPr>
        <p:spPr bwMode="auto">
          <a:xfrm>
            <a:off x="10944880" y="316494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5" name="Triangle isocèle 664"/>
          <p:cNvSpPr/>
          <p:nvPr/>
        </p:nvSpPr>
        <p:spPr bwMode="auto">
          <a:xfrm>
            <a:off x="10868630" y="297172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6" name="Rectangle 665"/>
          <p:cNvSpPr/>
          <p:nvPr/>
        </p:nvSpPr>
        <p:spPr bwMode="auto">
          <a:xfrm>
            <a:off x="11101833" y="328904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7" name="Triangle isocèle 666"/>
          <p:cNvSpPr/>
          <p:nvPr/>
        </p:nvSpPr>
        <p:spPr bwMode="auto">
          <a:xfrm>
            <a:off x="11025583" y="309582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8" name="Rectangle 667"/>
          <p:cNvSpPr/>
          <p:nvPr/>
        </p:nvSpPr>
        <p:spPr bwMode="auto">
          <a:xfrm>
            <a:off x="11448128" y="327468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69" name="Triangle isocèle 668"/>
          <p:cNvSpPr/>
          <p:nvPr/>
        </p:nvSpPr>
        <p:spPr bwMode="auto">
          <a:xfrm>
            <a:off x="11371878" y="308146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0" name="Rectangle 669"/>
          <p:cNvSpPr/>
          <p:nvPr/>
        </p:nvSpPr>
        <p:spPr bwMode="auto">
          <a:xfrm>
            <a:off x="11403767" y="337591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1" name="Triangle isocèle 670"/>
          <p:cNvSpPr/>
          <p:nvPr/>
        </p:nvSpPr>
        <p:spPr bwMode="auto">
          <a:xfrm>
            <a:off x="11327517" y="318269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2" name="Rectangle 671"/>
          <p:cNvSpPr/>
          <p:nvPr/>
        </p:nvSpPr>
        <p:spPr bwMode="auto">
          <a:xfrm>
            <a:off x="11325146" y="297444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3" name="Triangle isocèle 672"/>
          <p:cNvSpPr/>
          <p:nvPr/>
        </p:nvSpPr>
        <p:spPr bwMode="auto">
          <a:xfrm>
            <a:off x="11248896" y="278122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4" name="Rectangle 673"/>
          <p:cNvSpPr/>
          <p:nvPr/>
        </p:nvSpPr>
        <p:spPr bwMode="auto">
          <a:xfrm>
            <a:off x="11559032" y="301763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5" name="Triangle isocèle 674"/>
          <p:cNvSpPr/>
          <p:nvPr/>
        </p:nvSpPr>
        <p:spPr bwMode="auto">
          <a:xfrm>
            <a:off x="11482782" y="282441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6" name="Rectangle 675"/>
          <p:cNvSpPr/>
          <p:nvPr/>
        </p:nvSpPr>
        <p:spPr bwMode="auto">
          <a:xfrm>
            <a:off x="11761330" y="315381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7" name="Triangle isocèle 676"/>
          <p:cNvSpPr/>
          <p:nvPr/>
        </p:nvSpPr>
        <p:spPr bwMode="auto">
          <a:xfrm>
            <a:off x="11685080" y="296059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8" name="Rectangle 677"/>
          <p:cNvSpPr/>
          <p:nvPr/>
        </p:nvSpPr>
        <p:spPr bwMode="auto">
          <a:xfrm>
            <a:off x="11715885" y="326175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79" name="Triangle isocèle 678"/>
          <p:cNvSpPr/>
          <p:nvPr/>
        </p:nvSpPr>
        <p:spPr bwMode="auto">
          <a:xfrm>
            <a:off x="11639635" y="306853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0" name="Rectangle 679"/>
          <p:cNvSpPr/>
          <p:nvPr/>
        </p:nvSpPr>
        <p:spPr bwMode="auto">
          <a:xfrm flipH="1">
            <a:off x="10340198" y="3244147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1" name="Triangle isocèle 680"/>
          <p:cNvSpPr/>
          <p:nvPr/>
        </p:nvSpPr>
        <p:spPr bwMode="auto">
          <a:xfrm>
            <a:off x="10241901" y="3163160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2" name="Rectangle 681"/>
          <p:cNvSpPr/>
          <p:nvPr/>
        </p:nvSpPr>
        <p:spPr bwMode="auto">
          <a:xfrm flipH="1">
            <a:off x="10453305" y="334273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3" name="Triangle isocèle 682"/>
          <p:cNvSpPr/>
          <p:nvPr/>
        </p:nvSpPr>
        <p:spPr bwMode="auto">
          <a:xfrm>
            <a:off x="10355008" y="326175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4" name="Rectangle 683"/>
          <p:cNvSpPr/>
          <p:nvPr/>
        </p:nvSpPr>
        <p:spPr bwMode="auto">
          <a:xfrm flipH="1">
            <a:off x="10273317" y="3375563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5" name="Triangle isocèle 684"/>
          <p:cNvSpPr/>
          <p:nvPr/>
        </p:nvSpPr>
        <p:spPr bwMode="auto">
          <a:xfrm>
            <a:off x="10175020" y="3294576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6" name="Rectangle 685"/>
          <p:cNvSpPr/>
          <p:nvPr/>
        </p:nvSpPr>
        <p:spPr bwMode="auto">
          <a:xfrm flipH="1">
            <a:off x="10372818" y="342054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7" name="Triangle isocèle 686"/>
          <p:cNvSpPr/>
          <p:nvPr/>
        </p:nvSpPr>
        <p:spPr bwMode="auto">
          <a:xfrm>
            <a:off x="10274521" y="333956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8" name="Rectangle 687"/>
          <p:cNvSpPr/>
          <p:nvPr/>
        </p:nvSpPr>
        <p:spPr bwMode="auto">
          <a:xfrm flipH="1">
            <a:off x="10554206" y="3399350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89" name="Triangle isocèle 688"/>
          <p:cNvSpPr/>
          <p:nvPr/>
        </p:nvSpPr>
        <p:spPr bwMode="auto">
          <a:xfrm>
            <a:off x="10455909" y="3318363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0" name="Rectangle 689"/>
          <p:cNvSpPr/>
          <p:nvPr/>
        </p:nvSpPr>
        <p:spPr bwMode="auto">
          <a:xfrm flipH="1">
            <a:off x="10195197" y="3409248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1" name="Triangle isocèle 690"/>
          <p:cNvSpPr/>
          <p:nvPr/>
        </p:nvSpPr>
        <p:spPr bwMode="auto">
          <a:xfrm>
            <a:off x="10096900" y="3328261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2" name="Rectangle 691"/>
          <p:cNvSpPr/>
          <p:nvPr/>
        </p:nvSpPr>
        <p:spPr bwMode="auto">
          <a:xfrm flipH="1">
            <a:off x="10016365" y="347672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3" name="Triangle isocèle 692"/>
          <p:cNvSpPr/>
          <p:nvPr/>
        </p:nvSpPr>
        <p:spPr bwMode="auto">
          <a:xfrm>
            <a:off x="9918068" y="339574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4" name="Rectangle 693"/>
          <p:cNvSpPr/>
          <p:nvPr/>
        </p:nvSpPr>
        <p:spPr bwMode="auto">
          <a:xfrm flipH="1">
            <a:off x="10127632" y="3598506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5" name="Triangle isocèle 694"/>
          <p:cNvSpPr/>
          <p:nvPr/>
        </p:nvSpPr>
        <p:spPr bwMode="auto">
          <a:xfrm>
            <a:off x="10029335" y="3517519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6" name="Rectangle 695"/>
          <p:cNvSpPr/>
          <p:nvPr/>
        </p:nvSpPr>
        <p:spPr bwMode="auto">
          <a:xfrm flipH="1">
            <a:off x="9961165" y="3599586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7" name="Triangle isocèle 696"/>
          <p:cNvSpPr/>
          <p:nvPr/>
        </p:nvSpPr>
        <p:spPr bwMode="auto">
          <a:xfrm>
            <a:off x="9862868" y="3518599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8" name="Rectangle 697"/>
          <p:cNvSpPr/>
          <p:nvPr/>
        </p:nvSpPr>
        <p:spPr bwMode="auto">
          <a:xfrm flipH="1">
            <a:off x="10027883" y="3667273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9" name="Triangle isocèle 698"/>
          <p:cNvSpPr/>
          <p:nvPr/>
        </p:nvSpPr>
        <p:spPr bwMode="auto">
          <a:xfrm>
            <a:off x="9929586" y="3586286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0" name="Rectangle 699"/>
          <p:cNvSpPr/>
          <p:nvPr/>
        </p:nvSpPr>
        <p:spPr bwMode="auto">
          <a:xfrm flipH="1">
            <a:off x="9825863" y="3555344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1" name="Triangle isocèle 700"/>
          <p:cNvSpPr/>
          <p:nvPr/>
        </p:nvSpPr>
        <p:spPr bwMode="auto">
          <a:xfrm>
            <a:off x="9727566" y="3474357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2" name="Rectangle 701"/>
          <p:cNvSpPr/>
          <p:nvPr/>
        </p:nvSpPr>
        <p:spPr bwMode="auto">
          <a:xfrm flipH="1">
            <a:off x="10060718" y="4346916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3" name="Triangle isocèle 702"/>
          <p:cNvSpPr/>
          <p:nvPr/>
        </p:nvSpPr>
        <p:spPr bwMode="auto">
          <a:xfrm>
            <a:off x="9962421" y="4265929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4" name="Rectangle 703"/>
          <p:cNvSpPr/>
          <p:nvPr/>
        </p:nvSpPr>
        <p:spPr bwMode="auto">
          <a:xfrm flipH="1">
            <a:off x="10149868" y="4501259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5" name="Triangle isocèle 704"/>
          <p:cNvSpPr/>
          <p:nvPr/>
        </p:nvSpPr>
        <p:spPr bwMode="auto">
          <a:xfrm>
            <a:off x="10051571" y="4420272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6" name="Rectangle 705"/>
          <p:cNvSpPr/>
          <p:nvPr/>
        </p:nvSpPr>
        <p:spPr bwMode="auto">
          <a:xfrm flipH="1">
            <a:off x="9939050" y="4480562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7" name="Triangle isocèle 706"/>
          <p:cNvSpPr/>
          <p:nvPr/>
        </p:nvSpPr>
        <p:spPr bwMode="auto">
          <a:xfrm>
            <a:off x="9840753" y="4399575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8" name="Rectangle 707"/>
          <p:cNvSpPr/>
          <p:nvPr/>
        </p:nvSpPr>
        <p:spPr bwMode="auto">
          <a:xfrm flipH="1">
            <a:off x="10038749" y="4580264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9" name="Triangle isocèle 708"/>
          <p:cNvSpPr/>
          <p:nvPr/>
        </p:nvSpPr>
        <p:spPr bwMode="auto">
          <a:xfrm>
            <a:off x="9940452" y="4499277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0" name="Rectangle 709"/>
          <p:cNvSpPr/>
          <p:nvPr/>
        </p:nvSpPr>
        <p:spPr bwMode="auto">
          <a:xfrm flipH="1">
            <a:off x="9704024" y="4590800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1" name="Triangle isocèle 710"/>
          <p:cNvSpPr/>
          <p:nvPr/>
        </p:nvSpPr>
        <p:spPr bwMode="auto">
          <a:xfrm>
            <a:off x="9605727" y="4509813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2" name="Rectangle 711"/>
          <p:cNvSpPr/>
          <p:nvPr/>
        </p:nvSpPr>
        <p:spPr bwMode="auto">
          <a:xfrm flipH="1">
            <a:off x="9826708" y="4691437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3" name="Triangle isocèle 712"/>
          <p:cNvSpPr/>
          <p:nvPr/>
        </p:nvSpPr>
        <p:spPr bwMode="auto">
          <a:xfrm>
            <a:off x="9728411" y="4610450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4" name="Rectangle 713"/>
          <p:cNvSpPr/>
          <p:nvPr/>
        </p:nvSpPr>
        <p:spPr bwMode="auto">
          <a:xfrm flipH="1">
            <a:off x="9581796" y="4702967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5" name="Triangle isocèle 714"/>
          <p:cNvSpPr/>
          <p:nvPr/>
        </p:nvSpPr>
        <p:spPr bwMode="auto">
          <a:xfrm>
            <a:off x="9483499" y="4621980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6" name="Rectangle 715"/>
          <p:cNvSpPr/>
          <p:nvPr/>
        </p:nvSpPr>
        <p:spPr bwMode="auto">
          <a:xfrm flipH="1">
            <a:off x="9716097" y="4760120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7" name="Triangle isocèle 716"/>
          <p:cNvSpPr/>
          <p:nvPr/>
        </p:nvSpPr>
        <p:spPr bwMode="auto">
          <a:xfrm>
            <a:off x="9617800" y="4679133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8" name="Rectangle 717"/>
          <p:cNvSpPr/>
          <p:nvPr/>
        </p:nvSpPr>
        <p:spPr bwMode="auto">
          <a:xfrm>
            <a:off x="11480458" y="345634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9" name="Triangle isocèle 718"/>
          <p:cNvSpPr/>
          <p:nvPr/>
        </p:nvSpPr>
        <p:spPr bwMode="auto">
          <a:xfrm>
            <a:off x="11404208" y="326312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0" name="Rectangle 719"/>
          <p:cNvSpPr/>
          <p:nvPr/>
        </p:nvSpPr>
        <p:spPr bwMode="auto">
          <a:xfrm>
            <a:off x="11869410" y="319778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1" name="Triangle isocèle 720"/>
          <p:cNvSpPr/>
          <p:nvPr/>
        </p:nvSpPr>
        <p:spPr bwMode="auto">
          <a:xfrm>
            <a:off x="11793160" y="300456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2" name="Rectangle 721"/>
          <p:cNvSpPr/>
          <p:nvPr/>
        </p:nvSpPr>
        <p:spPr bwMode="auto">
          <a:xfrm>
            <a:off x="8581141" y="33454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3" name="Triangle isocèle 722"/>
          <p:cNvSpPr/>
          <p:nvPr/>
        </p:nvSpPr>
        <p:spPr bwMode="auto">
          <a:xfrm>
            <a:off x="8504891" y="31522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4" name="Rectangle 723"/>
          <p:cNvSpPr/>
          <p:nvPr/>
        </p:nvSpPr>
        <p:spPr bwMode="auto">
          <a:xfrm>
            <a:off x="8692522" y="347668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5" name="Triangle isocèle 724"/>
          <p:cNvSpPr/>
          <p:nvPr/>
        </p:nvSpPr>
        <p:spPr bwMode="auto">
          <a:xfrm>
            <a:off x="8616272" y="328346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6" name="Rectangle 725"/>
          <p:cNvSpPr/>
          <p:nvPr/>
        </p:nvSpPr>
        <p:spPr bwMode="auto">
          <a:xfrm>
            <a:off x="8424723" y="340691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7" name="Triangle isocèle 726"/>
          <p:cNvSpPr/>
          <p:nvPr/>
        </p:nvSpPr>
        <p:spPr bwMode="auto">
          <a:xfrm>
            <a:off x="8348473" y="321369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8" name="Rectangle 727"/>
          <p:cNvSpPr/>
          <p:nvPr/>
        </p:nvSpPr>
        <p:spPr bwMode="auto">
          <a:xfrm>
            <a:off x="8536575" y="35096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9" name="Triangle isocèle 728"/>
          <p:cNvSpPr/>
          <p:nvPr/>
        </p:nvSpPr>
        <p:spPr bwMode="auto">
          <a:xfrm>
            <a:off x="8460325" y="33164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0" name="Rectangle 729"/>
          <p:cNvSpPr/>
          <p:nvPr/>
        </p:nvSpPr>
        <p:spPr bwMode="auto">
          <a:xfrm>
            <a:off x="8960245" y="353173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1" name="Triangle isocèle 730"/>
          <p:cNvSpPr/>
          <p:nvPr/>
        </p:nvSpPr>
        <p:spPr bwMode="auto">
          <a:xfrm>
            <a:off x="8883995" y="333851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2" name="Rectangle 731"/>
          <p:cNvSpPr/>
          <p:nvPr/>
        </p:nvSpPr>
        <p:spPr bwMode="auto">
          <a:xfrm>
            <a:off x="9127872" y="366727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3" name="Triangle isocèle 732"/>
          <p:cNvSpPr/>
          <p:nvPr/>
        </p:nvSpPr>
        <p:spPr bwMode="auto">
          <a:xfrm>
            <a:off x="9051622" y="347405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4" name="Rectangle 733"/>
          <p:cNvSpPr/>
          <p:nvPr/>
        </p:nvSpPr>
        <p:spPr bwMode="auto">
          <a:xfrm>
            <a:off x="8815349" y="36433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5" name="Triangle isocèle 734"/>
          <p:cNvSpPr/>
          <p:nvPr/>
        </p:nvSpPr>
        <p:spPr bwMode="auto">
          <a:xfrm>
            <a:off x="8739099" y="34501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6" name="Rectangle 735"/>
          <p:cNvSpPr/>
          <p:nvPr/>
        </p:nvSpPr>
        <p:spPr bwMode="auto">
          <a:xfrm>
            <a:off x="8915678" y="376645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7" name="Triangle isocèle 736"/>
          <p:cNvSpPr/>
          <p:nvPr/>
        </p:nvSpPr>
        <p:spPr bwMode="auto">
          <a:xfrm>
            <a:off x="8839428" y="357323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8" name="Rectangle 737"/>
          <p:cNvSpPr/>
          <p:nvPr/>
        </p:nvSpPr>
        <p:spPr bwMode="auto">
          <a:xfrm>
            <a:off x="9316702" y="374326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9" name="Triangle isocèle 738"/>
          <p:cNvSpPr/>
          <p:nvPr/>
        </p:nvSpPr>
        <p:spPr bwMode="auto">
          <a:xfrm>
            <a:off x="9240452" y="355004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0" name="Rectangle 739"/>
          <p:cNvSpPr/>
          <p:nvPr/>
        </p:nvSpPr>
        <p:spPr bwMode="auto">
          <a:xfrm>
            <a:off x="9202465" y="387496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1" name="Triangle isocèle 740"/>
          <p:cNvSpPr/>
          <p:nvPr/>
        </p:nvSpPr>
        <p:spPr bwMode="auto">
          <a:xfrm>
            <a:off x="9126215" y="368174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2" name="Rectangle 741"/>
          <p:cNvSpPr/>
          <p:nvPr/>
        </p:nvSpPr>
        <p:spPr bwMode="auto">
          <a:xfrm>
            <a:off x="9435650" y="3829558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3" name="Triangle isocèle 742"/>
          <p:cNvSpPr/>
          <p:nvPr/>
        </p:nvSpPr>
        <p:spPr bwMode="auto">
          <a:xfrm>
            <a:off x="9359400" y="3636338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0" name="Rectangle 749"/>
          <p:cNvSpPr/>
          <p:nvPr/>
        </p:nvSpPr>
        <p:spPr bwMode="auto">
          <a:xfrm>
            <a:off x="8923144" y="394187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1" name="Triangle isocèle 750"/>
          <p:cNvSpPr/>
          <p:nvPr/>
        </p:nvSpPr>
        <p:spPr bwMode="auto">
          <a:xfrm>
            <a:off x="8846894" y="374865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2" name="Rectangle 751"/>
          <p:cNvSpPr/>
          <p:nvPr/>
        </p:nvSpPr>
        <p:spPr bwMode="auto">
          <a:xfrm>
            <a:off x="9068525" y="408729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3" name="Triangle isocèle 752"/>
          <p:cNvSpPr/>
          <p:nvPr/>
        </p:nvSpPr>
        <p:spPr bwMode="auto">
          <a:xfrm>
            <a:off x="8992275" y="389407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4" name="Rectangle 753"/>
          <p:cNvSpPr/>
          <p:nvPr/>
        </p:nvSpPr>
        <p:spPr bwMode="auto">
          <a:xfrm>
            <a:off x="8866017" y="410842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5" name="Triangle isocèle 754"/>
          <p:cNvSpPr/>
          <p:nvPr/>
        </p:nvSpPr>
        <p:spPr bwMode="auto">
          <a:xfrm>
            <a:off x="8789767" y="391520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6" name="Rectangle 755"/>
          <p:cNvSpPr/>
          <p:nvPr/>
        </p:nvSpPr>
        <p:spPr bwMode="auto">
          <a:xfrm>
            <a:off x="11075545" y="346213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7" name="Triangle isocèle 756"/>
          <p:cNvSpPr/>
          <p:nvPr/>
        </p:nvSpPr>
        <p:spPr bwMode="auto">
          <a:xfrm>
            <a:off x="10999295" y="326891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8" name="Rectangle 757"/>
          <p:cNvSpPr/>
          <p:nvPr/>
        </p:nvSpPr>
        <p:spPr bwMode="auto">
          <a:xfrm>
            <a:off x="11232106" y="362909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9" name="Triangle isocèle 758"/>
          <p:cNvSpPr/>
          <p:nvPr/>
        </p:nvSpPr>
        <p:spPr bwMode="auto">
          <a:xfrm>
            <a:off x="11155856" y="343587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0" name="Rectangle 759"/>
          <p:cNvSpPr/>
          <p:nvPr/>
        </p:nvSpPr>
        <p:spPr bwMode="auto">
          <a:xfrm>
            <a:off x="10986413" y="361607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1" name="Triangle isocèle 760"/>
          <p:cNvSpPr/>
          <p:nvPr/>
        </p:nvSpPr>
        <p:spPr bwMode="auto">
          <a:xfrm>
            <a:off x="10910163" y="342285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5" name="Rectangle 764"/>
          <p:cNvSpPr/>
          <p:nvPr/>
        </p:nvSpPr>
        <p:spPr bwMode="auto">
          <a:xfrm flipH="1">
            <a:off x="8574430" y="415301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6" name="Triangle isocèle 765"/>
          <p:cNvSpPr/>
          <p:nvPr/>
        </p:nvSpPr>
        <p:spPr bwMode="auto">
          <a:xfrm>
            <a:off x="8476133" y="407202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7" name="Rectangle 766"/>
          <p:cNvSpPr/>
          <p:nvPr/>
        </p:nvSpPr>
        <p:spPr bwMode="auto">
          <a:xfrm flipH="1">
            <a:off x="8727500" y="404944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8" name="Triangle isocèle 767"/>
          <p:cNvSpPr/>
          <p:nvPr/>
        </p:nvSpPr>
        <p:spPr bwMode="auto">
          <a:xfrm>
            <a:off x="8629203" y="396845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9" name="Rectangle 768"/>
          <p:cNvSpPr/>
          <p:nvPr/>
        </p:nvSpPr>
        <p:spPr bwMode="auto">
          <a:xfrm flipH="1">
            <a:off x="8548269" y="3968221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0" name="Triangle isocèle 769"/>
          <p:cNvSpPr/>
          <p:nvPr/>
        </p:nvSpPr>
        <p:spPr bwMode="auto">
          <a:xfrm>
            <a:off x="8449972" y="3887234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1" name="Rectangle 770"/>
          <p:cNvSpPr/>
          <p:nvPr/>
        </p:nvSpPr>
        <p:spPr bwMode="auto">
          <a:xfrm flipH="1">
            <a:off x="8425643" y="4081213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2" name="Triangle isocèle 771"/>
          <p:cNvSpPr/>
          <p:nvPr/>
        </p:nvSpPr>
        <p:spPr bwMode="auto">
          <a:xfrm>
            <a:off x="8327346" y="4000226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3" name="Rectangle 772"/>
          <p:cNvSpPr/>
          <p:nvPr/>
        </p:nvSpPr>
        <p:spPr bwMode="auto">
          <a:xfrm flipH="1">
            <a:off x="9631209" y="2006924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4" name="Triangle isocèle 773"/>
          <p:cNvSpPr/>
          <p:nvPr/>
        </p:nvSpPr>
        <p:spPr bwMode="auto">
          <a:xfrm>
            <a:off x="9532912" y="1925937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5" name="Rectangle 774"/>
          <p:cNvSpPr/>
          <p:nvPr/>
        </p:nvSpPr>
        <p:spPr bwMode="auto">
          <a:xfrm flipH="1">
            <a:off x="9741277" y="2064294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6" name="Triangle isocèle 775"/>
          <p:cNvSpPr/>
          <p:nvPr/>
        </p:nvSpPr>
        <p:spPr bwMode="auto">
          <a:xfrm>
            <a:off x="9642980" y="1983307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7" name="Rectangle 776"/>
          <p:cNvSpPr/>
          <p:nvPr/>
        </p:nvSpPr>
        <p:spPr bwMode="auto">
          <a:xfrm flipH="1">
            <a:off x="9608991" y="2142442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8" name="Triangle isocèle 777"/>
          <p:cNvSpPr/>
          <p:nvPr/>
        </p:nvSpPr>
        <p:spPr bwMode="auto">
          <a:xfrm>
            <a:off x="9510694" y="2061455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9" name="Rectangle 778"/>
          <p:cNvSpPr/>
          <p:nvPr/>
        </p:nvSpPr>
        <p:spPr bwMode="auto">
          <a:xfrm flipH="1">
            <a:off x="9707349" y="2162830"/>
            <a:ext cx="45719" cy="115012"/>
          </a:xfrm>
          <a:prstGeom prst="rect">
            <a:avLst/>
          </a:prstGeom>
          <a:solidFill>
            <a:srgbClr val="6633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0" name="Triangle isocèle 779"/>
          <p:cNvSpPr/>
          <p:nvPr/>
        </p:nvSpPr>
        <p:spPr bwMode="auto">
          <a:xfrm>
            <a:off x="9609052" y="2081843"/>
            <a:ext cx="216024" cy="14322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6" name="Nuage 785"/>
          <p:cNvSpPr/>
          <p:nvPr/>
        </p:nvSpPr>
        <p:spPr bwMode="auto">
          <a:xfrm>
            <a:off x="5247630" y="2993128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IA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Flèche droite 2"/>
          <p:cNvSpPr/>
          <p:nvPr/>
        </p:nvSpPr>
        <p:spPr bwMode="auto">
          <a:xfrm>
            <a:off x="4101781" y="3004560"/>
            <a:ext cx="1023838" cy="83856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7" name="Flèche droite 786"/>
          <p:cNvSpPr/>
          <p:nvPr/>
        </p:nvSpPr>
        <p:spPr bwMode="auto">
          <a:xfrm>
            <a:off x="7040838" y="2989666"/>
            <a:ext cx="1023838" cy="83856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17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37121" y="381078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productivité nette de l’écosystème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Notre Bilan de carbone est difficile à obtenir rapidement: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 de l’écosystème: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Carbone du sol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sous-terraine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Litière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Bois mort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aérienne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467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Son utilisation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20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0" y="836712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Générer des solutions spatialement explicits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3305" y="2412591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Respecte des superficies par traitements.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07368" y="1268760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Respecte des contraintes spatiales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Adjacences des bloques de coupes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Taille des bloques de coupes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791" y="2874256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Pour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Produire des solutions spatiales réaliste.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Améliorer notre approche heuristique de spatialisation</a:t>
            </a:r>
          </a:p>
        </p:txBody>
      </p:sp>
    </p:spTree>
    <p:extLst>
      <p:ext uri="{BB962C8B-B14F-4D97-AF65-F5344CB8AC3E}">
        <p14:creationId xmlns:p14="http://schemas.microsoft.com/office/powerpoint/2010/main" val="29764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Dans notre processus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21</a:t>
            </a:fld>
            <a:endParaRPr lang="fr-FR" altLang="fr-FR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localisation des activités sylvicoles pouvant améliorer le bilan carbone est un enjeux complexe: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calcul du bilan de carbone forestier pour un modèle de planification est complexe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L’optimisation spatialement explicit de localisation travaux sylvicoles peut être très difficile à réaliser avec un modèle mathématique classique</a:t>
            </a:r>
          </a:p>
        </p:txBody>
      </p:sp>
    </p:spTree>
    <p:extLst>
      <p:ext uri="{BB962C8B-B14F-4D97-AF65-F5344CB8AC3E}">
        <p14:creationId xmlns:p14="http://schemas.microsoft.com/office/powerpoint/2010/main" val="36097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-9939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 Productivité nette de l’écosystème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221158" y="364522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26753" y="461200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5950503" y="441878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120349" y="386353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260718" y="373267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1976333" y="307927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1976333" y="33673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60309" y="419373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1616293" y="34094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1616293" y="36975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407961" y="428149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2263945" y="349722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2263945" y="378526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066313" y="469944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1922297" y="391518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1922297" y="420322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436273" y="443959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1292257" y="36553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1292257" y="394336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855640" y="432397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2711624" y="35397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2711624" y="38277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059705" y="368101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865300" y="4647791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9787212" y="4132903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9757288" y="4375355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402685" y="445436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6326435" y="426114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178731" y="41868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6102481" y="39936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801132" y="42745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6724882" y="40813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513623" y="400869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6437373" y="381547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900042" y="39489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5823792" y="37557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722162" y="430904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5645912" y="411582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64764" y="420682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5288514" y="401360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166329" y="380407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6090079" y="361085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0266384" y="453241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10188296" y="401752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10158372" y="425997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9461176" y="441021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9383088" y="389532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9353164" y="413777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9748688" y="4208662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9670600" y="3693774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9640676" y="3936226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0641234" y="423206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10563146" y="371717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10533222" y="395962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072078" y="396523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9993990" y="3450348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9964066" y="369280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103908" y="423143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9025820" y="371654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8995896" y="395899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" name="Flèche vers le bas 8"/>
          <p:cNvSpPr/>
          <p:nvPr/>
        </p:nvSpPr>
        <p:spPr bwMode="auto">
          <a:xfrm>
            <a:off x="1580289" y="1945014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Flèche vers le bas 105"/>
          <p:cNvSpPr/>
          <p:nvPr/>
        </p:nvSpPr>
        <p:spPr bwMode="auto">
          <a:xfrm rot="10800000">
            <a:off x="2067953" y="1937187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7" name="Flèche vers le bas 106"/>
          <p:cNvSpPr/>
          <p:nvPr/>
        </p:nvSpPr>
        <p:spPr bwMode="auto">
          <a:xfrm>
            <a:off x="5530360" y="2483496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Flèche vers le bas 107"/>
          <p:cNvSpPr/>
          <p:nvPr/>
        </p:nvSpPr>
        <p:spPr bwMode="auto">
          <a:xfrm rot="10800000">
            <a:off x="5996524" y="2132855"/>
            <a:ext cx="447679" cy="1444247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Flèche vers le bas 108"/>
          <p:cNvSpPr/>
          <p:nvPr/>
        </p:nvSpPr>
        <p:spPr bwMode="auto">
          <a:xfrm>
            <a:off x="9269915" y="2276872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Flèche vers le bas 109"/>
          <p:cNvSpPr/>
          <p:nvPr/>
        </p:nvSpPr>
        <p:spPr bwMode="auto">
          <a:xfrm rot="10800000">
            <a:off x="9818705" y="2671105"/>
            <a:ext cx="447679" cy="70349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Nuage 13"/>
          <p:cNvSpPr/>
          <p:nvPr/>
        </p:nvSpPr>
        <p:spPr bwMode="auto">
          <a:xfrm>
            <a:off x="1292257" y="1124744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Nuage 111"/>
          <p:cNvSpPr/>
          <p:nvPr/>
        </p:nvSpPr>
        <p:spPr bwMode="auto">
          <a:xfrm>
            <a:off x="5160343" y="1223802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Nuage 112"/>
          <p:cNvSpPr/>
          <p:nvPr/>
        </p:nvSpPr>
        <p:spPr bwMode="auto">
          <a:xfrm>
            <a:off x="8833233" y="1220378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0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51" grpId="0" animBg="1"/>
      <p:bldP spid="60" grpId="0" animBg="1"/>
      <p:bldP spid="61" grpId="0" animBg="1"/>
      <p:bldP spid="6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9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4" grpId="0" animBg="1"/>
      <p:bldP spid="112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-9939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 États des réservoirs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065404" y="111463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999" y="20814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6794749" y="18881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964595" y="13329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04964" y="120208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2820579" y="5486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2809833" y="8367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604555" y="166314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2449793" y="8788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2460539" y="11669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252207" y="175090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3097445" y="96663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3108191" y="125467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10559" y="21688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2766543" y="13845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2766543" y="16726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80519" y="190900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2136503" y="112474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2136503" y="14127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699886" y="179338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3555870" y="10091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3555870" y="12971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903951" y="115042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709546" y="2117201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10631458" y="1602313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10601534" y="1844765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246931" y="192377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7170681" y="173055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022977" y="165625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6946727" y="146303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645378" y="174400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7569128" y="155078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357869" y="147810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7281619" y="128488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744288" y="14183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6668038" y="12251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566408" y="177845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6490158" y="158523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209010" y="167623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6132760" y="148301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010575" y="127348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6934325" y="108026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1110630" y="200182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11032542" y="148693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11002618" y="172938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0305422" y="187962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10227334" y="136473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10197410" y="160718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0592934" y="1678072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10514846" y="1163184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10484922" y="1405636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1485480" y="170147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11407392" y="118658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11377468" y="142903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916324" y="143464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10841803" y="88654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10808312" y="116221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948154" y="170084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9870066" y="118595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9840142" y="142840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1344" y="4982031"/>
            <a:ext cx="1273241" cy="681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Sol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3" name="Flèche vers le bas 102"/>
          <p:cNvSpPr/>
          <p:nvPr/>
        </p:nvSpPr>
        <p:spPr bwMode="auto">
          <a:xfrm>
            <a:off x="2422895" y="4832892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4" name="Flèche vers le bas 103"/>
          <p:cNvSpPr/>
          <p:nvPr/>
        </p:nvSpPr>
        <p:spPr bwMode="auto">
          <a:xfrm rot="10800000">
            <a:off x="2910559" y="4825065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191344" y="3501008"/>
            <a:ext cx="1800200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Bois mort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1" name="Flèche vers le bas 110"/>
          <p:cNvSpPr/>
          <p:nvPr/>
        </p:nvSpPr>
        <p:spPr bwMode="auto">
          <a:xfrm>
            <a:off x="2396687" y="3297017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4" name="Flèche vers le bas 113"/>
          <p:cNvSpPr/>
          <p:nvPr/>
        </p:nvSpPr>
        <p:spPr bwMode="auto">
          <a:xfrm rot="10800000">
            <a:off x="2884351" y="3289190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5" name="Flèche vers le bas 114"/>
          <p:cNvSpPr/>
          <p:nvPr/>
        </p:nvSpPr>
        <p:spPr bwMode="auto">
          <a:xfrm>
            <a:off x="10439087" y="3264100"/>
            <a:ext cx="447679" cy="68602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6" name="Flèche vers le bas 115"/>
          <p:cNvSpPr/>
          <p:nvPr/>
        </p:nvSpPr>
        <p:spPr bwMode="auto">
          <a:xfrm rot="10800000">
            <a:off x="6903543" y="3084883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7" name="Flèche vers le bas 116"/>
          <p:cNvSpPr/>
          <p:nvPr/>
        </p:nvSpPr>
        <p:spPr bwMode="auto">
          <a:xfrm>
            <a:off x="6422526" y="5103365"/>
            <a:ext cx="447679" cy="44575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8" name="Flèche vers le bas 117"/>
          <p:cNvSpPr/>
          <p:nvPr/>
        </p:nvSpPr>
        <p:spPr bwMode="auto">
          <a:xfrm rot="10800000">
            <a:off x="6910190" y="4687240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9" name="Flèche vers le bas 118"/>
          <p:cNvSpPr/>
          <p:nvPr/>
        </p:nvSpPr>
        <p:spPr bwMode="auto">
          <a:xfrm rot="10800000">
            <a:off x="10916324" y="3716216"/>
            <a:ext cx="447679" cy="239455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0" name="Flèche vers le bas 119"/>
          <p:cNvSpPr/>
          <p:nvPr/>
        </p:nvSpPr>
        <p:spPr bwMode="auto">
          <a:xfrm>
            <a:off x="10468645" y="4819177"/>
            <a:ext cx="447679" cy="68602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1" name="Flèche vers le bas 120"/>
          <p:cNvSpPr/>
          <p:nvPr/>
        </p:nvSpPr>
        <p:spPr bwMode="auto">
          <a:xfrm rot="10800000">
            <a:off x="10959713" y="5206921"/>
            <a:ext cx="447679" cy="239455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11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 bwMode="auto">
          <a:xfrm>
            <a:off x="3586550" y="249557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167183" y="261120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1526944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5" name="Triangle isocèle 164"/>
          <p:cNvSpPr/>
          <p:nvPr/>
        </p:nvSpPr>
        <p:spPr bwMode="auto">
          <a:xfrm>
            <a:off x="1382928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91744" y="3391365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721349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253742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991628" y="1904279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Problématique:…Pour chaque période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3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97339" y="43581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2721089" y="41649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568035" y="42852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08404" y="414928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1424019" y="35010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1413273" y="37890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07995" y="46154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1053233" y="38312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1063979" y="41192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855647" y="470322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1700885" y="39189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1711631" y="420699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513999" y="512118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1369983" y="433692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1369983" y="462495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83959" y="486133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739943" y="407707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739943" y="436510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303326" y="47457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2159310" y="3961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2159310" y="42494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69288" y="41335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074883" y="510030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3996795" y="458541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3966871" y="482786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173271" y="420050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3097021" y="400728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49317" y="393298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2873067" y="373976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571718" y="402073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3495468" y="382751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84209" y="37548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3207959" y="35616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670628" y="369512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2594378" y="350190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492748" y="40551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2416498" y="38619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135350" y="39529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2059100" y="37597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936915" y="35502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2860665" y="33569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475967" y="4984929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4397879" y="4470041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4367955" y="4712493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670759" y="486272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3592671" y="434783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3562747" y="459029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958271" y="466117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3880183" y="4146288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3850259" y="438874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850817" y="468457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4772729" y="416968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4742805" y="441214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281661" y="441775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4207140" y="386964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4173649" y="414531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3313491" y="4683944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3235403" y="416905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3205479" y="4411508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113373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Triangle isocèle 107"/>
          <p:cNvSpPr/>
          <p:nvPr/>
        </p:nvSpPr>
        <p:spPr bwMode="auto">
          <a:xfrm>
            <a:off x="3969357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Triangle isocèle 108"/>
          <p:cNvSpPr/>
          <p:nvPr/>
        </p:nvSpPr>
        <p:spPr bwMode="auto">
          <a:xfrm>
            <a:off x="3958611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753333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Triangle isocèle 111"/>
          <p:cNvSpPr/>
          <p:nvPr/>
        </p:nvSpPr>
        <p:spPr bwMode="auto">
          <a:xfrm>
            <a:off x="3598571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Triangle isocèle 112"/>
          <p:cNvSpPr/>
          <p:nvPr/>
        </p:nvSpPr>
        <p:spPr bwMode="auto">
          <a:xfrm>
            <a:off x="3609317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4400985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3" name="Triangle isocèle 122"/>
          <p:cNvSpPr/>
          <p:nvPr/>
        </p:nvSpPr>
        <p:spPr bwMode="auto">
          <a:xfrm>
            <a:off x="4246223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4" name="Triangle isocèle 123"/>
          <p:cNvSpPr/>
          <p:nvPr/>
        </p:nvSpPr>
        <p:spPr bwMode="auto">
          <a:xfrm>
            <a:off x="4256969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059337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6" name="Triangle isocèle 125"/>
          <p:cNvSpPr/>
          <p:nvPr/>
        </p:nvSpPr>
        <p:spPr bwMode="auto">
          <a:xfrm>
            <a:off x="3915321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Triangle isocèle 126"/>
          <p:cNvSpPr/>
          <p:nvPr/>
        </p:nvSpPr>
        <p:spPr bwMode="auto">
          <a:xfrm>
            <a:off x="3915321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429297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9" name="Triangle isocèle 128"/>
          <p:cNvSpPr/>
          <p:nvPr/>
        </p:nvSpPr>
        <p:spPr bwMode="auto">
          <a:xfrm>
            <a:off x="3285281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0" name="Triangle isocèle 129"/>
          <p:cNvSpPr/>
          <p:nvPr/>
        </p:nvSpPr>
        <p:spPr bwMode="auto">
          <a:xfrm>
            <a:off x="3285281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848664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2" name="Triangle isocèle 131"/>
          <p:cNvSpPr/>
          <p:nvPr/>
        </p:nvSpPr>
        <p:spPr bwMode="auto">
          <a:xfrm>
            <a:off x="4704648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3" name="Triangle isocèle 132"/>
          <p:cNvSpPr/>
          <p:nvPr/>
        </p:nvSpPr>
        <p:spPr bwMode="auto">
          <a:xfrm>
            <a:off x="4704648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1580980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5" name="Triangle isocèle 154"/>
          <p:cNvSpPr/>
          <p:nvPr/>
        </p:nvSpPr>
        <p:spPr bwMode="auto">
          <a:xfrm>
            <a:off x="1436964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6" name="Triangle isocèle 155"/>
          <p:cNvSpPr/>
          <p:nvPr/>
        </p:nvSpPr>
        <p:spPr bwMode="auto">
          <a:xfrm>
            <a:off x="1426218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1220940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8" name="Triangle isocèle 157"/>
          <p:cNvSpPr/>
          <p:nvPr/>
        </p:nvSpPr>
        <p:spPr bwMode="auto">
          <a:xfrm>
            <a:off x="1066178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9" name="Triangle isocèle 158"/>
          <p:cNvSpPr/>
          <p:nvPr/>
        </p:nvSpPr>
        <p:spPr bwMode="auto">
          <a:xfrm>
            <a:off x="1076924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1868592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1" name="Triangle isocèle 160"/>
          <p:cNvSpPr/>
          <p:nvPr/>
        </p:nvSpPr>
        <p:spPr bwMode="auto">
          <a:xfrm>
            <a:off x="1713830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2" name="Triangle isocèle 161"/>
          <p:cNvSpPr/>
          <p:nvPr/>
        </p:nvSpPr>
        <p:spPr bwMode="auto">
          <a:xfrm>
            <a:off x="1724576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4" name="Triangle isocèle 163"/>
          <p:cNvSpPr/>
          <p:nvPr/>
        </p:nvSpPr>
        <p:spPr bwMode="auto">
          <a:xfrm>
            <a:off x="1382928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896904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7" name="Triangle isocèle 166"/>
          <p:cNvSpPr/>
          <p:nvPr/>
        </p:nvSpPr>
        <p:spPr bwMode="auto">
          <a:xfrm>
            <a:off x="752888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8" name="Triangle isocèle 167"/>
          <p:cNvSpPr/>
          <p:nvPr/>
        </p:nvSpPr>
        <p:spPr bwMode="auto">
          <a:xfrm>
            <a:off x="752888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316271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0" name="Triangle isocèle 169"/>
          <p:cNvSpPr/>
          <p:nvPr/>
        </p:nvSpPr>
        <p:spPr bwMode="auto">
          <a:xfrm>
            <a:off x="2172255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1" name="Triangle isocèle 170"/>
          <p:cNvSpPr/>
          <p:nvPr/>
        </p:nvSpPr>
        <p:spPr bwMode="auto">
          <a:xfrm>
            <a:off x="2172255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2851259" y="203513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4" name="Triangle isocèle 173"/>
          <p:cNvSpPr/>
          <p:nvPr/>
        </p:nvSpPr>
        <p:spPr bwMode="auto">
          <a:xfrm>
            <a:off x="2707243" y="125087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5" name="Triangle isocèle 174"/>
          <p:cNvSpPr/>
          <p:nvPr/>
        </p:nvSpPr>
        <p:spPr bwMode="auto">
          <a:xfrm>
            <a:off x="2696497" y="15389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91219" y="236534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7" name="Triangle isocèle 176"/>
          <p:cNvSpPr/>
          <p:nvPr/>
        </p:nvSpPr>
        <p:spPr bwMode="auto">
          <a:xfrm>
            <a:off x="2336457" y="158108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8" name="Triangle isocèle 177"/>
          <p:cNvSpPr/>
          <p:nvPr/>
        </p:nvSpPr>
        <p:spPr bwMode="auto">
          <a:xfrm>
            <a:off x="2347203" y="186911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3138871" y="245309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0" name="Triangle isocèle 179"/>
          <p:cNvSpPr/>
          <p:nvPr/>
        </p:nvSpPr>
        <p:spPr bwMode="auto">
          <a:xfrm>
            <a:off x="2984109" y="16688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1" name="Triangle isocèle 180"/>
          <p:cNvSpPr/>
          <p:nvPr/>
        </p:nvSpPr>
        <p:spPr bwMode="auto">
          <a:xfrm>
            <a:off x="2994855" y="19568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2797223" y="28710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3" name="Triangle isocèle 182"/>
          <p:cNvSpPr/>
          <p:nvPr/>
        </p:nvSpPr>
        <p:spPr bwMode="auto">
          <a:xfrm>
            <a:off x="2653207" y="20867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4" name="Triangle isocèle 183"/>
          <p:cNvSpPr/>
          <p:nvPr/>
        </p:nvSpPr>
        <p:spPr bwMode="auto">
          <a:xfrm>
            <a:off x="2653207" y="23748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6" name="Triangle isocèle 185"/>
          <p:cNvSpPr/>
          <p:nvPr/>
        </p:nvSpPr>
        <p:spPr bwMode="auto">
          <a:xfrm>
            <a:off x="2023167" y="18269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7" name="Triangle isocèle 186"/>
          <p:cNvSpPr/>
          <p:nvPr/>
        </p:nvSpPr>
        <p:spPr bwMode="auto">
          <a:xfrm>
            <a:off x="2023167" y="21149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9" name="Triangle isocèle 188"/>
          <p:cNvSpPr/>
          <p:nvPr/>
        </p:nvSpPr>
        <p:spPr bwMode="auto">
          <a:xfrm>
            <a:off x="3442534" y="171131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0" name="Triangle isocèle 189"/>
          <p:cNvSpPr/>
          <p:nvPr/>
        </p:nvSpPr>
        <p:spPr bwMode="auto">
          <a:xfrm>
            <a:off x="3442534" y="199934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1" name="Nuage 190"/>
          <p:cNvSpPr/>
          <p:nvPr/>
        </p:nvSpPr>
        <p:spPr bwMode="auto">
          <a:xfrm>
            <a:off x="6723186" y="751259"/>
            <a:ext cx="2808312" cy="99923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GCBM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2" name="Flèche vers le bas 191"/>
          <p:cNvSpPr/>
          <p:nvPr/>
        </p:nvSpPr>
        <p:spPr bwMode="auto">
          <a:xfrm rot="14328406">
            <a:off x="5773988" y="1198032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3" name="Flèche vers le bas 192"/>
          <p:cNvSpPr/>
          <p:nvPr/>
        </p:nvSpPr>
        <p:spPr bwMode="auto">
          <a:xfrm rot="20861241">
            <a:off x="8739325" y="1623651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7320995" y="3455460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</p:spTree>
    <p:extLst>
      <p:ext uri="{BB962C8B-B14F-4D97-AF65-F5344CB8AC3E}">
        <p14:creationId xmlns:p14="http://schemas.microsoft.com/office/powerpoint/2010/main" val="8191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Objectif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37121" y="381078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productivité nette de l’écosystème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Obtention du bilan de carbone rapidement: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 de l’écosystème: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Carbone du sol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sous-terraine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Litière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Bois mort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aérienne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2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 bwMode="auto">
          <a:xfrm>
            <a:off x="3253742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 historique:…Pour chaque période/cellule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113373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Triangle isocèle 107"/>
          <p:cNvSpPr/>
          <p:nvPr/>
        </p:nvSpPr>
        <p:spPr bwMode="auto">
          <a:xfrm>
            <a:off x="3969357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Triangle isocèle 108"/>
          <p:cNvSpPr/>
          <p:nvPr/>
        </p:nvSpPr>
        <p:spPr bwMode="auto">
          <a:xfrm>
            <a:off x="3958611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753333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Triangle isocèle 111"/>
          <p:cNvSpPr/>
          <p:nvPr/>
        </p:nvSpPr>
        <p:spPr bwMode="auto">
          <a:xfrm>
            <a:off x="3598571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Triangle isocèle 112"/>
          <p:cNvSpPr/>
          <p:nvPr/>
        </p:nvSpPr>
        <p:spPr bwMode="auto">
          <a:xfrm>
            <a:off x="3609317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4400985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3" name="Triangle isocèle 122"/>
          <p:cNvSpPr/>
          <p:nvPr/>
        </p:nvSpPr>
        <p:spPr bwMode="auto">
          <a:xfrm>
            <a:off x="4246223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4" name="Triangle isocèle 123"/>
          <p:cNvSpPr/>
          <p:nvPr/>
        </p:nvSpPr>
        <p:spPr bwMode="auto">
          <a:xfrm>
            <a:off x="4256969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059337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6" name="Triangle isocèle 125"/>
          <p:cNvSpPr/>
          <p:nvPr/>
        </p:nvSpPr>
        <p:spPr bwMode="auto">
          <a:xfrm>
            <a:off x="3915321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Triangle isocèle 126"/>
          <p:cNvSpPr/>
          <p:nvPr/>
        </p:nvSpPr>
        <p:spPr bwMode="auto">
          <a:xfrm>
            <a:off x="3915321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429297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9" name="Triangle isocèle 128"/>
          <p:cNvSpPr/>
          <p:nvPr/>
        </p:nvSpPr>
        <p:spPr bwMode="auto">
          <a:xfrm>
            <a:off x="3285281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0" name="Triangle isocèle 129"/>
          <p:cNvSpPr/>
          <p:nvPr/>
        </p:nvSpPr>
        <p:spPr bwMode="auto">
          <a:xfrm>
            <a:off x="3285281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848664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2" name="Triangle isocèle 131"/>
          <p:cNvSpPr/>
          <p:nvPr/>
        </p:nvSpPr>
        <p:spPr bwMode="auto">
          <a:xfrm>
            <a:off x="4704648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3" name="Triangle isocèle 132"/>
          <p:cNvSpPr/>
          <p:nvPr/>
        </p:nvSpPr>
        <p:spPr bwMode="auto">
          <a:xfrm>
            <a:off x="4704648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1" name="Nuage 190"/>
          <p:cNvSpPr/>
          <p:nvPr/>
        </p:nvSpPr>
        <p:spPr bwMode="auto">
          <a:xfrm>
            <a:off x="6723186" y="751259"/>
            <a:ext cx="2808312" cy="99923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GCBM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2" name="Flèche vers le bas 191"/>
          <p:cNvSpPr/>
          <p:nvPr/>
        </p:nvSpPr>
        <p:spPr bwMode="auto">
          <a:xfrm rot="14328406">
            <a:off x="5773988" y="1198032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3" name="Flèche vers le bas 192"/>
          <p:cNvSpPr/>
          <p:nvPr/>
        </p:nvSpPr>
        <p:spPr bwMode="auto">
          <a:xfrm rot="20861241">
            <a:off x="8739325" y="1623651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7320995" y="3455460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</p:spTree>
    <p:extLst>
      <p:ext uri="{BB962C8B-B14F-4D97-AF65-F5344CB8AC3E}">
        <p14:creationId xmlns:p14="http://schemas.microsoft.com/office/powerpoint/2010/main" val="21021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Méthode: Apprentissage du MLP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8" name="Nuage 27"/>
          <p:cNvSpPr/>
          <p:nvPr/>
        </p:nvSpPr>
        <p:spPr bwMode="auto">
          <a:xfrm>
            <a:off x="911424" y="4149080"/>
            <a:ext cx="3384376" cy="115212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Multilayer</a:t>
            </a: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 perceptron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052736"/>
            <a:ext cx="4002244" cy="1833089"/>
          </a:xfrm>
          <a:prstGeom prst="rect">
            <a:avLst/>
          </a:prstGeom>
        </p:spPr>
      </p:pic>
      <p:sp>
        <p:nvSpPr>
          <p:cNvPr id="31" name="Flèche vers le bas 30"/>
          <p:cNvSpPr/>
          <p:nvPr/>
        </p:nvSpPr>
        <p:spPr bwMode="auto">
          <a:xfrm rot="13505620">
            <a:off x="4843713" y="2953352"/>
            <a:ext cx="490509" cy="1873545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Flèche vers le bas 31"/>
          <p:cNvSpPr/>
          <p:nvPr/>
        </p:nvSpPr>
        <p:spPr bwMode="auto">
          <a:xfrm rot="3732111">
            <a:off x="3691903" y="1910276"/>
            <a:ext cx="490509" cy="2756442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D8C7535AC984C954409E86008B6B1" ma:contentTypeVersion="5" ma:contentTypeDescription="Crée un document." ma:contentTypeScope="" ma:versionID="b98d606db1d8981b42c20d29caab754c">
  <xsd:schema xmlns:xsd="http://www.w3.org/2001/XMLSchema" xmlns:xs="http://www.w3.org/2001/XMLSchema" xmlns:p="http://schemas.microsoft.com/office/2006/metadata/properties" xmlns:ns2="785701b4-08d1-402f-a497-f2f813221731" targetNamespace="http://schemas.microsoft.com/office/2006/metadata/properties" ma:root="true" ma:fieldsID="77ff28afb2ad7804448e564e5d4b2614" ns2:_="">
    <xsd:import namespace="785701b4-08d1-402f-a497-f2f813221731"/>
    <xsd:element name="properties">
      <xsd:complexType>
        <xsd:sequence>
          <xsd:element name="documentManagement">
            <xsd:complexType>
              <xsd:all>
                <xsd:element ref="ns2:Sujet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701b4-08d1-402f-a497-f2f813221731" elementFormDefault="qualified">
    <xsd:import namespace="http://schemas.microsoft.com/office/2006/documentManagement/types"/>
    <xsd:import namespace="http://schemas.microsoft.com/office/infopath/2007/PartnerControls"/>
    <xsd:element name="Sujet" ma:index="8" ma:displayName="Sujet" ma:format="Dropdown" ma:internalName="Sujet">
      <xsd:simpleType>
        <xsd:union memberTypes="dms:Text">
          <xsd:simpleType>
            <xsd:restriction base="dms:Choice">
              <xsd:enumeration value="Administratif BFEC"/>
              <xsd:enumeration value="Cartes de noël"/>
              <xsd:enumeration value="Cartables CPF 2008-2013"/>
              <xsd:enumeration value="Couvertures"/>
              <xsd:enumeration value="Fiches"/>
              <xsd:enumeration value="Logos"/>
              <xsd:enumeration value="Modèles d'entente"/>
              <xsd:enumeration value="Powerpoint"/>
              <xsd:enumeration value="Archives"/>
            </xsd:restriction>
          </xsd:simpleType>
        </xsd:union>
      </xsd:simpleType>
    </xsd:element>
    <xsd:element name="Date" ma:index="9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jet xmlns="785701b4-08d1-402f-a497-f2f813221731">Fiche, rapport et PowerPoint génériques</Sujet>
    <Date xmlns="785701b4-08d1-402f-a497-f2f813221731">2021-01-14T05:00:00+00:00</Date>
  </documentManagement>
</p:properties>
</file>

<file path=customXml/itemProps1.xml><?xml version="1.0" encoding="utf-8"?>
<ds:datastoreItem xmlns:ds="http://schemas.openxmlformats.org/officeDocument/2006/customXml" ds:itemID="{36B87F5F-D7D2-4A03-9569-C00D818199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A8467-0C25-4D82-95B8-4F4EEEE26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701b4-08d1-402f-a497-f2f813221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5BDF4D-C324-48A5-91B7-E22D7BB1F0AC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785701b4-08d1-402f-a497-f2f8132217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</TotalTime>
  <Words>389</Words>
  <Application>Microsoft Office PowerPoint</Application>
  <PresentationFormat>Grand écran</PresentationFormat>
  <Paragraphs>131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Arial</vt:lpstr>
      <vt:lpstr>Calibri</vt:lpstr>
      <vt:lpstr>Helvetica</vt:lpstr>
      <vt:lpstr>Police système</vt:lpstr>
      <vt:lpstr>Wingdings</vt:lpstr>
      <vt:lpstr>ヒラギノ角ゴ Pro W3</vt:lpstr>
      <vt:lpstr>Nouvelle présentation</vt:lpstr>
      <vt:lpstr>1_Nouvelle présentation</vt:lpstr>
      <vt:lpstr>Bureau du forestier en chef    </vt:lpstr>
      <vt:lpstr> Problématique:</vt:lpstr>
      <vt:lpstr> Problématique:</vt:lpstr>
      <vt:lpstr> Problématique: Productivité nette de l’écosystème</vt:lpstr>
      <vt:lpstr> Problématique: États des réservoirs</vt:lpstr>
      <vt:lpstr> Problématique:…Pour chaque période</vt:lpstr>
      <vt:lpstr> Objectif:</vt:lpstr>
      <vt:lpstr> Méthode historique:…Pour chaque période/cellule</vt:lpstr>
      <vt:lpstr> Méthode: Apprentissage du MLP</vt:lpstr>
      <vt:lpstr> Méthode:</vt:lpstr>
      <vt:lpstr> Objectif: Son utilisation</vt:lpstr>
      <vt:lpstr> Objectif: Concrètement</vt:lpstr>
      <vt:lpstr> Optimisation spatialement explicit:</vt:lpstr>
      <vt:lpstr> Méthode actuelle:</vt:lpstr>
      <vt:lpstr> Objectif: Meilleur bilan</vt:lpstr>
      <vt:lpstr> Objectif: Meilleur bilan</vt:lpstr>
      <vt:lpstr> Objectif: Meilleur bilan + respect des contraintes</vt:lpstr>
      <vt:lpstr> Objectif: Apprentissage</vt:lpstr>
      <vt:lpstr> Objectif: Prédiction finale</vt:lpstr>
      <vt:lpstr> Son utilisation:</vt:lpstr>
      <vt:lpstr> Dans notre processus:</vt:lpstr>
    </vt:vector>
  </TitlesOfParts>
  <Company>Ocelot communication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du forestier en chef</dc:title>
  <dc:creator>Christine Pouliot</dc:creator>
  <cp:lastModifiedBy>Cyr, Guillaume (FEC)</cp:lastModifiedBy>
  <cp:revision>577</cp:revision>
  <cp:lastPrinted>2021-03-10T21:22:00Z</cp:lastPrinted>
  <dcterms:created xsi:type="dcterms:W3CDTF">2012-05-29T17:36:30Z</dcterms:created>
  <dcterms:modified xsi:type="dcterms:W3CDTF">2022-03-18T12:46:31Z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jet">
    <vt:lpwstr>Powerpoint</vt:lpwstr>
  </property>
  <property fmtid="{D5CDD505-2E9C-101B-9397-08002B2CF9AE}" pid="3" name="ContentType">
    <vt:lpwstr>Document</vt:lpwstr>
  </property>
  <property fmtid="{D5CDD505-2E9C-101B-9397-08002B2CF9AE}" pid="4" name="ContentTypeId">
    <vt:lpwstr>0x010100308D8C7535AC984C954409E86008B6B1</vt:lpwstr>
  </property>
</Properties>
</file>